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8"/>
  </p:notesMasterIdLst>
  <p:sldIdLst>
    <p:sldId id="307" r:id="rId2"/>
    <p:sldId id="308" r:id="rId3"/>
    <p:sldId id="309" r:id="rId4"/>
    <p:sldId id="310" r:id="rId5"/>
    <p:sldId id="311" r:id="rId6"/>
    <p:sldId id="312" r:id="rId7"/>
    <p:sldId id="314" r:id="rId8"/>
    <p:sldId id="257" r:id="rId9"/>
    <p:sldId id="258" r:id="rId10"/>
    <p:sldId id="259" r:id="rId11"/>
    <p:sldId id="263" r:id="rId12"/>
    <p:sldId id="267" r:id="rId13"/>
    <p:sldId id="268" r:id="rId14"/>
    <p:sldId id="269" r:id="rId15"/>
    <p:sldId id="272" r:id="rId16"/>
    <p:sldId id="273" r:id="rId17"/>
    <p:sldId id="274" r:id="rId18"/>
    <p:sldId id="275" r:id="rId19"/>
    <p:sldId id="276" r:id="rId20"/>
    <p:sldId id="277" r:id="rId21"/>
    <p:sldId id="278" r:id="rId22"/>
    <p:sldId id="279" r:id="rId23"/>
    <p:sldId id="280" r:id="rId24"/>
    <p:sldId id="281" r:id="rId25"/>
    <p:sldId id="282" r:id="rId26"/>
    <p:sldId id="303" r:id="rId27"/>
    <p:sldId id="304" r:id="rId28"/>
    <p:sldId id="283" r:id="rId29"/>
    <p:sldId id="284" r:id="rId30"/>
    <p:sldId id="285" r:id="rId31"/>
    <p:sldId id="286" r:id="rId32"/>
    <p:sldId id="287" r:id="rId33"/>
    <p:sldId id="288" r:id="rId34"/>
    <p:sldId id="289" r:id="rId35"/>
    <p:sldId id="290" r:id="rId36"/>
    <p:sldId id="292" r:id="rId37"/>
    <p:sldId id="293" r:id="rId38"/>
    <p:sldId id="294" r:id="rId39"/>
    <p:sldId id="291" r:id="rId40"/>
    <p:sldId id="316" r:id="rId41"/>
    <p:sldId id="317" r:id="rId42"/>
    <p:sldId id="318" r:id="rId43"/>
    <p:sldId id="319" r:id="rId44"/>
    <p:sldId id="320" r:id="rId45"/>
    <p:sldId id="321" r:id="rId46"/>
    <p:sldId id="3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p:scale>
          <a:sx n="90" d="100"/>
          <a:sy n="90" d="100"/>
        </p:scale>
        <p:origin x="-584" y="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9B2874-D510-49E0-A75C-55A9DCD1CFDF}" type="datetimeFigureOut">
              <a:rPr lang="en-US" smtClean="0"/>
              <a:pPr/>
              <a:t>25/12/2019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887E3E-FBE7-4E8D-8A90-ADF34BB55AF1}" type="slidenum">
              <a:rPr lang="en-US" smtClean="0"/>
              <a:pPr/>
              <a:t>‹#›</a:t>
            </a:fld>
            <a:endParaRPr lang="en-US"/>
          </a:p>
        </p:txBody>
      </p:sp>
    </p:spTree>
    <p:extLst>
      <p:ext uri="{BB962C8B-B14F-4D97-AF65-F5344CB8AC3E}">
        <p14:creationId xmlns:p14="http://schemas.microsoft.com/office/powerpoint/2010/main" val="2926924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887E3E-FBE7-4E8D-8A90-ADF34BB55AF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F8F63C5-41A7-47C6-9E48-831D3ADDC736}" type="datetimeFigureOut">
              <a:rPr lang="en-US" smtClean="0"/>
              <a:pPr/>
              <a:t>25/12/2019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79E7AE49-BDA1-4573-9DE6-6353E5E6EE99}"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8F63C5-41A7-47C6-9E48-831D3ADDC736}" type="datetimeFigureOut">
              <a:rPr lang="en-US" smtClean="0"/>
              <a:pPr/>
              <a:t>25/12/2019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7AE49-BDA1-4573-9DE6-6353E5E6EE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8F63C5-41A7-47C6-9E48-831D3ADDC736}" type="datetimeFigureOut">
              <a:rPr lang="en-US" smtClean="0"/>
              <a:pPr/>
              <a:t>25/12/2019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7AE49-BDA1-4573-9DE6-6353E5E6EE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8F63C5-41A7-47C6-9E48-831D3ADDC736}" type="datetimeFigureOut">
              <a:rPr lang="en-US" smtClean="0"/>
              <a:pPr/>
              <a:t>25/12/2019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7AE49-BDA1-4573-9DE6-6353E5E6EE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F8F63C5-41A7-47C6-9E48-831D3ADDC736}" type="datetimeFigureOut">
              <a:rPr lang="en-US" smtClean="0"/>
              <a:pPr/>
              <a:t>25/12/2019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79E7AE49-BDA1-4573-9DE6-6353E5E6EE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8F63C5-41A7-47C6-9E48-831D3ADDC736}" type="datetimeFigureOut">
              <a:rPr lang="en-US" smtClean="0"/>
              <a:pPr/>
              <a:t>25/12/2019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7AE49-BDA1-4573-9DE6-6353E5E6EE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F8F63C5-41A7-47C6-9E48-831D3ADDC736}" type="datetimeFigureOut">
              <a:rPr lang="en-US" smtClean="0"/>
              <a:pPr/>
              <a:t>25/12/2019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E7AE49-BDA1-4573-9DE6-6353E5E6EE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F8F63C5-41A7-47C6-9E48-831D3ADDC736}" type="datetimeFigureOut">
              <a:rPr lang="en-US" smtClean="0"/>
              <a:pPr/>
              <a:t>25/12/2019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E7AE49-BDA1-4573-9DE6-6353E5E6EE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8F63C5-41A7-47C6-9E48-831D3ADDC736}" type="datetimeFigureOut">
              <a:rPr lang="en-US" smtClean="0"/>
              <a:pPr/>
              <a:t>25/12/2019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E7AE49-BDA1-4573-9DE6-6353E5E6EE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8F63C5-41A7-47C6-9E48-831D3ADDC736}" type="datetimeFigureOut">
              <a:rPr lang="en-US" smtClean="0"/>
              <a:pPr/>
              <a:t>25/12/2019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7AE49-BDA1-4573-9DE6-6353E5E6EE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F8F63C5-41A7-47C6-9E48-831D3ADDC736}" type="datetimeFigureOut">
              <a:rPr lang="en-US" smtClean="0"/>
              <a:pPr/>
              <a:t>25/12/2019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7AE49-BDA1-4573-9DE6-6353E5E6EE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F8F63C5-41A7-47C6-9E48-831D3ADDC736}" type="datetimeFigureOut">
              <a:rPr lang="en-US" smtClean="0"/>
              <a:pPr/>
              <a:t>25/12/2019</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9E7AE49-BDA1-4573-9DE6-6353E5E6EE9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92481" y="195943"/>
            <a:ext cx="7772400" cy="3198224"/>
          </a:xfrm>
        </p:spPr>
        <p:txBody>
          <a:bodyPr>
            <a:normAutofit fontScale="90000"/>
          </a:bodyPr>
          <a:lstStyle/>
          <a:p>
            <a:pPr eaLnBrk="1" fontAlgn="auto" hangingPunct="1">
              <a:spcAft>
                <a:spcPts val="0"/>
              </a:spcAft>
              <a:defRPr/>
            </a:pPr>
            <a:r>
              <a:rPr lang="en-US" sz="5400" dirty="0">
                <a:solidFill>
                  <a:srgbClr val="FFC000"/>
                </a:solidFill>
              </a:rPr>
              <a:t>MÔN HỌC</a:t>
            </a:r>
            <a:br>
              <a:rPr lang="en-US" sz="5400" dirty="0">
                <a:solidFill>
                  <a:srgbClr val="FFC000"/>
                </a:solidFill>
              </a:rPr>
            </a:br>
            <a:r>
              <a:rPr lang="en-US" sz="5400" dirty="0">
                <a:solidFill>
                  <a:srgbClr val="FFC000"/>
                </a:solidFill>
              </a:rPr>
              <a:t>***</a:t>
            </a:r>
            <a:br>
              <a:rPr lang="en-US" sz="5400" dirty="0">
                <a:solidFill>
                  <a:srgbClr val="FFC000"/>
                </a:solidFill>
              </a:rPr>
            </a:br>
            <a:r>
              <a:rPr lang="en-US" sz="5400" dirty="0" err="1" smtClean="0">
                <a:solidFill>
                  <a:srgbClr val="FFC000"/>
                </a:solidFill>
              </a:rPr>
              <a:t>Cấu</a:t>
            </a:r>
            <a:r>
              <a:rPr lang="en-US" sz="5400" dirty="0" smtClean="0">
                <a:solidFill>
                  <a:srgbClr val="FFC000"/>
                </a:solidFill>
              </a:rPr>
              <a:t> </a:t>
            </a:r>
            <a:r>
              <a:rPr lang="en-US" sz="5400" dirty="0" err="1" smtClean="0">
                <a:solidFill>
                  <a:srgbClr val="FFC000"/>
                </a:solidFill>
              </a:rPr>
              <a:t>trúc</a:t>
            </a:r>
            <a:r>
              <a:rPr lang="en-US" sz="5400" dirty="0" smtClean="0">
                <a:solidFill>
                  <a:srgbClr val="FFC000"/>
                </a:solidFill>
              </a:rPr>
              <a:t> </a:t>
            </a:r>
            <a:r>
              <a:rPr lang="en-US" sz="5400" dirty="0" err="1" smtClean="0">
                <a:solidFill>
                  <a:srgbClr val="FFC000"/>
                </a:solidFill>
              </a:rPr>
              <a:t>dữ</a:t>
            </a:r>
            <a:r>
              <a:rPr lang="en-US" sz="5400" dirty="0" smtClean="0">
                <a:solidFill>
                  <a:srgbClr val="FFC000"/>
                </a:solidFill>
              </a:rPr>
              <a:t> </a:t>
            </a:r>
            <a:r>
              <a:rPr lang="en-US" sz="5400" dirty="0" err="1" smtClean="0">
                <a:solidFill>
                  <a:srgbClr val="FFC000"/>
                </a:solidFill>
              </a:rPr>
              <a:t>liệu</a:t>
            </a:r>
            <a:r>
              <a:rPr lang="en-US" sz="5400" dirty="0" smtClean="0">
                <a:solidFill>
                  <a:srgbClr val="FFC000"/>
                </a:solidFill>
              </a:rPr>
              <a:t> </a:t>
            </a:r>
            <a:r>
              <a:rPr lang="en-US" sz="5400" dirty="0" err="1" smtClean="0">
                <a:solidFill>
                  <a:srgbClr val="FFC000"/>
                </a:solidFill>
              </a:rPr>
              <a:t>và</a:t>
            </a:r>
            <a:r>
              <a:rPr lang="en-US" sz="5400" dirty="0" smtClean="0">
                <a:solidFill>
                  <a:srgbClr val="FFC000"/>
                </a:solidFill>
              </a:rPr>
              <a:t> </a:t>
            </a:r>
            <a:r>
              <a:rPr lang="en-US" sz="5400" dirty="0" err="1" smtClean="0">
                <a:solidFill>
                  <a:srgbClr val="FFC000"/>
                </a:solidFill>
              </a:rPr>
              <a:t>thuật</a:t>
            </a:r>
            <a:r>
              <a:rPr lang="en-US" sz="5400" smtClean="0">
                <a:solidFill>
                  <a:srgbClr val="FFC000"/>
                </a:solidFill>
              </a:rPr>
              <a:t> TOÁN</a:t>
            </a:r>
            <a:endParaRPr lang="en-US" sz="5400" dirty="0">
              <a:solidFill>
                <a:srgbClr val="FFC000"/>
              </a:solidFill>
            </a:endParaRPr>
          </a:p>
        </p:txBody>
      </p:sp>
      <p:sp>
        <p:nvSpPr>
          <p:cNvPr id="3075" name="Rectangle 3"/>
          <p:cNvSpPr>
            <a:spLocks noGrp="1" noChangeArrowheads="1"/>
          </p:cNvSpPr>
          <p:nvPr>
            <p:ph type="subTitle" idx="1"/>
          </p:nvPr>
        </p:nvSpPr>
        <p:spPr>
          <a:xfrm>
            <a:off x="457200" y="4230688"/>
            <a:ext cx="8594725" cy="2000250"/>
          </a:xfrm>
        </p:spPr>
        <p:txBody>
          <a:bodyPr/>
          <a:lstStyle/>
          <a:p>
            <a:pPr lvl="1" algn="l" eaLnBrk="1" hangingPunct="1"/>
            <a:r>
              <a:rPr lang="en-US" b="1" dirty="0" smtClean="0">
                <a:solidFill>
                  <a:srgbClr val="FFC000"/>
                </a:solidFill>
              </a:rPr>
              <a:t>		</a:t>
            </a:r>
            <a:r>
              <a:rPr lang="en-US" sz="2800" b="1" dirty="0" smtClean="0">
                <a:solidFill>
                  <a:srgbClr val="FFC000"/>
                </a:solidFill>
              </a:rPr>
              <a:t>GIẢNG </a:t>
            </a:r>
            <a:r>
              <a:rPr lang="en-US" sz="2800" b="1" dirty="0" smtClean="0">
                <a:solidFill>
                  <a:srgbClr val="FFC000"/>
                </a:solidFill>
              </a:rPr>
              <a:t>VIÊN: </a:t>
            </a:r>
            <a:r>
              <a:rPr lang="en-US" sz="2800" b="1" dirty="0" smtClean="0">
                <a:solidFill>
                  <a:srgbClr val="FFC000"/>
                </a:solidFill>
              </a:rPr>
              <a:t>ĐINH KHÁNH LINH</a:t>
            </a:r>
            <a:endParaRPr lang="en-US" sz="2800" b="1" dirty="0" smtClean="0">
              <a:solidFill>
                <a:srgbClr val="FFC000"/>
              </a:solidFill>
            </a:endParaRPr>
          </a:p>
          <a:p>
            <a:pPr lvl="1" algn="l" eaLnBrk="1" hangingPunct="1"/>
            <a:r>
              <a:rPr lang="en-US" sz="2800" b="1" dirty="0" smtClean="0">
                <a:solidFill>
                  <a:srgbClr val="FFC000"/>
                </a:solidFill>
              </a:rPr>
              <a:t>		</a:t>
            </a:r>
            <a:r>
              <a:rPr lang="en-US" sz="2800" b="1" dirty="0" smtClean="0">
                <a:solidFill>
                  <a:srgbClr val="FFC000"/>
                </a:solidFill>
              </a:rPr>
              <a:t>EMAIL</a:t>
            </a:r>
            <a:r>
              <a:rPr lang="en-US" sz="2800" b="1" dirty="0" smtClean="0">
                <a:solidFill>
                  <a:srgbClr val="FFC000"/>
                </a:solidFill>
              </a:rPr>
              <a:t>: </a:t>
            </a:r>
            <a:r>
              <a:rPr lang="en-US" sz="2800" b="1" dirty="0" smtClean="0">
                <a:solidFill>
                  <a:srgbClr val="FFC000"/>
                </a:solidFill>
              </a:rPr>
              <a:t>dklinh@ictu.edu.vn</a:t>
            </a:r>
            <a:endParaRPr lang="en-US" sz="2800" b="1" dirty="0" smtClean="0">
              <a:solidFill>
                <a:srgbClr val="FFC000"/>
              </a:solidFill>
            </a:endParaRPr>
          </a:p>
          <a:p>
            <a:pPr lvl="1" algn="l" eaLnBrk="1" hangingPunct="1"/>
            <a:r>
              <a:rPr lang="en-US" sz="2800" b="1" dirty="0" smtClean="0">
                <a:solidFill>
                  <a:srgbClr val="FFC000"/>
                </a:solidFill>
              </a:rPr>
              <a:t>		</a:t>
            </a:r>
            <a:r>
              <a:rPr lang="en-US" sz="2800" b="1" dirty="0" smtClean="0">
                <a:solidFill>
                  <a:srgbClr val="FFC000"/>
                </a:solidFill>
              </a:rPr>
              <a:t>DĐ</a:t>
            </a:r>
            <a:r>
              <a:rPr lang="en-US" sz="2800" b="1" smtClean="0">
                <a:solidFill>
                  <a:srgbClr val="FFC000"/>
                </a:solidFill>
              </a:rPr>
              <a:t>: </a:t>
            </a:r>
            <a:r>
              <a:rPr lang="en-US" sz="2800" b="1" smtClean="0">
                <a:solidFill>
                  <a:srgbClr val="FFC000"/>
                </a:solidFill>
              </a:rPr>
              <a:t>0977 102 556</a:t>
            </a:r>
            <a:endParaRPr lang="en-US" sz="2800" b="1" dirty="0" smtClean="0">
              <a:solidFill>
                <a:srgbClr val="FFC000"/>
              </a:solidFill>
            </a:endParaRPr>
          </a:p>
          <a:p>
            <a:pPr eaLnBrk="1" hangingPunct="1"/>
            <a:endParaRPr lang="en-US" sz="4400" i="1"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686800" cy="6248400"/>
          </a:xfrm>
        </p:spPr>
        <p:txBody>
          <a:bodyPr>
            <a:normAutofit/>
          </a:bodyPr>
          <a:lstStyle/>
          <a:p>
            <a:pPr marL="137160" indent="0">
              <a:buNone/>
            </a:pPr>
            <a:r>
              <a:rPr lang="en-US" sz="4000" b="1" dirty="0" smtClean="0">
                <a:solidFill>
                  <a:schemeClr val="accent6"/>
                </a:solidFill>
                <a:latin typeface="Times New Roman" pitchFamily="18" charset="0"/>
                <a:cs typeface="Times New Roman" pitchFamily="18" charset="0"/>
              </a:rPr>
              <a:t>1.1. </a:t>
            </a:r>
            <a:r>
              <a:rPr lang="en-US" sz="4000" b="1" dirty="0" err="1" smtClean="0">
                <a:solidFill>
                  <a:schemeClr val="accent6"/>
                </a:solidFill>
                <a:latin typeface="Times New Roman" pitchFamily="18" charset="0"/>
                <a:cs typeface="Times New Roman" pitchFamily="18" charset="0"/>
              </a:rPr>
              <a:t>Phân</a:t>
            </a:r>
            <a:r>
              <a:rPr lang="en-US" sz="4000" b="1" dirty="0" smtClean="0">
                <a:solidFill>
                  <a:schemeClr val="accent6"/>
                </a:solidFill>
                <a:latin typeface="Times New Roman" pitchFamily="18" charset="0"/>
                <a:cs typeface="Times New Roman" pitchFamily="18" charset="0"/>
              </a:rPr>
              <a:t> </a:t>
            </a:r>
            <a:r>
              <a:rPr lang="en-US" sz="4000" b="1" dirty="0" err="1" smtClean="0">
                <a:solidFill>
                  <a:schemeClr val="accent6"/>
                </a:solidFill>
                <a:latin typeface="Times New Roman" pitchFamily="18" charset="0"/>
                <a:cs typeface="Times New Roman" pitchFamily="18" charset="0"/>
              </a:rPr>
              <a:t>tích</a:t>
            </a:r>
            <a:r>
              <a:rPr lang="en-US" sz="4000" b="1" dirty="0" smtClean="0">
                <a:solidFill>
                  <a:schemeClr val="accent6"/>
                </a:solidFill>
                <a:latin typeface="Times New Roman" pitchFamily="18" charset="0"/>
                <a:cs typeface="Times New Roman" pitchFamily="18" charset="0"/>
              </a:rPr>
              <a:t> </a:t>
            </a:r>
            <a:r>
              <a:rPr lang="en-US" sz="4000" b="1" dirty="0" err="1" smtClean="0">
                <a:solidFill>
                  <a:schemeClr val="accent6"/>
                </a:solidFill>
                <a:latin typeface="Times New Roman" pitchFamily="18" charset="0"/>
                <a:cs typeface="Times New Roman" pitchFamily="18" charset="0"/>
              </a:rPr>
              <a:t>để</a:t>
            </a:r>
            <a:r>
              <a:rPr lang="en-US" sz="4000" b="1" dirty="0" smtClean="0">
                <a:solidFill>
                  <a:schemeClr val="accent6"/>
                </a:solidFill>
                <a:latin typeface="Times New Roman" pitchFamily="18" charset="0"/>
                <a:cs typeface="Times New Roman" pitchFamily="18" charset="0"/>
              </a:rPr>
              <a:t> </a:t>
            </a:r>
            <a:r>
              <a:rPr lang="en-US" sz="4000" b="1" dirty="0" err="1" smtClean="0">
                <a:solidFill>
                  <a:schemeClr val="accent6"/>
                </a:solidFill>
                <a:latin typeface="Times New Roman" pitchFamily="18" charset="0"/>
                <a:cs typeface="Times New Roman" pitchFamily="18" charset="0"/>
              </a:rPr>
              <a:t>hình</a:t>
            </a:r>
            <a:r>
              <a:rPr lang="en-US" sz="4000" b="1" dirty="0" smtClean="0">
                <a:solidFill>
                  <a:schemeClr val="accent6"/>
                </a:solidFill>
                <a:latin typeface="Times New Roman" pitchFamily="18" charset="0"/>
                <a:cs typeface="Times New Roman" pitchFamily="18" charset="0"/>
              </a:rPr>
              <a:t> </a:t>
            </a:r>
            <a:r>
              <a:rPr lang="en-US" sz="4000" b="1" dirty="0" err="1" smtClean="0">
                <a:solidFill>
                  <a:schemeClr val="accent6"/>
                </a:solidFill>
                <a:latin typeface="Times New Roman" pitchFamily="18" charset="0"/>
                <a:cs typeface="Times New Roman" pitchFamily="18" charset="0"/>
              </a:rPr>
              <a:t>thành</a:t>
            </a:r>
            <a:r>
              <a:rPr lang="en-US" sz="4000" b="1" dirty="0" smtClean="0">
                <a:solidFill>
                  <a:schemeClr val="accent6"/>
                </a:solidFill>
                <a:latin typeface="Times New Roman" pitchFamily="18" charset="0"/>
                <a:cs typeface="Times New Roman" pitchFamily="18" charset="0"/>
              </a:rPr>
              <a:t> </a:t>
            </a:r>
            <a:r>
              <a:rPr lang="en-US" sz="4000" b="1" dirty="0" err="1" smtClean="0">
                <a:solidFill>
                  <a:schemeClr val="accent6"/>
                </a:solidFill>
                <a:latin typeface="Times New Roman" pitchFamily="18" charset="0"/>
                <a:cs typeface="Times New Roman" pitchFamily="18" charset="0"/>
              </a:rPr>
              <a:t>bài</a:t>
            </a:r>
            <a:r>
              <a:rPr lang="en-US" sz="4000" b="1" dirty="0" smtClean="0">
                <a:solidFill>
                  <a:schemeClr val="accent6"/>
                </a:solidFill>
                <a:latin typeface="Times New Roman" pitchFamily="18" charset="0"/>
                <a:cs typeface="Times New Roman" pitchFamily="18" charset="0"/>
              </a:rPr>
              <a:t> </a:t>
            </a:r>
            <a:r>
              <a:rPr lang="en-US" sz="4000" b="1" dirty="0" err="1" smtClean="0">
                <a:solidFill>
                  <a:schemeClr val="accent6"/>
                </a:solidFill>
                <a:latin typeface="Times New Roman" pitchFamily="18" charset="0"/>
                <a:cs typeface="Times New Roman" pitchFamily="18" charset="0"/>
              </a:rPr>
              <a:t>toán</a:t>
            </a:r>
            <a:endParaRPr lang="en-US" sz="4000" b="1" dirty="0" smtClean="0">
              <a:solidFill>
                <a:schemeClr val="accent6"/>
              </a:solidFill>
              <a:latin typeface="Times New Roman" pitchFamily="18" charset="0"/>
              <a:cs typeface="Times New Roman" pitchFamily="18" charset="0"/>
            </a:endParaRPr>
          </a:p>
          <a:p>
            <a:pPr marL="137160" indent="0">
              <a:buNone/>
            </a:pPr>
            <a:endParaRPr lang="en-US" sz="3600" b="1" dirty="0" smtClean="0">
              <a:solidFill>
                <a:srgbClr val="00B050"/>
              </a:solidFill>
              <a:latin typeface="Times New Roman" pitchFamily="18" charset="0"/>
              <a:cs typeface="Times New Roman" pitchFamily="18" charset="0"/>
            </a:endParaRPr>
          </a:p>
          <a:p>
            <a:r>
              <a:rPr lang="vi-VN" b="1" dirty="0" smtClean="0"/>
              <a:t>Từ </a:t>
            </a:r>
            <a:r>
              <a:rPr lang="vi-VN" b="1" dirty="0"/>
              <a:t>vấn đề trong thực tế. Phân tích hình thành </a:t>
            </a:r>
            <a:r>
              <a:rPr lang="vi-VN" b="1" dirty="0" smtClean="0"/>
              <a:t>bài</a:t>
            </a:r>
            <a:r>
              <a:rPr lang="en-US" b="1" dirty="0" smtClean="0"/>
              <a:t> </a:t>
            </a:r>
            <a:r>
              <a:rPr lang="en-US" b="1" dirty="0" err="1" smtClean="0"/>
              <a:t>toán</a:t>
            </a:r>
            <a:r>
              <a:rPr lang="en-US" b="1" dirty="0" smtClean="0"/>
              <a:t> </a:t>
            </a:r>
            <a:r>
              <a:rPr lang="en-US" b="1" dirty="0"/>
              <a:t>tin </a:t>
            </a:r>
            <a:r>
              <a:rPr lang="en-US" b="1" dirty="0" err="1"/>
              <a:t>học</a:t>
            </a:r>
            <a:r>
              <a:rPr lang="en-US" b="1" dirty="0"/>
              <a:t> </a:t>
            </a:r>
            <a:r>
              <a:rPr lang="en-US" b="1" dirty="0" err="1"/>
              <a:t>cần</a:t>
            </a:r>
            <a:r>
              <a:rPr lang="en-US" b="1" dirty="0"/>
              <a:t> </a:t>
            </a:r>
            <a:r>
              <a:rPr lang="en-US" b="1" dirty="0" err="1"/>
              <a:t>giải</a:t>
            </a:r>
            <a:r>
              <a:rPr lang="en-US" b="1" dirty="0"/>
              <a:t> </a:t>
            </a:r>
            <a:r>
              <a:rPr lang="en-US" b="1" dirty="0" err="1"/>
              <a:t>quyết</a:t>
            </a:r>
            <a:r>
              <a:rPr lang="en-US" b="1" dirty="0" smtClean="0"/>
              <a:t>:</a:t>
            </a:r>
          </a:p>
          <a:p>
            <a:pPr marL="137160" indent="0">
              <a:buNone/>
            </a:pPr>
            <a:r>
              <a:rPr lang="en-US" dirty="0" smtClean="0"/>
              <a:t>	</a:t>
            </a:r>
            <a:r>
              <a:rPr lang="vi-VN" dirty="0" smtClean="0"/>
              <a:t>Xác </a:t>
            </a:r>
            <a:r>
              <a:rPr lang="vi-VN" dirty="0"/>
              <a:t>định tập </a:t>
            </a:r>
            <a:r>
              <a:rPr lang="vi-VN" dirty="0">
                <a:solidFill>
                  <a:srgbClr val="FF0000"/>
                </a:solidFill>
              </a:rPr>
              <a:t>Input</a:t>
            </a:r>
            <a:r>
              <a:rPr lang="vi-VN" dirty="0"/>
              <a:t> và </a:t>
            </a:r>
            <a:r>
              <a:rPr lang="vi-VN" dirty="0">
                <a:solidFill>
                  <a:srgbClr val="FF0000"/>
                </a:solidFill>
              </a:rPr>
              <a:t>Output</a:t>
            </a:r>
          </a:p>
          <a:p>
            <a:pPr marL="137160" indent="0">
              <a:buNone/>
            </a:pPr>
            <a:r>
              <a:rPr lang="en-US" b="1" i="1" dirty="0"/>
              <a:t>( </a:t>
            </a:r>
            <a:r>
              <a:rPr lang="en-US" b="1" i="1" dirty="0" err="1"/>
              <a:t>nhằm</a:t>
            </a:r>
            <a:r>
              <a:rPr lang="en-US" b="1" i="1" dirty="0"/>
              <a:t> </a:t>
            </a:r>
            <a:r>
              <a:rPr lang="en-US" b="1" i="1" dirty="0" err="1"/>
              <a:t>trả</a:t>
            </a:r>
            <a:r>
              <a:rPr lang="en-US" b="1" i="1" dirty="0"/>
              <a:t> </a:t>
            </a:r>
            <a:r>
              <a:rPr lang="en-US" b="1" i="1" dirty="0" err="1"/>
              <a:t>lời</a:t>
            </a:r>
            <a:r>
              <a:rPr lang="en-US" b="1" i="1" dirty="0"/>
              <a:t> </a:t>
            </a:r>
            <a:r>
              <a:rPr lang="en-US" b="1" i="1" dirty="0" err="1"/>
              <a:t>câu</a:t>
            </a:r>
            <a:r>
              <a:rPr lang="en-US" b="1" i="1" dirty="0"/>
              <a:t> </a:t>
            </a:r>
            <a:r>
              <a:rPr lang="en-US" b="1" i="1" dirty="0" err="1"/>
              <a:t>hỏi</a:t>
            </a:r>
            <a:r>
              <a:rPr lang="en-US" b="1" i="1" dirty="0"/>
              <a:t>: </a:t>
            </a:r>
            <a:r>
              <a:rPr lang="en-US" b="1" i="1" dirty="0" err="1"/>
              <a:t>bài</a:t>
            </a:r>
            <a:r>
              <a:rPr lang="en-US" b="1" i="1" dirty="0"/>
              <a:t> </a:t>
            </a:r>
            <a:r>
              <a:rPr lang="en-US" b="1" i="1" dirty="0" err="1"/>
              <a:t>toán</a:t>
            </a:r>
            <a:r>
              <a:rPr lang="en-US" b="1" i="1" dirty="0"/>
              <a:t> </a:t>
            </a:r>
            <a:r>
              <a:rPr lang="en-US" b="1" i="1" dirty="0" err="1"/>
              <a:t>cho</a:t>
            </a:r>
            <a:r>
              <a:rPr lang="en-US" b="1" i="1" dirty="0"/>
              <a:t> </a:t>
            </a:r>
            <a:r>
              <a:rPr lang="en-US" b="1" i="1" dirty="0" err="1"/>
              <a:t>cái</a:t>
            </a:r>
            <a:r>
              <a:rPr lang="en-US" b="1" i="1" dirty="0"/>
              <a:t> </a:t>
            </a:r>
            <a:r>
              <a:rPr lang="en-US" b="1" i="1" dirty="0" err="1"/>
              <a:t>gì</a:t>
            </a:r>
            <a:r>
              <a:rPr lang="en-US" b="1" i="1" dirty="0"/>
              <a:t>, </a:t>
            </a:r>
            <a:r>
              <a:rPr lang="en-US" b="1" i="1" dirty="0" err="1"/>
              <a:t>cần</a:t>
            </a:r>
            <a:endParaRPr lang="en-US" b="1" i="1" dirty="0"/>
          </a:p>
          <a:p>
            <a:pPr marL="137160" indent="0">
              <a:buNone/>
            </a:pPr>
            <a:r>
              <a:rPr lang="en-US" b="1" i="1" dirty="0" err="1"/>
              <a:t>làm</a:t>
            </a:r>
            <a:r>
              <a:rPr lang="en-US" b="1" i="1" dirty="0"/>
              <a:t> </a:t>
            </a:r>
            <a:r>
              <a:rPr lang="en-US" b="1" i="1" dirty="0" err="1"/>
              <a:t>những</a:t>
            </a:r>
            <a:r>
              <a:rPr lang="en-US" b="1" i="1" dirty="0"/>
              <a:t> </a:t>
            </a:r>
            <a:r>
              <a:rPr lang="en-US" b="1" i="1" dirty="0" err="1"/>
              <a:t>gì</a:t>
            </a:r>
            <a:r>
              <a:rPr lang="en-US" b="1" i="1" dirty="0" smtClean="0"/>
              <a:t>?).</a:t>
            </a:r>
          </a:p>
          <a:p>
            <a:pPr marL="137160" indent="0">
              <a:buNone/>
            </a:pPr>
            <a:endParaRPr lang="en-US" b="1" i="1" dirty="0" smtClean="0"/>
          </a:p>
          <a:p>
            <a:pPr marL="137160" indent="0">
              <a:buNone/>
            </a:pPr>
            <a:endParaRPr lang="en-US" b="1" i="1" dirty="0"/>
          </a:p>
          <a:p>
            <a:pPr marL="137160" indent="0">
              <a:buNone/>
            </a:pPr>
            <a:endParaRPr lang="en-US" b="1" i="1" dirty="0" smtClean="0"/>
          </a:p>
          <a:p>
            <a:pPr marL="137160" indent="0">
              <a:buNone/>
            </a:pPr>
            <a:endParaRPr lang="en-US" b="1" i="1" dirty="0" smtClean="0"/>
          </a:p>
          <a:p>
            <a:pPr>
              <a:buFont typeface="Wingdings" pitchFamily="2" charset="2"/>
              <a:buChar char="q"/>
            </a:pPr>
            <a:endParaRPr lang="en-US" dirty="0"/>
          </a:p>
        </p:txBody>
      </p:sp>
    </p:spTree>
    <p:extLst>
      <p:ext uri="{BB962C8B-B14F-4D97-AF65-F5344CB8AC3E}">
        <p14:creationId xmlns:p14="http://schemas.microsoft.com/office/powerpoint/2010/main" val="1320376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915400" cy="1143000"/>
          </a:xfrm>
        </p:spPr>
        <p:txBody>
          <a:bodyPr>
            <a:noAutofit/>
          </a:bodyPr>
          <a:lstStyle/>
          <a:p>
            <a:pPr algn="l"/>
            <a:r>
              <a:rPr lang="vi-VN" sz="3200" dirty="0">
                <a:solidFill>
                  <a:srgbClr val="92D050"/>
                </a:solidFill>
              </a:rPr>
              <a:t>1.2 Phân tích và thiết kế </a:t>
            </a:r>
            <a:r>
              <a:rPr lang="en-US" sz="3200" dirty="0" err="1" smtClean="0">
                <a:solidFill>
                  <a:srgbClr val="92D050"/>
                </a:solidFill>
              </a:rPr>
              <a:t>chương</a:t>
            </a:r>
            <a:r>
              <a:rPr lang="en-US" sz="3200" dirty="0" smtClean="0">
                <a:solidFill>
                  <a:srgbClr val="92D050"/>
                </a:solidFill>
              </a:rPr>
              <a:t> </a:t>
            </a:r>
            <a:r>
              <a:rPr lang="vi-VN" sz="3200" dirty="0" smtClean="0">
                <a:solidFill>
                  <a:srgbClr val="92D050"/>
                </a:solidFill>
              </a:rPr>
              <a:t>trình</a:t>
            </a:r>
            <a:endParaRPr lang="en-US" sz="3200" dirty="0">
              <a:solidFill>
                <a:srgbClr val="92D050"/>
              </a:solidFill>
            </a:endParaRPr>
          </a:p>
        </p:txBody>
      </p:sp>
      <p:sp>
        <p:nvSpPr>
          <p:cNvPr id="3" name="Content Placeholder 2"/>
          <p:cNvSpPr>
            <a:spLocks noGrp="1"/>
          </p:cNvSpPr>
          <p:nvPr>
            <p:ph idx="1"/>
          </p:nvPr>
        </p:nvSpPr>
        <p:spPr>
          <a:xfrm>
            <a:off x="304800" y="1219200"/>
            <a:ext cx="8458200" cy="5334000"/>
          </a:xfrm>
        </p:spPr>
        <p:txBody>
          <a:bodyPr>
            <a:normAutofit/>
          </a:bodyPr>
          <a:lstStyle/>
          <a:p>
            <a:r>
              <a:rPr lang="vi-VN" i="1" dirty="0"/>
              <a:t>(trả lời câu hỏi: Làm như thế nào để </a:t>
            </a:r>
            <a:r>
              <a:rPr lang="vi-VN" i="1" dirty="0" smtClean="0"/>
              <a:t>giải</a:t>
            </a:r>
            <a:r>
              <a:rPr lang="en-US" i="1" dirty="0" smtClean="0"/>
              <a:t> </a:t>
            </a:r>
            <a:r>
              <a:rPr lang="en-US" i="1" dirty="0" err="1" smtClean="0"/>
              <a:t>quyết</a:t>
            </a:r>
            <a:r>
              <a:rPr lang="en-US" i="1" dirty="0" smtClean="0"/>
              <a:t> </a:t>
            </a:r>
            <a:r>
              <a:rPr lang="en-US" i="1" dirty="0" err="1"/>
              <a:t>bài</a:t>
            </a:r>
            <a:r>
              <a:rPr lang="en-US" i="1" dirty="0"/>
              <a:t> </a:t>
            </a:r>
            <a:r>
              <a:rPr lang="en-US" i="1" dirty="0" err="1"/>
              <a:t>toán</a:t>
            </a:r>
            <a:r>
              <a:rPr lang="en-US" i="1" dirty="0"/>
              <a:t> </a:t>
            </a:r>
            <a:r>
              <a:rPr lang="en-US" i="1" dirty="0" err="1"/>
              <a:t>trên</a:t>
            </a:r>
            <a:r>
              <a:rPr lang="en-US" i="1" dirty="0"/>
              <a:t>)</a:t>
            </a:r>
          </a:p>
          <a:p>
            <a:r>
              <a:rPr lang="en-US" dirty="0" smtClean="0"/>
              <a:t> </a:t>
            </a:r>
            <a:r>
              <a:rPr lang="en-US" dirty="0"/>
              <a:t>XD </a:t>
            </a:r>
            <a:r>
              <a:rPr lang="en-US" dirty="0" err="1"/>
              <a:t>các</a:t>
            </a:r>
            <a:r>
              <a:rPr lang="en-US" dirty="0"/>
              <a:t> </a:t>
            </a:r>
            <a:r>
              <a:rPr lang="en-US" dirty="0" err="1"/>
              <a:t>mô</a:t>
            </a:r>
            <a:r>
              <a:rPr lang="en-US" dirty="0"/>
              <a:t> </a:t>
            </a:r>
            <a:r>
              <a:rPr lang="en-US" dirty="0" err="1"/>
              <a:t>hình</a:t>
            </a:r>
            <a:r>
              <a:rPr lang="en-US" dirty="0"/>
              <a:t> </a:t>
            </a:r>
            <a:r>
              <a:rPr lang="en-US" dirty="0" err="1"/>
              <a:t>hệ</a:t>
            </a:r>
            <a:r>
              <a:rPr lang="en-US" dirty="0"/>
              <a:t> </a:t>
            </a:r>
            <a:r>
              <a:rPr lang="en-US" dirty="0" err="1"/>
              <a:t>thống</a:t>
            </a:r>
            <a:r>
              <a:rPr lang="en-US" dirty="0"/>
              <a:t> (</a:t>
            </a:r>
            <a:r>
              <a:rPr lang="en-US" dirty="0" err="1"/>
              <a:t>mức</a:t>
            </a:r>
            <a:r>
              <a:rPr lang="en-US" dirty="0"/>
              <a:t> logic):</a:t>
            </a:r>
          </a:p>
          <a:p>
            <a:pPr>
              <a:buFont typeface="Wingdings" pitchFamily="2" charset="2"/>
              <a:buChar char="Ø"/>
            </a:pPr>
            <a:r>
              <a:rPr lang="en-US" sz="2400" i="1" dirty="0" err="1" smtClean="0">
                <a:solidFill>
                  <a:srgbClr val="FFC000"/>
                </a:solidFill>
              </a:rPr>
              <a:t>ví</a:t>
            </a:r>
            <a:r>
              <a:rPr lang="en-US" sz="2400" i="1" dirty="0" smtClean="0">
                <a:solidFill>
                  <a:srgbClr val="FFC000"/>
                </a:solidFill>
              </a:rPr>
              <a:t> </a:t>
            </a:r>
            <a:r>
              <a:rPr lang="en-US" sz="2400" i="1" dirty="0" err="1">
                <a:solidFill>
                  <a:srgbClr val="FFC000"/>
                </a:solidFill>
              </a:rPr>
              <a:t>dụ</a:t>
            </a:r>
            <a:r>
              <a:rPr lang="en-US" sz="2400" i="1" dirty="0">
                <a:solidFill>
                  <a:srgbClr val="FFC000"/>
                </a:solidFill>
              </a:rPr>
              <a:t> : </a:t>
            </a:r>
            <a:r>
              <a:rPr lang="en-US" sz="2400" i="1" dirty="0" err="1">
                <a:solidFill>
                  <a:srgbClr val="FFC000"/>
                </a:solidFill>
              </a:rPr>
              <a:t>mô</a:t>
            </a:r>
            <a:r>
              <a:rPr lang="en-US" sz="2400" i="1" dirty="0">
                <a:solidFill>
                  <a:srgbClr val="FFC000"/>
                </a:solidFill>
              </a:rPr>
              <a:t> </a:t>
            </a:r>
            <a:r>
              <a:rPr lang="en-US" sz="2400" i="1" dirty="0" err="1">
                <a:solidFill>
                  <a:srgbClr val="FFC000"/>
                </a:solidFill>
              </a:rPr>
              <a:t>hình</a:t>
            </a:r>
            <a:r>
              <a:rPr lang="en-US" sz="2400" i="1" dirty="0">
                <a:solidFill>
                  <a:srgbClr val="FFC000"/>
                </a:solidFill>
              </a:rPr>
              <a:t> </a:t>
            </a:r>
            <a:r>
              <a:rPr lang="en-US" sz="2400" i="1" dirty="0" err="1">
                <a:solidFill>
                  <a:srgbClr val="FFC000"/>
                </a:solidFill>
              </a:rPr>
              <a:t>dữ</a:t>
            </a:r>
            <a:r>
              <a:rPr lang="en-US" sz="2400" i="1" dirty="0">
                <a:solidFill>
                  <a:srgbClr val="FFC000"/>
                </a:solidFill>
              </a:rPr>
              <a:t> </a:t>
            </a:r>
            <a:r>
              <a:rPr lang="en-US" sz="2400" i="1" dirty="0" err="1">
                <a:solidFill>
                  <a:srgbClr val="FFC000"/>
                </a:solidFill>
              </a:rPr>
              <a:t>liệu</a:t>
            </a:r>
            <a:r>
              <a:rPr lang="en-US" sz="2400" i="1" dirty="0">
                <a:solidFill>
                  <a:srgbClr val="FFC000"/>
                </a:solidFill>
              </a:rPr>
              <a:t>, </a:t>
            </a:r>
            <a:r>
              <a:rPr lang="en-US" sz="2400" i="1" dirty="0" err="1">
                <a:solidFill>
                  <a:srgbClr val="FFC000"/>
                </a:solidFill>
              </a:rPr>
              <a:t>mô</a:t>
            </a:r>
            <a:r>
              <a:rPr lang="en-US" sz="2400" i="1" dirty="0">
                <a:solidFill>
                  <a:srgbClr val="FFC000"/>
                </a:solidFill>
              </a:rPr>
              <a:t> </a:t>
            </a:r>
            <a:r>
              <a:rPr lang="en-US" sz="2400" i="1" dirty="0" err="1">
                <a:solidFill>
                  <a:srgbClr val="FFC000"/>
                </a:solidFill>
              </a:rPr>
              <a:t>hình</a:t>
            </a:r>
            <a:r>
              <a:rPr lang="en-US" sz="2400" i="1" dirty="0">
                <a:solidFill>
                  <a:srgbClr val="FFC000"/>
                </a:solidFill>
              </a:rPr>
              <a:t> </a:t>
            </a:r>
            <a:r>
              <a:rPr lang="en-US" sz="2400" i="1" dirty="0" err="1">
                <a:solidFill>
                  <a:srgbClr val="FFC000"/>
                </a:solidFill>
              </a:rPr>
              <a:t>ngữ</a:t>
            </a:r>
            <a:r>
              <a:rPr lang="en-US" sz="2400" i="1" dirty="0">
                <a:solidFill>
                  <a:srgbClr val="FFC000"/>
                </a:solidFill>
              </a:rPr>
              <a:t> </a:t>
            </a:r>
            <a:r>
              <a:rPr lang="en-US" sz="2400" i="1" dirty="0" err="1">
                <a:solidFill>
                  <a:srgbClr val="FFC000"/>
                </a:solidFill>
              </a:rPr>
              <a:t>cảnh</a:t>
            </a:r>
            <a:r>
              <a:rPr lang="en-US" sz="2400" i="1" dirty="0">
                <a:solidFill>
                  <a:srgbClr val="FFC000"/>
                </a:solidFill>
              </a:rPr>
              <a:t>, </a:t>
            </a:r>
            <a:r>
              <a:rPr lang="en-US" sz="2400" i="1" dirty="0" err="1">
                <a:solidFill>
                  <a:srgbClr val="FFC000"/>
                </a:solidFill>
              </a:rPr>
              <a:t>mô</a:t>
            </a:r>
            <a:r>
              <a:rPr lang="en-US" sz="2400" i="1" dirty="0">
                <a:solidFill>
                  <a:srgbClr val="FFC000"/>
                </a:solidFill>
              </a:rPr>
              <a:t> </a:t>
            </a:r>
            <a:r>
              <a:rPr lang="en-US" sz="2400" i="1" dirty="0" err="1" smtClean="0">
                <a:solidFill>
                  <a:srgbClr val="FFC000"/>
                </a:solidFill>
              </a:rPr>
              <a:t>hình</a:t>
            </a:r>
            <a:r>
              <a:rPr lang="en-US" sz="2400" i="1" dirty="0" smtClean="0">
                <a:solidFill>
                  <a:srgbClr val="FFC000"/>
                </a:solidFill>
              </a:rPr>
              <a:t> </a:t>
            </a:r>
            <a:r>
              <a:rPr lang="vi-VN" sz="2400" i="1" dirty="0" smtClean="0">
                <a:solidFill>
                  <a:srgbClr val="FFC000"/>
                </a:solidFill>
              </a:rPr>
              <a:t>phân </a:t>
            </a:r>
            <a:r>
              <a:rPr lang="vi-VN" sz="2400" i="1" dirty="0">
                <a:solidFill>
                  <a:srgbClr val="FFC000"/>
                </a:solidFill>
              </a:rPr>
              <a:t>cấp chức năng, các biểu đồ luồng dữ liệu</a:t>
            </a:r>
          </a:p>
          <a:p>
            <a:r>
              <a:rPr lang="en-US" dirty="0" err="1" smtClean="0"/>
              <a:t>Phân</a:t>
            </a:r>
            <a:r>
              <a:rPr lang="en-US" dirty="0" smtClean="0"/>
              <a:t> </a:t>
            </a:r>
            <a:r>
              <a:rPr lang="en-US" dirty="0" err="1"/>
              <a:t>tích</a:t>
            </a:r>
            <a:r>
              <a:rPr lang="en-US" dirty="0"/>
              <a:t> &amp; </a:t>
            </a:r>
            <a:r>
              <a:rPr lang="en-US" dirty="0" err="1"/>
              <a:t>thiết</a:t>
            </a:r>
            <a:r>
              <a:rPr lang="en-US" dirty="0"/>
              <a:t> </a:t>
            </a:r>
            <a:r>
              <a:rPr lang="en-US" dirty="0" err="1"/>
              <a:t>kế</a:t>
            </a:r>
            <a:r>
              <a:rPr lang="en-US" dirty="0"/>
              <a:t> </a:t>
            </a:r>
            <a:r>
              <a:rPr lang="en-US" dirty="0" err="1"/>
              <a:t>các</a:t>
            </a:r>
            <a:r>
              <a:rPr lang="en-US" dirty="0"/>
              <a:t> </a:t>
            </a:r>
            <a:r>
              <a:rPr lang="en-US" dirty="0" err="1"/>
              <a:t>mô</a:t>
            </a:r>
            <a:r>
              <a:rPr lang="en-US" dirty="0"/>
              <a:t> </a:t>
            </a:r>
            <a:r>
              <a:rPr lang="en-US" dirty="0" err="1"/>
              <a:t>hình</a:t>
            </a:r>
            <a:r>
              <a:rPr lang="en-US" dirty="0"/>
              <a:t> </a:t>
            </a:r>
            <a:r>
              <a:rPr lang="en-US" dirty="0" err="1" smtClean="0"/>
              <a:t>phải</a:t>
            </a:r>
            <a:r>
              <a:rPr lang="en-US" dirty="0" smtClean="0"/>
              <a:t> </a:t>
            </a:r>
            <a:r>
              <a:rPr lang="en-US" dirty="0" err="1" smtClean="0"/>
              <a:t>không</a:t>
            </a:r>
            <a:r>
              <a:rPr lang="en-US" dirty="0" smtClean="0"/>
              <a:t> </a:t>
            </a:r>
            <a:r>
              <a:rPr lang="en-US" dirty="0" err="1"/>
              <a:t>phụ</a:t>
            </a:r>
            <a:r>
              <a:rPr lang="en-US" dirty="0"/>
              <a:t> </a:t>
            </a:r>
            <a:r>
              <a:rPr lang="en-US" dirty="0" err="1"/>
              <a:t>thuộc</a:t>
            </a:r>
            <a:r>
              <a:rPr lang="en-US" dirty="0"/>
              <a:t> </a:t>
            </a:r>
            <a:r>
              <a:rPr lang="en-US" dirty="0" err="1"/>
              <a:t>vào</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smtClean="0"/>
              <a:t>trình</a:t>
            </a:r>
            <a:r>
              <a:rPr lang="en-US" dirty="0" smtClean="0"/>
              <a:t> </a:t>
            </a:r>
            <a:r>
              <a:rPr lang="en-US" dirty="0" err="1" smtClean="0"/>
              <a:t>cụ</a:t>
            </a:r>
            <a:r>
              <a:rPr lang="en-US" dirty="0" smtClean="0"/>
              <a:t> </a:t>
            </a:r>
            <a:r>
              <a:rPr lang="en-US" dirty="0" err="1"/>
              <a:t>thể</a:t>
            </a:r>
            <a:r>
              <a:rPr lang="en-US" dirty="0" smtClean="0"/>
              <a:t>.</a:t>
            </a:r>
            <a:endParaRPr lang="en-US" dirty="0"/>
          </a:p>
        </p:txBody>
      </p:sp>
    </p:spTree>
    <p:extLst>
      <p:ext uri="{BB962C8B-B14F-4D97-AF65-F5344CB8AC3E}">
        <p14:creationId xmlns:p14="http://schemas.microsoft.com/office/powerpoint/2010/main" val="3961580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47360"/>
          </a:xfrm>
        </p:spPr>
        <p:txBody>
          <a:bodyPr/>
          <a:lstStyle/>
          <a:p>
            <a:pPr marL="137160" indent="0">
              <a:buNone/>
            </a:pPr>
            <a:r>
              <a:rPr lang="vi-VN" sz="3200" b="1" dirty="0">
                <a:solidFill>
                  <a:srgbClr val="92D050"/>
                </a:solidFill>
              </a:rPr>
              <a:t>1.3 Cài đặt </a:t>
            </a:r>
            <a:r>
              <a:rPr lang="en-US" sz="3200" b="1" dirty="0" err="1" smtClean="0">
                <a:solidFill>
                  <a:srgbClr val="92D050"/>
                </a:solidFill>
              </a:rPr>
              <a:t>chương</a:t>
            </a:r>
            <a:r>
              <a:rPr lang="en-US" sz="3200" b="1" dirty="0" smtClean="0">
                <a:solidFill>
                  <a:srgbClr val="92D050"/>
                </a:solidFill>
              </a:rPr>
              <a:t> </a:t>
            </a:r>
            <a:r>
              <a:rPr lang="vi-VN" sz="3200" b="1" dirty="0" smtClean="0">
                <a:solidFill>
                  <a:srgbClr val="92D050"/>
                </a:solidFill>
              </a:rPr>
              <a:t>trình</a:t>
            </a:r>
            <a:endParaRPr lang="vi-VN" sz="3200" b="1" dirty="0">
              <a:solidFill>
                <a:srgbClr val="92D050"/>
              </a:solidFill>
            </a:endParaRPr>
          </a:p>
          <a:p>
            <a:pPr marL="457200" lvl="1" indent="0">
              <a:buNone/>
            </a:pPr>
            <a:r>
              <a:rPr lang="vi-VN" sz="2800" dirty="0"/>
              <a:t>(</a:t>
            </a:r>
            <a:r>
              <a:rPr lang="vi-VN" sz="2800" i="1" dirty="0"/>
              <a:t>dùng ngôn ngữ lập trình để chuyển kết </a:t>
            </a:r>
            <a:r>
              <a:rPr lang="vi-VN" sz="2800" i="1" dirty="0" smtClean="0"/>
              <a:t>quả</a:t>
            </a:r>
            <a:r>
              <a:rPr lang="en-US" sz="2800" i="1" dirty="0" smtClean="0"/>
              <a:t> </a:t>
            </a:r>
            <a:r>
              <a:rPr lang="en-US" sz="2800" i="1" dirty="0" err="1" smtClean="0"/>
              <a:t>thiết</a:t>
            </a:r>
            <a:r>
              <a:rPr lang="en-US" sz="2800" i="1" dirty="0" smtClean="0"/>
              <a:t> </a:t>
            </a:r>
            <a:r>
              <a:rPr lang="en-US" sz="2800" i="1" dirty="0" err="1"/>
              <a:t>kế</a:t>
            </a:r>
            <a:r>
              <a:rPr lang="en-US" sz="2800" i="1" dirty="0"/>
              <a:t> </a:t>
            </a:r>
            <a:r>
              <a:rPr lang="en-US" sz="2800" i="1" dirty="0" err="1"/>
              <a:t>trở</a:t>
            </a:r>
            <a:r>
              <a:rPr lang="en-US" sz="2800" i="1" dirty="0"/>
              <a:t> </a:t>
            </a:r>
            <a:r>
              <a:rPr lang="en-US" sz="2800" i="1" dirty="0" err="1"/>
              <a:t>thành</a:t>
            </a:r>
            <a:r>
              <a:rPr lang="en-US" sz="2800" i="1" dirty="0"/>
              <a:t> </a:t>
            </a:r>
            <a:r>
              <a:rPr lang="en-US" sz="2800" i="1" dirty="0" err="1"/>
              <a:t>phần</a:t>
            </a:r>
            <a:r>
              <a:rPr lang="en-US" sz="2800" i="1" dirty="0"/>
              <a:t> </a:t>
            </a:r>
            <a:r>
              <a:rPr lang="en-US" sz="2800" i="1" dirty="0" err="1"/>
              <a:t>mềm</a:t>
            </a:r>
            <a:r>
              <a:rPr lang="en-US" sz="2800" i="1" dirty="0"/>
              <a:t>)</a:t>
            </a:r>
          </a:p>
          <a:p>
            <a:pPr marL="137160" indent="0">
              <a:buNone/>
            </a:pPr>
            <a:r>
              <a:rPr lang="vi-VN" sz="3200" b="1" dirty="0">
                <a:solidFill>
                  <a:srgbClr val="92D050"/>
                </a:solidFill>
              </a:rPr>
              <a:t>1. 4 Kiểm thử </a:t>
            </a:r>
            <a:r>
              <a:rPr lang="en-US" sz="3200" b="1" dirty="0" err="1" smtClean="0">
                <a:solidFill>
                  <a:srgbClr val="92D050"/>
                </a:solidFill>
              </a:rPr>
              <a:t>chương</a:t>
            </a:r>
            <a:r>
              <a:rPr lang="en-US" sz="3200" b="1" dirty="0" smtClean="0">
                <a:solidFill>
                  <a:srgbClr val="92D050"/>
                </a:solidFill>
              </a:rPr>
              <a:t> </a:t>
            </a:r>
            <a:r>
              <a:rPr lang="vi-VN" sz="3200" b="1" dirty="0" smtClean="0">
                <a:solidFill>
                  <a:srgbClr val="92D050"/>
                </a:solidFill>
              </a:rPr>
              <a:t>trình</a:t>
            </a:r>
            <a:endParaRPr lang="vi-VN" sz="3200" b="1" dirty="0">
              <a:solidFill>
                <a:srgbClr val="92D050"/>
              </a:solidFill>
            </a:endParaRPr>
          </a:p>
          <a:p>
            <a:pPr marL="800100" lvl="1" indent="-342900">
              <a:buFont typeface="Wingdings" pitchFamily="2" charset="2"/>
              <a:buChar char="§"/>
            </a:pPr>
            <a:r>
              <a:rPr lang="en-US" dirty="0" smtClean="0"/>
              <a:t> </a:t>
            </a:r>
            <a:r>
              <a:rPr lang="en-US" sz="2800" dirty="0" err="1"/>
              <a:t>Xây</a:t>
            </a:r>
            <a:r>
              <a:rPr lang="en-US" sz="2800" dirty="0"/>
              <a:t> </a:t>
            </a:r>
            <a:r>
              <a:rPr lang="en-US" sz="2800" dirty="0" err="1"/>
              <a:t>dựng</a:t>
            </a:r>
            <a:r>
              <a:rPr lang="en-US" sz="2800" dirty="0"/>
              <a:t> </a:t>
            </a:r>
            <a:r>
              <a:rPr lang="en-US" sz="2800" dirty="0" err="1"/>
              <a:t>các</a:t>
            </a:r>
            <a:r>
              <a:rPr lang="en-US" sz="2800" dirty="0"/>
              <a:t> </a:t>
            </a:r>
            <a:r>
              <a:rPr lang="en-US" sz="2800" dirty="0" err="1"/>
              <a:t>bộ</a:t>
            </a:r>
            <a:r>
              <a:rPr lang="en-US" sz="2800" dirty="0"/>
              <a:t> input – output (test);</a:t>
            </a:r>
          </a:p>
          <a:p>
            <a:pPr marL="800100" lvl="1" indent="-342900"/>
            <a:r>
              <a:rPr lang="en-US" sz="2800" dirty="0" smtClean="0"/>
              <a:t> </a:t>
            </a:r>
            <a:r>
              <a:rPr lang="en-US" sz="2800" dirty="0" err="1"/>
              <a:t>Chạy</a:t>
            </a:r>
            <a:r>
              <a:rPr lang="en-US" sz="2800" dirty="0"/>
              <a:t> </a:t>
            </a:r>
            <a:r>
              <a:rPr lang="en-US" sz="2800" dirty="0" err="1"/>
              <a:t>thử</a:t>
            </a:r>
            <a:r>
              <a:rPr lang="en-US" sz="2800" dirty="0"/>
              <a:t>.</a:t>
            </a:r>
          </a:p>
          <a:p>
            <a:pPr marL="137160" indent="0">
              <a:buNone/>
            </a:pPr>
            <a:r>
              <a:rPr lang="vi-VN" sz="3200" b="1" dirty="0">
                <a:solidFill>
                  <a:srgbClr val="92D050"/>
                </a:solidFill>
              </a:rPr>
              <a:t>1. 5 Vận hành, bảo trì </a:t>
            </a:r>
            <a:r>
              <a:rPr lang="en-US" sz="3200" b="1" dirty="0" err="1" smtClean="0">
                <a:solidFill>
                  <a:srgbClr val="92D050"/>
                </a:solidFill>
              </a:rPr>
              <a:t>chương</a:t>
            </a:r>
            <a:r>
              <a:rPr lang="en-US" sz="3200" b="1" dirty="0" smtClean="0">
                <a:solidFill>
                  <a:srgbClr val="92D050"/>
                </a:solidFill>
              </a:rPr>
              <a:t> </a:t>
            </a:r>
            <a:r>
              <a:rPr lang="vi-VN" sz="3200" b="1" dirty="0" smtClean="0">
                <a:solidFill>
                  <a:srgbClr val="92D050"/>
                </a:solidFill>
              </a:rPr>
              <a:t>trình</a:t>
            </a:r>
            <a:endParaRPr lang="en-US" sz="3200" dirty="0">
              <a:solidFill>
                <a:srgbClr val="92D050"/>
              </a:solidFill>
            </a:endParaRPr>
          </a:p>
        </p:txBody>
      </p:sp>
    </p:spTree>
    <p:extLst>
      <p:ext uri="{BB962C8B-B14F-4D97-AF65-F5344CB8AC3E}">
        <p14:creationId xmlns:p14="http://schemas.microsoft.com/office/powerpoint/2010/main" val="3323399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vi-VN" sz="4400" dirty="0" smtClean="0">
                <a:solidFill>
                  <a:srgbClr val="FFC000"/>
                </a:solidFill>
              </a:rPr>
              <a:t>2</a:t>
            </a:r>
            <a:r>
              <a:rPr lang="vi-VN" sz="4400" dirty="0">
                <a:solidFill>
                  <a:srgbClr val="FFC000"/>
                </a:solidFill>
              </a:rPr>
              <a:t>. Các khái niệm cơ bản</a:t>
            </a:r>
            <a:br>
              <a:rPr lang="vi-VN" sz="4400" dirty="0">
                <a:solidFill>
                  <a:srgbClr val="FFC000"/>
                </a:solidFill>
              </a:rPr>
            </a:br>
            <a:endParaRPr lang="en-US" dirty="0"/>
          </a:p>
        </p:txBody>
      </p:sp>
      <p:sp>
        <p:nvSpPr>
          <p:cNvPr id="3" name="Content Placeholder 2"/>
          <p:cNvSpPr>
            <a:spLocks noGrp="1"/>
          </p:cNvSpPr>
          <p:nvPr>
            <p:ph idx="1"/>
          </p:nvPr>
        </p:nvSpPr>
        <p:spPr>
          <a:xfrm>
            <a:off x="381000" y="1219200"/>
            <a:ext cx="8229600" cy="4709160"/>
          </a:xfrm>
        </p:spPr>
        <p:txBody>
          <a:bodyPr/>
          <a:lstStyle/>
          <a:p>
            <a:r>
              <a:rPr lang="en-US" b="1" dirty="0"/>
              <a:t>1. </a:t>
            </a:r>
            <a:r>
              <a:rPr lang="en-US" b="1" dirty="0" err="1"/>
              <a:t>Mô</a:t>
            </a:r>
            <a:r>
              <a:rPr lang="en-US" b="1" dirty="0"/>
              <a:t> </a:t>
            </a:r>
            <a:r>
              <a:rPr lang="en-US" b="1" dirty="0" err="1"/>
              <a:t>hình</a:t>
            </a:r>
            <a:r>
              <a:rPr lang="en-US" b="1" dirty="0"/>
              <a:t> </a:t>
            </a:r>
            <a:r>
              <a:rPr lang="en-US" b="1" dirty="0" err="1"/>
              <a:t>dữ</a:t>
            </a:r>
            <a:r>
              <a:rPr lang="en-US" b="1" dirty="0"/>
              <a:t> </a:t>
            </a:r>
            <a:r>
              <a:rPr lang="en-US" b="1" dirty="0" err="1"/>
              <a:t>liệu</a:t>
            </a:r>
            <a:r>
              <a:rPr lang="en-US" b="1" dirty="0"/>
              <a:t> </a:t>
            </a:r>
            <a:endParaRPr lang="en-US" b="1" dirty="0" smtClean="0"/>
          </a:p>
          <a:p>
            <a:r>
              <a:rPr lang="en-US" b="1" dirty="0" smtClean="0"/>
              <a:t>2</a:t>
            </a:r>
            <a:r>
              <a:rPr lang="en-US" b="1" dirty="0"/>
              <a:t>. </a:t>
            </a:r>
            <a:r>
              <a:rPr lang="en-US" b="1" dirty="0" err="1"/>
              <a:t>Trừu</a:t>
            </a:r>
            <a:r>
              <a:rPr lang="en-US" b="1" dirty="0"/>
              <a:t> </a:t>
            </a:r>
            <a:r>
              <a:rPr lang="en-US" b="1" dirty="0" err="1" smtClean="0"/>
              <a:t>tượng</a:t>
            </a:r>
            <a:r>
              <a:rPr lang="en-US" b="1" dirty="0" smtClean="0"/>
              <a:t> </a:t>
            </a:r>
            <a:r>
              <a:rPr lang="en-US" b="1" dirty="0" err="1" smtClean="0"/>
              <a:t>hóa</a:t>
            </a:r>
            <a:r>
              <a:rPr lang="en-US" b="1" dirty="0" smtClean="0"/>
              <a:t> </a:t>
            </a:r>
          </a:p>
          <a:p>
            <a:r>
              <a:rPr lang="en-US" b="1" dirty="0" smtClean="0"/>
              <a:t>3</a:t>
            </a:r>
            <a:r>
              <a:rPr lang="en-US" b="1" dirty="0"/>
              <a:t>. </a:t>
            </a:r>
            <a:r>
              <a:rPr lang="en-US" b="1" dirty="0" err="1"/>
              <a:t>Kiểu</a:t>
            </a:r>
            <a:r>
              <a:rPr lang="en-US" b="1" dirty="0"/>
              <a:t> </a:t>
            </a:r>
            <a:r>
              <a:rPr lang="en-US" b="1" dirty="0" err="1"/>
              <a:t>dữ</a:t>
            </a:r>
            <a:r>
              <a:rPr lang="en-US" b="1" dirty="0"/>
              <a:t> </a:t>
            </a:r>
            <a:r>
              <a:rPr lang="en-US" b="1" dirty="0" err="1"/>
              <a:t>liệu</a:t>
            </a:r>
            <a:r>
              <a:rPr lang="en-US" b="1" dirty="0"/>
              <a:t> </a:t>
            </a:r>
            <a:r>
              <a:rPr lang="en-US" b="1" dirty="0" err="1"/>
              <a:t>trừu</a:t>
            </a:r>
            <a:r>
              <a:rPr lang="en-US" b="1" dirty="0"/>
              <a:t> </a:t>
            </a:r>
            <a:r>
              <a:rPr lang="en-US" b="1" dirty="0" err="1" smtClean="0"/>
              <a:t>tượng</a:t>
            </a:r>
            <a:endParaRPr lang="en-US" b="1" dirty="0" smtClean="0"/>
          </a:p>
          <a:p>
            <a:r>
              <a:rPr lang="en-US" b="1" dirty="0" smtClean="0"/>
              <a:t>4</a:t>
            </a:r>
            <a:r>
              <a:rPr lang="en-US" b="1" dirty="0"/>
              <a:t>. </a:t>
            </a:r>
            <a:r>
              <a:rPr lang="en-US" b="1" dirty="0" err="1"/>
              <a:t>Dữ</a:t>
            </a:r>
            <a:r>
              <a:rPr lang="en-US" b="1" dirty="0"/>
              <a:t> </a:t>
            </a:r>
            <a:r>
              <a:rPr lang="en-US" b="1" dirty="0" err="1"/>
              <a:t>liệu</a:t>
            </a:r>
            <a:r>
              <a:rPr lang="en-US" b="1" dirty="0"/>
              <a:t> </a:t>
            </a:r>
            <a:endParaRPr lang="en-US" b="1" dirty="0" smtClean="0"/>
          </a:p>
          <a:p>
            <a:r>
              <a:rPr lang="en-US" b="1" dirty="0" smtClean="0"/>
              <a:t>5</a:t>
            </a:r>
            <a:r>
              <a:rPr lang="en-US" b="1" dirty="0"/>
              <a:t>. </a:t>
            </a:r>
            <a:r>
              <a:rPr lang="en-US" b="1" dirty="0" err="1"/>
              <a:t>Biểu</a:t>
            </a:r>
            <a:r>
              <a:rPr lang="en-US" b="1" dirty="0"/>
              <a:t> </a:t>
            </a:r>
            <a:r>
              <a:rPr lang="en-US" b="1" dirty="0" err="1"/>
              <a:t>diễn</a:t>
            </a:r>
            <a:r>
              <a:rPr lang="en-US" b="1" dirty="0"/>
              <a:t> </a:t>
            </a:r>
            <a:r>
              <a:rPr lang="en-US" b="1" dirty="0" err="1"/>
              <a:t>dữ</a:t>
            </a:r>
            <a:r>
              <a:rPr lang="en-US" b="1" dirty="0"/>
              <a:t> </a:t>
            </a:r>
            <a:r>
              <a:rPr lang="en-US" b="1" dirty="0" err="1" smtClean="0"/>
              <a:t>liệu</a:t>
            </a:r>
            <a:endParaRPr lang="en-US" b="1" dirty="0" smtClean="0"/>
          </a:p>
          <a:p>
            <a:r>
              <a:rPr lang="en-US" b="1" dirty="0"/>
              <a:t>6. </a:t>
            </a:r>
            <a:r>
              <a:rPr lang="en-US" b="1" dirty="0" err="1"/>
              <a:t>Kiểu</a:t>
            </a:r>
            <a:r>
              <a:rPr lang="en-US" b="1" dirty="0"/>
              <a:t> </a:t>
            </a:r>
            <a:r>
              <a:rPr lang="en-US" b="1" dirty="0" err="1"/>
              <a:t>dữ</a:t>
            </a:r>
            <a:r>
              <a:rPr lang="en-US" b="1" dirty="0"/>
              <a:t> </a:t>
            </a:r>
            <a:r>
              <a:rPr lang="en-US" b="1" dirty="0" err="1"/>
              <a:t>liệu</a:t>
            </a:r>
            <a:endParaRPr lang="en-US" b="1" dirty="0"/>
          </a:p>
          <a:p>
            <a:r>
              <a:rPr lang="en-US" b="1" dirty="0"/>
              <a:t>7. </a:t>
            </a:r>
            <a:r>
              <a:rPr lang="en-US" b="1" dirty="0" err="1"/>
              <a:t>Cấu</a:t>
            </a:r>
            <a:r>
              <a:rPr lang="en-US" b="1" dirty="0"/>
              <a:t> </a:t>
            </a:r>
            <a:r>
              <a:rPr lang="en-US" b="1" dirty="0" err="1"/>
              <a:t>trúc</a:t>
            </a:r>
            <a:r>
              <a:rPr lang="en-US" b="1" dirty="0"/>
              <a:t> </a:t>
            </a:r>
            <a:r>
              <a:rPr lang="en-US" b="1" dirty="0" err="1"/>
              <a:t>dữ</a:t>
            </a:r>
            <a:r>
              <a:rPr lang="en-US" b="1" dirty="0"/>
              <a:t> </a:t>
            </a:r>
            <a:r>
              <a:rPr lang="en-US" b="1" dirty="0" err="1"/>
              <a:t>liệu</a:t>
            </a:r>
            <a:endParaRPr lang="en-US" b="1" dirty="0"/>
          </a:p>
          <a:p>
            <a:r>
              <a:rPr lang="en-US" b="1" dirty="0"/>
              <a:t>8. </a:t>
            </a:r>
            <a:r>
              <a:rPr lang="en-US" b="1" dirty="0" err="1"/>
              <a:t>Thuật</a:t>
            </a:r>
            <a:r>
              <a:rPr lang="en-US" b="1" dirty="0"/>
              <a:t> </a:t>
            </a:r>
            <a:r>
              <a:rPr lang="en-US" b="1" dirty="0" err="1"/>
              <a:t>toán</a:t>
            </a:r>
            <a:endParaRPr lang="en-US" b="1" dirty="0"/>
          </a:p>
          <a:p>
            <a:r>
              <a:rPr lang="en-US" b="1" dirty="0"/>
              <a:t>9. </a:t>
            </a:r>
            <a:r>
              <a:rPr lang="en-US" b="1" dirty="0" err="1"/>
              <a:t>Mối</a:t>
            </a:r>
            <a:r>
              <a:rPr lang="en-US" b="1" dirty="0"/>
              <a:t> </a:t>
            </a:r>
            <a:r>
              <a:rPr lang="en-US" b="1" dirty="0" err="1"/>
              <a:t>quan</a:t>
            </a:r>
            <a:r>
              <a:rPr lang="en-US" b="1" dirty="0"/>
              <a:t> </a:t>
            </a:r>
            <a:r>
              <a:rPr lang="en-US" b="1" dirty="0" err="1"/>
              <a:t>hệ</a:t>
            </a:r>
            <a:r>
              <a:rPr lang="en-US" b="1" dirty="0"/>
              <a:t> </a:t>
            </a:r>
            <a:r>
              <a:rPr lang="en-US" b="1" dirty="0" err="1" smtClean="0"/>
              <a:t>giữa</a:t>
            </a:r>
            <a:r>
              <a:rPr lang="en-US" b="1" dirty="0" smtClean="0"/>
              <a:t> CTDL </a:t>
            </a:r>
            <a:r>
              <a:rPr lang="en-US" b="1" dirty="0"/>
              <a:t>&amp; TT</a:t>
            </a:r>
          </a:p>
          <a:p>
            <a:endParaRPr lang="en-US" dirty="0"/>
          </a:p>
        </p:txBody>
      </p:sp>
    </p:spTree>
    <p:extLst>
      <p:ext uri="{BB962C8B-B14F-4D97-AF65-F5344CB8AC3E}">
        <p14:creationId xmlns:p14="http://schemas.microsoft.com/office/powerpoint/2010/main" val="3990250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a:t>
            </a:r>
            <a:r>
              <a:rPr lang="en-US" dirty="0" err="1"/>
              <a:t>Mô</a:t>
            </a:r>
            <a:r>
              <a:rPr lang="en-US" dirty="0"/>
              <a:t> </a:t>
            </a:r>
            <a:r>
              <a:rPr lang="en-US" dirty="0" err="1"/>
              <a:t>hình</a:t>
            </a:r>
            <a:r>
              <a:rPr lang="en-US" dirty="0"/>
              <a:t> </a:t>
            </a:r>
            <a:r>
              <a:rPr lang="en-US" dirty="0" err="1"/>
              <a:t>dữ</a:t>
            </a:r>
            <a:r>
              <a:rPr lang="en-US" dirty="0"/>
              <a:t> </a:t>
            </a:r>
            <a:r>
              <a:rPr lang="en-US" dirty="0" err="1"/>
              <a:t>liệu</a:t>
            </a:r>
            <a:r>
              <a:rPr lang="en-US" dirty="0"/>
              <a:t> – Data model</a:t>
            </a:r>
          </a:p>
        </p:txBody>
      </p:sp>
      <p:sp>
        <p:nvSpPr>
          <p:cNvPr id="3" name="Content Placeholder 2"/>
          <p:cNvSpPr>
            <a:spLocks noGrp="1"/>
          </p:cNvSpPr>
          <p:nvPr>
            <p:ph idx="1"/>
          </p:nvPr>
        </p:nvSpPr>
        <p:spPr/>
        <p:txBody>
          <a:bodyPr/>
          <a:lstStyle/>
          <a:p>
            <a:r>
              <a:rPr lang="en-US" b="1" i="1" dirty="0" err="1">
                <a:solidFill>
                  <a:srgbClr val="FFFF00"/>
                </a:solidFill>
              </a:rPr>
              <a:t>Mô</a:t>
            </a:r>
            <a:r>
              <a:rPr lang="en-US" b="1" i="1" dirty="0">
                <a:solidFill>
                  <a:srgbClr val="FFFF00"/>
                </a:solidFill>
              </a:rPr>
              <a:t> </a:t>
            </a:r>
            <a:r>
              <a:rPr lang="en-US" b="1" i="1" dirty="0" err="1">
                <a:solidFill>
                  <a:srgbClr val="FFFF00"/>
                </a:solidFill>
              </a:rPr>
              <a:t>hình</a:t>
            </a:r>
            <a:r>
              <a:rPr lang="en-US" b="1" i="1" dirty="0">
                <a:solidFill>
                  <a:srgbClr val="FFFF00"/>
                </a:solidFill>
              </a:rPr>
              <a:t> </a:t>
            </a:r>
            <a:r>
              <a:rPr lang="en-US" b="1" i="1" dirty="0" err="1">
                <a:solidFill>
                  <a:srgbClr val="FFFF00"/>
                </a:solidFill>
              </a:rPr>
              <a:t>dữ</a:t>
            </a:r>
            <a:r>
              <a:rPr lang="en-US" b="1" i="1" dirty="0">
                <a:solidFill>
                  <a:srgbClr val="FFFF00"/>
                </a:solidFill>
              </a:rPr>
              <a:t> </a:t>
            </a:r>
            <a:r>
              <a:rPr lang="en-US" b="1" i="1" dirty="0" err="1">
                <a:solidFill>
                  <a:srgbClr val="FFFF00"/>
                </a:solidFill>
              </a:rPr>
              <a:t>liệu</a:t>
            </a:r>
            <a:r>
              <a:rPr lang="en-US" b="1" i="1" dirty="0">
                <a:solidFill>
                  <a:srgbClr val="FFFF00"/>
                </a:solidFill>
              </a:rPr>
              <a:t> </a:t>
            </a:r>
            <a:r>
              <a:rPr lang="en-US" b="1" i="1" dirty="0" err="1">
                <a:solidFill>
                  <a:srgbClr val="FFFF00"/>
                </a:solidFill>
              </a:rPr>
              <a:t>là</a:t>
            </a:r>
            <a:r>
              <a:rPr lang="en-US" b="1" i="1" dirty="0">
                <a:solidFill>
                  <a:srgbClr val="FFFF00"/>
                </a:solidFill>
              </a:rPr>
              <a:t> </a:t>
            </a:r>
            <a:r>
              <a:rPr lang="en-US" b="1" i="1" dirty="0" err="1">
                <a:solidFill>
                  <a:srgbClr val="FFFF00"/>
                </a:solidFill>
              </a:rPr>
              <a:t>gì</a:t>
            </a:r>
            <a:r>
              <a:rPr lang="en-US" b="1" i="1" dirty="0">
                <a:solidFill>
                  <a:srgbClr val="FFFF00"/>
                </a:solidFill>
              </a:rPr>
              <a:t> ?</a:t>
            </a:r>
          </a:p>
          <a:p>
            <a:pPr marL="137160" indent="0">
              <a:buNone/>
            </a:pPr>
            <a:r>
              <a:rPr lang="en-US" dirty="0" err="1"/>
              <a:t>Là</a:t>
            </a:r>
            <a:r>
              <a:rPr lang="en-US" dirty="0"/>
              <a:t> </a:t>
            </a:r>
            <a:r>
              <a:rPr lang="en-US" dirty="0" err="1"/>
              <a:t>mô</a:t>
            </a:r>
            <a:r>
              <a:rPr lang="en-US" dirty="0"/>
              <a:t> </a:t>
            </a:r>
            <a:r>
              <a:rPr lang="en-US" dirty="0" err="1"/>
              <a:t>hình</a:t>
            </a:r>
            <a:r>
              <a:rPr lang="en-US" dirty="0"/>
              <a:t> </a:t>
            </a:r>
            <a:r>
              <a:rPr lang="en-US" dirty="0" err="1"/>
              <a:t>toán</a:t>
            </a:r>
            <a:r>
              <a:rPr lang="en-US" dirty="0"/>
              <a:t> </a:t>
            </a:r>
            <a:r>
              <a:rPr lang="en-US" dirty="0" err="1"/>
              <a:t>học</a:t>
            </a:r>
            <a:r>
              <a:rPr lang="en-US" dirty="0"/>
              <a:t> </a:t>
            </a:r>
            <a:r>
              <a:rPr lang="en-US" dirty="0" err="1"/>
              <a:t>biểu</a:t>
            </a:r>
            <a:r>
              <a:rPr lang="en-US" dirty="0"/>
              <a:t> </a:t>
            </a:r>
            <a:r>
              <a:rPr lang="en-US" dirty="0" err="1"/>
              <a:t>diễn</a:t>
            </a:r>
            <a:r>
              <a:rPr lang="en-US" dirty="0"/>
              <a:t> </a:t>
            </a:r>
            <a:r>
              <a:rPr lang="en-US" dirty="0" err="1"/>
              <a:t>các</a:t>
            </a:r>
            <a:r>
              <a:rPr lang="en-US" dirty="0"/>
              <a:t> </a:t>
            </a:r>
            <a:r>
              <a:rPr lang="en-US" dirty="0" err="1"/>
              <a:t>cấu</a:t>
            </a:r>
            <a:r>
              <a:rPr lang="en-US" dirty="0"/>
              <a:t> </a:t>
            </a:r>
            <a:r>
              <a:rPr lang="en-US" dirty="0" err="1" smtClean="0"/>
              <a:t>trúc</a:t>
            </a:r>
            <a:r>
              <a:rPr lang="en-US" dirty="0" smtClean="0"/>
              <a:t> logic </a:t>
            </a:r>
            <a:r>
              <a:rPr lang="en-US" dirty="0" err="1"/>
              <a:t>của</a:t>
            </a:r>
            <a:r>
              <a:rPr lang="en-US" dirty="0"/>
              <a:t> </a:t>
            </a:r>
            <a:r>
              <a:rPr lang="en-US" dirty="0" err="1"/>
              <a:t>dữ</a:t>
            </a:r>
            <a:r>
              <a:rPr lang="en-US" dirty="0"/>
              <a:t> </a:t>
            </a:r>
            <a:r>
              <a:rPr lang="en-US" dirty="0" err="1"/>
              <a:t>liệu</a:t>
            </a:r>
            <a:r>
              <a:rPr lang="en-US" dirty="0"/>
              <a:t> </a:t>
            </a:r>
            <a:r>
              <a:rPr lang="en-US" dirty="0" err="1"/>
              <a:t>cùng</a:t>
            </a:r>
            <a:r>
              <a:rPr lang="en-US" dirty="0"/>
              <a:t> </a:t>
            </a:r>
            <a:r>
              <a:rPr lang="en-US" dirty="0" err="1"/>
              <a:t>với</a:t>
            </a:r>
            <a:r>
              <a:rPr lang="en-US" dirty="0"/>
              <a:t> </a:t>
            </a:r>
            <a:r>
              <a:rPr lang="en-US" dirty="0" err="1"/>
              <a:t>các</a:t>
            </a:r>
            <a:r>
              <a:rPr lang="en-US" dirty="0"/>
              <a:t> </a:t>
            </a:r>
            <a:r>
              <a:rPr lang="en-US" dirty="0" err="1"/>
              <a:t>phép</a:t>
            </a:r>
            <a:r>
              <a:rPr lang="en-US" dirty="0"/>
              <a:t> </a:t>
            </a:r>
            <a:r>
              <a:rPr lang="en-US" dirty="0" err="1"/>
              <a:t>toán</a:t>
            </a:r>
            <a:r>
              <a:rPr lang="en-US" dirty="0"/>
              <a:t> </a:t>
            </a:r>
            <a:r>
              <a:rPr lang="en-US" dirty="0" err="1" smtClean="0"/>
              <a:t>có</a:t>
            </a:r>
            <a:r>
              <a:rPr lang="en-US" dirty="0" smtClean="0"/>
              <a:t> </a:t>
            </a:r>
            <a:r>
              <a:rPr lang="vi-VN" dirty="0" smtClean="0"/>
              <a:t>thể </a:t>
            </a:r>
            <a:r>
              <a:rPr lang="vi-VN" dirty="0"/>
              <a:t>thực hiện trên các đối tượng </a:t>
            </a:r>
            <a:r>
              <a:rPr lang="vi-VN" b="1" dirty="0"/>
              <a:t>của mô hình.</a:t>
            </a:r>
          </a:p>
          <a:p>
            <a:pPr marL="137160" indent="0">
              <a:buNone/>
            </a:pPr>
            <a:r>
              <a:rPr lang="vi-VN" i="1" dirty="0"/>
              <a:t>Ví dụ: Mô hình đồ thị, cây, danh sách, tập hợp, ..</a:t>
            </a:r>
          </a:p>
          <a:p>
            <a:r>
              <a:rPr lang="en-US" b="1" i="1" dirty="0" err="1">
                <a:solidFill>
                  <a:srgbClr val="FFFF00"/>
                </a:solidFill>
              </a:rPr>
              <a:t>Tác</a:t>
            </a:r>
            <a:r>
              <a:rPr lang="en-US" b="1" i="1" dirty="0">
                <a:solidFill>
                  <a:srgbClr val="FFFF00"/>
                </a:solidFill>
              </a:rPr>
              <a:t> </a:t>
            </a:r>
            <a:r>
              <a:rPr lang="en-US" b="1" i="1" dirty="0" err="1">
                <a:solidFill>
                  <a:srgbClr val="FFFF00"/>
                </a:solidFill>
              </a:rPr>
              <a:t>dụng</a:t>
            </a:r>
            <a:r>
              <a:rPr lang="en-US" b="1" i="1" dirty="0">
                <a:solidFill>
                  <a:srgbClr val="FFFF00"/>
                </a:solidFill>
              </a:rPr>
              <a:t> </a:t>
            </a:r>
            <a:r>
              <a:rPr lang="en-US" b="1" i="1" dirty="0" err="1">
                <a:solidFill>
                  <a:srgbClr val="FFFF00"/>
                </a:solidFill>
              </a:rPr>
              <a:t>của</a:t>
            </a:r>
            <a:r>
              <a:rPr lang="en-US" b="1" i="1" dirty="0">
                <a:solidFill>
                  <a:srgbClr val="FFFF00"/>
                </a:solidFill>
              </a:rPr>
              <a:t> </a:t>
            </a:r>
            <a:r>
              <a:rPr lang="en-US" b="1" i="1" dirty="0" err="1">
                <a:solidFill>
                  <a:srgbClr val="FFFF00"/>
                </a:solidFill>
              </a:rPr>
              <a:t>mô</a:t>
            </a:r>
            <a:r>
              <a:rPr lang="en-US" b="1" i="1" dirty="0">
                <a:solidFill>
                  <a:srgbClr val="FFFF00"/>
                </a:solidFill>
              </a:rPr>
              <a:t> </a:t>
            </a:r>
            <a:r>
              <a:rPr lang="en-US" b="1" i="1" dirty="0" err="1">
                <a:solidFill>
                  <a:srgbClr val="FFFF00"/>
                </a:solidFill>
              </a:rPr>
              <a:t>hình</a:t>
            </a:r>
            <a:r>
              <a:rPr lang="en-US" b="1" i="1" dirty="0">
                <a:solidFill>
                  <a:srgbClr val="FFFF00"/>
                </a:solidFill>
              </a:rPr>
              <a:t> </a:t>
            </a:r>
            <a:r>
              <a:rPr lang="en-US" b="1" i="1" dirty="0" err="1">
                <a:solidFill>
                  <a:srgbClr val="FFFF00"/>
                </a:solidFill>
              </a:rPr>
              <a:t>dữ</a:t>
            </a:r>
            <a:r>
              <a:rPr lang="en-US" b="1" i="1" dirty="0">
                <a:solidFill>
                  <a:srgbClr val="FFFF00"/>
                </a:solidFill>
              </a:rPr>
              <a:t> </a:t>
            </a:r>
            <a:r>
              <a:rPr lang="en-US" b="1" i="1" dirty="0" err="1">
                <a:solidFill>
                  <a:srgbClr val="FFFF00"/>
                </a:solidFill>
              </a:rPr>
              <a:t>liệu</a:t>
            </a:r>
            <a:r>
              <a:rPr lang="en-US" b="1" i="1" dirty="0">
                <a:solidFill>
                  <a:srgbClr val="FFFF00"/>
                </a:solidFill>
              </a:rPr>
              <a:t> ?</a:t>
            </a:r>
          </a:p>
          <a:p>
            <a:pPr marL="137160" indent="0">
              <a:buNone/>
            </a:pPr>
            <a:r>
              <a:rPr lang="vi-VN" dirty="0"/>
              <a:t>Được sử dụng để mô tả cấu trúc logic của </a:t>
            </a:r>
            <a:r>
              <a:rPr lang="vi-VN" dirty="0" smtClean="0"/>
              <a:t>dữ</a:t>
            </a:r>
            <a:r>
              <a:rPr lang="en-US" dirty="0" smtClean="0"/>
              <a:t> </a:t>
            </a:r>
            <a:r>
              <a:rPr lang="vi-VN" dirty="0" smtClean="0"/>
              <a:t>liệu </a:t>
            </a:r>
            <a:r>
              <a:rPr lang="vi-VN" dirty="0"/>
              <a:t>được xử lý bởi hệ thống</a:t>
            </a:r>
            <a:endParaRPr lang="en-US" dirty="0"/>
          </a:p>
        </p:txBody>
      </p:sp>
    </p:spTree>
    <p:extLst>
      <p:ext uri="{BB962C8B-B14F-4D97-AF65-F5344CB8AC3E}">
        <p14:creationId xmlns:p14="http://schemas.microsoft.com/office/powerpoint/2010/main" val="2842879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a:bodyPr>
          <a:lstStyle/>
          <a:p>
            <a:pPr marL="457200" indent="-457200" algn="l">
              <a:buFont typeface="Wingdings" pitchFamily="2" charset="2"/>
              <a:buChar char="Ø"/>
            </a:pPr>
            <a:r>
              <a:rPr lang="en-US" sz="2800" i="1" dirty="0" err="1">
                <a:solidFill>
                  <a:srgbClr val="FFFF00"/>
                </a:solidFill>
                <a:latin typeface="Times New Roman" pitchFamily="18" charset="0"/>
                <a:cs typeface="Times New Roman" pitchFamily="18" charset="0"/>
              </a:rPr>
              <a:t>Phân</a:t>
            </a:r>
            <a:r>
              <a:rPr lang="en-US" sz="2800" i="1" dirty="0">
                <a:solidFill>
                  <a:srgbClr val="FFFF00"/>
                </a:solidFill>
                <a:latin typeface="Times New Roman" pitchFamily="18" charset="0"/>
                <a:cs typeface="Times New Roman" pitchFamily="18" charset="0"/>
              </a:rPr>
              <a:t> </a:t>
            </a:r>
            <a:r>
              <a:rPr lang="en-US" sz="2800" i="1" dirty="0" err="1">
                <a:solidFill>
                  <a:srgbClr val="FFFF00"/>
                </a:solidFill>
                <a:latin typeface="Times New Roman" pitchFamily="18" charset="0"/>
                <a:cs typeface="Times New Roman" pitchFamily="18" charset="0"/>
              </a:rPr>
              <a:t>loại</a:t>
            </a:r>
            <a:r>
              <a:rPr lang="en-US" sz="2800" i="1" dirty="0">
                <a:solidFill>
                  <a:srgbClr val="FFFF00"/>
                </a:solidFill>
                <a:latin typeface="Times New Roman" pitchFamily="18" charset="0"/>
                <a:cs typeface="Times New Roman" pitchFamily="18" charset="0"/>
              </a:rPr>
              <a:t> </a:t>
            </a:r>
            <a:r>
              <a:rPr lang="en-US" sz="2800" i="1" dirty="0" err="1">
                <a:solidFill>
                  <a:srgbClr val="FFFF00"/>
                </a:solidFill>
                <a:latin typeface="Times New Roman" pitchFamily="18" charset="0"/>
                <a:cs typeface="Times New Roman" pitchFamily="18" charset="0"/>
              </a:rPr>
              <a:t>mô</a:t>
            </a:r>
            <a:r>
              <a:rPr lang="en-US" sz="2800" i="1" dirty="0">
                <a:solidFill>
                  <a:srgbClr val="FFFF00"/>
                </a:solidFill>
                <a:latin typeface="Times New Roman" pitchFamily="18" charset="0"/>
                <a:cs typeface="Times New Roman" pitchFamily="18" charset="0"/>
              </a:rPr>
              <a:t> </a:t>
            </a:r>
            <a:r>
              <a:rPr lang="en-US" sz="2800" i="1" dirty="0" err="1">
                <a:solidFill>
                  <a:srgbClr val="FFFF00"/>
                </a:solidFill>
                <a:latin typeface="Times New Roman" pitchFamily="18" charset="0"/>
                <a:cs typeface="Times New Roman" pitchFamily="18" charset="0"/>
              </a:rPr>
              <a:t>hình</a:t>
            </a:r>
            <a:r>
              <a:rPr lang="en-US" sz="2800" i="1" dirty="0">
                <a:solidFill>
                  <a:srgbClr val="FFFF00"/>
                </a:solidFill>
                <a:latin typeface="Times New Roman" pitchFamily="18" charset="0"/>
                <a:cs typeface="Times New Roman" pitchFamily="18" charset="0"/>
              </a:rPr>
              <a:t> </a:t>
            </a:r>
            <a:r>
              <a:rPr lang="en-US" sz="2800" i="1" dirty="0" err="1">
                <a:solidFill>
                  <a:srgbClr val="FFFF00"/>
                </a:solidFill>
                <a:latin typeface="Times New Roman" pitchFamily="18" charset="0"/>
                <a:cs typeface="Times New Roman" pitchFamily="18" charset="0"/>
              </a:rPr>
              <a:t>dữ</a:t>
            </a:r>
            <a:r>
              <a:rPr lang="en-US" sz="2800" i="1" dirty="0">
                <a:solidFill>
                  <a:srgbClr val="FFFF00"/>
                </a:solidFill>
                <a:latin typeface="Times New Roman" pitchFamily="18" charset="0"/>
                <a:cs typeface="Times New Roman" pitchFamily="18" charset="0"/>
              </a:rPr>
              <a:t> </a:t>
            </a:r>
            <a:r>
              <a:rPr lang="en-US" sz="2800" i="1" dirty="0" err="1">
                <a:solidFill>
                  <a:srgbClr val="FFFF00"/>
                </a:solidFill>
                <a:latin typeface="Times New Roman" pitchFamily="18" charset="0"/>
                <a:cs typeface="Times New Roman" pitchFamily="18" charset="0"/>
              </a:rPr>
              <a:t>liệu</a:t>
            </a:r>
            <a:r>
              <a:rPr lang="en-US" sz="2800" i="1" dirty="0">
                <a:solidFill>
                  <a:srgbClr val="FFFF00"/>
                </a:solidFill>
                <a:latin typeface="Times New Roman" pitchFamily="18" charset="0"/>
                <a:cs typeface="Times New Roman" pitchFamily="18" charset="0"/>
              </a:rPr>
              <a:t> </a:t>
            </a:r>
            <a:r>
              <a:rPr lang="en-US" sz="2800" i="1" dirty="0" err="1">
                <a:solidFill>
                  <a:srgbClr val="FFFF00"/>
                </a:solidFill>
                <a:latin typeface="Times New Roman" pitchFamily="18" charset="0"/>
                <a:cs typeface="Times New Roman" pitchFamily="18" charset="0"/>
              </a:rPr>
              <a:t>dựa</a:t>
            </a:r>
            <a:r>
              <a:rPr lang="en-US" sz="2800" i="1" dirty="0">
                <a:solidFill>
                  <a:srgbClr val="FFFF00"/>
                </a:solidFill>
                <a:latin typeface="Times New Roman" pitchFamily="18" charset="0"/>
                <a:cs typeface="Times New Roman" pitchFamily="18" charset="0"/>
              </a:rPr>
              <a:t> </a:t>
            </a:r>
            <a:r>
              <a:rPr lang="en-US" sz="2800" i="1" dirty="0" err="1" smtClean="0">
                <a:solidFill>
                  <a:srgbClr val="FFFF00"/>
                </a:solidFill>
                <a:latin typeface="Times New Roman" pitchFamily="18" charset="0"/>
                <a:cs typeface="Times New Roman" pitchFamily="18" charset="0"/>
              </a:rPr>
              <a:t>trên</a:t>
            </a:r>
            <a:r>
              <a:rPr lang="en-US" sz="2800" i="1" dirty="0" smtClean="0">
                <a:solidFill>
                  <a:srgbClr val="FFFF00"/>
                </a:solidFill>
                <a:latin typeface="Times New Roman" pitchFamily="18" charset="0"/>
                <a:cs typeface="Times New Roman" pitchFamily="18" charset="0"/>
              </a:rPr>
              <a:t> </a:t>
            </a:r>
            <a:r>
              <a:rPr lang="en-US" sz="2800" i="1" dirty="0" err="1" smtClean="0">
                <a:solidFill>
                  <a:srgbClr val="FFFF00"/>
                </a:solidFill>
                <a:latin typeface="Times New Roman" pitchFamily="18" charset="0"/>
                <a:cs typeface="Times New Roman" pitchFamily="18" charset="0"/>
              </a:rPr>
              <a:t>mối</a:t>
            </a:r>
            <a:r>
              <a:rPr lang="en-US" sz="2800" i="1" dirty="0" smtClean="0">
                <a:solidFill>
                  <a:srgbClr val="FFFF00"/>
                </a:solidFill>
                <a:latin typeface="Times New Roman" pitchFamily="18" charset="0"/>
                <a:cs typeface="Times New Roman" pitchFamily="18" charset="0"/>
              </a:rPr>
              <a:t> </a:t>
            </a:r>
            <a:r>
              <a:rPr lang="en-US" sz="2800" i="1" dirty="0" err="1">
                <a:solidFill>
                  <a:srgbClr val="FFFF00"/>
                </a:solidFill>
                <a:latin typeface="Times New Roman" pitchFamily="18" charset="0"/>
                <a:cs typeface="Times New Roman" pitchFamily="18" charset="0"/>
              </a:rPr>
              <a:t>quan</a:t>
            </a:r>
            <a:r>
              <a:rPr lang="en-US" sz="2800" i="1" dirty="0">
                <a:solidFill>
                  <a:srgbClr val="FFFF00"/>
                </a:solidFill>
                <a:latin typeface="Times New Roman" pitchFamily="18" charset="0"/>
                <a:cs typeface="Times New Roman" pitchFamily="18" charset="0"/>
              </a:rPr>
              <a:t> </a:t>
            </a:r>
            <a:r>
              <a:rPr lang="en-US" sz="2800" i="1" dirty="0" err="1">
                <a:solidFill>
                  <a:srgbClr val="FFFF00"/>
                </a:solidFill>
                <a:latin typeface="Times New Roman" pitchFamily="18" charset="0"/>
                <a:cs typeface="Times New Roman" pitchFamily="18" charset="0"/>
              </a:rPr>
              <a:t>hệ</a:t>
            </a:r>
            <a:r>
              <a:rPr lang="en-US" sz="2800" i="1" dirty="0">
                <a:solidFill>
                  <a:srgbClr val="FFFF00"/>
                </a:solidFill>
                <a:latin typeface="Times New Roman" pitchFamily="18" charset="0"/>
                <a:cs typeface="Times New Roman" pitchFamily="18" charset="0"/>
              </a:rPr>
              <a:t> </a:t>
            </a:r>
            <a:r>
              <a:rPr lang="en-US" sz="2800" i="1" dirty="0" err="1">
                <a:solidFill>
                  <a:srgbClr val="FFFF00"/>
                </a:solidFill>
                <a:latin typeface="Times New Roman" pitchFamily="18" charset="0"/>
                <a:cs typeface="Times New Roman" pitchFamily="18" charset="0"/>
              </a:rPr>
              <a:t>giữa</a:t>
            </a:r>
            <a:r>
              <a:rPr lang="en-US" sz="2800" i="1" dirty="0">
                <a:solidFill>
                  <a:srgbClr val="FFFF00"/>
                </a:solidFill>
                <a:latin typeface="Times New Roman" pitchFamily="18" charset="0"/>
                <a:cs typeface="Times New Roman" pitchFamily="18" charset="0"/>
              </a:rPr>
              <a:t> </a:t>
            </a:r>
            <a:r>
              <a:rPr lang="en-US" sz="2800" i="1" dirty="0" err="1">
                <a:solidFill>
                  <a:srgbClr val="FFFF00"/>
                </a:solidFill>
                <a:latin typeface="Times New Roman" pitchFamily="18" charset="0"/>
                <a:cs typeface="Times New Roman" pitchFamily="18" charset="0"/>
              </a:rPr>
              <a:t>các</a:t>
            </a:r>
            <a:r>
              <a:rPr lang="en-US" sz="2800" i="1" dirty="0">
                <a:solidFill>
                  <a:srgbClr val="FFFF00"/>
                </a:solidFill>
                <a:latin typeface="Times New Roman" pitchFamily="18" charset="0"/>
                <a:cs typeface="Times New Roman" pitchFamily="18" charset="0"/>
              </a:rPr>
              <a:t> </a:t>
            </a:r>
            <a:r>
              <a:rPr lang="en-US" sz="2800" i="1" dirty="0" err="1">
                <a:solidFill>
                  <a:srgbClr val="FFFF00"/>
                </a:solidFill>
                <a:latin typeface="Times New Roman" pitchFamily="18" charset="0"/>
                <a:cs typeface="Times New Roman" pitchFamily="18" charset="0"/>
              </a:rPr>
              <a:t>phần</a:t>
            </a:r>
            <a:r>
              <a:rPr lang="en-US" sz="2800" i="1" dirty="0">
                <a:solidFill>
                  <a:srgbClr val="FFFF00"/>
                </a:solidFill>
                <a:latin typeface="Times New Roman" pitchFamily="18" charset="0"/>
                <a:cs typeface="Times New Roman" pitchFamily="18" charset="0"/>
              </a:rPr>
              <a:t> </a:t>
            </a:r>
            <a:r>
              <a:rPr lang="en-US" sz="2800" i="1" dirty="0" err="1">
                <a:solidFill>
                  <a:srgbClr val="FFFF00"/>
                </a:solidFill>
                <a:latin typeface="Times New Roman" pitchFamily="18" charset="0"/>
                <a:cs typeface="Times New Roman" pitchFamily="18" charset="0"/>
              </a:rPr>
              <a:t>tử</a:t>
            </a:r>
            <a:r>
              <a:rPr lang="en-US" sz="2800" i="1" dirty="0">
                <a:solidFill>
                  <a:srgbClr val="FFFF00"/>
                </a:solidFill>
                <a:latin typeface="Times New Roman" pitchFamily="18" charset="0"/>
                <a:cs typeface="Times New Roman" pitchFamily="18" charset="0"/>
              </a:rPr>
              <a:t> </a:t>
            </a:r>
            <a:r>
              <a:rPr lang="en-US" sz="2800" i="1" dirty="0" err="1">
                <a:solidFill>
                  <a:srgbClr val="FFFF00"/>
                </a:solidFill>
                <a:latin typeface="Times New Roman" pitchFamily="18" charset="0"/>
                <a:cs typeface="Times New Roman" pitchFamily="18" charset="0"/>
              </a:rPr>
              <a:t>dữ</a:t>
            </a:r>
            <a:r>
              <a:rPr lang="en-US" sz="2800" i="1" dirty="0">
                <a:solidFill>
                  <a:srgbClr val="FFFF00"/>
                </a:solidFill>
                <a:latin typeface="Times New Roman" pitchFamily="18" charset="0"/>
                <a:cs typeface="Times New Roman" pitchFamily="18" charset="0"/>
              </a:rPr>
              <a:t> </a:t>
            </a:r>
            <a:r>
              <a:rPr lang="en-US" sz="2800" i="1" dirty="0" err="1">
                <a:solidFill>
                  <a:srgbClr val="FFFF00"/>
                </a:solidFill>
                <a:latin typeface="Times New Roman" pitchFamily="18" charset="0"/>
                <a:cs typeface="Times New Roman" pitchFamily="18" charset="0"/>
              </a:rPr>
              <a:t>liệu</a:t>
            </a:r>
            <a:endParaRPr lang="en-US" sz="28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err="1" smtClean="0">
                <a:solidFill>
                  <a:srgbClr val="FFFFFF"/>
                </a:solidFill>
              </a:rPr>
              <a:t>Dựa</a:t>
            </a:r>
            <a:r>
              <a:rPr lang="en-US" dirty="0" smtClean="0">
                <a:solidFill>
                  <a:srgbClr val="FFFFFF"/>
                </a:solidFill>
              </a:rPr>
              <a:t> </a:t>
            </a:r>
            <a:r>
              <a:rPr lang="en-US" dirty="0" err="1" smtClean="0">
                <a:solidFill>
                  <a:srgbClr val="FFFFFF"/>
                </a:solidFill>
              </a:rPr>
              <a:t>trên</a:t>
            </a:r>
            <a:r>
              <a:rPr lang="en-US" dirty="0" smtClean="0">
                <a:solidFill>
                  <a:srgbClr val="FFFFFF"/>
                </a:solidFill>
              </a:rPr>
              <a:t> </a:t>
            </a:r>
            <a:r>
              <a:rPr lang="en-US" dirty="0" err="1" smtClean="0">
                <a:solidFill>
                  <a:srgbClr val="FFFFFF"/>
                </a:solidFill>
              </a:rPr>
              <a:t>mối</a:t>
            </a:r>
            <a:r>
              <a:rPr lang="en-US" dirty="0" smtClean="0">
                <a:solidFill>
                  <a:srgbClr val="FFFFFF"/>
                </a:solidFill>
              </a:rPr>
              <a:t> </a:t>
            </a:r>
            <a:r>
              <a:rPr lang="en-US" dirty="0" err="1" smtClean="0">
                <a:solidFill>
                  <a:srgbClr val="FFFFFF"/>
                </a:solidFill>
              </a:rPr>
              <a:t>quan</a:t>
            </a:r>
            <a:r>
              <a:rPr lang="en-US" dirty="0" smtClean="0">
                <a:solidFill>
                  <a:srgbClr val="FFFFFF"/>
                </a:solidFill>
              </a:rPr>
              <a:t> </a:t>
            </a:r>
            <a:r>
              <a:rPr lang="en-US" dirty="0" err="1" smtClean="0">
                <a:solidFill>
                  <a:srgbClr val="FFFFFF"/>
                </a:solidFill>
              </a:rPr>
              <a:t>hệ</a:t>
            </a:r>
            <a:r>
              <a:rPr lang="en-US" dirty="0" smtClean="0">
                <a:solidFill>
                  <a:srgbClr val="FFFFFF"/>
                </a:solidFill>
              </a:rPr>
              <a:t> </a:t>
            </a:r>
            <a:r>
              <a:rPr lang="en-US" dirty="0" err="1" smtClean="0">
                <a:solidFill>
                  <a:srgbClr val="FFFFFF"/>
                </a:solidFill>
              </a:rPr>
              <a:t>giữa</a:t>
            </a:r>
            <a:r>
              <a:rPr lang="en-US" dirty="0" smtClean="0">
                <a:solidFill>
                  <a:srgbClr val="FFFFFF"/>
                </a:solidFill>
              </a:rPr>
              <a:t> </a:t>
            </a:r>
            <a:r>
              <a:rPr lang="en-US" dirty="0" err="1" smtClean="0">
                <a:solidFill>
                  <a:srgbClr val="FFFFFF"/>
                </a:solidFill>
              </a:rPr>
              <a:t>các</a:t>
            </a:r>
            <a:r>
              <a:rPr lang="en-US" dirty="0" smtClean="0">
                <a:solidFill>
                  <a:srgbClr val="FFFFFF"/>
                </a:solidFill>
              </a:rPr>
              <a:t> </a:t>
            </a:r>
            <a:r>
              <a:rPr lang="en-US" dirty="0" err="1" smtClean="0">
                <a:solidFill>
                  <a:srgbClr val="FFFFFF"/>
                </a:solidFill>
              </a:rPr>
              <a:t>phần</a:t>
            </a:r>
            <a:r>
              <a:rPr lang="en-US" dirty="0" smtClean="0">
                <a:solidFill>
                  <a:srgbClr val="FFFFFF"/>
                </a:solidFill>
              </a:rPr>
              <a:t> </a:t>
            </a:r>
            <a:r>
              <a:rPr lang="en-US" dirty="0" err="1" smtClean="0">
                <a:solidFill>
                  <a:srgbClr val="FFFFFF"/>
                </a:solidFill>
              </a:rPr>
              <a:t>tử</a:t>
            </a:r>
            <a:r>
              <a:rPr lang="en-US" dirty="0" smtClean="0">
                <a:solidFill>
                  <a:srgbClr val="FFFFFF"/>
                </a:solidFill>
              </a:rPr>
              <a:t> </a:t>
            </a:r>
            <a:r>
              <a:rPr lang="en-US" dirty="0" err="1" smtClean="0">
                <a:solidFill>
                  <a:srgbClr val="FFFFFF"/>
                </a:solidFill>
              </a:rPr>
              <a:t>dữ</a:t>
            </a:r>
            <a:r>
              <a:rPr lang="en-US" dirty="0" smtClean="0">
                <a:solidFill>
                  <a:srgbClr val="FFFFFF"/>
                </a:solidFill>
              </a:rPr>
              <a:t> </a:t>
            </a:r>
            <a:r>
              <a:rPr lang="en-US" dirty="0" err="1" smtClean="0">
                <a:solidFill>
                  <a:srgbClr val="FFFFFF"/>
                </a:solidFill>
              </a:rPr>
              <a:t>liệu</a:t>
            </a:r>
            <a:r>
              <a:rPr lang="en-US" dirty="0" smtClean="0">
                <a:solidFill>
                  <a:srgbClr val="FFFFFF"/>
                </a:solidFill>
              </a:rPr>
              <a:t> </a:t>
            </a:r>
            <a:r>
              <a:rPr lang="en-US" dirty="0" err="1" smtClean="0">
                <a:solidFill>
                  <a:srgbClr val="FFFFFF"/>
                </a:solidFill>
              </a:rPr>
              <a:t>người</a:t>
            </a:r>
            <a:r>
              <a:rPr lang="en-US" dirty="0" smtClean="0">
                <a:solidFill>
                  <a:srgbClr val="FFFFFF"/>
                </a:solidFill>
              </a:rPr>
              <a:t> ta </a:t>
            </a:r>
            <a:r>
              <a:rPr lang="en-US" dirty="0" err="1" smtClean="0">
                <a:solidFill>
                  <a:srgbClr val="FFFFFF"/>
                </a:solidFill>
              </a:rPr>
              <a:t>phân</a:t>
            </a:r>
            <a:r>
              <a:rPr lang="en-US" dirty="0" smtClean="0">
                <a:solidFill>
                  <a:srgbClr val="FFFFFF"/>
                </a:solidFill>
              </a:rPr>
              <a:t> </a:t>
            </a:r>
            <a:r>
              <a:rPr lang="en-US" dirty="0" err="1" smtClean="0">
                <a:solidFill>
                  <a:srgbClr val="FFFFFF"/>
                </a:solidFill>
              </a:rPr>
              <a:t>ra</a:t>
            </a:r>
            <a:r>
              <a:rPr lang="en-US" dirty="0" smtClean="0">
                <a:solidFill>
                  <a:srgbClr val="FFFFFF"/>
                </a:solidFill>
              </a:rPr>
              <a:t> </a:t>
            </a:r>
            <a:r>
              <a:rPr lang="en-US" dirty="0" err="1" smtClean="0">
                <a:solidFill>
                  <a:srgbClr val="FFFFFF"/>
                </a:solidFill>
              </a:rPr>
              <a:t>làm</a:t>
            </a:r>
            <a:r>
              <a:rPr lang="en-US" dirty="0" smtClean="0">
                <a:solidFill>
                  <a:srgbClr val="FFFFFF"/>
                </a:solidFill>
              </a:rPr>
              <a:t> 4 </a:t>
            </a:r>
            <a:r>
              <a:rPr lang="en-US" dirty="0" err="1" smtClean="0">
                <a:solidFill>
                  <a:srgbClr val="FFFFFF"/>
                </a:solidFill>
              </a:rPr>
              <a:t>loại</a:t>
            </a:r>
            <a:r>
              <a:rPr lang="en-US" dirty="0" smtClean="0">
                <a:solidFill>
                  <a:srgbClr val="FFFFFF"/>
                </a:solidFill>
              </a:rPr>
              <a:t> </a:t>
            </a:r>
            <a:r>
              <a:rPr lang="en-US" dirty="0" err="1" smtClean="0">
                <a:solidFill>
                  <a:srgbClr val="FFFFFF"/>
                </a:solidFill>
              </a:rPr>
              <a:t>mô</a:t>
            </a:r>
            <a:r>
              <a:rPr lang="en-US" dirty="0" smtClean="0">
                <a:solidFill>
                  <a:srgbClr val="FFFFFF"/>
                </a:solidFill>
              </a:rPr>
              <a:t> </a:t>
            </a:r>
            <a:r>
              <a:rPr lang="en-US" dirty="0" err="1" smtClean="0">
                <a:solidFill>
                  <a:srgbClr val="FFFFFF"/>
                </a:solidFill>
              </a:rPr>
              <a:t>hình</a:t>
            </a:r>
            <a:r>
              <a:rPr lang="en-US" dirty="0" smtClean="0">
                <a:solidFill>
                  <a:srgbClr val="FFFFFF"/>
                </a:solidFill>
              </a:rPr>
              <a:t> </a:t>
            </a:r>
            <a:r>
              <a:rPr lang="en-US" dirty="0" err="1" smtClean="0">
                <a:solidFill>
                  <a:srgbClr val="FFFFFF"/>
                </a:solidFill>
              </a:rPr>
              <a:t>dữ</a:t>
            </a:r>
            <a:r>
              <a:rPr lang="en-US" dirty="0" smtClean="0">
                <a:solidFill>
                  <a:srgbClr val="FFFFFF"/>
                </a:solidFill>
              </a:rPr>
              <a:t> </a:t>
            </a:r>
            <a:r>
              <a:rPr lang="en-US" dirty="0" err="1" smtClean="0">
                <a:solidFill>
                  <a:srgbClr val="FFFFFF"/>
                </a:solidFill>
              </a:rPr>
              <a:t>liệu</a:t>
            </a:r>
            <a:r>
              <a:rPr lang="en-US" dirty="0" smtClean="0">
                <a:solidFill>
                  <a:srgbClr val="FFFFFF"/>
                </a:solidFill>
              </a:rPr>
              <a:t>:</a:t>
            </a:r>
          </a:p>
          <a:p>
            <a:pPr lvl="2">
              <a:buFont typeface="Wingdings" pitchFamily="2" charset="2"/>
              <a:buChar char="v"/>
            </a:pPr>
            <a:r>
              <a:rPr lang="en-US" sz="2800" dirty="0" err="1" smtClean="0"/>
              <a:t>Mô</a:t>
            </a:r>
            <a:r>
              <a:rPr lang="en-US" sz="2800" dirty="0" smtClean="0"/>
              <a:t> </a:t>
            </a:r>
            <a:r>
              <a:rPr lang="en-US" sz="2800" dirty="0" err="1" smtClean="0"/>
              <a:t>hình</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tuyến</a:t>
            </a:r>
            <a:r>
              <a:rPr lang="en-US" sz="2800" dirty="0" smtClean="0"/>
              <a:t> </a:t>
            </a:r>
            <a:r>
              <a:rPr lang="en-US" sz="2800" dirty="0" err="1" smtClean="0"/>
              <a:t>tính</a:t>
            </a:r>
            <a:r>
              <a:rPr lang="en-US" sz="2800" dirty="0" smtClean="0"/>
              <a:t> (</a:t>
            </a:r>
            <a:r>
              <a:rPr lang="en-US" sz="2800" dirty="0" err="1" smtClean="0"/>
              <a:t>danh</a:t>
            </a:r>
            <a:r>
              <a:rPr lang="en-US" sz="2800" dirty="0" smtClean="0"/>
              <a:t> </a:t>
            </a:r>
            <a:r>
              <a:rPr lang="en-US" sz="2800" dirty="0" err="1" smtClean="0"/>
              <a:t>sách</a:t>
            </a:r>
            <a:r>
              <a:rPr lang="en-US" sz="2800" dirty="0" smtClean="0"/>
              <a:t>)</a:t>
            </a:r>
          </a:p>
          <a:p>
            <a:pPr lvl="2">
              <a:buFont typeface="Wingdings" pitchFamily="2" charset="2"/>
              <a:buChar char="v"/>
            </a:pPr>
            <a:r>
              <a:rPr lang="en-US" sz="2800" dirty="0" err="1" smtClean="0"/>
              <a:t>Mô</a:t>
            </a:r>
            <a:r>
              <a:rPr lang="en-US" sz="2800" dirty="0" smtClean="0"/>
              <a:t> </a:t>
            </a:r>
            <a:r>
              <a:rPr lang="en-US" sz="2800" dirty="0" err="1" smtClean="0"/>
              <a:t>hình</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a:t>phân</a:t>
            </a:r>
            <a:r>
              <a:rPr lang="en-US" sz="2800" dirty="0"/>
              <a:t> </a:t>
            </a:r>
            <a:r>
              <a:rPr lang="en-US" sz="2800" dirty="0" err="1"/>
              <a:t>cấp</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cây</a:t>
            </a:r>
            <a:r>
              <a:rPr lang="en-US" sz="2800" dirty="0" smtClean="0"/>
              <a:t>)</a:t>
            </a:r>
          </a:p>
          <a:p>
            <a:pPr lvl="2">
              <a:buFont typeface="Wingdings" pitchFamily="2" charset="2"/>
              <a:buChar char="v"/>
            </a:pPr>
            <a:r>
              <a:rPr lang="en-US" sz="2800" dirty="0" err="1" smtClean="0"/>
              <a:t>Mô</a:t>
            </a:r>
            <a:r>
              <a:rPr lang="en-US" sz="2800" dirty="0" smtClean="0"/>
              <a:t> </a:t>
            </a:r>
            <a:r>
              <a:rPr lang="en-US" sz="2800" dirty="0" err="1" smtClean="0"/>
              <a:t>hình</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đồ</a:t>
            </a:r>
            <a:r>
              <a:rPr lang="en-US" sz="2800" dirty="0" smtClean="0"/>
              <a:t> </a:t>
            </a:r>
            <a:r>
              <a:rPr lang="en-US" sz="2800" dirty="0" err="1" smtClean="0"/>
              <a:t>thị</a:t>
            </a:r>
            <a:endParaRPr lang="en-US" sz="2800" dirty="0" smtClean="0"/>
          </a:p>
          <a:p>
            <a:pPr lvl="2">
              <a:buFont typeface="Wingdings" pitchFamily="2" charset="2"/>
              <a:buChar char="v"/>
            </a:pPr>
            <a:r>
              <a:rPr lang="en-US" sz="2800" dirty="0" err="1" smtClean="0"/>
              <a:t>Mô</a:t>
            </a:r>
            <a:r>
              <a:rPr lang="en-US" sz="2800" dirty="0" smtClean="0"/>
              <a:t> </a:t>
            </a:r>
            <a:r>
              <a:rPr lang="en-US" sz="2800" dirty="0" err="1" smtClean="0"/>
              <a:t>hình</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tập</a:t>
            </a:r>
            <a:r>
              <a:rPr lang="en-US" sz="2800" dirty="0" smtClean="0"/>
              <a:t> </a:t>
            </a:r>
            <a:r>
              <a:rPr lang="en-US" sz="2800" dirty="0" err="1" smtClean="0"/>
              <a:t>hợp</a:t>
            </a:r>
            <a:endParaRPr lang="en-US" sz="2800" dirty="0"/>
          </a:p>
        </p:txBody>
      </p:sp>
    </p:spTree>
    <p:extLst>
      <p:ext uri="{BB962C8B-B14F-4D97-AF65-F5344CB8AC3E}">
        <p14:creationId xmlns:p14="http://schemas.microsoft.com/office/powerpoint/2010/main" val="416646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538" y="117293"/>
            <a:ext cx="8229600" cy="6477000"/>
          </a:xfrm>
        </p:spPr>
        <p:txBody>
          <a:bodyPr/>
          <a:lstStyle/>
          <a:p>
            <a:pPr marL="137160" indent="0">
              <a:buNone/>
            </a:pPr>
            <a:r>
              <a:rPr lang="en-US" b="1" dirty="0">
                <a:solidFill>
                  <a:srgbClr val="00B050"/>
                </a:solidFill>
                <a:latin typeface="Times New Roman" pitchFamily="18" charset="0"/>
                <a:cs typeface="Times New Roman" pitchFamily="18" charset="0"/>
              </a:rPr>
              <a:t>1_</a:t>
            </a:r>
            <a:r>
              <a:rPr lang="en-US" b="1" dirty="0">
                <a:solidFill>
                  <a:srgbClr val="00B050"/>
                </a:solidFill>
              </a:rPr>
              <a:t>Mô </a:t>
            </a:r>
            <a:r>
              <a:rPr lang="en-US" b="1" dirty="0" err="1">
                <a:solidFill>
                  <a:srgbClr val="00B050"/>
                </a:solidFill>
              </a:rPr>
              <a:t>hình</a:t>
            </a:r>
            <a:r>
              <a:rPr lang="en-US" b="1" dirty="0">
                <a:solidFill>
                  <a:srgbClr val="00B050"/>
                </a:solidFill>
              </a:rPr>
              <a:t> </a:t>
            </a:r>
            <a:r>
              <a:rPr lang="en-US" b="1" dirty="0" err="1">
                <a:solidFill>
                  <a:srgbClr val="00B050"/>
                </a:solidFill>
              </a:rPr>
              <a:t>dữ</a:t>
            </a:r>
            <a:r>
              <a:rPr lang="en-US" b="1" dirty="0">
                <a:solidFill>
                  <a:srgbClr val="00B050"/>
                </a:solidFill>
              </a:rPr>
              <a:t> </a:t>
            </a:r>
            <a:r>
              <a:rPr lang="en-US" b="1" dirty="0" err="1">
                <a:solidFill>
                  <a:srgbClr val="00B050"/>
                </a:solidFill>
              </a:rPr>
              <a:t>liệu</a:t>
            </a:r>
            <a:r>
              <a:rPr lang="en-US" b="1" dirty="0">
                <a:solidFill>
                  <a:srgbClr val="00B050"/>
                </a:solidFill>
              </a:rPr>
              <a:t> </a:t>
            </a:r>
            <a:r>
              <a:rPr lang="en-US" b="1" dirty="0" err="1" smtClean="0">
                <a:solidFill>
                  <a:srgbClr val="00B050"/>
                </a:solidFill>
              </a:rPr>
              <a:t>tuyến</a:t>
            </a:r>
            <a:r>
              <a:rPr lang="en-US" b="1" dirty="0" smtClean="0">
                <a:solidFill>
                  <a:srgbClr val="00B050"/>
                </a:solidFill>
              </a:rPr>
              <a:t> </a:t>
            </a:r>
            <a:r>
              <a:rPr lang="en-US" b="1" dirty="0" err="1">
                <a:solidFill>
                  <a:srgbClr val="00B050"/>
                </a:solidFill>
              </a:rPr>
              <a:t>tính</a:t>
            </a:r>
            <a:r>
              <a:rPr lang="en-US" b="1" dirty="0">
                <a:solidFill>
                  <a:srgbClr val="00B050"/>
                </a:solidFill>
              </a:rPr>
              <a:t> (</a:t>
            </a:r>
            <a:r>
              <a:rPr lang="en-US" b="1" dirty="0" err="1">
                <a:solidFill>
                  <a:srgbClr val="00B050"/>
                </a:solidFill>
              </a:rPr>
              <a:t>danh</a:t>
            </a:r>
            <a:r>
              <a:rPr lang="en-US" b="1" dirty="0">
                <a:solidFill>
                  <a:srgbClr val="00B050"/>
                </a:solidFill>
              </a:rPr>
              <a:t> </a:t>
            </a:r>
            <a:r>
              <a:rPr lang="en-US" b="1" dirty="0" err="1">
                <a:solidFill>
                  <a:srgbClr val="00B050"/>
                </a:solidFill>
              </a:rPr>
              <a:t>sách</a:t>
            </a:r>
            <a:r>
              <a:rPr lang="en-US" b="1" dirty="0" smtClean="0">
                <a:solidFill>
                  <a:srgbClr val="00B050"/>
                </a:solidFill>
              </a:rPr>
              <a:t>)</a:t>
            </a:r>
          </a:p>
          <a:p>
            <a:r>
              <a:rPr lang="vi-VN" sz="2200" dirty="0"/>
              <a:t>Dùng để biểu diễn các phần tử </a:t>
            </a:r>
            <a:r>
              <a:rPr lang="vi-VN" sz="2200" dirty="0" smtClean="0"/>
              <a:t>có</a:t>
            </a:r>
            <a:r>
              <a:rPr lang="en-US" sz="2200" dirty="0" smtClean="0"/>
              <a:t> </a:t>
            </a:r>
            <a:r>
              <a:rPr lang="en-US" sz="2200" dirty="0" err="1" smtClean="0"/>
              <a:t>quan</a:t>
            </a:r>
            <a:r>
              <a:rPr lang="en-US" sz="2200" dirty="0" smtClean="0"/>
              <a:t> </a:t>
            </a:r>
            <a:r>
              <a:rPr lang="en-US" sz="2200" dirty="0" err="1"/>
              <a:t>hệ</a:t>
            </a:r>
            <a:r>
              <a:rPr lang="en-US" sz="2200" dirty="0"/>
              <a:t> 1:1. </a:t>
            </a:r>
            <a:r>
              <a:rPr lang="en-US" sz="2200" dirty="0" err="1"/>
              <a:t>Các</a:t>
            </a:r>
            <a:r>
              <a:rPr lang="en-US" sz="2200" dirty="0"/>
              <a:t> </a:t>
            </a:r>
            <a:r>
              <a:rPr lang="en-US" sz="2200" dirty="0" err="1"/>
              <a:t>phần</a:t>
            </a:r>
            <a:r>
              <a:rPr lang="en-US" sz="2200" dirty="0"/>
              <a:t> </a:t>
            </a:r>
            <a:r>
              <a:rPr lang="en-US" sz="2200" dirty="0" err="1"/>
              <a:t>tử</a:t>
            </a:r>
            <a:r>
              <a:rPr lang="en-US" sz="2200" dirty="0"/>
              <a:t> </a:t>
            </a:r>
            <a:r>
              <a:rPr lang="en-US" sz="2200" dirty="0" err="1"/>
              <a:t>trong</a:t>
            </a:r>
            <a:r>
              <a:rPr lang="en-US" sz="2200" dirty="0"/>
              <a:t> </a:t>
            </a:r>
            <a:r>
              <a:rPr lang="en-US" sz="2200" dirty="0" err="1"/>
              <a:t>mô</a:t>
            </a:r>
            <a:r>
              <a:rPr lang="en-US" sz="2200" dirty="0"/>
              <a:t> </a:t>
            </a:r>
            <a:r>
              <a:rPr lang="en-US" sz="2200" dirty="0" err="1"/>
              <a:t>hình</a:t>
            </a:r>
            <a:r>
              <a:rPr lang="en-US" sz="2200" dirty="0"/>
              <a:t> </a:t>
            </a:r>
            <a:r>
              <a:rPr lang="en-US" sz="2200" dirty="0" err="1"/>
              <a:t>có</a:t>
            </a:r>
            <a:r>
              <a:rPr lang="en-US" sz="2200" dirty="0"/>
              <a:t> </a:t>
            </a:r>
            <a:r>
              <a:rPr lang="en-US" sz="2200" dirty="0" err="1"/>
              <a:t>quan</a:t>
            </a:r>
            <a:r>
              <a:rPr lang="en-US" sz="2200" dirty="0"/>
              <a:t> </a:t>
            </a:r>
            <a:r>
              <a:rPr lang="en-US" sz="2200" dirty="0" err="1"/>
              <a:t>hệ</a:t>
            </a:r>
            <a:r>
              <a:rPr lang="en-US" sz="2200" dirty="0"/>
              <a:t> </a:t>
            </a:r>
            <a:r>
              <a:rPr lang="en-US" sz="2200" dirty="0" err="1"/>
              <a:t>tuyến</a:t>
            </a:r>
            <a:r>
              <a:rPr lang="en-US" sz="2200" dirty="0"/>
              <a:t> </a:t>
            </a:r>
            <a:r>
              <a:rPr lang="en-US" sz="2200" dirty="0" err="1"/>
              <a:t>tính</a:t>
            </a:r>
            <a:r>
              <a:rPr lang="en-US" sz="2200" dirty="0"/>
              <a:t> </a:t>
            </a:r>
            <a:r>
              <a:rPr lang="en-US" sz="2200" dirty="0" err="1"/>
              <a:t>theo</a:t>
            </a:r>
            <a:r>
              <a:rPr lang="en-US" sz="2200" dirty="0"/>
              <a:t> </a:t>
            </a:r>
            <a:r>
              <a:rPr lang="en-US" sz="2200" dirty="0" err="1"/>
              <a:t>thứ</a:t>
            </a:r>
            <a:r>
              <a:rPr lang="en-US" sz="2200" dirty="0"/>
              <a:t> </a:t>
            </a:r>
            <a:r>
              <a:rPr lang="en-US" sz="2200" dirty="0" err="1" smtClean="0"/>
              <a:t>tự</a:t>
            </a:r>
            <a:r>
              <a:rPr lang="en-US" sz="2200" dirty="0" smtClean="0"/>
              <a:t> </a:t>
            </a:r>
            <a:r>
              <a:rPr lang="en-US" sz="2200" dirty="0" err="1" smtClean="0"/>
              <a:t>xuất</a:t>
            </a:r>
            <a:r>
              <a:rPr lang="en-US" sz="2200" dirty="0" smtClean="0"/>
              <a:t> </a:t>
            </a:r>
            <a:r>
              <a:rPr lang="en-US" sz="2200" dirty="0" err="1"/>
              <a:t>hiện</a:t>
            </a:r>
            <a:r>
              <a:rPr lang="en-US" sz="2200" dirty="0"/>
              <a:t> </a:t>
            </a:r>
            <a:r>
              <a:rPr lang="en-US" sz="2200" dirty="0" err="1"/>
              <a:t>của</a:t>
            </a:r>
            <a:r>
              <a:rPr lang="en-US" sz="2200" dirty="0"/>
              <a:t> </a:t>
            </a:r>
            <a:r>
              <a:rPr lang="en-US" sz="2200" dirty="0" err="1"/>
              <a:t>chúng</a:t>
            </a:r>
            <a:r>
              <a:rPr lang="en-US" sz="2200" dirty="0"/>
              <a:t>, </a:t>
            </a:r>
            <a:r>
              <a:rPr lang="en-US" sz="2200" dirty="0" err="1"/>
              <a:t>tức</a:t>
            </a:r>
            <a:r>
              <a:rPr lang="en-US" sz="2200" dirty="0"/>
              <a:t> </a:t>
            </a:r>
            <a:r>
              <a:rPr lang="en-US" sz="2200" dirty="0" err="1"/>
              <a:t>là</a:t>
            </a:r>
            <a:r>
              <a:rPr lang="en-US" sz="2200" dirty="0"/>
              <a:t> </a:t>
            </a:r>
            <a:r>
              <a:rPr lang="en-US" sz="2200" dirty="0" err="1"/>
              <a:t>nếu</a:t>
            </a:r>
            <a:r>
              <a:rPr lang="en-US" sz="2200" dirty="0"/>
              <a:t> </a:t>
            </a:r>
            <a:r>
              <a:rPr lang="en-US" sz="2200" dirty="0" err="1"/>
              <a:t>mô</a:t>
            </a:r>
            <a:r>
              <a:rPr lang="en-US" sz="2200" dirty="0"/>
              <a:t> </a:t>
            </a:r>
            <a:r>
              <a:rPr lang="en-US" sz="2200" dirty="0" err="1"/>
              <a:t>hình</a:t>
            </a:r>
            <a:r>
              <a:rPr lang="en-US" sz="2200" dirty="0"/>
              <a:t> </a:t>
            </a:r>
            <a:r>
              <a:rPr lang="en-US" sz="2200" dirty="0" err="1"/>
              <a:t>dữ</a:t>
            </a:r>
            <a:r>
              <a:rPr lang="en-US" sz="2200" dirty="0"/>
              <a:t> </a:t>
            </a:r>
            <a:r>
              <a:rPr lang="en-US" sz="2200" dirty="0" err="1"/>
              <a:t>liệu</a:t>
            </a:r>
            <a:r>
              <a:rPr lang="en-US" sz="2200" dirty="0"/>
              <a:t> </a:t>
            </a:r>
            <a:r>
              <a:rPr lang="en-US" sz="2200" dirty="0" err="1"/>
              <a:t>tuyến</a:t>
            </a:r>
            <a:r>
              <a:rPr lang="en-US" sz="2200" dirty="0"/>
              <a:t> </a:t>
            </a:r>
            <a:r>
              <a:rPr lang="en-US" sz="2200" dirty="0" err="1"/>
              <a:t>tính</a:t>
            </a:r>
            <a:r>
              <a:rPr lang="en-US" sz="2200" dirty="0"/>
              <a:t> </a:t>
            </a:r>
            <a:r>
              <a:rPr lang="en-US" sz="2200" dirty="0" err="1"/>
              <a:t>chứa</a:t>
            </a:r>
            <a:r>
              <a:rPr lang="en-US" sz="2200" dirty="0"/>
              <a:t> </a:t>
            </a:r>
            <a:r>
              <a:rPr lang="en-US" sz="2200" dirty="0" err="1"/>
              <a:t>các</a:t>
            </a:r>
            <a:r>
              <a:rPr lang="en-US" sz="2200" dirty="0"/>
              <a:t> </a:t>
            </a:r>
            <a:r>
              <a:rPr lang="en-US" sz="2200" dirty="0" err="1"/>
              <a:t>phần</a:t>
            </a:r>
            <a:r>
              <a:rPr lang="en-US" sz="2200" dirty="0"/>
              <a:t> </a:t>
            </a:r>
            <a:r>
              <a:rPr lang="en-US" sz="2200" dirty="0" err="1" smtClean="0"/>
              <a:t>tử</a:t>
            </a:r>
            <a:r>
              <a:rPr lang="en-US" sz="2200" dirty="0" smtClean="0"/>
              <a:t> </a:t>
            </a:r>
            <a:r>
              <a:rPr lang="vi-VN" sz="2200" dirty="0" smtClean="0"/>
              <a:t>thì </a:t>
            </a:r>
            <a:r>
              <a:rPr lang="vi-VN" sz="2200" dirty="0"/>
              <a:t>nó phải có phần tử đầu tiên và phần tử cuối cùng, mỗi phần tử có </a:t>
            </a:r>
            <a:r>
              <a:rPr lang="vi-VN" sz="2200" dirty="0" smtClean="0"/>
              <a:t>đúng</a:t>
            </a:r>
            <a:r>
              <a:rPr lang="en-US" sz="2200" dirty="0" smtClean="0"/>
              <a:t> </a:t>
            </a:r>
            <a:r>
              <a:rPr lang="vi-VN" sz="2200" dirty="0" smtClean="0"/>
              <a:t>một </a:t>
            </a:r>
            <a:r>
              <a:rPr lang="vi-VN" sz="2200" dirty="0"/>
              <a:t>phần đứng ngay trước và một phần tử đứng ngay sau</a:t>
            </a:r>
            <a:r>
              <a:rPr lang="vi-VN" sz="2200" dirty="0" smtClean="0"/>
              <a:t>.</a:t>
            </a:r>
            <a:endParaRPr lang="en-US" sz="2200" dirty="0" smtClean="0"/>
          </a:p>
          <a:p>
            <a:r>
              <a:rPr lang="vi-VN" sz="2200" dirty="0" smtClean="0"/>
              <a:t> </a:t>
            </a:r>
            <a:r>
              <a:rPr lang="vi-VN" sz="2200" b="1" dirty="0"/>
              <a:t>Hình 1.3 </a:t>
            </a:r>
            <a:r>
              <a:rPr lang="vi-VN" sz="2200" dirty="0" smtClean="0"/>
              <a:t>biểu</a:t>
            </a:r>
            <a:r>
              <a:rPr lang="en-US" sz="2200" dirty="0" smtClean="0"/>
              <a:t> </a:t>
            </a:r>
            <a:r>
              <a:rPr lang="en-US" sz="2200" dirty="0" err="1" smtClean="0"/>
              <a:t>diễn</a:t>
            </a:r>
            <a:r>
              <a:rPr lang="en-US" sz="2200" dirty="0" smtClean="0"/>
              <a:t> </a:t>
            </a:r>
            <a:r>
              <a:rPr lang="en-US" sz="2200" dirty="0" err="1"/>
              <a:t>một</a:t>
            </a:r>
            <a:r>
              <a:rPr lang="en-US" sz="2200" dirty="0"/>
              <a:t> </a:t>
            </a:r>
            <a:r>
              <a:rPr lang="en-US" sz="2200" dirty="0" err="1"/>
              <a:t>ví</a:t>
            </a:r>
            <a:r>
              <a:rPr lang="en-US" sz="2200" dirty="0"/>
              <a:t> </a:t>
            </a:r>
            <a:r>
              <a:rPr lang="en-US" sz="2200" dirty="0" err="1"/>
              <a:t>dụ</a:t>
            </a:r>
            <a:r>
              <a:rPr lang="en-US" sz="2200" dirty="0"/>
              <a:t> </a:t>
            </a:r>
            <a:r>
              <a:rPr lang="en-US" sz="2200" dirty="0" err="1"/>
              <a:t>về</a:t>
            </a:r>
            <a:r>
              <a:rPr lang="en-US" sz="2200" dirty="0"/>
              <a:t> </a:t>
            </a:r>
            <a:r>
              <a:rPr lang="en-US" sz="2200" dirty="0" err="1"/>
              <a:t>mô</a:t>
            </a:r>
            <a:r>
              <a:rPr lang="en-US" sz="2200" dirty="0"/>
              <a:t> </a:t>
            </a:r>
            <a:r>
              <a:rPr lang="en-US" sz="2200" dirty="0" err="1"/>
              <a:t>hình</a:t>
            </a:r>
            <a:r>
              <a:rPr lang="en-US" sz="2200" dirty="0"/>
              <a:t> </a:t>
            </a:r>
            <a:r>
              <a:rPr lang="en-US" sz="2200" dirty="0" err="1"/>
              <a:t>dữ</a:t>
            </a:r>
            <a:r>
              <a:rPr lang="en-US" sz="2200" dirty="0"/>
              <a:t> </a:t>
            </a:r>
            <a:r>
              <a:rPr lang="en-US" sz="2200" dirty="0" err="1"/>
              <a:t>liệu</a:t>
            </a:r>
            <a:r>
              <a:rPr lang="en-US" sz="2200" dirty="0"/>
              <a:t> </a:t>
            </a:r>
            <a:r>
              <a:rPr lang="en-US" sz="2200" dirty="0" err="1"/>
              <a:t>tuyến</a:t>
            </a:r>
            <a:r>
              <a:rPr lang="en-US" sz="2200" dirty="0"/>
              <a:t> </a:t>
            </a:r>
            <a:r>
              <a:rPr lang="en-US" sz="2200" dirty="0" err="1"/>
              <a:t>tính</a:t>
            </a:r>
            <a:r>
              <a:rPr lang="en-US" sz="2200" dirty="0" smtClean="0"/>
              <a:t>.</a:t>
            </a:r>
          </a:p>
          <a:p>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276599"/>
            <a:ext cx="6361476"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665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2" algn="l" rtl="0">
              <a:spcBef>
                <a:spcPct val="0"/>
              </a:spcBef>
            </a:pPr>
            <a:r>
              <a:rPr lang="en-US" sz="2800" b="1" dirty="0" smtClean="0">
                <a:solidFill>
                  <a:srgbClr val="00B050"/>
                </a:solidFill>
              </a:rPr>
              <a:t>2_Mô </a:t>
            </a:r>
            <a:r>
              <a:rPr lang="en-US" sz="2800" b="1" dirty="0" err="1" smtClean="0">
                <a:solidFill>
                  <a:srgbClr val="00B050"/>
                </a:solidFill>
              </a:rPr>
              <a:t>hình</a:t>
            </a:r>
            <a:r>
              <a:rPr lang="en-US" sz="2800" b="1" dirty="0" smtClean="0">
                <a:solidFill>
                  <a:srgbClr val="00B050"/>
                </a:solidFill>
              </a:rPr>
              <a:t> </a:t>
            </a:r>
            <a:r>
              <a:rPr lang="en-US" sz="2800" b="1" dirty="0" err="1" smtClean="0">
                <a:solidFill>
                  <a:srgbClr val="00B050"/>
                </a:solidFill>
              </a:rPr>
              <a:t>dữ</a:t>
            </a:r>
            <a:r>
              <a:rPr lang="en-US" sz="2800" b="1" dirty="0" smtClean="0">
                <a:solidFill>
                  <a:srgbClr val="00B050"/>
                </a:solidFill>
              </a:rPr>
              <a:t> </a:t>
            </a:r>
            <a:r>
              <a:rPr lang="en-US" sz="2800" b="1" dirty="0" err="1" smtClean="0">
                <a:solidFill>
                  <a:srgbClr val="00B050"/>
                </a:solidFill>
              </a:rPr>
              <a:t>liệu</a:t>
            </a:r>
            <a:r>
              <a:rPr lang="en-US" sz="2800" b="1" dirty="0" smtClean="0">
                <a:solidFill>
                  <a:srgbClr val="00B050"/>
                </a:solidFill>
              </a:rPr>
              <a:t> </a:t>
            </a:r>
            <a:r>
              <a:rPr lang="en-US" sz="2800" b="1" dirty="0" err="1" smtClean="0">
                <a:solidFill>
                  <a:srgbClr val="00B050"/>
                </a:solidFill>
              </a:rPr>
              <a:t>phân</a:t>
            </a:r>
            <a:r>
              <a:rPr lang="en-US" sz="2800" b="1" dirty="0" smtClean="0">
                <a:solidFill>
                  <a:srgbClr val="00B050"/>
                </a:solidFill>
              </a:rPr>
              <a:t> </a:t>
            </a:r>
            <a:r>
              <a:rPr lang="en-US" sz="2800" b="1" dirty="0" err="1" smtClean="0">
                <a:solidFill>
                  <a:srgbClr val="00B050"/>
                </a:solidFill>
              </a:rPr>
              <a:t>cấp</a:t>
            </a:r>
            <a:r>
              <a:rPr lang="en-US" sz="2800" b="1" dirty="0" smtClean="0">
                <a:solidFill>
                  <a:srgbClr val="00B050"/>
                </a:solidFill>
              </a:rPr>
              <a:t> (</a:t>
            </a:r>
            <a:r>
              <a:rPr lang="en-US" sz="2800" b="1" dirty="0" err="1" smtClean="0">
                <a:solidFill>
                  <a:srgbClr val="00B050"/>
                </a:solidFill>
              </a:rPr>
              <a:t>mô</a:t>
            </a:r>
            <a:r>
              <a:rPr lang="en-US" sz="2800" b="1" dirty="0" smtClean="0">
                <a:solidFill>
                  <a:srgbClr val="00B050"/>
                </a:solidFill>
              </a:rPr>
              <a:t> </a:t>
            </a:r>
            <a:r>
              <a:rPr lang="en-US" sz="2800" b="1" dirty="0" err="1" smtClean="0">
                <a:solidFill>
                  <a:srgbClr val="00B050"/>
                </a:solidFill>
              </a:rPr>
              <a:t>hình</a:t>
            </a:r>
            <a:r>
              <a:rPr lang="en-US" sz="2800" b="1" dirty="0" smtClean="0">
                <a:solidFill>
                  <a:srgbClr val="00B050"/>
                </a:solidFill>
              </a:rPr>
              <a:t> </a:t>
            </a:r>
            <a:r>
              <a:rPr lang="en-US" sz="2800" b="1" dirty="0" err="1" smtClean="0">
                <a:solidFill>
                  <a:srgbClr val="00B050"/>
                </a:solidFill>
              </a:rPr>
              <a:t>cây</a:t>
            </a:r>
            <a:r>
              <a:rPr lang="en-US" sz="2800" b="1" dirty="0" smtClean="0">
                <a:solidFill>
                  <a:srgbClr val="00B050"/>
                </a:solidFill>
              </a:rPr>
              <a:t>)</a:t>
            </a:r>
            <a:br>
              <a:rPr lang="en-US" sz="2800" b="1" dirty="0" smtClean="0">
                <a:solidFill>
                  <a:srgbClr val="00B050"/>
                </a:solidFill>
              </a:rPr>
            </a:br>
            <a:endParaRPr lang="en-US" dirty="0"/>
          </a:p>
        </p:txBody>
      </p:sp>
      <p:sp>
        <p:nvSpPr>
          <p:cNvPr id="3" name="Content Placeholder 2"/>
          <p:cNvSpPr>
            <a:spLocks noGrp="1"/>
          </p:cNvSpPr>
          <p:nvPr>
            <p:ph sz="half" idx="1"/>
          </p:nvPr>
        </p:nvSpPr>
        <p:spPr>
          <a:xfrm>
            <a:off x="228600" y="1600200"/>
            <a:ext cx="4038600" cy="4525963"/>
          </a:xfrm>
        </p:spPr>
        <p:txBody>
          <a:bodyPr>
            <a:normAutofit/>
          </a:bodyPr>
          <a:lstStyle/>
          <a:p>
            <a:r>
              <a:rPr lang="vi-VN" dirty="0" smtClean="0"/>
              <a:t>Dùng </a:t>
            </a:r>
            <a:r>
              <a:rPr lang="vi-VN" dirty="0"/>
              <a:t>để biểu diễn các phần </a:t>
            </a:r>
            <a:r>
              <a:rPr lang="vi-VN" dirty="0" smtClean="0"/>
              <a:t>tử</a:t>
            </a:r>
            <a:r>
              <a:rPr lang="en-US" dirty="0" smtClean="0"/>
              <a:t> </a:t>
            </a:r>
            <a:r>
              <a:rPr lang="en-US" dirty="0" err="1" smtClean="0"/>
              <a:t>có</a:t>
            </a:r>
            <a:r>
              <a:rPr lang="en-US" dirty="0" smtClean="0"/>
              <a:t> </a:t>
            </a:r>
            <a:r>
              <a:rPr lang="en-US" dirty="0" err="1"/>
              <a:t>quan</a:t>
            </a:r>
            <a:r>
              <a:rPr lang="en-US" dirty="0"/>
              <a:t> </a:t>
            </a:r>
            <a:r>
              <a:rPr lang="en-US" dirty="0" err="1"/>
              <a:t>hệ</a:t>
            </a:r>
            <a:r>
              <a:rPr lang="en-US" dirty="0"/>
              <a:t> 1: n, </a:t>
            </a:r>
            <a:r>
              <a:rPr lang="en-US" dirty="0" err="1"/>
              <a:t>tức</a:t>
            </a:r>
            <a:r>
              <a:rPr lang="en-US" dirty="0"/>
              <a:t> </a:t>
            </a:r>
            <a:r>
              <a:rPr lang="en-US" dirty="0" err="1"/>
              <a:t>là</a:t>
            </a:r>
            <a:r>
              <a:rPr lang="en-US" dirty="0"/>
              <a:t> </a:t>
            </a:r>
            <a:r>
              <a:rPr lang="en-US" dirty="0" err="1"/>
              <a:t>mỗi</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mô</a:t>
            </a:r>
            <a:r>
              <a:rPr lang="en-US" dirty="0"/>
              <a:t> </a:t>
            </a:r>
            <a:r>
              <a:rPr lang="en-US" dirty="0" err="1"/>
              <a:t>hình</a:t>
            </a:r>
            <a:r>
              <a:rPr lang="en-US" dirty="0"/>
              <a:t> </a:t>
            </a:r>
            <a:r>
              <a:rPr lang="en-US" dirty="0" err="1"/>
              <a:t>có</a:t>
            </a:r>
            <a:r>
              <a:rPr lang="en-US" dirty="0"/>
              <a:t> </a:t>
            </a:r>
            <a:r>
              <a:rPr lang="en-US" dirty="0" err="1"/>
              <a:t>nhiều</a:t>
            </a:r>
            <a:r>
              <a:rPr lang="en-US" dirty="0"/>
              <a:t> </a:t>
            </a:r>
            <a:r>
              <a:rPr lang="en-US" dirty="0" err="1"/>
              <a:t>hậu</a:t>
            </a:r>
            <a:r>
              <a:rPr lang="en-US" dirty="0"/>
              <a:t> </a:t>
            </a:r>
            <a:r>
              <a:rPr lang="en-US" dirty="0" err="1"/>
              <a:t>bối</a:t>
            </a:r>
            <a:r>
              <a:rPr lang="en-US" dirty="0"/>
              <a:t> - con,</a:t>
            </a:r>
          </a:p>
          <a:p>
            <a:pPr marL="137160" indent="0">
              <a:buNone/>
            </a:pPr>
            <a:r>
              <a:rPr lang="en-US" dirty="0" smtClean="0"/>
              <a:t>     </a:t>
            </a:r>
            <a:r>
              <a:rPr lang="vi-VN" dirty="0" smtClean="0"/>
              <a:t>nhưng </a:t>
            </a:r>
            <a:r>
              <a:rPr lang="vi-VN" dirty="0"/>
              <a:t>chỉ có một tiền </a:t>
            </a:r>
            <a:endParaRPr lang="en-US" dirty="0" smtClean="0"/>
          </a:p>
          <a:p>
            <a:pPr marL="137160" indent="0">
              <a:buNone/>
            </a:pPr>
            <a:r>
              <a:rPr lang="en-US" dirty="0" smtClean="0"/>
              <a:t>     </a:t>
            </a:r>
            <a:r>
              <a:rPr lang="vi-VN" dirty="0" smtClean="0"/>
              <a:t>bối </a:t>
            </a:r>
            <a:r>
              <a:rPr lang="vi-VN" dirty="0"/>
              <a:t>- cha</a:t>
            </a:r>
            <a:r>
              <a:rPr lang="vi-VN" dirty="0" smtClean="0"/>
              <a:t>.</a:t>
            </a:r>
            <a:endParaRPr lang="en-US" dirty="0" smtClean="0"/>
          </a:p>
          <a:p>
            <a:r>
              <a:rPr lang="en-US" b="1" dirty="0" err="1"/>
              <a:t>Hình</a:t>
            </a:r>
            <a:r>
              <a:rPr lang="en-US" b="1" dirty="0"/>
              <a:t> 1.4 </a:t>
            </a:r>
            <a:r>
              <a:rPr lang="en-US" dirty="0" err="1"/>
              <a:t>biểu</a:t>
            </a:r>
            <a:r>
              <a:rPr lang="en-US" dirty="0"/>
              <a:t> </a:t>
            </a:r>
            <a:r>
              <a:rPr lang="en-US" dirty="0" err="1"/>
              <a:t>diễn</a:t>
            </a:r>
            <a:r>
              <a:rPr lang="en-US" dirty="0"/>
              <a:t> </a:t>
            </a:r>
            <a:r>
              <a:rPr lang="en-US" dirty="0" err="1" smtClean="0"/>
              <a:t>một</a:t>
            </a:r>
            <a:r>
              <a:rPr lang="en-US" dirty="0" smtClean="0"/>
              <a:t> </a:t>
            </a:r>
            <a:r>
              <a:rPr lang="en-US" dirty="0" err="1"/>
              <a:t>ví</a:t>
            </a:r>
            <a:r>
              <a:rPr lang="en-US" dirty="0"/>
              <a:t> </a:t>
            </a:r>
            <a:r>
              <a:rPr lang="en-US" dirty="0" err="1"/>
              <a:t>dụ</a:t>
            </a:r>
            <a:r>
              <a:rPr lang="en-US" dirty="0"/>
              <a:t> </a:t>
            </a:r>
            <a:r>
              <a:rPr lang="en-US" dirty="0" err="1"/>
              <a:t>cụ</a:t>
            </a:r>
            <a:r>
              <a:rPr lang="en-US" dirty="0"/>
              <a:t> </a:t>
            </a:r>
            <a:r>
              <a:rPr lang="en-US" dirty="0" err="1"/>
              <a:t>thể</a:t>
            </a:r>
            <a:r>
              <a:rPr lang="en-US" dirty="0"/>
              <a:t> </a:t>
            </a:r>
            <a:r>
              <a:rPr lang="en-US" dirty="0" err="1"/>
              <a:t>về</a:t>
            </a:r>
            <a:r>
              <a:rPr lang="en-US" dirty="0"/>
              <a:t> </a:t>
            </a:r>
            <a:r>
              <a:rPr lang="en-US" dirty="0" err="1" smtClean="0"/>
              <a:t>mô</a:t>
            </a:r>
            <a:r>
              <a:rPr lang="en-US" dirty="0" smtClean="0"/>
              <a:t> </a:t>
            </a:r>
            <a:r>
              <a:rPr lang="en-US" dirty="0" err="1" smtClean="0"/>
              <a:t>hình</a:t>
            </a:r>
            <a:r>
              <a:rPr lang="en-US" dirty="0" smtClean="0"/>
              <a:t> </a:t>
            </a:r>
            <a:r>
              <a:rPr lang="en-US" dirty="0" err="1" smtClean="0"/>
              <a:t>này</a:t>
            </a:r>
            <a:r>
              <a:rPr lang="en-US" dirty="0" smtClean="0"/>
              <a:t>.</a:t>
            </a:r>
          </a:p>
          <a:p>
            <a:endParaRPr lang="en-US" dirty="0"/>
          </a:p>
        </p:txBody>
      </p:sp>
      <p:sp>
        <p:nvSpPr>
          <p:cNvPr id="5" name="Content Placeholder 4"/>
          <p:cNvSpPr>
            <a:spLocks noGrp="1"/>
          </p:cNvSpPr>
          <p:nvPr>
            <p:ph sz="half" idx="2"/>
          </p:nvPr>
        </p:nvSpPr>
        <p:spPr/>
        <p:txBody>
          <a:bodyPr>
            <a:normAutofit/>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600200"/>
            <a:ext cx="4191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6605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152400"/>
            <a:ext cx="8610600" cy="6477000"/>
          </a:xfrm>
        </p:spPr>
        <p:txBody>
          <a:bodyPr/>
          <a:lstStyle/>
          <a:p>
            <a:pPr marL="137160" lvl="2" indent="0">
              <a:buClr>
                <a:schemeClr val="tx1">
                  <a:shade val="95000"/>
                </a:schemeClr>
              </a:buClr>
              <a:buSzPct val="65000"/>
              <a:buNone/>
            </a:pPr>
            <a:r>
              <a:rPr lang="en-US" sz="3200" dirty="0" smtClean="0">
                <a:solidFill>
                  <a:srgbClr val="00B050"/>
                </a:solidFill>
              </a:rPr>
              <a:t>3_Mô </a:t>
            </a:r>
            <a:r>
              <a:rPr lang="en-US" sz="3200" dirty="0" err="1">
                <a:solidFill>
                  <a:srgbClr val="00B050"/>
                </a:solidFill>
              </a:rPr>
              <a:t>hình</a:t>
            </a:r>
            <a:r>
              <a:rPr lang="en-US" sz="3200" dirty="0">
                <a:solidFill>
                  <a:srgbClr val="00B050"/>
                </a:solidFill>
              </a:rPr>
              <a:t> </a:t>
            </a:r>
            <a:r>
              <a:rPr lang="en-US" sz="3200" dirty="0" err="1">
                <a:solidFill>
                  <a:srgbClr val="00B050"/>
                </a:solidFill>
              </a:rPr>
              <a:t>dữ</a:t>
            </a:r>
            <a:r>
              <a:rPr lang="en-US" sz="3200" dirty="0">
                <a:solidFill>
                  <a:srgbClr val="00B050"/>
                </a:solidFill>
              </a:rPr>
              <a:t> </a:t>
            </a:r>
            <a:r>
              <a:rPr lang="en-US" sz="3200" dirty="0" err="1">
                <a:solidFill>
                  <a:srgbClr val="00B050"/>
                </a:solidFill>
              </a:rPr>
              <a:t>liệu</a:t>
            </a:r>
            <a:r>
              <a:rPr lang="en-US" sz="3200" dirty="0">
                <a:solidFill>
                  <a:srgbClr val="00B050"/>
                </a:solidFill>
              </a:rPr>
              <a:t> </a:t>
            </a:r>
            <a:r>
              <a:rPr lang="en-US" sz="3200" dirty="0" err="1">
                <a:solidFill>
                  <a:srgbClr val="00B050"/>
                </a:solidFill>
              </a:rPr>
              <a:t>đồ</a:t>
            </a:r>
            <a:r>
              <a:rPr lang="en-US" sz="3200" dirty="0">
                <a:solidFill>
                  <a:srgbClr val="00B050"/>
                </a:solidFill>
              </a:rPr>
              <a:t> </a:t>
            </a:r>
            <a:r>
              <a:rPr lang="en-US" sz="3200" dirty="0" err="1">
                <a:solidFill>
                  <a:srgbClr val="00B050"/>
                </a:solidFill>
              </a:rPr>
              <a:t>thị</a:t>
            </a:r>
            <a:endParaRPr lang="en-US" sz="3200" dirty="0">
              <a:solidFill>
                <a:srgbClr val="00B050"/>
              </a:solidFill>
            </a:endParaRPr>
          </a:p>
          <a:p>
            <a:r>
              <a:rPr lang="en-US" dirty="0"/>
              <a:t>Đ</a:t>
            </a:r>
            <a:r>
              <a:rPr lang="vi-VN" dirty="0" smtClean="0"/>
              <a:t>ây </a:t>
            </a:r>
            <a:r>
              <a:rPr lang="vi-VN" dirty="0"/>
              <a:t>là mô hình dữ liệu phong phú và phức </a:t>
            </a:r>
            <a:r>
              <a:rPr lang="vi-VN" dirty="0" smtClean="0"/>
              <a:t>tạp</a:t>
            </a:r>
            <a:r>
              <a:rPr lang="en-US" dirty="0" smtClean="0"/>
              <a:t> </a:t>
            </a:r>
            <a:r>
              <a:rPr lang="vi-VN" dirty="0" smtClean="0"/>
              <a:t>nhất</a:t>
            </a:r>
            <a:r>
              <a:rPr lang="vi-VN" dirty="0"/>
              <a:t>. Trong đồ thị, các phần tử có mối quan hệ n:m. Tức là, mỗi phần </a:t>
            </a:r>
            <a:r>
              <a:rPr lang="vi-VN" dirty="0" smtClean="0"/>
              <a:t>tử</a:t>
            </a:r>
            <a:r>
              <a:rPr lang="en-US" dirty="0" smtClean="0"/>
              <a:t> </a:t>
            </a:r>
            <a:r>
              <a:rPr lang="en-US" dirty="0" err="1" smtClean="0"/>
              <a:t>có</a:t>
            </a:r>
            <a:r>
              <a:rPr lang="en-US" dirty="0" smtClean="0"/>
              <a:t> </a:t>
            </a:r>
            <a:r>
              <a:rPr lang="en-US" dirty="0" err="1"/>
              <a:t>thể</a:t>
            </a:r>
            <a:r>
              <a:rPr lang="en-US" dirty="0"/>
              <a:t> </a:t>
            </a:r>
            <a:r>
              <a:rPr lang="en-US" dirty="0" err="1"/>
              <a:t>có</a:t>
            </a:r>
            <a:r>
              <a:rPr lang="en-US" dirty="0"/>
              <a:t> </a:t>
            </a:r>
            <a:r>
              <a:rPr lang="en-US" dirty="0" err="1"/>
              <a:t>quan</a:t>
            </a:r>
            <a:r>
              <a:rPr lang="en-US" dirty="0"/>
              <a:t> </a:t>
            </a:r>
            <a:r>
              <a:rPr lang="en-US" dirty="0" err="1"/>
              <a:t>hệ</a:t>
            </a:r>
            <a:r>
              <a:rPr lang="en-US" dirty="0"/>
              <a:t> </a:t>
            </a:r>
            <a:r>
              <a:rPr lang="en-US" dirty="0" err="1"/>
              <a:t>với</a:t>
            </a:r>
            <a:r>
              <a:rPr lang="en-US" dirty="0"/>
              <a:t> </a:t>
            </a:r>
            <a:r>
              <a:rPr lang="en-US" dirty="0" err="1"/>
              <a:t>một</a:t>
            </a:r>
            <a:r>
              <a:rPr lang="en-US" dirty="0"/>
              <a:t> </a:t>
            </a:r>
            <a:r>
              <a:rPr lang="en-US" dirty="0" err="1"/>
              <a:t>hoặc</a:t>
            </a:r>
            <a:r>
              <a:rPr lang="en-US" dirty="0"/>
              <a:t> </a:t>
            </a:r>
            <a:r>
              <a:rPr lang="en-US" dirty="0" err="1"/>
              <a:t>nhiều</a:t>
            </a:r>
            <a:r>
              <a:rPr lang="en-US" dirty="0"/>
              <a:t> </a:t>
            </a:r>
            <a:r>
              <a:rPr lang="en-US" dirty="0" err="1"/>
              <a:t>phần</a:t>
            </a:r>
            <a:r>
              <a:rPr lang="en-US" dirty="0"/>
              <a:t> </a:t>
            </a:r>
            <a:r>
              <a:rPr lang="en-US" dirty="0" err="1"/>
              <a:t>tử</a:t>
            </a:r>
            <a:r>
              <a:rPr lang="en-US" dirty="0"/>
              <a:t> </a:t>
            </a:r>
            <a:r>
              <a:rPr lang="en-US" dirty="0" err="1"/>
              <a:t>khác</a:t>
            </a:r>
            <a:r>
              <a:rPr lang="en-US" dirty="0"/>
              <a:t>. </a:t>
            </a:r>
            <a:endParaRPr lang="en-US" dirty="0" smtClean="0"/>
          </a:p>
          <a:p>
            <a:r>
              <a:rPr lang="en-US" b="1" dirty="0" err="1" smtClean="0"/>
              <a:t>Hình</a:t>
            </a:r>
            <a:r>
              <a:rPr lang="en-US" b="1" dirty="0" smtClean="0"/>
              <a:t> </a:t>
            </a:r>
            <a:r>
              <a:rPr lang="en-US" b="1" dirty="0"/>
              <a:t>1.5 </a:t>
            </a:r>
            <a:r>
              <a:rPr lang="en-US" dirty="0" err="1"/>
              <a:t>biểu</a:t>
            </a:r>
            <a:r>
              <a:rPr lang="en-US" dirty="0"/>
              <a:t> </a:t>
            </a:r>
            <a:r>
              <a:rPr lang="en-US" dirty="0" err="1" smtClean="0"/>
              <a:t>diễn</a:t>
            </a:r>
            <a:r>
              <a:rPr lang="en-US" dirty="0" smtClean="0"/>
              <a:t> </a:t>
            </a:r>
            <a:r>
              <a:rPr lang="en-US" dirty="0" err="1" smtClean="0"/>
              <a:t>một</a:t>
            </a:r>
            <a:r>
              <a:rPr lang="en-US" dirty="0" smtClean="0"/>
              <a:t> </a:t>
            </a:r>
            <a:r>
              <a:rPr lang="en-US" dirty="0" err="1"/>
              <a:t>ví</a:t>
            </a:r>
            <a:r>
              <a:rPr lang="en-US" dirty="0"/>
              <a:t> </a:t>
            </a:r>
            <a:r>
              <a:rPr lang="en-US" dirty="0" err="1"/>
              <a:t>dụ</a:t>
            </a:r>
            <a:r>
              <a:rPr lang="en-US" dirty="0"/>
              <a:t> </a:t>
            </a:r>
            <a:r>
              <a:rPr lang="en-US" dirty="0" err="1"/>
              <a:t>cụ</a:t>
            </a:r>
            <a:r>
              <a:rPr lang="en-US" dirty="0"/>
              <a:t> </a:t>
            </a:r>
            <a:r>
              <a:rPr lang="en-US" dirty="0" err="1"/>
              <a:t>thể</a:t>
            </a:r>
            <a:r>
              <a:rPr lang="en-US" dirty="0"/>
              <a:t> </a:t>
            </a:r>
            <a:r>
              <a:rPr lang="en-US" dirty="0" err="1"/>
              <a:t>về</a:t>
            </a:r>
            <a:r>
              <a:rPr lang="en-US" dirty="0"/>
              <a:t> </a:t>
            </a:r>
            <a:r>
              <a:rPr lang="en-US" dirty="0" err="1"/>
              <a:t>mô</a:t>
            </a:r>
            <a:r>
              <a:rPr lang="en-US" dirty="0"/>
              <a:t> </a:t>
            </a:r>
            <a:r>
              <a:rPr lang="en-US" dirty="0" err="1"/>
              <a:t>hình</a:t>
            </a:r>
            <a:r>
              <a:rPr lang="en-US" dirty="0"/>
              <a:t> </a:t>
            </a:r>
            <a:r>
              <a:rPr lang="en-US" dirty="0" err="1"/>
              <a:t>này</a:t>
            </a:r>
            <a:r>
              <a:rPr lang="en-US" dirty="0" smtClean="0"/>
              <a:t>.</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3276600"/>
            <a:ext cx="390525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48131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lstStyle/>
          <a:p>
            <a:pPr marL="137160" lvl="2" indent="0">
              <a:buClr>
                <a:schemeClr val="tx1">
                  <a:shade val="95000"/>
                </a:schemeClr>
              </a:buClr>
              <a:buSzPct val="65000"/>
              <a:buNone/>
            </a:pPr>
            <a:r>
              <a:rPr lang="en-US" sz="3200" b="1" dirty="0" smtClean="0">
                <a:solidFill>
                  <a:srgbClr val="00B050"/>
                </a:solidFill>
              </a:rPr>
              <a:t>4_Mô </a:t>
            </a:r>
            <a:r>
              <a:rPr lang="en-US" sz="3200" b="1" dirty="0" err="1">
                <a:solidFill>
                  <a:srgbClr val="00B050"/>
                </a:solidFill>
              </a:rPr>
              <a:t>hình</a:t>
            </a:r>
            <a:r>
              <a:rPr lang="en-US" sz="3200" b="1" dirty="0">
                <a:solidFill>
                  <a:srgbClr val="00B050"/>
                </a:solidFill>
              </a:rPr>
              <a:t> </a:t>
            </a:r>
            <a:r>
              <a:rPr lang="en-US" sz="3200" b="1" dirty="0" err="1">
                <a:solidFill>
                  <a:srgbClr val="00B050"/>
                </a:solidFill>
              </a:rPr>
              <a:t>dữ</a:t>
            </a:r>
            <a:r>
              <a:rPr lang="en-US" sz="3200" b="1" dirty="0">
                <a:solidFill>
                  <a:srgbClr val="00B050"/>
                </a:solidFill>
              </a:rPr>
              <a:t> </a:t>
            </a:r>
            <a:r>
              <a:rPr lang="en-US" sz="3200" b="1" dirty="0" err="1">
                <a:solidFill>
                  <a:srgbClr val="00B050"/>
                </a:solidFill>
              </a:rPr>
              <a:t>liệu</a:t>
            </a:r>
            <a:r>
              <a:rPr lang="en-US" sz="3200" b="1" dirty="0">
                <a:solidFill>
                  <a:srgbClr val="00B050"/>
                </a:solidFill>
              </a:rPr>
              <a:t> </a:t>
            </a:r>
            <a:r>
              <a:rPr lang="en-US" sz="3200" b="1" dirty="0" err="1">
                <a:solidFill>
                  <a:srgbClr val="00B050"/>
                </a:solidFill>
              </a:rPr>
              <a:t>tập</a:t>
            </a:r>
            <a:r>
              <a:rPr lang="en-US" sz="3200" b="1" dirty="0">
                <a:solidFill>
                  <a:srgbClr val="00B050"/>
                </a:solidFill>
              </a:rPr>
              <a:t> </a:t>
            </a:r>
            <a:r>
              <a:rPr lang="en-US" sz="3200" b="1" dirty="0" err="1">
                <a:solidFill>
                  <a:srgbClr val="00B050"/>
                </a:solidFill>
              </a:rPr>
              <a:t>hợp</a:t>
            </a:r>
            <a:endParaRPr lang="en-US" sz="3200" b="1" dirty="0">
              <a:solidFill>
                <a:srgbClr val="00B050"/>
              </a:solidFill>
            </a:endParaRPr>
          </a:p>
          <a:p>
            <a:r>
              <a:rPr lang="en-US" sz="2600" dirty="0" err="1"/>
              <a:t>Trong</a:t>
            </a:r>
            <a:r>
              <a:rPr lang="en-US" sz="2600" dirty="0"/>
              <a:t> </a:t>
            </a:r>
            <a:r>
              <a:rPr lang="en-US" sz="2600" dirty="0" err="1"/>
              <a:t>một</a:t>
            </a:r>
            <a:r>
              <a:rPr lang="en-US" sz="2600" dirty="0"/>
              <a:t> </a:t>
            </a:r>
            <a:r>
              <a:rPr lang="en-US" sz="2600" dirty="0" err="1"/>
              <a:t>tập</a:t>
            </a:r>
            <a:r>
              <a:rPr lang="en-US" sz="2600" dirty="0"/>
              <a:t> </a:t>
            </a:r>
            <a:r>
              <a:rPr lang="en-US" sz="2600" dirty="0" err="1"/>
              <a:t>hợp</a:t>
            </a:r>
            <a:r>
              <a:rPr lang="en-US" sz="2600" dirty="0"/>
              <a:t>, </a:t>
            </a:r>
            <a:r>
              <a:rPr lang="en-US" sz="2600" dirty="0" err="1"/>
              <a:t>các</a:t>
            </a:r>
            <a:r>
              <a:rPr lang="en-US" sz="2600" dirty="0"/>
              <a:t> </a:t>
            </a:r>
            <a:r>
              <a:rPr lang="en-US" sz="2600" dirty="0" err="1"/>
              <a:t>phần</a:t>
            </a:r>
            <a:r>
              <a:rPr lang="en-US" sz="2600" dirty="0"/>
              <a:t> </a:t>
            </a:r>
            <a:r>
              <a:rPr lang="en-US" sz="2600" dirty="0" err="1"/>
              <a:t>tử</a:t>
            </a:r>
            <a:r>
              <a:rPr lang="en-US" sz="2600" dirty="0"/>
              <a:t> </a:t>
            </a:r>
            <a:r>
              <a:rPr lang="en-US" sz="2600" dirty="0" err="1"/>
              <a:t>không</a:t>
            </a:r>
            <a:r>
              <a:rPr lang="en-US" sz="2600" dirty="0"/>
              <a:t> </a:t>
            </a:r>
            <a:r>
              <a:rPr lang="en-US" sz="2600" dirty="0" err="1"/>
              <a:t>có</a:t>
            </a:r>
            <a:r>
              <a:rPr lang="en-US" sz="2600" dirty="0"/>
              <a:t> </a:t>
            </a:r>
            <a:r>
              <a:rPr lang="en-US" sz="2600" dirty="0" err="1" smtClean="0"/>
              <a:t>mối</a:t>
            </a:r>
            <a:r>
              <a:rPr lang="en-US" sz="2600" dirty="0" smtClean="0"/>
              <a:t> </a:t>
            </a:r>
            <a:r>
              <a:rPr lang="en-US" sz="2600" dirty="0" err="1" smtClean="0"/>
              <a:t>quan</a:t>
            </a:r>
            <a:r>
              <a:rPr lang="en-US" sz="2600" dirty="0" smtClean="0"/>
              <a:t> </a:t>
            </a:r>
            <a:r>
              <a:rPr lang="en-US" sz="2600" dirty="0" err="1"/>
              <a:t>hệ</a:t>
            </a:r>
            <a:r>
              <a:rPr lang="en-US" sz="2600" dirty="0"/>
              <a:t> </a:t>
            </a:r>
            <a:r>
              <a:rPr lang="en-US" sz="2600" dirty="0" err="1"/>
              <a:t>trực</a:t>
            </a:r>
            <a:r>
              <a:rPr lang="en-US" sz="2600" dirty="0"/>
              <a:t> </a:t>
            </a:r>
            <a:r>
              <a:rPr lang="en-US" sz="2600" dirty="0" err="1"/>
              <a:t>tiếp</a:t>
            </a:r>
            <a:r>
              <a:rPr lang="en-US" sz="2600" dirty="0"/>
              <a:t> </a:t>
            </a:r>
            <a:r>
              <a:rPr lang="en-US" sz="2600" dirty="0" err="1"/>
              <a:t>với</a:t>
            </a:r>
            <a:r>
              <a:rPr lang="en-US" sz="2600" dirty="0"/>
              <a:t> </a:t>
            </a:r>
            <a:r>
              <a:rPr lang="en-US" sz="2600" dirty="0" err="1"/>
              <a:t>nhau</a:t>
            </a:r>
            <a:r>
              <a:rPr lang="en-US" sz="2600" dirty="0"/>
              <a:t>, </a:t>
            </a:r>
            <a:r>
              <a:rPr lang="en-US" sz="2600" dirty="0" err="1"/>
              <a:t>giữa</a:t>
            </a:r>
            <a:r>
              <a:rPr lang="en-US" sz="2600" dirty="0"/>
              <a:t> </a:t>
            </a:r>
            <a:r>
              <a:rPr lang="en-US" sz="2600" dirty="0" err="1"/>
              <a:t>chúng</a:t>
            </a:r>
            <a:r>
              <a:rPr lang="en-US" sz="2600" dirty="0"/>
              <a:t> </a:t>
            </a:r>
            <a:r>
              <a:rPr lang="en-US" sz="2600" dirty="0" err="1"/>
              <a:t>chỉ</a:t>
            </a:r>
            <a:r>
              <a:rPr lang="en-US" sz="2600" dirty="0"/>
              <a:t> </a:t>
            </a:r>
            <a:r>
              <a:rPr lang="en-US" sz="2600" dirty="0" err="1"/>
              <a:t>có</a:t>
            </a:r>
            <a:r>
              <a:rPr lang="en-US" sz="2600" dirty="0"/>
              <a:t> </a:t>
            </a:r>
            <a:r>
              <a:rPr lang="en-US" sz="2600" dirty="0" err="1"/>
              <a:t>một</a:t>
            </a:r>
            <a:r>
              <a:rPr lang="en-US" sz="2600" dirty="0"/>
              <a:t> </a:t>
            </a:r>
            <a:r>
              <a:rPr lang="en-US" sz="2600" dirty="0" err="1"/>
              <a:t>mối</a:t>
            </a:r>
            <a:r>
              <a:rPr lang="en-US" sz="2600" dirty="0"/>
              <a:t> </a:t>
            </a:r>
            <a:r>
              <a:rPr lang="en-US" sz="2600" dirty="0" err="1"/>
              <a:t>quan</a:t>
            </a:r>
            <a:r>
              <a:rPr lang="en-US" sz="2600" dirty="0"/>
              <a:t> </a:t>
            </a:r>
            <a:r>
              <a:rPr lang="en-US" sz="2600" dirty="0" err="1"/>
              <a:t>hệ</a:t>
            </a:r>
            <a:r>
              <a:rPr lang="en-US" sz="2600" dirty="0"/>
              <a:t> </a:t>
            </a:r>
            <a:r>
              <a:rPr lang="en-US" sz="2600" dirty="0" err="1"/>
              <a:t>là</a:t>
            </a:r>
            <a:r>
              <a:rPr lang="en-US" sz="2600" dirty="0"/>
              <a:t> </a:t>
            </a:r>
            <a:r>
              <a:rPr lang="en-US" sz="2600" dirty="0" err="1" smtClean="0"/>
              <a:t>thành</a:t>
            </a:r>
            <a:r>
              <a:rPr lang="en-US" sz="2600" dirty="0" smtClean="0"/>
              <a:t> </a:t>
            </a:r>
            <a:r>
              <a:rPr lang="en-US" sz="2600" dirty="0" err="1" smtClean="0"/>
              <a:t>viên</a:t>
            </a:r>
            <a:r>
              <a:rPr lang="en-US" sz="2600" dirty="0" smtClean="0"/>
              <a:t> </a:t>
            </a:r>
            <a:r>
              <a:rPr lang="en-US" sz="2600" dirty="0" err="1"/>
              <a:t>của</a:t>
            </a:r>
            <a:r>
              <a:rPr lang="en-US" sz="2600" dirty="0"/>
              <a:t> </a:t>
            </a:r>
            <a:r>
              <a:rPr lang="en-US" sz="2600" dirty="0" err="1"/>
              <a:t>tập</a:t>
            </a:r>
            <a:r>
              <a:rPr lang="en-US" sz="2600" dirty="0"/>
              <a:t> </a:t>
            </a:r>
            <a:r>
              <a:rPr lang="en-US" sz="2600" dirty="0" err="1"/>
              <a:t>hợp</a:t>
            </a:r>
            <a:r>
              <a:rPr lang="en-US" sz="2600" dirty="0"/>
              <a:t>, ta </a:t>
            </a:r>
            <a:r>
              <a:rPr lang="en-US" sz="2600" dirty="0" err="1"/>
              <a:t>không</a:t>
            </a:r>
            <a:r>
              <a:rPr lang="en-US" sz="2600" dirty="0"/>
              <a:t> </a:t>
            </a:r>
            <a:r>
              <a:rPr lang="en-US" sz="2600" dirty="0" err="1"/>
              <a:t>cần</a:t>
            </a:r>
            <a:r>
              <a:rPr lang="en-US" sz="2600" dirty="0"/>
              <a:t> </a:t>
            </a:r>
            <a:r>
              <a:rPr lang="en-US" sz="2600" dirty="0" err="1"/>
              <a:t>quan</a:t>
            </a:r>
            <a:r>
              <a:rPr lang="en-US" sz="2600" dirty="0"/>
              <a:t> </a:t>
            </a:r>
            <a:r>
              <a:rPr lang="en-US" sz="2600" dirty="0" err="1"/>
              <a:t>tâm</a:t>
            </a:r>
            <a:r>
              <a:rPr lang="en-US" sz="2600" dirty="0"/>
              <a:t> </a:t>
            </a:r>
            <a:r>
              <a:rPr lang="en-US" sz="2600" dirty="0" err="1"/>
              <a:t>tới</a:t>
            </a:r>
            <a:r>
              <a:rPr lang="en-US" sz="2600" dirty="0"/>
              <a:t> </a:t>
            </a:r>
            <a:r>
              <a:rPr lang="en-US" sz="2600" dirty="0" err="1"/>
              <a:t>vị</a:t>
            </a:r>
            <a:r>
              <a:rPr lang="en-US" sz="2600" dirty="0"/>
              <a:t> </a:t>
            </a:r>
            <a:r>
              <a:rPr lang="en-US" sz="2600" dirty="0" err="1"/>
              <a:t>trí</a:t>
            </a:r>
            <a:r>
              <a:rPr lang="en-US" sz="2600" dirty="0"/>
              <a:t> </a:t>
            </a:r>
            <a:r>
              <a:rPr lang="en-US" sz="2600" dirty="0" err="1"/>
              <a:t>chính</a:t>
            </a:r>
            <a:r>
              <a:rPr lang="en-US" sz="2600" dirty="0"/>
              <a:t> </a:t>
            </a:r>
            <a:r>
              <a:rPr lang="en-US" sz="2600" dirty="0" err="1"/>
              <a:t>xác</a:t>
            </a:r>
            <a:r>
              <a:rPr lang="en-US" sz="2600" dirty="0"/>
              <a:t> </a:t>
            </a:r>
            <a:r>
              <a:rPr lang="en-US" sz="2600" dirty="0" err="1"/>
              <a:t>của</a:t>
            </a:r>
            <a:r>
              <a:rPr lang="en-US" sz="2600" dirty="0"/>
              <a:t> </a:t>
            </a:r>
            <a:r>
              <a:rPr lang="en-US" sz="2600" dirty="0" err="1" smtClean="0"/>
              <a:t>một</a:t>
            </a:r>
            <a:r>
              <a:rPr lang="en-US" sz="2600" dirty="0" smtClean="0"/>
              <a:t> </a:t>
            </a:r>
            <a:r>
              <a:rPr lang="vi-VN" sz="2600" dirty="0" smtClean="0"/>
              <a:t>phần </a:t>
            </a:r>
            <a:r>
              <a:rPr lang="vi-VN" sz="2600" dirty="0"/>
              <a:t>tử nào đó trong tập hợp</a:t>
            </a:r>
            <a:r>
              <a:rPr lang="vi-VN" sz="2600" dirty="0" smtClean="0"/>
              <a:t>.</a:t>
            </a:r>
            <a:endParaRPr lang="en-US" sz="2600" dirty="0" smtClean="0"/>
          </a:p>
          <a:p>
            <a:r>
              <a:rPr lang="en-US" sz="2600" b="1" dirty="0" err="1"/>
              <a:t>Hình</a:t>
            </a:r>
            <a:r>
              <a:rPr lang="en-US" sz="2600" b="1" dirty="0"/>
              <a:t> 1.6 </a:t>
            </a:r>
            <a:r>
              <a:rPr lang="en-US" sz="2600" dirty="0" err="1"/>
              <a:t>biểu</a:t>
            </a:r>
            <a:r>
              <a:rPr lang="en-US" sz="2600" dirty="0"/>
              <a:t> </a:t>
            </a:r>
            <a:r>
              <a:rPr lang="en-US" sz="2600" dirty="0" err="1"/>
              <a:t>diễn</a:t>
            </a:r>
            <a:r>
              <a:rPr lang="en-US" sz="2600" dirty="0"/>
              <a:t> </a:t>
            </a:r>
            <a:r>
              <a:rPr lang="en-US" sz="2600" dirty="0" err="1"/>
              <a:t>một</a:t>
            </a:r>
            <a:r>
              <a:rPr lang="en-US" sz="2600" dirty="0"/>
              <a:t> </a:t>
            </a:r>
            <a:r>
              <a:rPr lang="en-US" sz="2600" dirty="0" err="1"/>
              <a:t>ví</a:t>
            </a:r>
            <a:r>
              <a:rPr lang="en-US" sz="2600" dirty="0"/>
              <a:t> </a:t>
            </a:r>
            <a:r>
              <a:rPr lang="en-US" sz="2600" dirty="0" err="1"/>
              <a:t>dụ</a:t>
            </a:r>
            <a:r>
              <a:rPr lang="en-US" sz="2600" dirty="0"/>
              <a:t> </a:t>
            </a:r>
            <a:r>
              <a:rPr lang="en-US" sz="2600" dirty="0" err="1"/>
              <a:t>cụ</a:t>
            </a:r>
            <a:r>
              <a:rPr lang="en-US" sz="2600" dirty="0"/>
              <a:t> </a:t>
            </a:r>
            <a:r>
              <a:rPr lang="en-US" sz="2600" dirty="0" err="1"/>
              <a:t>thể</a:t>
            </a:r>
            <a:r>
              <a:rPr lang="en-US" sz="2600" dirty="0"/>
              <a:t> </a:t>
            </a:r>
            <a:r>
              <a:rPr lang="en-US" sz="2600" dirty="0" err="1"/>
              <a:t>về</a:t>
            </a:r>
            <a:r>
              <a:rPr lang="en-US" sz="2600" dirty="0"/>
              <a:t> </a:t>
            </a:r>
            <a:r>
              <a:rPr lang="en-US" sz="2600" dirty="0" err="1" smtClean="0"/>
              <a:t>mô</a:t>
            </a:r>
            <a:r>
              <a:rPr lang="en-US" sz="2600" dirty="0" smtClean="0"/>
              <a:t> </a:t>
            </a:r>
            <a:r>
              <a:rPr lang="vi-VN" sz="2600" dirty="0" smtClean="0"/>
              <a:t>hình </a:t>
            </a:r>
            <a:r>
              <a:rPr lang="vi-VN" sz="2600" dirty="0"/>
              <a:t>này: trong khuôn mặt người có nhiều đối tượng khác nhau như mắt</a:t>
            </a:r>
            <a:r>
              <a:rPr lang="vi-VN" sz="2600" dirty="0" smtClean="0"/>
              <a:t>,</a:t>
            </a:r>
            <a:r>
              <a:rPr lang="en-US" sz="2600" dirty="0" smtClean="0"/>
              <a:t> </a:t>
            </a:r>
            <a:r>
              <a:rPr lang="en-US" sz="2600" dirty="0" err="1" smtClean="0"/>
              <a:t>mũi</a:t>
            </a:r>
            <a:r>
              <a:rPr lang="en-US" sz="2600" dirty="0"/>
              <a:t>, </a:t>
            </a:r>
            <a:r>
              <a:rPr lang="en-US" sz="2600" dirty="0" err="1"/>
              <a:t>miệng</a:t>
            </a:r>
            <a:r>
              <a:rPr lang="en-US" sz="2600" dirty="0"/>
              <a:t>, </a:t>
            </a:r>
            <a:r>
              <a:rPr lang="en-US" sz="2600" dirty="0" smtClean="0"/>
              <a:t>….</a:t>
            </a:r>
            <a:endParaRPr lang="en-US" sz="2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166" y="3962400"/>
            <a:ext cx="3358679" cy="2207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4448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smtClean="0">
                <a:solidFill>
                  <a:srgbClr val="FFC000"/>
                </a:solidFill>
              </a:rPr>
              <a:t>Mục</a:t>
            </a:r>
            <a:r>
              <a:rPr lang="en-US" sz="4400" dirty="0" smtClean="0">
                <a:solidFill>
                  <a:srgbClr val="FFC000"/>
                </a:solidFill>
              </a:rPr>
              <a:t> </a:t>
            </a:r>
            <a:r>
              <a:rPr lang="en-US" sz="4400" dirty="0" err="1" smtClean="0">
                <a:solidFill>
                  <a:srgbClr val="FFC000"/>
                </a:solidFill>
              </a:rPr>
              <a:t>tiêu</a:t>
            </a:r>
            <a:r>
              <a:rPr lang="en-US" sz="4400" dirty="0" smtClean="0">
                <a:solidFill>
                  <a:srgbClr val="FFC000"/>
                </a:solidFill>
              </a:rPr>
              <a:t> </a:t>
            </a:r>
            <a:r>
              <a:rPr lang="en-US" sz="4400" dirty="0" err="1" smtClean="0">
                <a:solidFill>
                  <a:srgbClr val="FFC000"/>
                </a:solidFill>
              </a:rPr>
              <a:t>môn</a:t>
            </a:r>
            <a:r>
              <a:rPr lang="en-US" sz="4400" dirty="0" smtClean="0">
                <a:solidFill>
                  <a:srgbClr val="FFC000"/>
                </a:solidFill>
              </a:rPr>
              <a:t> </a:t>
            </a:r>
            <a:r>
              <a:rPr lang="en-US" sz="4400" dirty="0" err="1" smtClean="0">
                <a:solidFill>
                  <a:srgbClr val="FFC000"/>
                </a:solidFill>
              </a:rPr>
              <a:t>học</a:t>
            </a:r>
            <a:endParaRPr lang="en-US" sz="4400" dirty="0" smtClean="0">
              <a:solidFill>
                <a:srgbClr val="FFC000"/>
              </a:solidFill>
            </a:endParaRPr>
          </a:p>
        </p:txBody>
      </p:sp>
      <p:sp>
        <p:nvSpPr>
          <p:cNvPr id="4099" name="Content Placeholder 2"/>
          <p:cNvSpPr>
            <a:spLocks noGrp="1"/>
          </p:cNvSpPr>
          <p:nvPr>
            <p:ph idx="1"/>
          </p:nvPr>
        </p:nvSpPr>
        <p:spPr/>
        <p:txBody>
          <a:bodyPr>
            <a:normAutofit fontScale="85000" lnSpcReduction="20000"/>
          </a:bodyPr>
          <a:lstStyle/>
          <a:p>
            <a:r>
              <a:rPr lang="it-IT" b="1" dirty="0" smtClean="0">
                <a:solidFill>
                  <a:srgbClr val="FFC000"/>
                </a:solidFill>
              </a:rPr>
              <a:t>- Mục tiêu về kiến thức</a:t>
            </a:r>
            <a:r>
              <a:rPr lang="it-IT" b="1" dirty="0" smtClean="0"/>
              <a:t>: </a:t>
            </a:r>
            <a:r>
              <a:rPr lang="it-IT" dirty="0" smtClean="0"/>
              <a:t>nắm được các mô hình dữ liệu thông dụng như danh sách, cây, đồ thị, tập hợp cũng như các cấu trúc dữ liệu và các thuật toán thông dụng trên các phần tử của mô hình. Nắm được nội dung kiến thức và các phương pháp cài đặt các cấu trúc dữ liệu và các thuật toán trong giai đoạn lập trình và có khả năng áp dụng để giải các bài toán cụ thể.</a:t>
            </a:r>
            <a:endParaRPr lang="en-US" b="1" dirty="0" smtClean="0"/>
          </a:p>
          <a:p>
            <a:r>
              <a:rPr lang="it-IT" b="1" dirty="0" smtClean="0"/>
              <a:t>- </a:t>
            </a:r>
            <a:r>
              <a:rPr lang="it-IT" b="1" dirty="0" smtClean="0">
                <a:solidFill>
                  <a:srgbClr val="FFC000"/>
                </a:solidFill>
              </a:rPr>
              <a:t>Mục tiêu về kỹ năng</a:t>
            </a:r>
            <a:r>
              <a:rPr lang="it-IT" dirty="0" smtClean="0"/>
              <a:t>: Có khả năng sử dụng thành thạo ngôn ngữ lập trình Pascal, hoặc C, hoặc ngôn ngữ mà sinh viên quan tâm. Lập trình thành thạo và hiểu bản chất của các cấu trúc dữ liệu và thuật toán đã được học và tự tìm hiểu. Có kỹ năng tư duy, phân tích và lựa chọn cấu trúc dữ liệu cũng như các thuật toán phù hợp với bài toán cụ thể để tăng tính hiệu quả của chương trình.</a:t>
            </a:r>
            <a:endParaRPr lang="en-US" dirty="0" smtClean="0"/>
          </a:p>
          <a:p>
            <a:pPr lvl="1" eaLnBrk="1" hangingPunct="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58200" cy="4709160"/>
          </a:xfrm>
        </p:spPr>
        <p:txBody>
          <a:bodyPr/>
          <a:lstStyle/>
          <a:p>
            <a:pPr>
              <a:lnSpc>
                <a:spcPct val="150000"/>
              </a:lnSpc>
              <a:spcBef>
                <a:spcPts val="0"/>
              </a:spcBef>
            </a:pPr>
            <a:r>
              <a:rPr lang="vi-VN" dirty="0" smtClean="0"/>
              <a:t> </a:t>
            </a:r>
            <a:r>
              <a:rPr lang="vi-VN" i="1" dirty="0"/>
              <a:t>Trên đây là bốn loại mô hình dữ liệu mà ta </a:t>
            </a:r>
            <a:r>
              <a:rPr lang="vi-VN" i="1" dirty="0" smtClean="0"/>
              <a:t>sẽ</a:t>
            </a:r>
            <a:r>
              <a:rPr lang="en-US" i="1" dirty="0" smtClean="0"/>
              <a:t> </a:t>
            </a:r>
            <a:r>
              <a:rPr lang="en-US" i="1" dirty="0" err="1" smtClean="0"/>
              <a:t>nghiên</a:t>
            </a:r>
            <a:r>
              <a:rPr lang="en-US" i="1" dirty="0" smtClean="0"/>
              <a:t> </a:t>
            </a:r>
            <a:r>
              <a:rPr lang="en-US" i="1" dirty="0" err="1"/>
              <a:t>cứu</a:t>
            </a:r>
            <a:r>
              <a:rPr lang="en-US" i="1" dirty="0"/>
              <a:t>.</a:t>
            </a:r>
          </a:p>
          <a:p>
            <a:pPr>
              <a:lnSpc>
                <a:spcPct val="150000"/>
              </a:lnSpc>
              <a:spcBef>
                <a:spcPts val="0"/>
              </a:spcBef>
            </a:pPr>
            <a:r>
              <a:rPr lang="en-US" i="1" dirty="0" smtClean="0"/>
              <a:t>Ta </a:t>
            </a:r>
            <a:r>
              <a:rPr lang="en-US" i="1" dirty="0" err="1"/>
              <a:t>cũng</a:t>
            </a:r>
            <a:r>
              <a:rPr lang="en-US" i="1" dirty="0"/>
              <a:t> </a:t>
            </a:r>
            <a:r>
              <a:rPr lang="en-US" i="1" dirty="0" err="1"/>
              <a:t>sẽ</a:t>
            </a:r>
            <a:r>
              <a:rPr lang="en-US" i="1" dirty="0"/>
              <a:t> </a:t>
            </a:r>
            <a:r>
              <a:rPr lang="en-US" i="1" dirty="0" err="1"/>
              <a:t>nghiên</a:t>
            </a:r>
            <a:r>
              <a:rPr lang="en-US" i="1" dirty="0"/>
              <a:t> </a:t>
            </a:r>
            <a:r>
              <a:rPr lang="en-US" i="1" dirty="0" err="1"/>
              <a:t>cứu</a:t>
            </a:r>
            <a:r>
              <a:rPr lang="en-US" i="1" dirty="0"/>
              <a:t> </a:t>
            </a:r>
            <a:r>
              <a:rPr lang="en-US" i="1" dirty="0" err="1"/>
              <a:t>các</a:t>
            </a:r>
            <a:r>
              <a:rPr lang="en-US" i="1" dirty="0"/>
              <a:t> </a:t>
            </a:r>
            <a:r>
              <a:rPr lang="en-US" i="1" dirty="0" err="1"/>
              <a:t>dạng</a:t>
            </a:r>
            <a:r>
              <a:rPr lang="en-US" i="1" dirty="0"/>
              <a:t> </a:t>
            </a:r>
            <a:r>
              <a:rPr lang="en-US" i="1" dirty="0" err="1"/>
              <a:t>biểu</a:t>
            </a:r>
            <a:r>
              <a:rPr lang="en-US" i="1" dirty="0"/>
              <a:t> </a:t>
            </a:r>
            <a:r>
              <a:rPr lang="en-US" i="1" dirty="0" err="1"/>
              <a:t>diễn</a:t>
            </a:r>
            <a:r>
              <a:rPr lang="en-US" i="1" dirty="0"/>
              <a:t> </a:t>
            </a:r>
            <a:r>
              <a:rPr lang="en-US" i="1" dirty="0" err="1" smtClean="0"/>
              <a:t>của</a:t>
            </a:r>
            <a:r>
              <a:rPr lang="en-US" i="1" dirty="0" smtClean="0"/>
              <a:t> </a:t>
            </a:r>
            <a:r>
              <a:rPr lang="en-US" i="1" dirty="0" err="1" smtClean="0"/>
              <a:t>các</a:t>
            </a:r>
            <a:r>
              <a:rPr lang="en-US" i="1" dirty="0" smtClean="0"/>
              <a:t> </a:t>
            </a:r>
            <a:r>
              <a:rPr lang="en-US" i="1" dirty="0" err="1"/>
              <a:t>mô</a:t>
            </a:r>
            <a:r>
              <a:rPr lang="en-US" i="1" dirty="0"/>
              <a:t> </a:t>
            </a:r>
            <a:r>
              <a:rPr lang="en-US" i="1" dirty="0" err="1"/>
              <a:t>hình</a:t>
            </a:r>
            <a:r>
              <a:rPr lang="en-US" i="1" dirty="0"/>
              <a:t> </a:t>
            </a:r>
            <a:r>
              <a:rPr lang="en-US" i="1" dirty="0" err="1"/>
              <a:t>này</a:t>
            </a:r>
            <a:r>
              <a:rPr lang="en-US" i="1" dirty="0"/>
              <a:t> </a:t>
            </a:r>
            <a:r>
              <a:rPr lang="en-US" i="1" dirty="0" err="1"/>
              <a:t>bởi</a:t>
            </a:r>
            <a:r>
              <a:rPr lang="en-US" i="1" dirty="0"/>
              <a:t> </a:t>
            </a:r>
            <a:r>
              <a:rPr lang="en-US" i="1" dirty="0" err="1"/>
              <a:t>các</a:t>
            </a:r>
            <a:r>
              <a:rPr lang="en-US" i="1" dirty="0"/>
              <a:t> </a:t>
            </a:r>
            <a:r>
              <a:rPr lang="en-US" i="1" dirty="0" err="1"/>
              <a:t>cấu</a:t>
            </a:r>
            <a:r>
              <a:rPr lang="en-US" i="1" dirty="0"/>
              <a:t> </a:t>
            </a:r>
            <a:r>
              <a:rPr lang="en-US" i="1" dirty="0" err="1"/>
              <a:t>trúc</a:t>
            </a:r>
            <a:r>
              <a:rPr lang="en-US" i="1" dirty="0"/>
              <a:t> </a:t>
            </a:r>
            <a:r>
              <a:rPr lang="en-US" i="1" dirty="0" err="1"/>
              <a:t>dữ</a:t>
            </a:r>
            <a:r>
              <a:rPr lang="en-US" i="1" dirty="0"/>
              <a:t> </a:t>
            </a:r>
            <a:r>
              <a:rPr lang="en-US" i="1" dirty="0" err="1"/>
              <a:t>liệu</a:t>
            </a:r>
            <a:r>
              <a:rPr lang="en-US" i="1" dirty="0"/>
              <a:t> </a:t>
            </a:r>
            <a:r>
              <a:rPr lang="en-US" i="1" dirty="0" err="1" smtClean="0"/>
              <a:t>khác</a:t>
            </a:r>
            <a:r>
              <a:rPr lang="en-US" i="1" dirty="0" smtClean="0"/>
              <a:t> </a:t>
            </a:r>
            <a:r>
              <a:rPr lang="vi-VN" i="1" dirty="0" smtClean="0"/>
              <a:t>nhau </a:t>
            </a:r>
            <a:r>
              <a:rPr lang="vi-VN" i="1" dirty="0"/>
              <a:t>trong giai đoạn cài đặt chương trình.</a:t>
            </a:r>
            <a:endParaRPr lang="en-US" dirty="0"/>
          </a:p>
        </p:txBody>
      </p:sp>
    </p:spTree>
    <p:extLst>
      <p:ext uri="{BB962C8B-B14F-4D97-AF65-F5344CB8AC3E}">
        <p14:creationId xmlns:p14="http://schemas.microsoft.com/office/powerpoint/2010/main" val="40213495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pPr algn="l"/>
            <a:r>
              <a:rPr lang="en-US" dirty="0" smtClean="0"/>
              <a:t/>
            </a:r>
            <a:br>
              <a:rPr lang="en-US" dirty="0" smtClean="0"/>
            </a:br>
            <a:r>
              <a:rPr lang="en-US" dirty="0" smtClean="0"/>
              <a:t>b. </a:t>
            </a:r>
            <a:r>
              <a:rPr lang="en-US" dirty="0" err="1" smtClean="0"/>
              <a:t>Khái</a:t>
            </a:r>
            <a:r>
              <a:rPr lang="en-US" dirty="0" smtClean="0"/>
              <a:t> </a:t>
            </a:r>
            <a:r>
              <a:rPr lang="en-US" dirty="0" err="1" smtClean="0"/>
              <a:t>niệm</a:t>
            </a:r>
            <a:r>
              <a:rPr lang="en-US" dirty="0" smtClean="0"/>
              <a:t> </a:t>
            </a:r>
            <a:r>
              <a:rPr lang="en-US" dirty="0" err="1" smtClean="0"/>
              <a:t>trừu</a:t>
            </a:r>
            <a:r>
              <a:rPr lang="en-US" dirty="0" smtClean="0"/>
              <a:t> </a:t>
            </a:r>
            <a:r>
              <a:rPr lang="en-US" dirty="0" err="1"/>
              <a:t>tượng</a:t>
            </a:r>
            <a:r>
              <a:rPr lang="en-US" dirty="0"/>
              <a:t> </a:t>
            </a:r>
            <a:r>
              <a:rPr lang="en-US" dirty="0" err="1"/>
              <a:t>hóa</a:t>
            </a:r>
            <a:r>
              <a:rPr lang="en-US" dirty="0"/>
              <a:t> </a:t>
            </a:r>
            <a:br>
              <a:rPr lang="en-US" dirty="0"/>
            </a:br>
            <a:endParaRPr lang="en-US" dirty="0"/>
          </a:p>
        </p:txBody>
      </p:sp>
      <p:sp>
        <p:nvSpPr>
          <p:cNvPr id="3" name="Content Placeholder 2"/>
          <p:cNvSpPr>
            <a:spLocks noGrp="1"/>
          </p:cNvSpPr>
          <p:nvPr>
            <p:ph idx="1"/>
          </p:nvPr>
        </p:nvSpPr>
        <p:spPr>
          <a:xfrm>
            <a:off x="304800" y="1295400"/>
            <a:ext cx="8382000" cy="5181600"/>
          </a:xfrm>
        </p:spPr>
        <p:txBody>
          <a:bodyPr/>
          <a:lstStyle/>
          <a:p>
            <a:r>
              <a:rPr lang="vi-VN" sz="3200" dirty="0"/>
              <a:t>Trong tin học, </a:t>
            </a:r>
            <a:r>
              <a:rPr lang="vi-VN" sz="3200" i="1" dirty="0">
                <a:solidFill>
                  <a:srgbClr val="FFFF00"/>
                </a:solidFill>
              </a:rPr>
              <a:t>trừu tượng hóa </a:t>
            </a:r>
            <a:r>
              <a:rPr lang="vi-VN" sz="3200" i="1" dirty="0"/>
              <a:t>nghĩa là </a:t>
            </a:r>
            <a:r>
              <a:rPr lang="vi-VN" sz="3200" i="1" dirty="0">
                <a:solidFill>
                  <a:srgbClr val="FFFF00"/>
                </a:solidFill>
              </a:rPr>
              <a:t>đơn giản hóa</a:t>
            </a:r>
            <a:r>
              <a:rPr lang="vi-VN" sz="3200" i="1" dirty="0"/>
              <a:t>, làm cho sáng sủa hơn và dễ </a:t>
            </a:r>
            <a:r>
              <a:rPr lang="vi-VN" sz="3200" i="1" dirty="0" smtClean="0"/>
              <a:t>hiểu</a:t>
            </a:r>
            <a:r>
              <a:rPr lang="en-US" sz="3200" i="1" dirty="0" smtClean="0"/>
              <a:t> </a:t>
            </a:r>
            <a:r>
              <a:rPr lang="vi-VN" sz="3200" i="1" dirty="0" smtClean="0"/>
              <a:t>hơn</a:t>
            </a:r>
            <a:r>
              <a:rPr lang="vi-VN" sz="3200" dirty="0"/>
              <a:t>. Cụ thể trừu tượng hóa là che đi những chi tiết, làm nổi bật cái tổng thể</a:t>
            </a:r>
            <a:r>
              <a:rPr lang="vi-VN" sz="3200" dirty="0" smtClean="0"/>
              <a:t>.</a:t>
            </a:r>
            <a:endParaRPr lang="en-US" sz="3200" dirty="0" smtClean="0"/>
          </a:p>
          <a:p>
            <a:endParaRPr lang="en-US" dirty="0"/>
          </a:p>
        </p:txBody>
      </p:sp>
    </p:spTree>
    <p:extLst>
      <p:ext uri="{BB962C8B-B14F-4D97-AF65-F5344CB8AC3E}">
        <p14:creationId xmlns:p14="http://schemas.microsoft.com/office/powerpoint/2010/main" val="5579390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 </a:t>
            </a:r>
            <a:r>
              <a:rPr lang="en-US" sz="3600" dirty="0" err="1" smtClean="0"/>
              <a:t>Kiểu</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trừu</a:t>
            </a:r>
            <a:r>
              <a:rPr lang="en-US" sz="3600" dirty="0" smtClean="0"/>
              <a:t> </a:t>
            </a:r>
            <a:r>
              <a:rPr lang="en-US" sz="3600" dirty="0" err="1" smtClean="0"/>
              <a:t>tượng</a:t>
            </a:r>
            <a:endParaRPr lang="en-US" sz="3600" dirty="0"/>
          </a:p>
        </p:txBody>
      </p:sp>
      <p:sp>
        <p:nvSpPr>
          <p:cNvPr id="3" name="Content Placeholder 2"/>
          <p:cNvSpPr>
            <a:spLocks noGrp="1"/>
          </p:cNvSpPr>
          <p:nvPr>
            <p:ph idx="1"/>
          </p:nvPr>
        </p:nvSpPr>
        <p:spPr/>
        <p:txBody>
          <a:bodyPr/>
          <a:lstStyle/>
          <a:p>
            <a:r>
              <a:rPr lang="vi-VN" i="1" dirty="0"/>
              <a:t>Kiểu dữ liệu trừu tượng (abstract data type - KDLTT): </a:t>
            </a:r>
            <a:r>
              <a:rPr lang="vi-VN" i="1" dirty="0">
                <a:solidFill>
                  <a:srgbClr val="FFC000"/>
                </a:solidFill>
              </a:rPr>
              <a:t>là một mô hình dữ </a:t>
            </a:r>
            <a:r>
              <a:rPr lang="vi-VN" i="1" dirty="0" smtClean="0">
                <a:solidFill>
                  <a:srgbClr val="FFC000"/>
                </a:solidFill>
              </a:rPr>
              <a:t>liệu</a:t>
            </a:r>
            <a:r>
              <a:rPr lang="en-US" i="1" dirty="0" smtClean="0">
                <a:solidFill>
                  <a:srgbClr val="FFC000"/>
                </a:solidFill>
              </a:rPr>
              <a:t> </a:t>
            </a:r>
            <a:r>
              <a:rPr lang="vi-VN" i="1" dirty="0" smtClean="0">
                <a:solidFill>
                  <a:srgbClr val="FFC000"/>
                </a:solidFill>
              </a:rPr>
              <a:t>được </a:t>
            </a:r>
            <a:r>
              <a:rPr lang="vi-VN" i="1" dirty="0">
                <a:solidFill>
                  <a:srgbClr val="FFC000"/>
                </a:solidFill>
              </a:rPr>
              <a:t>xét cùng với một số xác định các phép toán</a:t>
            </a:r>
            <a:r>
              <a:rPr lang="vi-VN" dirty="0">
                <a:solidFill>
                  <a:srgbClr val="FFC000"/>
                </a:solidFill>
              </a:rPr>
              <a:t>. </a:t>
            </a:r>
            <a:endParaRPr lang="en-US" dirty="0" smtClean="0">
              <a:solidFill>
                <a:srgbClr val="FFC000"/>
              </a:solidFill>
            </a:endParaRPr>
          </a:p>
          <a:p>
            <a:r>
              <a:rPr lang="vi-VN" dirty="0" smtClean="0"/>
              <a:t>Ví </a:t>
            </a:r>
            <a:r>
              <a:rPr lang="vi-VN" dirty="0"/>
              <a:t>dụ, mô hình dữ liệu </a:t>
            </a:r>
            <a:r>
              <a:rPr lang="vi-VN" dirty="0" smtClean="0"/>
              <a:t>danh</a:t>
            </a:r>
            <a:r>
              <a:rPr lang="en-US" dirty="0" smtClean="0"/>
              <a:t> </a:t>
            </a:r>
            <a:r>
              <a:rPr lang="vi-VN" dirty="0" smtClean="0"/>
              <a:t>sách</a:t>
            </a:r>
            <a:r>
              <a:rPr lang="vi-VN" dirty="0"/>
              <a:t>, chỉ xét đến các phép toán thêm vào và lấy ra, ta gọi là KDLTT hàng </a:t>
            </a:r>
            <a:r>
              <a:rPr lang="vi-VN" dirty="0" smtClean="0"/>
              <a:t>đợi</a:t>
            </a:r>
            <a:r>
              <a:rPr lang="en-US" dirty="0" smtClean="0"/>
              <a:t> </a:t>
            </a:r>
            <a:r>
              <a:rPr lang="vi-VN" dirty="0" smtClean="0"/>
              <a:t>hoặc </a:t>
            </a:r>
            <a:r>
              <a:rPr lang="vi-VN" dirty="0"/>
              <a:t>KDLTT ngăn xếp, </a:t>
            </a:r>
            <a:endParaRPr lang="en-US" dirty="0" smtClean="0"/>
          </a:p>
          <a:p>
            <a:r>
              <a:rPr lang="vi-VN" dirty="0" smtClean="0"/>
              <a:t>Mô </a:t>
            </a:r>
            <a:r>
              <a:rPr lang="vi-VN" dirty="0"/>
              <a:t>hình tập hợp, chỉ xét đến các phép toán: Thêm vào</a:t>
            </a:r>
            <a:r>
              <a:rPr lang="vi-VN" dirty="0" smtClean="0"/>
              <a:t>,</a:t>
            </a:r>
            <a:r>
              <a:rPr lang="en-US" dirty="0" smtClean="0"/>
              <a:t> </a:t>
            </a:r>
            <a:r>
              <a:rPr lang="vi-VN" dirty="0" smtClean="0"/>
              <a:t>loại </a:t>
            </a:r>
            <a:r>
              <a:rPr lang="vi-VN" dirty="0"/>
              <a:t>bỏ, tìm kiếm ta gọi là KDLTT từ điển, .....</a:t>
            </a:r>
            <a:endParaRPr lang="en-US" dirty="0"/>
          </a:p>
        </p:txBody>
      </p:sp>
    </p:spTree>
    <p:extLst>
      <p:ext uri="{BB962C8B-B14F-4D97-AF65-F5344CB8AC3E}">
        <p14:creationId xmlns:p14="http://schemas.microsoft.com/office/powerpoint/2010/main" val="7532325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t>
            </a:r>
            <a:r>
              <a:rPr lang="en-US" dirty="0" err="1" smtClean="0"/>
              <a:t>Dữ</a:t>
            </a:r>
            <a:r>
              <a:rPr lang="en-US" dirty="0" smtClean="0"/>
              <a:t> </a:t>
            </a:r>
            <a:r>
              <a:rPr lang="en-US" dirty="0" err="1" smtClean="0"/>
              <a:t>liệu</a:t>
            </a:r>
            <a:r>
              <a:rPr lang="en-US" dirty="0" smtClean="0"/>
              <a:t> - Data</a:t>
            </a:r>
            <a:endParaRPr lang="en-US" dirty="0"/>
          </a:p>
        </p:txBody>
      </p:sp>
      <p:sp>
        <p:nvSpPr>
          <p:cNvPr id="3" name="Content Placeholder 2"/>
          <p:cNvSpPr>
            <a:spLocks noGrp="1"/>
          </p:cNvSpPr>
          <p:nvPr>
            <p:ph idx="1"/>
          </p:nvPr>
        </p:nvSpPr>
        <p:spPr/>
        <p:txBody>
          <a:bodyPr/>
          <a:lstStyle/>
          <a:p>
            <a:r>
              <a:rPr lang="en-US" dirty="0" err="1"/>
              <a:t>Thực</a:t>
            </a:r>
            <a:r>
              <a:rPr lang="en-US" dirty="0"/>
              <a:t> </a:t>
            </a:r>
            <a:r>
              <a:rPr lang="en-US" dirty="0" err="1"/>
              <a:t>tế</a:t>
            </a:r>
            <a:r>
              <a:rPr lang="en-US" dirty="0"/>
              <a:t> </a:t>
            </a:r>
            <a:r>
              <a:rPr lang="en-US" dirty="0" err="1"/>
              <a:t>dữ</a:t>
            </a:r>
            <a:r>
              <a:rPr lang="en-US" dirty="0"/>
              <a:t> </a:t>
            </a:r>
            <a:r>
              <a:rPr lang="en-US" dirty="0" err="1"/>
              <a:t>liệu</a:t>
            </a:r>
            <a:r>
              <a:rPr lang="en-US" dirty="0"/>
              <a:t> </a:t>
            </a:r>
            <a:r>
              <a:rPr lang="en-US" dirty="0" err="1"/>
              <a:t>tồn</a:t>
            </a:r>
            <a:r>
              <a:rPr lang="en-US" dirty="0"/>
              <a:t> </a:t>
            </a:r>
            <a:r>
              <a:rPr lang="en-US" dirty="0" err="1"/>
              <a:t>tại</a:t>
            </a:r>
            <a:r>
              <a:rPr lang="en-US" dirty="0"/>
              <a:t> ở </a:t>
            </a:r>
            <a:r>
              <a:rPr lang="en-US" dirty="0" err="1"/>
              <a:t>rất</a:t>
            </a:r>
            <a:r>
              <a:rPr lang="en-US" dirty="0"/>
              <a:t> </a:t>
            </a:r>
            <a:r>
              <a:rPr lang="en-US" dirty="0" err="1"/>
              <a:t>nhiều</a:t>
            </a:r>
            <a:r>
              <a:rPr lang="en-US" dirty="0"/>
              <a:t> </a:t>
            </a:r>
            <a:r>
              <a:rPr lang="en-US" dirty="0" err="1"/>
              <a:t>dạng</a:t>
            </a:r>
            <a:r>
              <a:rPr lang="en-US" dirty="0" smtClean="0"/>
              <a:t>: </a:t>
            </a:r>
            <a:r>
              <a:rPr lang="en-US" dirty="0" err="1" smtClean="0"/>
              <a:t>hình</a:t>
            </a:r>
            <a:r>
              <a:rPr lang="en-US" dirty="0" smtClean="0"/>
              <a:t> </a:t>
            </a:r>
            <a:r>
              <a:rPr lang="en-US" dirty="0" err="1"/>
              <a:t>ảnh</a:t>
            </a:r>
            <a:r>
              <a:rPr lang="en-US" dirty="0"/>
              <a:t>, </a:t>
            </a:r>
            <a:r>
              <a:rPr lang="en-US" dirty="0" err="1"/>
              <a:t>âm</a:t>
            </a:r>
            <a:r>
              <a:rPr lang="en-US" dirty="0"/>
              <a:t> </a:t>
            </a:r>
            <a:r>
              <a:rPr lang="en-US" dirty="0" err="1"/>
              <a:t>thanh</a:t>
            </a:r>
            <a:r>
              <a:rPr lang="en-US" dirty="0"/>
              <a:t>, …….</a:t>
            </a:r>
            <a:r>
              <a:rPr lang="en-US" dirty="0" err="1"/>
              <a:t>có</a:t>
            </a:r>
            <a:r>
              <a:rPr lang="en-US" dirty="0"/>
              <a:t> </a:t>
            </a:r>
            <a:r>
              <a:rPr lang="en-US" dirty="0" err="1"/>
              <a:t>rất</a:t>
            </a:r>
            <a:r>
              <a:rPr lang="en-US" dirty="0"/>
              <a:t> </a:t>
            </a:r>
            <a:r>
              <a:rPr lang="en-US" dirty="0" err="1" smtClean="0"/>
              <a:t>nhiều</a:t>
            </a:r>
            <a:r>
              <a:rPr lang="en-US" dirty="0" smtClean="0"/>
              <a:t> </a:t>
            </a:r>
            <a:r>
              <a:rPr lang="en-US" dirty="0" err="1" smtClean="0"/>
              <a:t>dạng</a:t>
            </a:r>
            <a:r>
              <a:rPr lang="en-US" dirty="0" smtClean="0"/>
              <a:t> </a:t>
            </a:r>
            <a:r>
              <a:rPr lang="en-US" dirty="0" err="1"/>
              <a:t>khác</a:t>
            </a:r>
            <a:r>
              <a:rPr lang="en-US" dirty="0"/>
              <a:t> </a:t>
            </a:r>
            <a:r>
              <a:rPr lang="en-US" dirty="0" err="1"/>
              <a:t>nhau</a:t>
            </a:r>
            <a:r>
              <a:rPr lang="en-US" dirty="0"/>
              <a:t>. </a:t>
            </a:r>
            <a:endParaRPr lang="en-US" dirty="0" smtClean="0"/>
          </a:p>
          <a:p>
            <a:r>
              <a:rPr lang="en-US" dirty="0" err="1" smtClean="0"/>
              <a:t>Trong</a:t>
            </a:r>
            <a:r>
              <a:rPr lang="en-US" dirty="0" smtClean="0"/>
              <a:t> </a:t>
            </a:r>
            <a:r>
              <a:rPr lang="en-US" dirty="0" err="1"/>
              <a:t>một</a:t>
            </a:r>
            <a:r>
              <a:rPr lang="en-US" dirty="0"/>
              <a:t> </a:t>
            </a:r>
            <a:r>
              <a:rPr lang="en-US" dirty="0" err="1"/>
              <a:t>bài</a:t>
            </a:r>
            <a:r>
              <a:rPr lang="en-US" dirty="0"/>
              <a:t> </a:t>
            </a:r>
            <a:r>
              <a:rPr lang="en-US" dirty="0" err="1"/>
              <a:t>toán</a:t>
            </a:r>
            <a:r>
              <a:rPr lang="en-US" dirty="0"/>
              <a:t>, </a:t>
            </a:r>
            <a:r>
              <a:rPr lang="en-US" dirty="0" err="1" smtClean="0"/>
              <a:t>dữ</a:t>
            </a:r>
            <a:r>
              <a:rPr lang="en-US" dirty="0" smtClean="0"/>
              <a:t> </a:t>
            </a:r>
            <a:r>
              <a:rPr lang="vi-VN" dirty="0" smtClean="0"/>
              <a:t>liệu </a:t>
            </a:r>
            <a:r>
              <a:rPr lang="vi-VN" dirty="0"/>
              <a:t>được phân làm ba loại</a:t>
            </a:r>
            <a:r>
              <a:rPr lang="vi-VN" dirty="0" smtClean="0"/>
              <a:t>:</a:t>
            </a:r>
            <a:endParaRPr lang="en-US" dirty="0" smtClean="0"/>
          </a:p>
          <a:p>
            <a:pPr lvl="1"/>
            <a:r>
              <a:rPr lang="en-US" dirty="0" err="1" smtClean="0">
                <a:solidFill>
                  <a:srgbClr val="FFC000"/>
                </a:solidFill>
              </a:rPr>
              <a:t>Dữ</a:t>
            </a:r>
            <a:r>
              <a:rPr lang="en-US" dirty="0" smtClean="0">
                <a:solidFill>
                  <a:srgbClr val="FFC000"/>
                </a:solidFill>
              </a:rPr>
              <a:t> </a:t>
            </a:r>
            <a:r>
              <a:rPr lang="en-US" dirty="0" err="1" smtClean="0">
                <a:solidFill>
                  <a:srgbClr val="FFC000"/>
                </a:solidFill>
              </a:rPr>
              <a:t>liệu</a:t>
            </a:r>
            <a:r>
              <a:rPr lang="en-US" dirty="0" smtClean="0">
                <a:solidFill>
                  <a:srgbClr val="FFC000"/>
                </a:solidFill>
              </a:rPr>
              <a:t> </a:t>
            </a:r>
            <a:r>
              <a:rPr lang="en-US" dirty="0" err="1" smtClean="0">
                <a:solidFill>
                  <a:srgbClr val="FFC000"/>
                </a:solidFill>
              </a:rPr>
              <a:t>vào</a:t>
            </a:r>
            <a:r>
              <a:rPr lang="en-US" dirty="0" smtClean="0">
                <a:solidFill>
                  <a:srgbClr val="FFC000"/>
                </a:solidFill>
              </a:rPr>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xử</a:t>
            </a:r>
            <a:r>
              <a:rPr lang="en-US" dirty="0" smtClean="0"/>
              <a:t> </a:t>
            </a:r>
            <a:r>
              <a:rPr lang="en-US" dirty="0" err="1" smtClean="0"/>
              <a:t>lý</a:t>
            </a:r>
            <a:r>
              <a:rPr lang="en-US" dirty="0" smtClean="0"/>
              <a:t> </a:t>
            </a:r>
            <a:r>
              <a:rPr lang="en-US" dirty="0" err="1" smtClean="0"/>
              <a:t>của</a:t>
            </a:r>
            <a:r>
              <a:rPr lang="en-US" dirty="0" smtClean="0"/>
              <a:t> </a:t>
            </a:r>
            <a:r>
              <a:rPr lang="en-US" dirty="0" err="1" smtClean="0"/>
              <a:t>bài</a:t>
            </a:r>
            <a:r>
              <a:rPr lang="en-US" dirty="0" smtClean="0"/>
              <a:t> </a:t>
            </a:r>
            <a:r>
              <a:rPr lang="en-US" dirty="0" err="1" smtClean="0"/>
              <a:t>toán</a:t>
            </a:r>
            <a:endParaRPr lang="en-US" dirty="0" smtClean="0"/>
          </a:p>
          <a:p>
            <a:pPr lvl="1"/>
            <a:r>
              <a:rPr lang="en-US" dirty="0" err="1" smtClean="0">
                <a:solidFill>
                  <a:srgbClr val="FFC000"/>
                </a:solidFill>
              </a:rPr>
              <a:t>Dữ</a:t>
            </a:r>
            <a:r>
              <a:rPr lang="en-US" dirty="0" smtClean="0">
                <a:solidFill>
                  <a:srgbClr val="FFC000"/>
                </a:solidFill>
              </a:rPr>
              <a:t> </a:t>
            </a:r>
            <a:r>
              <a:rPr lang="en-US" dirty="0" err="1" smtClean="0">
                <a:solidFill>
                  <a:srgbClr val="FFC000"/>
                </a:solidFill>
              </a:rPr>
              <a:t>liệu</a:t>
            </a:r>
            <a:r>
              <a:rPr lang="en-US" dirty="0" smtClean="0">
                <a:solidFill>
                  <a:srgbClr val="FFC000"/>
                </a:solidFill>
              </a:rPr>
              <a:t> </a:t>
            </a:r>
            <a:r>
              <a:rPr lang="en-US" dirty="0" err="1" smtClean="0">
                <a:solidFill>
                  <a:srgbClr val="FFC000"/>
                </a:solidFill>
              </a:rPr>
              <a:t>trung</a:t>
            </a:r>
            <a:r>
              <a:rPr lang="en-US" dirty="0" smtClean="0">
                <a:solidFill>
                  <a:srgbClr val="FFC000"/>
                </a:solidFill>
              </a:rPr>
              <a:t> </a:t>
            </a:r>
            <a:r>
              <a:rPr lang="en-US" dirty="0" err="1" smtClean="0">
                <a:solidFill>
                  <a:srgbClr val="FFC000"/>
                </a:solidFill>
              </a:rPr>
              <a:t>gian</a:t>
            </a:r>
            <a:endParaRPr lang="en-US" dirty="0" smtClean="0">
              <a:solidFill>
                <a:srgbClr val="FFC000"/>
              </a:solidFill>
            </a:endParaRPr>
          </a:p>
          <a:p>
            <a:pPr lvl="1"/>
            <a:r>
              <a:rPr lang="en-US" dirty="0" err="1" smtClean="0">
                <a:solidFill>
                  <a:srgbClr val="FFC000"/>
                </a:solidFill>
              </a:rPr>
              <a:t>Dữ</a:t>
            </a:r>
            <a:r>
              <a:rPr lang="en-US" dirty="0" smtClean="0">
                <a:solidFill>
                  <a:srgbClr val="FFC000"/>
                </a:solidFill>
              </a:rPr>
              <a:t> </a:t>
            </a:r>
            <a:r>
              <a:rPr lang="en-US" dirty="0" err="1" smtClean="0">
                <a:solidFill>
                  <a:srgbClr val="FFC000"/>
                </a:solidFill>
              </a:rPr>
              <a:t>liệu</a:t>
            </a:r>
            <a:r>
              <a:rPr lang="en-US" dirty="0" smtClean="0">
                <a:solidFill>
                  <a:srgbClr val="FFC000"/>
                </a:solidFill>
              </a:rPr>
              <a:t> </a:t>
            </a:r>
            <a:r>
              <a:rPr lang="en-US" dirty="0" err="1" smtClean="0">
                <a:solidFill>
                  <a:srgbClr val="FFC000"/>
                </a:solidFill>
              </a:rPr>
              <a:t>đầu</a:t>
            </a:r>
            <a:r>
              <a:rPr lang="en-US" dirty="0" smtClean="0">
                <a:solidFill>
                  <a:srgbClr val="FFC000"/>
                </a:solidFill>
              </a:rPr>
              <a:t> </a:t>
            </a:r>
            <a:r>
              <a:rPr lang="en-US" dirty="0" err="1" smtClean="0">
                <a:solidFill>
                  <a:srgbClr val="FFC000"/>
                </a:solidFill>
              </a:rPr>
              <a:t>ra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sau</a:t>
            </a:r>
            <a:r>
              <a:rPr lang="en-US" dirty="0" smtClean="0"/>
              <a:t> </a:t>
            </a:r>
            <a:r>
              <a:rPr lang="en-US" dirty="0" err="1" smtClean="0"/>
              <a:t>khi</a:t>
            </a:r>
            <a:r>
              <a:rPr lang="en-US" dirty="0" smtClean="0"/>
              <a:t> </a:t>
            </a:r>
            <a:r>
              <a:rPr lang="en-US" dirty="0" err="1" smtClean="0"/>
              <a:t>xử</a:t>
            </a:r>
            <a:r>
              <a:rPr lang="en-US" dirty="0" smtClean="0"/>
              <a:t> </a:t>
            </a:r>
            <a:r>
              <a:rPr lang="en-US" dirty="0" err="1" smtClean="0"/>
              <a:t>lý</a:t>
            </a:r>
            <a:endParaRPr lang="en-US" dirty="0" smtClean="0"/>
          </a:p>
          <a:p>
            <a:endParaRPr lang="en-US" dirty="0"/>
          </a:p>
        </p:txBody>
      </p:sp>
    </p:spTree>
    <p:extLst>
      <p:ext uri="{BB962C8B-B14F-4D97-AF65-F5344CB8AC3E}">
        <p14:creationId xmlns:p14="http://schemas.microsoft.com/office/powerpoint/2010/main" val="3816990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1143000"/>
          </a:xfrm>
        </p:spPr>
        <p:txBody>
          <a:bodyPr>
            <a:normAutofit fontScale="90000"/>
          </a:bodyPr>
          <a:lstStyle/>
          <a:p>
            <a:r>
              <a:rPr lang="en-US" dirty="0"/>
              <a:t>e) </a:t>
            </a:r>
            <a:r>
              <a:rPr lang="en-US" dirty="0" err="1"/>
              <a:t>Biểu</a:t>
            </a:r>
            <a:r>
              <a:rPr lang="en-US" dirty="0"/>
              <a:t> </a:t>
            </a:r>
            <a:r>
              <a:rPr lang="en-US" dirty="0" err="1"/>
              <a:t>diễn</a:t>
            </a:r>
            <a:r>
              <a:rPr lang="en-US" dirty="0"/>
              <a:t> </a:t>
            </a:r>
            <a:r>
              <a:rPr lang="en-US" dirty="0" err="1"/>
              <a:t>dữ</a:t>
            </a:r>
            <a:r>
              <a:rPr lang="en-US" dirty="0"/>
              <a:t> </a:t>
            </a:r>
            <a:r>
              <a:rPr lang="en-US" dirty="0" err="1"/>
              <a:t>liệu</a:t>
            </a:r>
            <a:r>
              <a:rPr lang="en-US" dirty="0"/>
              <a:t> </a:t>
            </a:r>
            <a:r>
              <a:rPr lang="en-US" dirty="0" smtClean="0"/>
              <a:t>– </a:t>
            </a:r>
            <a:br>
              <a:rPr lang="en-US" dirty="0" smtClean="0"/>
            </a:br>
            <a:r>
              <a:rPr lang="en-US" dirty="0" smtClean="0"/>
              <a:t>Data </a:t>
            </a:r>
            <a:r>
              <a:rPr lang="en-US" dirty="0"/>
              <a:t>representation</a:t>
            </a:r>
          </a:p>
        </p:txBody>
      </p:sp>
      <p:sp>
        <p:nvSpPr>
          <p:cNvPr id="3" name="Content Placeholder 2"/>
          <p:cNvSpPr>
            <a:spLocks noGrp="1"/>
          </p:cNvSpPr>
          <p:nvPr>
            <p:ph idx="1"/>
          </p:nvPr>
        </p:nvSpPr>
        <p:spPr>
          <a:xfrm>
            <a:off x="457200" y="1600200"/>
            <a:ext cx="8382000" cy="4709160"/>
          </a:xfrm>
        </p:spPr>
        <p:txBody>
          <a:bodyPr>
            <a:normAutofit fontScale="92500" lnSpcReduction="10000"/>
          </a:bodyPr>
          <a:lstStyle/>
          <a:p>
            <a:r>
              <a:rPr lang="en-US" sz="3200" b="1" dirty="0" err="1"/>
              <a:t>Trong</a:t>
            </a:r>
            <a:r>
              <a:rPr lang="en-US" sz="3200" b="1" dirty="0"/>
              <a:t> MTĐT, </a:t>
            </a:r>
            <a:r>
              <a:rPr lang="en-US" sz="3200" b="1" dirty="0" err="1"/>
              <a:t>các</a:t>
            </a:r>
            <a:r>
              <a:rPr lang="en-US" sz="3200" b="1" dirty="0"/>
              <a:t> </a:t>
            </a:r>
            <a:r>
              <a:rPr lang="en-US" sz="3200" b="1" dirty="0" err="1"/>
              <a:t>dữ</a:t>
            </a:r>
            <a:r>
              <a:rPr lang="en-US" sz="3200" b="1" dirty="0"/>
              <a:t> </a:t>
            </a:r>
            <a:r>
              <a:rPr lang="en-US" sz="3200" b="1" dirty="0" err="1"/>
              <a:t>liệu</a:t>
            </a:r>
            <a:r>
              <a:rPr lang="en-US" sz="3200" b="1" dirty="0"/>
              <a:t> </a:t>
            </a:r>
            <a:r>
              <a:rPr lang="en-US" sz="3200" b="1" dirty="0" err="1"/>
              <a:t>dù</a:t>
            </a:r>
            <a:r>
              <a:rPr lang="en-US" sz="3200" b="1" dirty="0"/>
              <a:t> </a:t>
            </a:r>
            <a:r>
              <a:rPr lang="en-US" sz="3200" b="1" dirty="0" err="1"/>
              <a:t>tồn</a:t>
            </a:r>
            <a:r>
              <a:rPr lang="en-US" sz="3200" b="1" dirty="0"/>
              <a:t> </a:t>
            </a:r>
            <a:r>
              <a:rPr lang="en-US" sz="3200" b="1" dirty="0" err="1"/>
              <a:t>tại</a:t>
            </a:r>
            <a:r>
              <a:rPr lang="en-US" sz="3200" b="1" dirty="0"/>
              <a:t> </a:t>
            </a:r>
            <a:r>
              <a:rPr lang="en-US" sz="3200" b="1" dirty="0" smtClean="0"/>
              <a:t>ở </a:t>
            </a:r>
            <a:r>
              <a:rPr lang="vi-VN" sz="3200" b="1" dirty="0" smtClean="0"/>
              <a:t>những </a:t>
            </a:r>
            <a:r>
              <a:rPr lang="vi-VN" sz="3200" b="1" dirty="0"/>
              <a:t>hình thức khác nhau (số, </a:t>
            </a:r>
            <a:r>
              <a:rPr lang="vi-VN" sz="3200" b="1" dirty="0" smtClean="0"/>
              <a:t>văn</a:t>
            </a:r>
            <a:r>
              <a:rPr lang="en-US" sz="3200" b="1" dirty="0" smtClean="0"/>
              <a:t> </a:t>
            </a:r>
            <a:r>
              <a:rPr lang="vi-VN" sz="3200" b="1" dirty="0" smtClean="0"/>
              <a:t>bản</a:t>
            </a:r>
            <a:r>
              <a:rPr lang="vi-VN" sz="3200" b="1" dirty="0"/>
              <a:t>, hình ảnh, đúng / sai,. …) </a:t>
            </a:r>
            <a:r>
              <a:rPr lang="vi-VN" sz="3200" b="1" dirty="0" smtClean="0"/>
              <a:t>đều</a:t>
            </a:r>
            <a:r>
              <a:rPr lang="en-US" sz="3200" b="1" dirty="0" smtClean="0"/>
              <a:t> </a:t>
            </a:r>
            <a:r>
              <a:rPr lang="en-US" sz="3200" b="1" dirty="0" err="1" smtClean="0"/>
              <a:t>được</a:t>
            </a:r>
            <a:r>
              <a:rPr lang="en-US" sz="3200" b="1" dirty="0" smtClean="0"/>
              <a:t> </a:t>
            </a:r>
            <a:r>
              <a:rPr lang="vi-VN" sz="3200" b="1" dirty="0" smtClean="0"/>
              <a:t>biểu </a:t>
            </a:r>
            <a:r>
              <a:rPr lang="vi-VN" sz="3200" b="1" dirty="0"/>
              <a:t>diễn </a:t>
            </a:r>
            <a:r>
              <a:rPr lang="en-US" sz="3200" b="1" dirty="0" err="1" smtClean="0"/>
              <a:t>dưới</a:t>
            </a:r>
            <a:r>
              <a:rPr lang="en-US" sz="3200" b="1" dirty="0" smtClean="0"/>
              <a:t> </a:t>
            </a:r>
            <a:r>
              <a:rPr lang="vi-VN" sz="3200" b="1" dirty="0" smtClean="0"/>
              <a:t>dạng </a:t>
            </a:r>
            <a:r>
              <a:rPr lang="vi-VN" sz="3200" b="1" dirty="0"/>
              <a:t>nhị </a:t>
            </a:r>
            <a:r>
              <a:rPr lang="vi-VN" sz="3200" b="1" dirty="0" smtClean="0"/>
              <a:t>phân</a:t>
            </a:r>
            <a:r>
              <a:rPr lang="en-US" sz="3200" b="1" dirty="0" smtClean="0"/>
              <a:t> </a:t>
            </a:r>
            <a:r>
              <a:rPr lang="vi-VN" sz="3200" b="1" dirty="0" smtClean="0"/>
              <a:t>khi </a:t>
            </a:r>
            <a:r>
              <a:rPr lang="en-US" sz="3200" b="1" dirty="0" err="1" smtClean="0"/>
              <a:t>đưa</a:t>
            </a:r>
            <a:r>
              <a:rPr lang="en-US" sz="3200" b="1" dirty="0" smtClean="0"/>
              <a:t> </a:t>
            </a:r>
            <a:r>
              <a:rPr lang="vi-VN" sz="3200" b="1" dirty="0" smtClean="0"/>
              <a:t>vào </a:t>
            </a:r>
            <a:r>
              <a:rPr lang="vi-VN" sz="3200" b="1" dirty="0"/>
              <a:t>MT xử lý.</a:t>
            </a:r>
          </a:p>
          <a:p>
            <a:r>
              <a:rPr lang="es-ES" sz="3200" b="1" dirty="0" err="1"/>
              <a:t>Ví</a:t>
            </a:r>
            <a:r>
              <a:rPr lang="es-ES" sz="3200" b="1" dirty="0"/>
              <a:t> </a:t>
            </a:r>
            <a:r>
              <a:rPr lang="es-ES" sz="3200" b="1" dirty="0" err="1"/>
              <a:t>dụ</a:t>
            </a:r>
            <a:r>
              <a:rPr lang="es-ES" sz="3200" b="1" dirty="0"/>
              <a:t>: </a:t>
            </a:r>
            <a:r>
              <a:rPr lang="es-ES" sz="3200" b="1" dirty="0" err="1"/>
              <a:t>Số</a:t>
            </a:r>
            <a:r>
              <a:rPr lang="es-ES" sz="3200" b="1" dirty="0"/>
              <a:t> 10 = 0000 </a:t>
            </a:r>
            <a:r>
              <a:rPr lang="es-ES" sz="3200" b="1" dirty="0" smtClean="0"/>
              <a:t>1010</a:t>
            </a:r>
          </a:p>
          <a:p>
            <a:r>
              <a:rPr lang="es-ES" sz="3200" b="1" dirty="0" smtClean="0"/>
              <a:t>Tuy </a:t>
            </a:r>
            <a:r>
              <a:rPr lang="es-ES" sz="3200" b="1" dirty="0" err="1" smtClean="0"/>
              <a:t>nhiên</a:t>
            </a:r>
            <a:r>
              <a:rPr lang="es-ES" sz="3200" b="1" dirty="0" smtClean="0"/>
              <a:t> </a:t>
            </a:r>
            <a:r>
              <a:rPr lang="es-ES" sz="3200" b="1" dirty="0" err="1" smtClean="0"/>
              <a:t>cách</a:t>
            </a:r>
            <a:r>
              <a:rPr lang="es-ES" sz="3200" b="1" dirty="0" smtClean="0"/>
              <a:t> </a:t>
            </a:r>
            <a:r>
              <a:rPr lang="es-ES" sz="3200" b="1" dirty="0" err="1" smtClean="0"/>
              <a:t>biểu</a:t>
            </a:r>
            <a:r>
              <a:rPr lang="es-ES" sz="3200" b="1" dirty="0" smtClean="0"/>
              <a:t> </a:t>
            </a:r>
            <a:r>
              <a:rPr lang="es-ES" sz="3200" b="1" dirty="0" err="1" smtClean="0"/>
              <a:t>diễn</a:t>
            </a:r>
            <a:r>
              <a:rPr lang="es-ES" sz="3200" b="1" dirty="0" smtClean="0"/>
              <a:t> </a:t>
            </a:r>
            <a:r>
              <a:rPr lang="es-ES" sz="3200" b="1" dirty="0" err="1" smtClean="0"/>
              <a:t>này</a:t>
            </a:r>
            <a:r>
              <a:rPr lang="es-ES" sz="3200" b="1" dirty="0" smtClean="0"/>
              <a:t> </a:t>
            </a:r>
            <a:r>
              <a:rPr lang="es-ES" sz="3200" b="1" dirty="0" err="1" smtClean="0"/>
              <a:t>không</a:t>
            </a:r>
            <a:r>
              <a:rPr lang="es-ES" sz="3200" b="1" dirty="0" smtClean="0"/>
              <a:t> </a:t>
            </a:r>
            <a:r>
              <a:rPr lang="es-ES" sz="3200" b="1" dirty="0" err="1" smtClean="0"/>
              <a:t>thuận</a:t>
            </a:r>
            <a:r>
              <a:rPr lang="es-ES" sz="3200" b="1" dirty="0" smtClean="0"/>
              <a:t> </a:t>
            </a:r>
            <a:r>
              <a:rPr lang="es-ES" sz="3200" b="1" dirty="0" err="1" smtClean="0"/>
              <a:t>tiện</a:t>
            </a:r>
            <a:r>
              <a:rPr lang="es-ES" sz="3200" b="1" dirty="0" smtClean="0"/>
              <a:t> </a:t>
            </a:r>
            <a:r>
              <a:rPr lang="es-ES" sz="3200" b="1" dirty="0" err="1" smtClean="0"/>
              <a:t>với</a:t>
            </a:r>
            <a:r>
              <a:rPr lang="es-ES" sz="3200" b="1" dirty="0" smtClean="0"/>
              <a:t> con </a:t>
            </a:r>
            <a:r>
              <a:rPr lang="es-ES" sz="3200" b="1" dirty="0" err="1" smtClean="0"/>
              <a:t>người</a:t>
            </a:r>
            <a:r>
              <a:rPr lang="es-ES" sz="3200" b="1" dirty="0" smtClean="0"/>
              <a:t> </a:t>
            </a:r>
            <a:r>
              <a:rPr lang="es-ES" sz="3200" b="1" dirty="0" err="1" smtClean="0"/>
              <a:t>nên</a:t>
            </a:r>
            <a:r>
              <a:rPr lang="es-ES" sz="3200" b="1" dirty="0" smtClean="0"/>
              <a:t> </a:t>
            </a:r>
            <a:r>
              <a:rPr lang="es-ES" sz="3200" b="1" dirty="0" err="1" smtClean="0"/>
              <a:t>đã</a:t>
            </a:r>
            <a:r>
              <a:rPr lang="es-ES" sz="3200" b="1" dirty="0" smtClean="0"/>
              <a:t> </a:t>
            </a:r>
            <a:r>
              <a:rPr lang="es-ES" sz="3200" b="1" dirty="0" err="1" smtClean="0"/>
              <a:t>xuất</a:t>
            </a:r>
            <a:r>
              <a:rPr lang="es-ES" sz="3200" b="1" dirty="0" smtClean="0"/>
              <a:t> </a:t>
            </a:r>
            <a:r>
              <a:rPr lang="es-ES" sz="3200" b="1" dirty="0" err="1" smtClean="0"/>
              <a:t>hiện</a:t>
            </a:r>
            <a:r>
              <a:rPr lang="es-ES" sz="3200" b="1" dirty="0" smtClean="0"/>
              <a:t> </a:t>
            </a:r>
            <a:r>
              <a:rPr lang="es-ES" sz="3200" b="1" dirty="0" err="1" smtClean="0"/>
              <a:t>các</a:t>
            </a:r>
            <a:r>
              <a:rPr lang="es-ES" sz="3200" b="1" dirty="0" smtClean="0"/>
              <a:t> </a:t>
            </a:r>
            <a:r>
              <a:rPr lang="es-ES" sz="3200" b="1" dirty="0" err="1" smtClean="0"/>
              <a:t>ngôn</a:t>
            </a:r>
            <a:r>
              <a:rPr lang="es-ES" sz="3200" b="1" dirty="0" smtClean="0"/>
              <a:t> </a:t>
            </a:r>
            <a:r>
              <a:rPr lang="es-ES" sz="3200" b="1" dirty="0" err="1" smtClean="0"/>
              <a:t>ngữ</a:t>
            </a:r>
            <a:r>
              <a:rPr lang="es-ES" sz="3200" b="1" dirty="0" smtClean="0"/>
              <a:t> </a:t>
            </a:r>
            <a:r>
              <a:rPr lang="es-ES" sz="3200" b="1" dirty="0" err="1" smtClean="0"/>
              <a:t>bậc</a:t>
            </a:r>
            <a:r>
              <a:rPr lang="es-ES" sz="3200" b="1" dirty="0" smtClean="0"/>
              <a:t> cao (</a:t>
            </a:r>
            <a:r>
              <a:rPr lang="es-ES" sz="3200" b="1" dirty="0" err="1" smtClean="0"/>
              <a:t>như</a:t>
            </a:r>
            <a:r>
              <a:rPr lang="es-ES" sz="3200" b="1" dirty="0" smtClean="0"/>
              <a:t> </a:t>
            </a:r>
            <a:r>
              <a:rPr lang="es-ES" sz="3200" b="1" dirty="0" err="1" smtClean="0"/>
              <a:t>C,pascal</a:t>
            </a:r>
            <a:r>
              <a:rPr lang="es-ES" sz="3200" b="1" dirty="0" smtClean="0"/>
              <a:t>…</a:t>
            </a:r>
            <a:r>
              <a:rPr lang="es-ES" sz="3200" b="1" dirty="0" err="1" smtClean="0"/>
              <a:t>gần</a:t>
            </a:r>
            <a:r>
              <a:rPr lang="es-ES" sz="3200" b="1" dirty="0" smtClean="0"/>
              <a:t> </a:t>
            </a:r>
            <a:r>
              <a:rPr lang="es-ES" sz="3200" b="1" dirty="0" err="1" smtClean="0"/>
              <a:t>với</a:t>
            </a:r>
            <a:r>
              <a:rPr lang="es-ES" sz="3200" b="1" dirty="0" smtClean="0"/>
              <a:t> </a:t>
            </a:r>
            <a:r>
              <a:rPr lang="es-ES" sz="3200" b="1" dirty="0" err="1" smtClean="0"/>
              <a:t>ngôn</a:t>
            </a:r>
            <a:r>
              <a:rPr lang="es-ES" sz="3200" b="1" dirty="0" smtClean="0"/>
              <a:t> </a:t>
            </a:r>
            <a:r>
              <a:rPr lang="es-ES" sz="3200" b="1" dirty="0" err="1" smtClean="0"/>
              <a:t>ngữ</a:t>
            </a:r>
            <a:r>
              <a:rPr lang="es-ES" sz="3200" b="1" dirty="0" smtClean="0"/>
              <a:t> </a:t>
            </a:r>
            <a:r>
              <a:rPr lang="es-ES" sz="3200" b="1" dirty="0" err="1" smtClean="0"/>
              <a:t>tự</a:t>
            </a:r>
            <a:r>
              <a:rPr lang="es-ES" sz="3200" b="1" dirty="0" smtClean="0"/>
              <a:t> </a:t>
            </a:r>
            <a:r>
              <a:rPr lang="es-ES" sz="3200" b="1" dirty="0" err="1" smtClean="0"/>
              <a:t>nhiên</a:t>
            </a:r>
            <a:r>
              <a:rPr lang="es-ES" sz="3200" b="1" dirty="0" smtClean="0"/>
              <a:t>) </a:t>
            </a:r>
            <a:r>
              <a:rPr lang="es-ES" sz="3200" b="1" dirty="0" err="1" smtClean="0"/>
              <a:t>đã</a:t>
            </a:r>
            <a:r>
              <a:rPr lang="es-ES" sz="3200" b="1" dirty="0" smtClean="0"/>
              <a:t> </a:t>
            </a:r>
            <a:r>
              <a:rPr lang="es-ES" sz="3200" b="1" dirty="0" err="1" smtClean="0"/>
              <a:t>giúp</a:t>
            </a:r>
            <a:r>
              <a:rPr lang="es-ES" sz="3200" b="1" dirty="0" smtClean="0"/>
              <a:t> </a:t>
            </a:r>
            <a:r>
              <a:rPr lang="es-ES" sz="3200" b="1" dirty="0" err="1" smtClean="0"/>
              <a:t>giải</a:t>
            </a:r>
            <a:r>
              <a:rPr lang="es-ES" sz="3200" b="1" dirty="0" smtClean="0"/>
              <a:t> </a:t>
            </a:r>
            <a:r>
              <a:rPr lang="es-ES" sz="3200" b="1" dirty="0" err="1" smtClean="0"/>
              <a:t>quyết</a:t>
            </a:r>
            <a:r>
              <a:rPr lang="es-ES" sz="3200" b="1" dirty="0" smtClean="0"/>
              <a:t> </a:t>
            </a:r>
            <a:r>
              <a:rPr lang="es-ES" sz="3200" b="1" dirty="0" err="1" smtClean="0"/>
              <a:t>những</a:t>
            </a:r>
            <a:r>
              <a:rPr lang="es-ES" sz="3200" b="1" dirty="0" smtClean="0"/>
              <a:t> </a:t>
            </a:r>
            <a:r>
              <a:rPr lang="es-ES" sz="3200" b="1" dirty="0" err="1" smtClean="0"/>
              <a:t>khó</a:t>
            </a:r>
            <a:r>
              <a:rPr lang="es-ES" sz="3200" b="1" dirty="0" smtClean="0"/>
              <a:t> </a:t>
            </a:r>
            <a:r>
              <a:rPr lang="es-ES" sz="3200" b="1" dirty="0" err="1" smtClean="0"/>
              <a:t>khăn</a:t>
            </a:r>
            <a:r>
              <a:rPr lang="es-ES" sz="3200" b="1" dirty="0" smtClean="0"/>
              <a:t> </a:t>
            </a:r>
            <a:r>
              <a:rPr lang="es-ES" sz="3200" b="1" dirty="0" err="1" smtClean="0"/>
              <a:t>khi</a:t>
            </a:r>
            <a:r>
              <a:rPr lang="es-ES" sz="3200" b="1" dirty="0" smtClean="0"/>
              <a:t> </a:t>
            </a:r>
            <a:r>
              <a:rPr lang="es-ES" sz="3200" b="1" dirty="0" err="1" smtClean="0"/>
              <a:t>làm</a:t>
            </a:r>
            <a:r>
              <a:rPr lang="es-ES" sz="3200" b="1" dirty="0" smtClean="0"/>
              <a:t> </a:t>
            </a:r>
            <a:r>
              <a:rPr lang="es-ES" sz="3200" b="1" dirty="0" err="1" smtClean="0"/>
              <a:t>việc</a:t>
            </a:r>
            <a:r>
              <a:rPr lang="es-ES" sz="3200" b="1" dirty="0" smtClean="0"/>
              <a:t> </a:t>
            </a:r>
            <a:r>
              <a:rPr lang="es-ES" sz="3200" b="1" dirty="0" err="1" smtClean="0"/>
              <a:t>với</a:t>
            </a:r>
            <a:r>
              <a:rPr lang="es-ES" sz="3200" b="1" dirty="0" smtClean="0"/>
              <a:t> </a:t>
            </a:r>
            <a:r>
              <a:rPr lang="es-ES" sz="3200" b="1" dirty="0" err="1" smtClean="0"/>
              <a:t>máy</a:t>
            </a:r>
            <a:r>
              <a:rPr lang="es-ES" sz="3200" b="1" dirty="0" smtClean="0"/>
              <a:t> </a:t>
            </a:r>
            <a:r>
              <a:rPr lang="es-ES" sz="3200" b="1" dirty="0" err="1" smtClean="0"/>
              <a:t>tính</a:t>
            </a:r>
            <a:endParaRPr lang="en-US" sz="3200" dirty="0"/>
          </a:p>
        </p:txBody>
      </p:sp>
    </p:spTree>
    <p:extLst>
      <p:ext uri="{BB962C8B-B14F-4D97-AF65-F5344CB8AC3E}">
        <p14:creationId xmlns:p14="http://schemas.microsoft.com/office/powerpoint/2010/main" val="4599187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 Data Type</a:t>
            </a:r>
            <a:endParaRPr lang="en-US" dirty="0"/>
          </a:p>
        </p:txBody>
      </p:sp>
      <p:sp>
        <p:nvSpPr>
          <p:cNvPr id="3" name="Content Placeholder 2"/>
          <p:cNvSpPr>
            <a:spLocks noGrp="1"/>
          </p:cNvSpPr>
          <p:nvPr>
            <p:ph idx="1"/>
          </p:nvPr>
        </p:nvSpPr>
        <p:spPr>
          <a:xfrm>
            <a:off x="457200" y="1600200"/>
            <a:ext cx="8458200" cy="4953000"/>
          </a:xfrm>
        </p:spPr>
        <p:txBody>
          <a:bodyPr>
            <a:normAutofit/>
          </a:bodyPr>
          <a:lstStyle/>
          <a:p>
            <a:pPr marL="137160" indent="0">
              <a:buNone/>
            </a:pPr>
            <a:r>
              <a:rPr lang="en-US" b="1" dirty="0" smtClean="0"/>
              <a:t>- </a:t>
            </a:r>
            <a:r>
              <a:rPr lang="en-US" b="1" dirty="0" err="1" smtClean="0"/>
              <a:t>Mỗi</a:t>
            </a:r>
            <a:r>
              <a:rPr lang="en-US" b="1" dirty="0" smtClean="0"/>
              <a:t> </a:t>
            </a:r>
            <a:r>
              <a:rPr lang="en-US" b="1" dirty="0" err="1">
                <a:solidFill>
                  <a:srgbClr val="FFFF00"/>
                </a:solidFill>
              </a:rPr>
              <a:t>loại</a:t>
            </a:r>
            <a:r>
              <a:rPr lang="en-US" b="1" dirty="0">
                <a:solidFill>
                  <a:srgbClr val="FFFF00"/>
                </a:solidFill>
              </a:rPr>
              <a:t> </a:t>
            </a:r>
            <a:r>
              <a:rPr lang="en-US" b="1" dirty="0" err="1">
                <a:solidFill>
                  <a:srgbClr val="FFFF00"/>
                </a:solidFill>
              </a:rPr>
              <a:t>dữ</a:t>
            </a:r>
            <a:r>
              <a:rPr lang="en-US" b="1" dirty="0">
                <a:solidFill>
                  <a:srgbClr val="FFFF00"/>
                </a:solidFill>
              </a:rPr>
              <a:t> </a:t>
            </a:r>
            <a:r>
              <a:rPr lang="en-US" b="1" dirty="0" err="1">
                <a:solidFill>
                  <a:srgbClr val="FFFF00"/>
                </a:solidFill>
              </a:rPr>
              <a:t>liệu</a:t>
            </a:r>
            <a:r>
              <a:rPr lang="en-US" b="1" dirty="0">
                <a:solidFill>
                  <a:srgbClr val="FFFF00"/>
                </a:solidFill>
              </a:rPr>
              <a:t> </a:t>
            </a:r>
            <a:r>
              <a:rPr lang="en-US" b="1" dirty="0" err="1"/>
              <a:t>trong</a:t>
            </a:r>
            <a:r>
              <a:rPr lang="en-US" b="1" dirty="0"/>
              <a:t> </a:t>
            </a:r>
            <a:r>
              <a:rPr lang="en-US" b="1" dirty="0" err="1"/>
              <a:t>thực</a:t>
            </a:r>
            <a:r>
              <a:rPr lang="en-US" b="1" dirty="0"/>
              <a:t> </a:t>
            </a:r>
            <a:r>
              <a:rPr lang="en-US" b="1" dirty="0" err="1"/>
              <a:t>tế</a:t>
            </a:r>
            <a:r>
              <a:rPr lang="en-US" b="1" dirty="0"/>
              <a:t> ~ </a:t>
            </a:r>
            <a:r>
              <a:rPr lang="en-US" b="1" dirty="0" err="1"/>
              <a:t>một</a:t>
            </a:r>
            <a:r>
              <a:rPr lang="en-US" b="1" dirty="0"/>
              <a:t> </a:t>
            </a:r>
            <a:r>
              <a:rPr lang="en-US" b="1" dirty="0" err="1">
                <a:solidFill>
                  <a:srgbClr val="FFFF00"/>
                </a:solidFill>
              </a:rPr>
              <a:t>kiểu</a:t>
            </a:r>
            <a:r>
              <a:rPr lang="en-US" b="1" dirty="0">
                <a:solidFill>
                  <a:srgbClr val="FFFF00"/>
                </a:solidFill>
              </a:rPr>
              <a:t> </a:t>
            </a:r>
            <a:r>
              <a:rPr lang="en-US" b="1" dirty="0" err="1">
                <a:solidFill>
                  <a:srgbClr val="FFFF00"/>
                </a:solidFill>
              </a:rPr>
              <a:t>dữ</a:t>
            </a:r>
            <a:endParaRPr lang="en-US" b="1" dirty="0">
              <a:solidFill>
                <a:srgbClr val="FFFF00"/>
              </a:solidFill>
            </a:endParaRPr>
          </a:p>
          <a:p>
            <a:pPr marL="137160" indent="0">
              <a:buNone/>
            </a:pPr>
            <a:r>
              <a:rPr lang="en-US" b="1" dirty="0" err="1">
                <a:solidFill>
                  <a:srgbClr val="FFFF00"/>
                </a:solidFill>
              </a:rPr>
              <a:t>liệu</a:t>
            </a:r>
            <a:r>
              <a:rPr lang="en-US" b="1" dirty="0"/>
              <a:t> </a:t>
            </a:r>
            <a:r>
              <a:rPr lang="en-US" b="1" dirty="0" err="1"/>
              <a:t>trong</a:t>
            </a:r>
            <a:r>
              <a:rPr lang="en-US" b="1" dirty="0"/>
              <a:t> </a:t>
            </a:r>
            <a:r>
              <a:rPr lang="en-US" b="1" dirty="0" err="1"/>
              <a:t>ngôn</a:t>
            </a:r>
            <a:r>
              <a:rPr lang="en-US" b="1" dirty="0"/>
              <a:t> </a:t>
            </a:r>
            <a:r>
              <a:rPr lang="en-US" b="1" dirty="0" err="1"/>
              <a:t>ngữ</a:t>
            </a:r>
            <a:r>
              <a:rPr lang="en-US" b="1" dirty="0"/>
              <a:t> </a:t>
            </a:r>
            <a:r>
              <a:rPr lang="en-US" b="1" dirty="0" err="1"/>
              <a:t>lập</a:t>
            </a:r>
            <a:r>
              <a:rPr lang="en-US" b="1" dirty="0"/>
              <a:t> </a:t>
            </a:r>
            <a:r>
              <a:rPr lang="en-US" b="1" dirty="0" err="1"/>
              <a:t>trình</a:t>
            </a:r>
            <a:endParaRPr lang="en-US" b="1" dirty="0"/>
          </a:p>
          <a:p>
            <a:pPr marL="137160" indent="0">
              <a:buNone/>
            </a:pPr>
            <a:r>
              <a:rPr lang="en-US" b="1" dirty="0" smtClean="0"/>
              <a:t>- </a:t>
            </a:r>
            <a:r>
              <a:rPr lang="en-US" b="1" dirty="0" err="1" smtClean="0"/>
              <a:t>Ngôn</a:t>
            </a:r>
            <a:r>
              <a:rPr lang="en-US" b="1" dirty="0" smtClean="0"/>
              <a:t> </a:t>
            </a:r>
            <a:r>
              <a:rPr lang="en-US" b="1" dirty="0" err="1"/>
              <a:t>ngữ</a:t>
            </a:r>
            <a:r>
              <a:rPr lang="en-US" b="1" dirty="0"/>
              <a:t> </a:t>
            </a:r>
            <a:r>
              <a:rPr lang="en-US" b="1" dirty="0" err="1"/>
              <a:t>lập</a:t>
            </a:r>
            <a:r>
              <a:rPr lang="en-US" b="1" dirty="0"/>
              <a:t> </a:t>
            </a:r>
            <a:r>
              <a:rPr lang="en-US" b="1" dirty="0" err="1"/>
              <a:t>trình</a:t>
            </a:r>
            <a:r>
              <a:rPr lang="en-US" b="1" dirty="0"/>
              <a:t> </a:t>
            </a:r>
            <a:r>
              <a:rPr lang="en-US" b="1" dirty="0" err="1"/>
              <a:t>hỗ</a:t>
            </a:r>
            <a:r>
              <a:rPr lang="en-US" b="1" dirty="0"/>
              <a:t> </a:t>
            </a:r>
            <a:r>
              <a:rPr lang="en-US" b="1" dirty="0" err="1"/>
              <a:t>trợ</a:t>
            </a:r>
            <a:r>
              <a:rPr lang="en-US" b="1" dirty="0"/>
              <a:t> </a:t>
            </a:r>
            <a:r>
              <a:rPr lang="en-US" b="1" dirty="0" err="1"/>
              <a:t>sẵn</a:t>
            </a:r>
            <a:r>
              <a:rPr lang="en-US" b="1" dirty="0"/>
              <a:t> </a:t>
            </a:r>
            <a:r>
              <a:rPr lang="en-US" b="1" dirty="0" err="1"/>
              <a:t>một</a:t>
            </a:r>
            <a:r>
              <a:rPr lang="en-US" b="1" dirty="0"/>
              <a:t> </a:t>
            </a:r>
            <a:r>
              <a:rPr lang="en-US" b="1" dirty="0" err="1"/>
              <a:t>số</a:t>
            </a:r>
            <a:r>
              <a:rPr lang="en-US" b="1" dirty="0"/>
              <a:t> </a:t>
            </a:r>
            <a:r>
              <a:rPr lang="en-US" b="1" dirty="0" err="1" smtClean="0"/>
              <a:t>kiểu</a:t>
            </a:r>
            <a:r>
              <a:rPr lang="en-US" b="1" dirty="0" smtClean="0"/>
              <a:t> </a:t>
            </a:r>
            <a:r>
              <a:rPr lang="vi-VN" b="1" dirty="0" smtClean="0"/>
              <a:t>dữ </a:t>
            </a:r>
            <a:r>
              <a:rPr lang="vi-VN" b="1" dirty="0"/>
              <a:t>liệu (còn gọi là kiểu dữ liệu </a:t>
            </a:r>
            <a:r>
              <a:rPr lang="vi-VN" b="1" dirty="0">
                <a:solidFill>
                  <a:srgbClr val="FFFF00"/>
                </a:solidFill>
              </a:rPr>
              <a:t>tiền định </a:t>
            </a:r>
            <a:r>
              <a:rPr lang="vi-VN" b="1" dirty="0" smtClean="0"/>
              <a:t>),</a:t>
            </a:r>
            <a:r>
              <a:rPr lang="en-US" b="1" dirty="0" smtClean="0"/>
              <a:t> </a:t>
            </a:r>
            <a:r>
              <a:rPr lang="vi-VN" b="1" dirty="0" smtClean="0"/>
              <a:t>còn </a:t>
            </a:r>
            <a:r>
              <a:rPr lang="vi-VN" b="1" dirty="0"/>
              <a:t>lại </a:t>
            </a:r>
            <a:r>
              <a:rPr lang="en-US" b="1" dirty="0" err="1" smtClean="0"/>
              <a:t>người</a:t>
            </a:r>
            <a:r>
              <a:rPr lang="en-US" b="1" dirty="0" smtClean="0"/>
              <a:t> </a:t>
            </a:r>
            <a:r>
              <a:rPr lang="vi-VN" b="1" dirty="0" smtClean="0"/>
              <a:t>sử </a:t>
            </a:r>
            <a:r>
              <a:rPr lang="vi-VN" b="1" dirty="0"/>
              <a:t>dụng phải tự cài đặt ( gọi </a:t>
            </a:r>
            <a:r>
              <a:rPr lang="vi-VN" b="1" dirty="0" smtClean="0"/>
              <a:t>là</a:t>
            </a:r>
            <a:r>
              <a:rPr lang="en-US" b="1" dirty="0" smtClean="0"/>
              <a:t> </a:t>
            </a:r>
            <a:r>
              <a:rPr lang="vi-VN" b="1" dirty="0" smtClean="0"/>
              <a:t>kiểu </a:t>
            </a:r>
            <a:r>
              <a:rPr lang="vi-VN" b="1" dirty="0"/>
              <a:t>dữ liệu do </a:t>
            </a:r>
            <a:r>
              <a:rPr lang="en-US" b="1" dirty="0" err="1" smtClean="0"/>
              <a:t>người</a:t>
            </a:r>
            <a:r>
              <a:rPr lang="en-US" b="1" dirty="0" smtClean="0"/>
              <a:t> </a:t>
            </a:r>
            <a:r>
              <a:rPr lang="vi-VN" b="1" dirty="0" smtClean="0"/>
              <a:t>lập </a:t>
            </a:r>
            <a:r>
              <a:rPr lang="vi-VN" b="1" dirty="0"/>
              <a:t>trình tự </a:t>
            </a:r>
            <a:r>
              <a:rPr lang="vi-VN" b="1" dirty="0" smtClean="0"/>
              <a:t>định</a:t>
            </a:r>
            <a:r>
              <a:rPr lang="en-US" b="1" dirty="0" smtClean="0"/>
              <a:t> </a:t>
            </a:r>
            <a:r>
              <a:rPr lang="en-US" b="1" dirty="0" err="1" smtClean="0"/>
              <a:t>nghĩa</a:t>
            </a:r>
            <a:r>
              <a:rPr lang="en-US" b="1" dirty="0"/>
              <a:t>)</a:t>
            </a:r>
          </a:p>
          <a:p>
            <a:pPr marL="137160" indent="0">
              <a:buNone/>
            </a:pPr>
            <a:r>
              <a:rPr lang="en-US" dirty="0"/>
              <a:t>- </a:t>
            </a:r>
            <a:r>
              <a:rPr lang="en-US" b="1" dirty="0" err="1">
                <a:solidFill>
                  <a:srgbClr val="FFFF00"/>
                </a:solidFill>
              </a:rPr>
              <a:t>Loại</a:t>
            </a:r>
            <a:r>
              <a:rPr lang="en-US" b="1" dirty="0">
                <a:solidFill>
                  <a:srgbClr val="FFFF00"/>
                </a:solidFill>
              </a:rPr>
              <a:t> </a:t>
            </a:r>
            <a:r>
              <a:rPr lang="en-US" b="1" dirty="0" err="1">
                <a:solidFill>
                  <a:srgbClr val="FFFF00"/>
                </a:solidFill>
              </a:rPr>
              <a:t>kiểu</a:t>
            </a:r>
            <a:r>
              <a:rPr lang="en-US" b="1" dirty="0">
                <a:solidFill>
                  <a:srgbClr val="FFFF00"/>
                </a:solidFill>
              </a:rPr>
              <a:t> </a:t>
            </a:r>
            <a:r>
              <a:rPr lang="en-US" b="1" dirty="0" err="1">
                <a:solidFill>
                  <a:srgbClr val="FFFF00"/>
                </a:solidFill>
              </a:rPr>
              <a:t>dữ</a:t>
            </a:r>
            <a:r>
              <a:rPr lang="en-US" b="1" dirty="0">
                <a:solidFill>
                  <a:srgbClr val="FFFF00"/>
                </a:solidFill>
              </a:rPr>
              <a:t> </a:t>
            </a:r>
            <a:r>
              <a:rPr lang="en-US" b="1" dirty="0" err="1">
                <a:solidFill>
                  <a:srgbClr val="FFFF00"/>
                </a:solidFill>
              </a:rPr>
              <a:t>liệu</a:t>
            </a:r>
            <a:r>
              <a:rPr lang="en-US" b="1" dirty="0">
                <a:solidFill>
                  <a:srgbClr val="FFFF00"/>
                </a:solidFill>
              </a:rPr>
              <a:t>:</a:t>
            </a:r>
          </a:p>
          <a:p>
            <a:pPr marL="137160" indent="0">
              <a:buNone/>
            </a:pPr>
            <a:r>
              <a:rPr lang="en-US" b="1" dirty="0"/>
              <a:t>	</a:t>
            </a:r>
            <a:r>
              <a:rPr lang="vi-VN" b="1" dirty="0" smtClean="0"/>
              <a:t>+ </a:t>
            </a:r>
            <a:r>
              <a:rPr lang="vi-VN" sz="2400" b="1" dirty="0"/>
              <a:t>loại kiểu dữ liệu cơ </a:t>
            </a:r>
            <a:r>
              <a:rPr lang="vi-VN" sz="2400" b="1" dirty="0" smtClean="0"/>
              <a:t>bản</a:t>
            </a:r>
            <a:r>
              <a:rPr lang="en-US" sz="2400" b="1" dirty="0" smtClean="0"/>
              <a:t>: </a:t>
            </a:r>
            <a:r>
              <a:rPr lang="en-US" sz="2400" b="1" dirty="0" err="1" smtClean="0"/>
              <a:t>số</a:t>
            </a:r>
            <a:r>
              <a:rPr lang="en-US" sz="2400" b="1" dirty="0" smtClean="0"/>
              <a:t> </a:t>
            </a:r>
            <a:r>
              <a:rPr lang="en-US" sz="2400" b="1" dirty="0" err="1" smtClean="0"/>
              <a:t>nguyên</a:t>
            </a:r>
            <a:r>
              <a:rPr lang="en-US" sz="2400" b="1" dirty="0" smtClean="0"/>
              <a:t>, </a:t>
            </a:r>
            <a:r>
              <a:rPr lang="en-US" sz="2400" b="1" dirty="0" err="1" smtClean="0"/>
              <a:t>số</a:t>
            </a:r>
            <a:r>
              <a:rPr lang="en-US" sz="2400" b="1" dirty="0" smtClean="0"/>
              <a:t> </a:t>
            </a:r>
            <a:r>
              <a:rPr lang="en-US" sz="2400" b="1" dirty="0" err="1" smtClean="0"/>
              <a:t>thực</a:t>
            </a:r>
            <a:r>
              <a:rPr lang="en-US" sz="2400" b="1" dirty="0" smtClean="0"/>
              <a:t>, </a:t>
            </a:r>
            <a:r>
              <a:rPr lang="en-US" sz="2400" b="1" dirty="0" err="1" smtClean="0"/>
              <a:t>ký</a:t>
            </a:r>
            <a:r>
              <a:rPr lang="en-US" sz="2400" b="1" dirty="0" smtClean="0"/>
              <a:t> </a:t>
            </a:r>
            <a:r>
              <a:rPr lang="en-US" sz="2400" b="1" dirty="0" err="1" smtClean="0"/>
              <a:t>tự</a:t>
            </a:r>
            <a:r>
              <a:rPr lang="en-US" sz="2400" b="1" dirty="0" smtClean="0"/>
              <a:t>…</a:t>
            </a:r>
            <a:endParaRPr lang="vi-VN" sz="2400" b="1" dirty="0"/>
          </a:p>
          <a:p>
            <a:pPr marL="137160" indent="0">
              <a:buNone/>
            </a:pPr>
            <a:r>
              <a:rPr lang="en-US" sz="2400" b="1" dirty="0" smtClean="0"/>
              <a:t>	+ </a:t>
            </a:r>
            <a:r>
              <a:rPr lang="en-US" sz="2400" b="1" dirty="0" err="1"/>
              <a:t>Loại</a:t>
            </a:r>
            <a:r>
              <a:rPr lang="en-US" sz="2400" b="1" dirty="0"/>
              <a:t> </a:t>
            </a:r>
            <a:r>
              <a:rPr lang="en-US" sz="2400" b="1" dirty="0" err="1"/>
              <a:t>kiểu</a:t>
            </a:r>
            <a:r>
              <a:rPr lang="en-US" sz="2400" b="1" dirty="0"/>
              <a:t> </a:t>
            </a:r>
            <a:r>
              <a:rPr lang="en-US" sz="2400" b="1" dirty="0" err="1"/>
              <a:t>dữ</a:t>
            </a:r>
            <a:r>
              <a:rPr lang="en-US" sz="2400" b="1" dirty="0"/>
              <a:t> </a:t>
            </a:r>
            <a:r>
              <a:rPr lang="en-US" sz="2400" b="1" dirty="0" err="1"/>
              <a:t>liệu</a:t>
            </a:r>
            <a:r>
              <a:rPr lang="en-US" sz="2400" b="1" dirty="0"/>
              <a:t> </a:t>
            </a:r>
            <a:r>
              <a:rPr lang="en-US" sz="2400" b="1" dirty="0" err="1"/>
              <a:t>có</a:t>
            </a:r>
            <a:r>
              <a:rPr lang="en-US" sz="2400" b="1" dirty="0"/>
              <a:t> </a:t>
            </a:r>
            <a:r>
              <a:rPr lang="en-US" sz="2400" b="1" dirty="0" err="1"/>
              <a:t>cấu</a:t>
            </a:r>
            <a:r>
              <a:rPr lang="en-US" sz="2400" b="1" dirty="0"/>
              <a:t> </a:t>
            </a:r>
            <a:r>
              <a:rPr lang="en-US" sz="2400" b="1" dirty="0" err="1" smtClean="0"/>
              <a:t>trúc</a:t>
            </a:r>
            <a:r>
              <a:rPr lang="en-US" sz="2400" b="1" dirty="0" smtClean="0"/>
              <a:t>: </a:t>
            </a:r>
            <a:r>
              <a:rPr lang="en-US" sz="2400" b="1" dirty="0" err="1" smtClean="0"/>
              <a:t>mảng</a:t>
            </a:r>
            <a:r>
              <a:rPr lang="en-US" sz="2400" b="1" dirty="0" smtClean="0"/>
              <a:t>, </a:t>
            </a:r>
            <a:r>
              <a:rPr lang="en-US" sz="2400" b="1" dirty="0" err="1" smtClean="0"/>
              <a:t>bản</a:t>
            </a:r>
            <a:r>
              <a:rPr lang="en-US" sz="2400" b="1" dirty="0" smtClean="0"/>
              <a:t> </a:t>
            </a:r>
            <a:r>
              <a:rPr lang="en-US" sz="2400" b="1" dirty="0" err="1" smtClean="0"/>
              <a:t>ghi</a:t>
            </a:r>
            <a:r>
              <a:rPr lang="en-US" sz="2400" b="1" dirty="0" smtClean="0"/>
              <a:t>…</a:t>
            </a:r>
            <a:endParaRPr lang="en-US" sz="2400" dirty="0"/>
          </a:p>
        </p:txBody>
      </p:sp>
    </p:spTree>
    <p:extLst>
      <p:ext uri="{BB962C8B-B14F-4D97-AF65-F5344CB8AC3E}">
        <p14:creationId xmlns:p14="http://schemas.microsoft.com/office/powerpoint/2010/main" val="8098520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04560"/>
          </a:xfrm>
        </p:spPr>
        <p:txBody>
          <a:bodyPr>
            <a:normAutofit lnSpcReduction="10000"/>
          </a:bodyPr>
          <a:lstStyle/>
          <a:p>
            <a:r>
              <a:rPr lang="en-US" dirty="0" err="1"/>
              <a:t>Ví</a:t>
            </a:r>
            <a:r>
              <a:rPr lang="en-US" dirty="0"/>
              <a:t> </a:t>
            </a:r>
            <a:r>
              <a:rPr lang="en-US" dirty="0" err="1"/>
              <a:t>dụ</a:t>
            </a:r>
            <a:r>
              <a:rPr lang="en-US" dirty="0"/>
              <a:t> </a:t>
            </a:r>
            <a:r>
              <a:rPr lang="en-US" dirty="0" err="1"/>
              <a:t>để</a:t>
            </a:r>
            <a:r>
              <a:rPr lang="en-US" dirty="0"/>
              <a:t> </a:t>
            </a:r>
            <a:r>
              <a:rPr lang="en-US" dirty="0" err="1"/>
              <a:t>mô</a:t>
            </a:r>
            <a:r>
              <a:rPr lang="en-US" dirty="0"/>
              <a:t> </a:t>
            </a:r>
            <a:r>
              <a:rPr lang="en-US" dirty="0" err="1"/>
              <a:t>tả</a:t>
            </a:r>
            <a:r>
              <a:rPr lang="en-US" dirty="0"/>
              <a:t> </a:t>
            </a:r>
            <a:r>
              <a:rPr lang="en-US" dirty="0" err="1"/>
              <a:t>một</a:t>
            </a:r>
            <a:r>
              <a:rPr lang="en-US" dirty="0"/>
              <a:t> </a:t>
            </a:r>
            <a:r>
              <a:rPr lang="en-US" dirty="0" err="1"/>
              <a:t>đối</a:t>
            </a:r>
            <a:r>
              <a:rPr lang="en-US" dirty="0"/>
              <a:t> </a:t>
            </a:r>
            <a:r>
              <a:rPr lang="en-US" dirty="0" err="1"/>
              <a:t>tượng</a:t>
            </a:r>
            <a:r>
              <a:rPr lang="en-US" dirty="0"/>
              <a:t> </a:t>
            </a:r>
            <a:r>
              <a:rPr lang="en-US" dirty="0" err="1">
                <a:solidFill>
                  <a:srgbClr val="FFC000"/>
                </a:solidFill>
              </a:rPr>
              <a:t>sinh</a:t>
            </a:r>
            <a:r>
              <a:rPr lang="en-US" dirty="0">
                <a:solidFill>
                  <a:srgbClr val="FFC000"/>
                </a:solidFill>
              </a:rPr>
              <a:t> </a:t>
            </a:r>
            <a:r>
              <a:rPr lang="en-US" dirty="0" err="1">
                <a:solidFill>
                  <a:srgbClr val="FFC000"/>
                </a:solidFill>
              </a:rPr>
              <a:t>viên</a:t>
            </a:r>
            <a:r>
              <a:rPr lang="en-US" dirty="0"/>
              <a:t>, </a:t>
            </a:r>
            <a:r>
              <a:rPr lang="en-US" dirty="0" err="1"/>
              <a:t>cần</a:t>
            </a:r>
            <a:r>
              <a:rPr lang="en-US" dirty="0"/>
              <a:t> </a:t>
            </a:r>
            <a:r>
              <a:rPr lang="en-US" dirty="0" err="1"/>
              <a:t>quan</a:t>
            </a:r>
            <a:r>
              <a:rPr lang="en-US" dirty="0"/>
              <a:t> </a:t>
            </a:r>
            <a:r>
              <a:rPr lang="en-US" dirty="0" err="1"/>
              <a:t>tâm</a:t>
            </a:r>
            <a:r>
              <a:rPr lang="en-US" dirty="0"/>
              <a:t> </a:t>
            </a:r>
            <a:r>
              <a:rPr lang="en-US" dirty="0" err="1"/>
              <a:t>đến</a:t>
            </a:r>
            <a:r>
              <a:rPr lang="en-US" dirty="0"/>
              <a:t> </a:t>
            </a:r>
            <a:r>
              <a:rPr lang="en-US" dirty="0" err="1"/>
              <a:t>các</a:t>
            </a:r>
            <a:r>
              <a:rPr lang="en-US" dirty="0"/>
              <a:t> </a:t>
            </a:r>
            <a:r>
              <a:rPr lang="en-US" dirty="0" err="1"/>
              <a:t>thông</a:t>
            </a:r>
            <a:r>
              <a:rPr lang="en-US" dirty="0"/>
              <a:t> tin </a:t>
            </a:r>
            <a:r>
              <a:rPr lang="en-US" dirty="0" err="1"/>
              <a:t>sau</a:t>
            </a:r>
            <a:r>
              <a:rPr lang="en-US" dirty="0"/>
              <a:t>:</a:t>
            </a:r>
          </a:p>
          <a:p>
            <a:pPr marL="137160" indent="0">
              <a:buNone/>
            </a:pPr>
            <a:r>
              <a:rPr lang="en-US" dirty="0" smtClean="0"/>
              <a:t>	</a:t>
            </a:r>
            <a:r>
              <a:rPr lang="en-US" dirty="0" smtClean="0">
                <a:solidFill>
                  <a:srgbClr val="FFC000"/>
                </a:solidFill>
              </a:rPr>
              <a:t>- </a:t>
            </a:r>
            <a:r>
              <a:rPr lang="en-US" dirty="0" err="1">
                <a:solidFill>
                  <a:srgbClr val="FFC000"/>
                </a:solidFill>
              </a:rPr>
              <a:t>Mã</a:t>
            </a:r>
            <a:r>
              <a:rPr lang="en-US" dirty="0">
                <a:solidFill>
                  <a:srgbClr val="FFC000"/>
                </a:solidFill>
              </a:rPr>
              <a:t> </a:t>
            </a:r>
            <a:r>
              <a:rPr lang="en-US" dirty="0" err="1">
                <a:solidFill>
                  <a:srgbClr val="FFC000"/>
                </a:solidFill>
              </a:rPr>
              <a:t>sinh</a:t>
            </a:r>
            <a:r>
              <a:rPr lang="en-US" dirty="0">
                <a:solidFill>
                  <a:srgbClr val="FFC000"/>
                </a:solidFill>
              </a:rPr>
              <a:t> </a:t>
            </a:r>
            <a:r>
              <a:rPr lang="en-US" dirty="0" err="1">
                <a:solidFill>
                  <a:srgbClr val="FFC000"/>
                </a:solidFill>
              </a:rPr>
              <a:t>viên</a:t>
            </a:r>
            <a:r>
              <a:rPr lang="en-US" dirty="0">
                <a:solidFill>
                  <a:srgbClr val="FFC000"/>
                </a:solidFill>
              </a:rPr>
              <a:t>: </a:t>
            </a:r>
            <a:r>
              <a:rPr lang="en-US" dirty="0" err="1">
                <a:solidFill>
                  <a:srgbClr val="FFC000"/>
                </a:solidFill>
              </a:rPr>
              <a:t>chuỗi</a:t>
            </a:r>
            <a:r>
              <a:rPr lang="en-US" dirty="0">
                <a:solidFill>
                  <a:srgbClr val="FFC000"/>
                </a:solidFill>
              </a:rPr>
              <a:t> </a:t>
            </a:r>
            <a:r>
              <a:rPr lang="en-US" dirty="0" err="1">
                <a:solidFill>
                  <a:srgbClr val="FFC000"/>
                </a:solidFill>
              </a:rPr>
              <a:t>ký</a:t>
            </a:r>
            <a:r>
              <a:rPr lang="en-US" dirty="0">
                <a:solidFill>
                  <a:srgbClr val="FFC000"/>
                </a:solidFill>
              </a:rPr>
              <a:t> </a:t>
            </a:r>
            <a:r>
              <a:rPr lang="en-US" dirty="0" err="1">
                <a:solidFill>
                  <a:srgbClr val="FFC000"/>
                </a:solidFill>
              </a:rPr>
              <a:t>tự</a:t>
            </a:r>
            <a:endParaRPr lang="en-US" dirty="0">
              <a:solidFill>
                <a:srgbClr val="FFC000"/>
              </a:solidFill>
            </a:endParaRPr>
          </a:p>
          <a:p>
            <a:pPr marL="137160" indent="0">
              <a:buNone/>
            </a:pPr>
            <a:r>
              <a:rPr lang="en-US" dirty="0" smtClean="0">
                <a:solidFill>
                  <a:srgbClr val="FFC000"/>
                </a:solidFill>
              </a:rPr>
              <a:t>	- </a:t>
            </a:r>
            <a:r>
              <a:rPr lang="en-US" dirty="0" err="1">
                <a:solidFill>
                  <a:srgbClr val="FFC000"/>
                </a:solidFill>
              </a:rPr>
              <a:t>Tên</a:t>
            </a:r>
            <a:r>
              <a:rPr lang="en-US" dirty="0">
                <a:solidFill>
                  <a:srgbClr val="FFC000"/>
                </a:solidFill>
              </a:rPr>
              <a:t> </a:t>
            </a:r>
            <a:r>
              <a:rPr lang="en-US" dirty="0" err="1">
                <a:solidFill>
                  <a:srgbClr val="FFC000"/>
                </a:solidFill>
              </a:rPr>
              <a:t>sinh</a:t>
            </a:r>
            <a:r>
              <a:rPr lang="en-US" dirty="0">
                <a:solidFill>
                  <a:srgbClr val="FFC000"/>
                </a:solidFill>
              </a:rPr>
              <a:t> </a:t>
            </a:r>
            <a:r>
              <a:rPr lang="en-US" dirty="0" err="1">
                <a:solidFill>
                  <a:srgbClr val="FFC000"/>
                </a:solidFill>
              </a:rPr>
              <a:t>viên</a:t>
            </a:r>
            <a:r>
              <a:rPr lang="en-US" dirty="0">
                <a:solidFill>
                  <a:srgbClr val="FFC000"/>
                </a:solidFill>
              </a:rPr>
              <a:t>: </a:t>
            </a:r>
            <a:r>
              <a:rPr lang="en-US" dirty="0" err="1">
                <a:solidFill>
                  <a:srgbClr val="FFC000"/>
                </a:solidFill>
              </a:rPr>
              <a:t>chuỗi</a:t>
            </a:r>
            <a:r>
              <a:rPr lang="en-US" dirty="0">
                <a:solidFill>
                  <a:srgbClr val="FFC000"/>
                </a:solidFill>
              </a:rPr>
              <a:t> </a:t>
            </a:r>
            <a:r>
              <a:rPr lang="en-US" dirty="0" err="1">
                <a:solidFill>
                  <a:srgbClr val="FFC000"/>
                </a:solidFill>
              </a:rPr>
              <a:t>ký</a:t>
            </a:r>
            <a:r>
              <a:rPr lang="en-US" dirty="0">
                <a:solidFill>
                  <a:srgbClr val="FFC000"/>
                </a:solidFill>
              </a:rPr>
              <a:t> </a:t>
            </a:r>
            <a:r>
              <a:rPr lang="en-US" dirty="0" err="1">
                <a:solidFill>
                  <a:srgbClr val="FFC000"/>
                </a:solidFill>
              </a:rPr>
              <a:t>tự</a:t>
            </a:r>
            <a:endParaRPr lang="en-US" dirty="0">
              <a:solidFill>
                <a:srgbClr val="FFC000"/>
              </a:solidFill>
            </a:endParaRPr>
          </a:p>
          <a:p>
            <a:pPr marL="137160" indent="0">
              <a:buNone/>
            </a:pPr>
            <a:r>
              <a:rPr lang="en-US" dirty="0" smtClean="0">
                <a:solidFill>
                  <a:srgbClr val="FFC000"/>
                </a:solidFill>
              </a:rPr>
              <a:t>	- </a:t>
            </a:r>
            <a:r>
              <a:rPr lang="en-US" dirty="0" err="1">
                <a:solidFill>
                  <a:srgbClr val="FFC000"/>
                </a:solidFill>
              </a:rPr>
              <a:t>Ngày</a:t>
            </a:r>
            <a:r>
              <a:rPr lang="en-US" dirty="0">
                <a:solidFill>
                  <a:srgbClr val="FFC000"/>
                </a:solidFill>
              </a:rPr>
              <a:t> </a:t>
            </a:r>
            <a:r>
              <a:rPr lang="en-US" dirty="0" err="1">
                <a:solidFill>
                  <a:srgbClr val="FFC000"/>
                </a:solidFill>
              </a:rPr>
              <a:t>sinh</a:t>
            </a:r>
            <a:r>
              <a:rPr lang="en-US" dirty="0">
                <a:solidFill>
                  <a:srgbClr val="FFC000"/>
                </a:solidFill>
              </a:rPr>
              <a:t>: </a:t>
            </a:r>
            <a:r>
              <a:rPr lang="en-US" dirty="0" err="1">
                <a:solidFill>
                  <a:srgbClr val="FFC000"/>
                </a:solidFill>
              </a:rPr>
              <a:t>kiểu</a:t>
            </a:r>
            <a:r>
              <a:rPr lang="en-US" dirty="0">
                <a:solidFill>
                  <a:srgbClr val="FFC000"/>
                </a:solidFill>
              </a:rPr>
              <a:t> </a:t>
            </a:r>
            <a:r>
              <a:rPr lang="en-US" dirty="0" err="1">
                <a:solidFill>
                  <a:srgbClr val="FFC000"/>
                </a:solidFill>
              </a:rPr>
              <a:t>ngày</a:t>
            </a:r>
            <a:r>
              <a:rPr lang="en-US" dirty="0">
                <a:solidFill>
                  <a:srgbClr val="FFC000"/>
                </a:solidFill>
              </a:rPr>
              <a:t> </a:t>
            </a:r>
            <a:r>
              <a:rPr lang="en-US" dirty="0" err="1">
                <a:solidFill>
                  <a:srgbClr val="FFC000"/>
                </a:solidFill>
              </a:rPr>
              <a:t>tháng</a:t>
            </a:r>
            <a:endParaRPr lang="en-US" dirty="0">
              <a:solidFill>
                <a:srgbClr val="FFC000"/>
              </a:solidFill>
            </a:endParaRPr>
          </a:p>
          <a:p>
            <a:pPr marL="137160" indent="0">
              <a:buNone/>
            </a:pPr>
            <a:r>
              <a:rPr lang="en-US" dirty="0" smtClean="0">
                <a:solidFill>
                  <a:srgbClr val="FFC000"/>
                </a:solidFill>
              </a:rPr>
              <a:t>	- </a:t>
            </a:r>
            <a:r>
              <a:rPr lang="en-US" dirty="0" err="1">
                <a:solidFill>
                  <a:srgbClr val="FFC000"/>
                </a:solidFill>
              </a:rPr>
              <a:t>Điểm</a:t>
            </a:r>
            <a:r>
              <a:rPr lang="en-US" dirty="0">
                <a:solidFill>
                  <a:srgbClr val="FFC000"/>
                </a:solidFill>
              </a:rPr>
              <a:t> </a:t>
            </a:r>
            <a:r>
              <a:rPr lang="en-US" dirty="0" err="1">
                <a:solidFill>
                  <a:srgbClr val="FFC000"/>
                </a:solidFill>
              </a:rPr>
              <a:t>thi</a:t>
            </a:r>
            <a:r>
              <a:rPr lang="en-US" dirty="0">
                <a:solidFill>
                  <a:srgbClr val="FFC000"/>
                </a:solidFill>
              </a:rPr>
              <a:t>: </a:t>
            </a:r>
            <a:r>
              <a:rPr lang="en-US" dirty="0" err="1">
                <a:solidFill>
                  <a:srgbClr val="FFC000"/>
                </a:solidFill>
              </a:rPr>
              <a:t>số</a:t>
            </a:r>
            <a:r>
              <a:rPr lang="en-US" dirty="0">
                <a:solidFill>
                  <a:srgbClr val="FFC000"/>
                </a:solidFill>
              </a:rPr>
              <a:t> </a:t>
            </a:r>
            <a:r>
              <a:rPr lang="en-US" dirty="0" err="1" smtClean="0">
                <a:solidFill>
                  <a:srgbClr val="FFC000"/>
                </a:solidFill>
              </a:rPr>
              <a:t>thực</a:t>
            </a:r>
            <a:endParaRPr lang="en-US" dirty="0">
              <a:solidFill>
                <a:srgbClr val="FFC000"/>
              </a:solidFill>
            </a:endParaRPr>
          </a:p>
          <a:p>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cơ</a:t>
            </a:r>
            <a:r>
              <a:rPr lang="en-US" dirty="0"/>
              <a:t> </a:t>
            </a:r>
            <a:r>
              <a:rPr lang="en-US" dirty="0" err="1"/>
              <a:t>sở</a:t>
            </a:r>
            <a:r>
              <a:rPr lang="en-US" dirty="0"/>
              <a:t> </a:t>
            </a:r>
            <a:r>
              <a:rPr lang="en-US" dirty="0" err="1"/>
              <a:t>cho</a:t>
            </a:r>
            <a:r>
              <a:rPr lang="en-US" dirty="0"/>
              <a:t> </a:t>
            </a:r>
            <a:r>
              <a:rPr lang="en-US" dirty="0" err="1"/>
              <a:t>phép</a:t>
            </a:r>
            <a:r>
              <a:rPr lang="en-US" dirty="0"/>
              <a:t> </a:t>
            </a:r>
            <a:r>
              <a:rPr lang="en-US" dirty="0" err="1"/>
              <a:t>mô</a:t>
            </a:r>
            <a:r>
              <a:rPr lang="en-US" dirty="0"/>
              <a:t> </a:t>
            </a:r>
            <a:r>
              <a:rPr lang="en-US" dirty="0" err="1"/>
              <a:t>tả</a:t>
            </a:r>
            <a:r>
              <a:rPr lang="en-US" dirty="0"/>
              <a:t> </a:t>
            </a:r>
            <a:r>
              <a:rPr lang="en-US" dirty="0" err="1"/>
              <a:t>một</a:t>
            </a:r>
            <a:r>
              <a:rPr lang="en-US" dirty="0"/>
              <a:t> </a:t>
            </a:r>
            <a:r>
              <a:rPr lang="en-US" dirty="0" err="1"/>
              <a:t>số</a:t>
            </a:r>
            <a:r>
              <a:rPr lang="en-US" dirty="0"/>
              <a:t> </a:t>
            </a:r>
            <a:r>
              <a:rPr lang="en-US" dirty="0" err="1"/>
              <a:t>thông</a:t>
            </a:r>
            <a:r>
              <a:rPr lang="en-US" dirty="0"/>
              <a:t> tin </a:t>
            </a:r>
            <a:r>
              <a:rPr lang="en-US" dirty="0" err="1"/>
              <a:t>như</a:t>
            </a:r>
            <a:r>
              <a:rPr lang="en-US" dirty="0"/>
              <a:t> </a:t>
            </a:r>
            <a:r>
              <a:rPr lang="en-US" dirty="0" err="1">
                <a:solidFill>
                  <a:srgbClr val="FFC000"/>
                </a:solidFill>
              </a:rPr>
              <a:t>Diemthi</a:t>
            </a:r>
            <a:r>
              <a:rPr lang="en-US" dirty="0">
                <a:solidFill>
                  <a:srgbClr val="FFC000"/>
                </a:solidFill>
              </a:rPr>
              <a:t>: </a:t>
            </a:r>
            <a:r>
              <a:rPr lang="en-US" dirty="0" smtClean="0">
                <a:solidFill>
                  <a:srgbClr val="FFC000"/>
                </a:solidFill>
              </a:rPr>
              <a:t>double</a:t>
            </a:r>
            <a:r>
              <a:rPr lang="en-US" dirty="0" smtClean="0"/>
              <a:t>; </a:t>
            </a:r>
            <a:endParaRPr lang="en-US" dirty="0"/>
          </a:p>
          <a:p>
            <a:r>
              <a:rPr lang="en-US" dirty="0" err="1" smtClean="0"/>
              <a:t>Các</a:t>
            </a:r>
            <a:r>
              <a:rPr lang="en-US" dirty="0" smtClean="0"/>
              <a:t> </a:t>
            </a:r>
            <a:r>
              <a:rPr lang="en-US" dirty="0" err="1" smtClean="0"/>
              <a:t>thông</a:t>
            </a:r>
            <a:r>
              <a:rPr lang="en-US" dirty="0" smtClean="0"/>
              <a:t> tin </a:t>
            </a:r>
            <a:r>
              <a:rPr lang="en-US" dirty="0" err="1" smtClean="0"/>
              <a:t>khác</a:t>
            </a:r>
            <a:r>
              <a:rPr lang="en-US" dirty="0" smtClean="0"/>
              <a:t> </a:t>
            </a:r>
            <a:r>
              <a:rPr lang="en-US" dirty="0" err="1" smtClean="0"/>
              <a:t>đòi</a:t>
            </a:r>
            <a:r>
              <a:rPr lang="en-US" dirty="0" smtClean="0"/>
              <a:t> </a:t>
            </a:r>
            <a:r>
              <a:rPr lang="en-US" dirty="0" err="1" smtClean="0"/>
              <a:t>hỏi</a:t>
            </a:r>
            <a:r>
              <a:rPr lang="en-US" dirty="0" smtClean="0"/>
              <a:t> </a:t>
            </a:r>
            <a:r>
              <a:rPr lang="en-US" dirty="0" err="1" smtClean="0"/>
              <a:t>phải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kiểu</a:t>
            </a:r>
            <a:r>
              <a:rPr lang="en-US" dirty="0" smtClean="0"/>
              <a:t> </a:t>
            </a:r>
            <a:r>
              <a:rPr lang="en-US" dirty="0" err="1" smtClean="0"/>
              <a:t>có</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như</a:t>
            </a:r>
            <a:r>
              <a:rPr lang="en-US" dirty="0" smtClean="0"/>
              <a:t>:</a:t>
            </a:r>
          </a:p>
          <a:p>
            <a:pPr marL="137160" indent="0">
              <a:buNone/>
            </a:pPr>
            <a:r>
              <a:rPr lang="en-US" dirty="0" smtClean="0"/>
              <a:t>	</a:t>
            </a:r>
            <a:r>
              <a:rPr lang="en-US" dirty="0" smtClean="0">
                <a:solidFill>
                  <a:srgbClr val="FFC000"/>
                </a:solidFill>
              </a:rPr>
              <a:t> </a:t>
            </a:r>
            <a:r>
              <a:rPr lang="en-US" dirty="0" err="1" smtClean="0">
                <a:solidFill>
                  <a:srgbClr val="FFC000"/>
                </a:solidFill>
              </a:rPr>
              <a:t>Masv</a:t>
            </a:r>
            <a:r>
              <a:rPr lang="en-US" dirty="0" smtClean="0">
                <a:solidFill>
                  <a:srgbClr val="FFC000"/>
                </a:solidFill>
              </a:rPr>
              <a:t>: char[15];</a:t>
            </a:r>
          </a:p>
          <a:p>
            <a:pPr marL="137160" indent="0">
              <a:buNone/>
            </a:pPr>
            <a:r>
              <a:rPr lang="en-US" dirty="0" smtClean="0">
                <a:solidFill>
                  <a:srgbClr val="FFC000"/>
                </a:solidFill>
              </a:rPr>
              <a:t>	</a:t>
            </a:r>
            <a:r>
              <a:rPr lang="en-US" dirty="0" err="1" smtClean="0">
                <a:solidFill>
                  <a:srgbClr val="FFC000"/>
                </a:solidFill>
              </a:rPr>
              <a:t>Tensv</a:t>
            </a:r>
            <a:r>
              <a:rPr lang="en-US" dirty="0" smtClean="0">
                <a:solidFill>
                  <a:srgbClr val="FFC000"/>
                </a:solidFill>
              </a:rPr>
              <a:t>: char[15];</a:t>
            </a:r>
          </a:p>
          <a:p>
            <a:pPr marL="137160" indent="0">
              <a:buNone/>
            </a:pPr>
            <a:r>
              <a:rPr lang="en-US" dirty="0" smtClean="0">
                <a:solidFill>
                  <a:srgbClr val="FFC000"/>
                </a:solidFill>
              </a:rPr>
              <a:t>	</a:t>
            </a:r>
          </a:p>
          <a:p>
            <a:endParaRPr lang="en-US" dirty="0"/>
          </a:p>
        </p:txBody>
      </p:sp>
    </p:spTree>
    <p:extLst>
      <p:ext uri="{BB962C8B-B14F-4D97-AF65-F5344CB8AC3E}">
        <p14:creationId xmlns:p14="http://schemas.microsoft.com/office/powerpoint/2010/main" val="21603431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52160"/>
          </a:xfrm>
        </p:spPr>
        <p:txBody>
          <a:bodyPr>
            <a:normAutofit lnSpcReduction="10000"/>
          </a:bodyPr>
          <a:lstStyle/>
          <a:p>
            <a:r>
              <a:rPr lang="en-US" dirty="0" err="1"/>
              <a:t>Để</a:t>
            </a:r>
            <a:r>
              <a:rPr lang="en-US" dirty="0"/>
              <a:t> </a:t>
            </a:r>
            <a:r>
              <a:rPr lang="en-US" dirty="0" err="1"/>
              <a:t>thể</a:t>
            </a:r>
            <a:r>
              <a:rPr lang="en-US" dirty="0"/>
              <a:t> </a:t>
            </a:r>
            <a:r>
              <a:rPr lang="en-US" dirty="0" err="1"/>
              <a:t>hiện</a:t>
            </a:r>
            <a:r>
              <a:rPr lang="en-US" dirty="0"/>
              <a:t> </a:t>
            </a:r>
            <a:r>
              <a:rPr lang="en-US" dirty="0" err="1"/>
              <a:t>thông</a:t>
            </a:r>
            <a:r>
              <a:rPr lang="en-US" dirty="0"/>
              <a:t> tin </a:t>
            </a:r>
            <a:r>
              <a:rPr lang="en-US" dirty="0" err="1"/>
              <a:t>về</a:t>
            </a:r>
            <a:r>
              <a:rPr lang="en-US" dirty="0"/>
              <a:t> </a:t>
            </a:r>
            <a:r>
              <a:rPr lang="en-US" dirty="0" err="1"/>
              <a:t>ngày</a:t>
            </a:r>
            <a:r>
              <a:rPr lang="en-US" dirty="0"/>
              <a:t> </a:t>
            </a:r>
            <a:r>
              <a:rPr lang="en-US" dirty="0" err="1"/>
              <a:t>tháng</a:t>
            </a:r>
            <a:r>
              <a:rPr lang="en-US" dirty="0"/>
              <a:t> </a:t>
            </a:r>
            <a:r>
              <a:rPr lang="en-US" dirty="0" err="1"/>
              <a:t>năm</a:t>
            </a:r>
            <a:r>
              <a:rPr lang="en-US" dirty="0"/>
              <a:t> </a:t>
            </a:r>
            <a:r>
              <a:rPr lang="en-US" dirty="0" err="1"/>
              <a:t>sinh</a:t>
            </a:r>
            <a:r>
              <a:rPr lang="en-US" dirty="0"/>
              <a:t> </a:t>
            </a:r>
            <a:r>
              <a:rPr lang="en-US" dirty="0" err="1"/>
              <a:t>cần</a:t>
            </a:r>
            <a:r>
              <a:rPr lang="en-US" dirty="0"/>
              <a:t> </a:t>
            </a:r>
            <a:r>
              <a:rPr lang="en-US" dirty="0" err="1"/>
              <a:t>phải</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bản</a:t>
            </a:r>
            <a:r>
              <a:rPr lang="en-US" dirty="0"/>
              <a:t> </a:t>
            </a:r>
            <a:r>
              <a:rPr lang="en-US" dirty="0" err="1"/>
              <a:t>ghi</a:t>
            </a:r>
            <a:r>
              <a:rPr lang="en-US" dirty="0"/>
              <a:t>,</a:t>
            </a:r>
          </a:p>
          <a:p>
            <a:pPr lvl="2">
              <a:buNone/>
            </a:pPr>
            <a:r>
              <a:rPr lang="en-US" dirty="0" err="1" smtClean="0">
                <a:solidFill>
                  <a:srgbClr val="FFC000"/>
                </a:solidFill>
              </a:rPr>
              <a:t>struct</a:t>
            </a:r>
            <a:r>
              <a:rPr lang="en-US" dirty="0" smtClean="0">
                <a:solidFill>
                  <a:srgbClr val="FFC000"/>
                </a:solidFill>
              </a:rPr>
              <a:t> </a:t>
            </a:r>
            <a:r>
              <a:rPr lang="en-US" dirty="0" err="1" smtClean="0">
                <a:solidFill>
                  <a:srgbClr val="FFC000"/>
                </a:solidFill>
              </a:rPr>
              <a:t>ngaysinh</a:t>
            </a:r>
            <a:r>
              <a:rPr lang="en-US" dirty="0" smtClean="0">
                <a:solidFill>
                  <a:srgbClr val="FFC000"/>
                </a:solidFill>
              </a:rPr>
              <a:t> {</a:t>
            </a:r>
          </a:p>
          <a:p>
            <a:pPr lvl="2">
              <a:buNone/>
            </a:pPr>
            <a:r>
              <a:rPr lang="en-US" dirty="0" smtClean="0">
                <a:solidFill>
                  <a:srgbClr val="FFC000"/>
                </a:solidFill>
              </a:rPr>
              <a:t>    </a:t>
            </a:r>
            <a:r>
              <a:rPr lang="en-US" dirty="0" err="1" smtClean="0">
                <a:solidFill>
                  <a:srgbClr val="FFC000"/>
                </a:solidFill>
              </a:rPr>
              <a:t>int</a:t>
            </a:r>
            <a:r>
              <a:rPr lang="en-US" dirty="0" smtClean="0">
                <a:solidFill>
                  <a:srgbClr val="FFC000"/>
                </a:solidFill>
              </a:rPr>
              <a:t> </a:t>
            </a:r>
            <a:r>
              <a:rPr lang="en-US" dirty="0" err="1" smtClean="0">
                <a:solidFill>
                  <a:srgbClr val="FFC000"/>
                </a:solidFill>
              </a:rPr>
              <a:t>ngay</a:t>
            </a:r>
            <a:r>
              <a:rPr lang="en-US" dirty="0" smtClean="0">
                <a:solidFill>
                  <a:srgbClr val="FFC000"/>
                </a:solidFill>
              </a:rPr>
              <a:t>, </a:t>
            </a:r>
            <a:r>
              <a:rPr lang="en-US" dirty="0" err="1" smtClean="0">
                <a:solidFill>
                  <a:srgbClr val="FFC000"/>
                </a:solidFill>
              </a:rPr>
              <a:t>thang</a:t>
            </a:r>
            <a:r>
              <a:rPr lang="en-US" dirty="0" smtClean="0">
                <a:solidFill>
                  <a:srgbClr val="FFC000"/>
                </a:solidFill>
              </a:rPr>
              <a:t>, </a:t>
            </a:r>
            <a:r>
              <a:rPr lang="en-US" dirty="0" err="1" smtClean="0">
                <a:solidFill>
                  <a:srgbClr val="FFC000"/>
                </a:solidFill>
              </a:rPr>
              <a:t>nam</a:t>
            </a:r>
            <a:r>
              <a:rPr lang="en-US" dirty="0" smtClean="0">
                <a:solidFill>
                  <a:srgbClr val="FFC000"/>
                </a:solidFill>
              </a:rPr>
              <a:t>;</a:t>
            </a:r>
          </a:p>
          <a:p>
            <a:pPr lvl="2">
              <a:buNone/>
            </a:pPr>
            <a:r>
              <a:rPr lang="en-US" dirty="0" smtClean="0">
                <a:solidFill>
                  <a:srgbClr val="FFC000"/>
                </a:solidFill>
              </a:rPr>
              <a:t>};</a:t>
            </a:r>
          </a:p>
          <a:p>
            <a:r>
              <a:rPr lang="en-US" dirty="0" err="1" smtClean="0"/>
              <a:t>Cuối</a:t>
            </a:r>
            <a:r>
              <a:rPr lang="en-US" dirty="0" smtClean="0"/>
              <a:t> </a:t>
            </a:r>
            <a:r>
              <a:rPr lang="en-US" dirty="0" err="1"/>
              <a:t>cùng</a:t>
            </a:r>
            <a:r>
              <a:rPr lang="en-US" dirty="0"/>
              <a:t>, ta </a:t>
            </a:r>
            <a:r>
              <a:rPr lang="en-US" dirty="0" err="1"/>
              <a:t>có</a:t>
            </a:r>
            <a:r>
              <a:rPr lang="en-US" dirty="0"/>
              <a:t> </a:t>
            </a:r>
            <a:r>
              <a:rPr lang="en-US" dirty="0" err="1"/>
              <a:t>thể</a:t>
            </a:r>
            <a:r>
              <a:rPr lang="en-US" dirty="0"/>
              <a:t> </a:t>
            </a:r>
            <a:r>
              <a:rPr lang="en-US" dirty="0" err="1"/>
              <a:t>xây</a:t>
            </a:r>
            <a:r>
              <a:rPr lang="en-US" dirty="0"/>
              <a:t> </a:t>
            </a:r>
            <a:r>
              <a:rPr lang="en-US" dirty="0" err="1"/>
              <a:t>dựng</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thể</a:t>
            </a:r>
            <a:r>
              <a:rPr lang="en-US" dirty="0"/>
              <a:t> </a:t>
            </a:r>
            <a:r>
              <a:rPr lang="en-US" dirty="0" err="1"/>
              <a:t>hiện</a:t>
            </a:r>
            <a:r>
              <a:rPr lang="en-US" dirty="0"/>
              <a:t> </a:t>
            </a:r>
            <a:r>
              <a:rPr lang="en-US" dirty="0" err="1"/>
              <a:t>thông</a:t>
            </a:r>
            <a:r>
              <a:rPr lang="en-US" dirty="0"/>
              <a:t> tin </a:t>
            </a:r>
            <a:r>
              <a:rPr lang="en-US" dirty="0" err="1"/>
              <a:t>về</a:t>
            </a:r>
            <a:r>
              <a:rPr lang="en-US" dirty="0"/>
              <a:t> </a:t>
            </a:r>
            <a:r>
              <a:rPr lang="en-US" dirty="0" err="1"/>
              <a:t>một</a:t>
            </a:r>
            <a:r>
              <a:rPr lang="en-US" dirty="0"/>
              <a:t> </a:t>
            </a:r>
            <a:r>
              <a:rPr lang="en-US" dirty="0" err="1"/>
              <a:t>sinh</a:t>
            </a:r>
            <a:r>
              <a:rPr lang="en-US" dirty="0"/>
              <a:t> </a:t>
            </a:r>
            <a:r>
              <a:rPr lang="en-US" dirty="0" err="1"/>
              <a:t>viên</a:t>
            </a:r>
            <a:r>
              <a:rPr lang="en-US" dirty="0"/>
              <a:t> :</a:t>
            </a:r>
          </a:p>
          <a:p>
            <a:pPr lvl="2">
              <a:buNone/>
            </a:pPr>
            <a:r>
              <a:rPr lang="en-US" dirty="0" err="1" smtClean="0">
                <a:solidFill>
                  <a:srgbClr val="FFC000"/>
                </a:solidFill>
              </a:rPr>
              <a:t>typedef</a:t>
            </a:r>
            <a:r>
              <a:rPr lang="en-US" dirty="0" smtClean="0">
                <a:solidFill>
                  <a:srgbClr val="FFC000"/>
                </a:solidFill>
              </a:rPr>
              <a:t> </a:t>
            </a:r>
            <a:r>
              <a:rPr lang="en-US" dirty="0" err="1" smtClean="0">
                <a:solidFill>
                  <a:srgbClr val="FFC000"/>
                </a:solidFill>
              </a:rPr>
              <a:t>struct</a:t>
            </a:r>
            <a:r>
              <a:rPr lang="en-US" dirty="0" smtClean="0">
                <a:solidFill>
                  <a:srgbClr val="FFC000"/>
                </a:solidFill>
              </a:rPr>
              <a:t> </a:t>
            </a:r>
            <a:r>
              <a:rPr lang="en-US" dirty="0" err="1" smtClean="0">
                <a:solidFill>
                  <a:srgbClr val="FFC000"/>
                </a:solidFill>
              </a:rPr>
              <a:t>sinhvien</a:t>
            </a:r>
            <a:r>
              <a:rPr lang="en-US" dirty="0" smtClean="0">
                <a:solidFill>
                  <a:srgbClr val="FFC000"/>
                </a:solidFill>
              </a:rPr>
              <a:t> {</a:t>
            </a:r>
          </a:p>
          <a:p>
            <a:pPr lvl="2">
              <a:buNone/>
            </a:pPr>
            <a:r>
              <a:rPr lang="en-US" dirty="0" smtClean="0">
                <a:solidFill>
                  <a:srgbClr val="FFC000"/>
                </a:solidFill>
              </a:rPr>
              <a:t>    char MSV[20]; // ma </a:t>
            </a:r>
            <a:r>
              <a:rPr lang="en-US" dirty="0" err="1" smtClean="0">
                <a:solidFill>
                  <a:srgbClr val="FFC000"/>
                </a:solidFill>
              </a:rPr>
              <a:t>sinh</a:t>
            </a:r>
            <a:r>
              <a:rPr lang="en-US" dirty="0" smtClean="0">
                <a:solidFill>
                  <a:srgbClr val="FFC000"/>
                </a:solidFill>
              </a:rPr>
              <a:t> </a:t>
            </a:r>
            <a:r>
              <a:rPr lang="en-US" dirty="0" err="1" smtClean="0">
                <a:solidFill>
                  <a:srgbClr val="FFC000"/>
                </a:solidFill>
              </a:rPr>
              <a:t>vien</a:t>
            </a:r>
            <a:endParaRPr lang="en-US" dirty="0" smtClean="0">
              <a:solidFill>
                <a:srgbClr val="FFC000"/>
              </a:solidFill>
            </a:endParaRPr>
          </a:p>
          <a:p>
            <a:pPr lvl="2">
              <a:buNone/>
            </a:pPr>
            <a:r>
              <a:rPr lang="en-US" dirty="0" smtClean="0">
                <a:solidFill>
                  <a:srgbClr val="FFC000"/>
                </a:solidFill>
              </a:rPr>
              <a:t>    char </a:t>
            </a:r>
            <a:r>
              <a:rPr lang="en-US" dirty="0" err="1" smtClean="0">
                <a:solidFill>
                  <a:srgbClr val="FFC000"/>
                </a:solidFill>
              </a:rPr>
              <a:t>hoten</a:t>
            </a:r>
            <a:r>
              <a:rPr lang="en-US" dirty="0" smtClean="0">
                <a:solidFill>
                  <a:srgbClr val="FFC000"/>
                </a:solidFill>
              </a:rPr>
              <a:t>[30]; // ho ten </a:t>
            </a:r>
            <a:r>
              <a:rPr lang="en-US" dirty="0" err="1" smtClean="0">
                <a:solidFill>
                  <a:srgbClr val="FFC000"/>
                </a:solidFill>
              </a:rPr>
              <a:t>sinh</a:t>
            </a:r>
            <a:r>
              <a:rPr lang="en-US" dirty="0" smtClean="0">
                <a:solidFill>
                  <a:srgbClr val="FFC000"/>
                </a:solidFill>
              </a:rPr>
              <a:t> </a:t>
            </a:r>
            <a:r>
              <a:rPr lang="en-US" dirty="0" err="1" smtClean="0">
                <a:solidFill>
                  <a:srgbClr val="FFC000"/>
                </a:solidFill>
              </a:rPr>
              <a:t>vien</a:t>
            </a:r>
            <a:endParaRPr lang="en-US" dirty="0" smtClean="0">
              <a:solidFill>
                <a:srgbClr val="FFC000"/>
              </a:solidFill>
            </a:endParaRPr>
          </a:p>
          <a:p>
            <a:pPr lvl="2">
              <a:buNone/>
            </a:pPr>
            <a:r>
              <a:rPr lang="en-US" dirty="0" smtClean="0">
                <a:solidFill>
                  <a:srgbClr val="FFC000"/>
                </a:solidFill>
              </a:rPr>
              <a:t>    double diem; // diem </a:t>
            </a:r>
            <a:r>
              <a:rPr lang="en-US" dirty="0" err="1" smtClean="0">
                <a:solidFill>
                  <a:srgbClr val="FFC000"/>
                </a:solidFill>
              </a:rPr>
              <a:t>thi</a:t>
            </a:r>
            <a:endParaRPr lang="en-US" dirty="0" smtClean="0">
              <a:solidFill>
                <a:srgbClr val="FFC000"/>
              </a:solidFill>
            </a:endParaRPr>
          </a:p>
          <a:p>
            <a:pPr lvl="2">
              <a:buNone/>
            </a:pPr>
            <a:r>
              <a:rPr lang="en-US" dirty="0" smtClean="0">
                <a:solidFill>
                  <a:srgbClr val="FFC000"/>
                </a:solidFill>
              </a:rPr>
              <a:t>    </a:t>
            </a:r>
            <a:r>
              <a:rPr lang="en-US" dirty="0" err="1" smtClean="0">
                <a:solidFill>
                  <a:srgbClr val="FFC000"/>
                </a:solidFill>
              </a:rPr>
              <a:t>struct</a:t>
            </a:r>
            <a:r>
              <a:rPr lang="en-US" dirty="0" smtClean="0">
                <a:solidFill>
                  <a:srgbClr val="FFC000"/>
                </a:solidFill>
              </a:rPr>
              <a:t> </a:t>
            </a:r>
            <a:r>
              <a:rPr lang="en-US" dirty="0" err="1" smtClean="0">
                <a:solidFill>
                  <a:srgbClr val="FFC000"/>
                </a:solidFill>
              </a:rPr>
              <a:t>ngaysinh</a:t>
            </a:r>
            <a:r>
              <a:rPr lang="en-US" dirty="0" smtClean="0">
                <a:solidFill>
                  <a:srgbClr val="FFC000"/>
                </a:solidFill>
              </a:rPr>
              <a:t> ns;// </a:t>
            </a:r>
            <a:r>
              <a:rPr lang="en-US" dirty="0" err="1" smtClean="0">
                <a:solidFill>
                  <a:srgbClr val="FFC000"/>
                </a:solidFill>
              </a:rPr>
              <a:t>ngay</a:t>
            </a:r>
            <a:r>
              <a:rPr lang="en-US" dirty="0" smtClean="0">
                <a:solidFill>
                  <a:srgbClr val="FFC000"/>
                </a:solidFill>
              </a:rPr>
              <a:t> </a:t>
            </a:r>
            <a:r>
              <a:rPr lang="en-US" dirty="0" err="1" smtClean="0">
                <a:solidFill>
                  <a:srgbClr val="FFC000"/>
                </a:solidFill>
              </a:rPr>
              <a:t>sinh</a:t>
            </a:r>
            <a:r>
              <a:rPr lang="en-US" dirty="0" smtClean="0">
                <a:solidFill>
                  <a:srgbClr val="FFC000"/>
                </a:solidFill>
              </a:rPr>
              <a:t> </a:t>
            </a:r>
            <a:r>
              <a:rPr lang="en-US" dirty="0" err="1" smtClean="0">
                <a:solidFill>
                  <a:srgbClr val="FFC000"/>
                </a:solidFill>
              </a:rPr>
              <a:t>cua</a:t>
            </a:r>
            <a:r>
              <a:rPr lang="en-US" dirty="0" smtClean="0">
                <a:solidFill>
                  <a:srgbClr val="FFC000"/>
                </a:solidFill>
              </a:rPr>
              <a:t> </a:t>
            </a:r>
            <a:r>
              <a:rPr lang="en-US" dirty="0" err="1" smtClean="0">
                <a:solidFill>
                  <a:srgbClr val="FFC000"/>
                </a:solidFill>
              </a:rPr>
              <a:t>sinh</a:t>
            </a:r>
            <a:r>
              <a:rPr lang="en-US" dirty="0" smtClean="0">
                <a:solidFill>
                  <a:srgbClr val="FFC000"/>
                </a:solidFill>
              </a:rPr>
              <a:t> </a:t>
            </a:r>
            <a:r>
              <a:rPr lang="en-US" dirty="0" err="1" smtClean="0">
                <a:solidFill>
                  <a:srgbClr val="FFC000"/>
                </a:solidFill>
              </a:rPr>
              <a:t>vien</a:t>
            </a:r>
            <a:endParaRPr lang="en-US" dirty="0" smtClean="0">
              <a:solidFill>
                <a:srgbClr val="FFC000"/>
              </a:solidFill>
            </a:endParaRPr>
          </a:p>
          <a:p>
            <a:pPr lvl="2">
              <a:buNone/>
            </a:pPr>
            <a:r>
              <a:rPr lang="en-US" dirty="0" smtClean="0">
                <a:solidFill>
                  <a:srgbClr val="FFC000"/>
                </a:solidFill>
              </a:rPr>
              <a:t>};</a:t>
            </a:r>
          </a:p>
          <a:p>
            <a:endParaRPr lang="en-US" dirty="0"/>
          </a:p>
        </p:txBody>
      </p:sp>
    </p:spTree>
    <p:extLst>
      <p:ext uri="{BB962C8B-B14F-4D97-AF65-F5344CB8AC3E}">
        <p14:creationId xmlns:p14="http://schemas.microsoft.com/office/powerpoint/2010/main" val="6476823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04560"/>
          </a:xfrm>
        </p:spPr>
        <p:txBody>
          <a:bodyPr>
            <a:normAutofit/>
          </a:bodyPr>
          <a:lstStyle/>
          <a:p>
            <a:r>
              <a:rPr lang="vi-VN" dirty="0">
                <a:solidFill>
                  <a:srgbClr val="FFFF00"/>
                </a:solidFill>
              </a:rPr>
              <a:t>Trong ngôn ngữ lập trình, một kiểu dữ liệu </a:t>
            </a:r>
            <a:r>
              <a:rPr lang="vi-VN" b="1" dirty="0">
                <a:solidFill>
                  <a:srgbClr val="FFFF00"/>
                </a:solidFill>
              </a:rPr>
              <a:t>T </a:t>
            </a:r>
            <a:r>
              <a:rPr lang="vi-VN" dirty="0">
                <a:solidFill>
                  <a:srgbClr val="FFFF00"/>
                </a:solidFill>
              </a:rPr>
              <a:t>được xác định bởi một bộ </a:t>
            </a:r>
            <a:r>
              <a:rPr lang="vi-VN" b="1" dirty="0">
                <a:solidFill>
                  <a:srgbClr val="FFFF00"/>
                </a:solidFill>
              </a:rPr>
              <a:t>&lt;V,O&gt; </a:t>
            </a:r>
            <a:r>
              <a:rPr lang="vi-VN" dirty="0" smtClean="0">
                <a:solidFill>
                  <a:srgbClr val="FFFF00"/>
                </a:solidFill>
              </a:rPr>
              <a:t>trong</a:t>
            </a:r>
            <a:r>
              <a:rPr lang="en-US" dirty="0" smtClean="0">
                <a:solidFill>
                  <a:srgbClr val="FFFF00"/>
                </a:solidFill>
              </a:rPr>
              <a:t> </a:t>
            </a:r>
            <a:r>
              <a:rPr lang="vi-VN" dirty="0" smtClean="0">
                <a:solidFill>
                  <a:srgbClr val="FFFF00"/>
                </a:solidFill>
              </a:rPr>
              <a:t>đó</a:t>
            </a:r>
            <a:r>
              <a:rPr lang="vi-VN" dirty="0">
                <a:solidFill>
                  <a:srgbClr val="FFFF00"/>
                </a:solidFill>
              </a:rPr>
              <a:t>:</a:t>
            </a:r>
          </a:p>
          <a:p>
            <a:pPr marL="457200" lvl="1" indent="0">
              <a:buNone/>
            </a:pPr>
            <a:r>
              <a:rPr lang="en-US" i="1" dirty="0" smtClean="0"/>
              <a:t>- </a:t>
            </a:r>
            <a:r>
              <a:rPr lang="vi-VN" i="1" dirty="0" smtClean="0"/>
              <a:t>V </a:t>
            </a:r>
            <a:r>
              <a:rPr lang="vi-VN" i="1" dirty="0"/>
              <a:t>: tập các giá trị hợp lệ mà một đối tượng kiểu T có thể lưu trữ</a:t>
            </a:r>
          </a:p>
          <a:p>
            <a:pPr marL="457200" lvl="1" indent="0">
              <a:buNone/>
            </a:pPr>
            <a:r>
              <a:rPr lang="en-US" i="1" dirty="0" smtClean="0"/>
              <a:t>- </a:t>
            </a:r>
            <a:r>
              <a:rPr lang="vi-VN" i="1" dirty="0" smtClean="0"/>
              <a:t>O </a:t>
            </a:r>
            <a:r>
              <a:rPr lang="vi-VN" i="1" dirty="0"/>
              <a:t>: tập các thao tác xử lý có thể thi hành trên đối tượng kiểu T.</a:t>
            </a:r>
          </a:p>
          <a:p>
            <a:r>
              <a:rPr lang="en-US" dirty="0" err="1" smtClean="0">
                <a:solidFill>
                  <a:srgbClr val="FFFF00"/>
                </a:solidFill>
              </a:rPr>
              <a:t>Ví</a:t>
            </a:r>
            <a:r>
              <a:rPr lang="en-US" dirty="0" smtClean="0">
                <a:solidFill>
                  <a:srgbClr val="FFFF00"/>
                </a:solidFill>
              </a:rPr>
              <a:t> </a:t>
            </a:r>
            <a:r>
              <a:rPr lang="en-US" dirty="0" err="1" smtClean="0">
                <a:solidFill>
                  <a:srgbClr val="FFFF00"/>
                </a:solidFill>
              </a:rPr>
              <a:t>dụ</a:t>
            </a:r>
            <a:r>
              <a:rPr lang="en-US" dirty="0" smtClean="0">
                <a:solidFill>
                  <a:srgbClr val="FFFF00"/>
                </a:solidFill>
              </a:rPr>
              <a:t>: </a:t>
            </a:r>
            <a:r>
              <a:rPr lang="en-US" dirty="0" err="1" smtClean="0"/>
              <a:t>kiểu</a:t>
            </a:r>
            <a:r>
              <a:rPr lang="en-US" dirty="0" smtClean="0"/>
              <a:t> </a:t>
            </a:r>
            <a:r>
              <a:rPr lang="en-US" dirty="0" err="1"/>
              <a:t>dữ</a:t>
            </a:r>
            <a:r>
              <a:rPr lang="en-US" dirty="0"/>
              <a:t> </a:t>
            </a:r>
            <a:r>
              <a:rPr lang="en-US" dirty="0" err="1"/>
              <a:t>liệu</a:t>
            </a:r>
            <a:r>
              <a:rPr lang="en-US" dirty="0"/>
              <a:t> </a:t>
            </a:r>
            <a:r>
              <a:rPr lang="en-US" b="1" dirty="0" err="1"/>
              <a:t>số</a:t>
            </a:r>
            <a:r>
              <a:rPr lang="en-US" b="1" dirty="0"/>
              <a:t> </a:t>
            </a:r>
            <a:r>
              <a:rPr lang="en-US" b="1" dirty="0" err="1"/>
              <a:t>nguyên</a:t>
            </a:r>
            <a:r>
              <a:rPr lang="en-US" b="1" dirty="0"/>
              <a:t> </a:t>
            </a:r>
            <a:r>
              <a:rPr lang="en-US" dirty="0"/>
              <a:t>= &lt;Vi ,</a:t>
            </a:r>
            <a:r>
              <a:rPr lang="en-US" dirty="0" err="1"/>
              <a:t>Oi</a:t>
            </a:r>
            <a:r>
              <a:rPr lang="en-US" dirty="0"/>
              <a:t>&gt; </a:t>
            </a:r>
            <a:r>
              <a:rPr lang="en-US" dirty="0" err="1"/>
              <a:t>với</a:t>
            </a:r>
            <a:endParaRPr lang="en-US" dirty="0"/>
          </a:p>
          <a:p>
            <a:pPr lvl="2"/>
            <a:r>
              <a:rPr lang="en-US" dirty="0"/>
              <a:t>Vi = { -32768..32767}</a:t>
            </a:r>
          </a:p>
          <a:p>
            <a:pPr lvl="2"/>
            <a:r>
              <a:rPr lang="en-US" dirty="0" err="1"/>
              <a:t>Oi</a:t>
            </a:r>
            <a:r>
              <a:rPr lang="en-US" dirty="0"/>
              <a:t> = { +, -, *, /, </a:t>
            </a:r>
            <a:r>
              <a:rPr lang="en-US" dirty="0" smtClean="0"/>
              <a:t>%}	</a:t>
            </a:r>
          </a:p>
          <a:p>
            <a:r>
              <a:rPr lang="vi-VN" dirty="0"/>
              <a:t>Mọi dữ liệu khi </a:t>
            </a:r>
            <a:r>
              <a:rPr lang="en-US" dirty="0" err="1" smtClean="0"/>
              <a:t>đưa</a:t>
            </a:r>
            <a:r>
              <a:rPr lang="en-US" dirty="0" smtClean="0"/>
              <a:t> </a:t>
            </a:r>
            <a:r>
              <a:rPr lang="vi-VN" dirty="0" smtClean="0"/>
              <a:t>vào </a:t>
            </a:r>
            <a:r>
              <a:rPr lang="vi-VN" dirty="0"/>
              <a:t>máy tính để xử lý đều</a:t>
            </a:r>
          </a:p>
          <a:p>
            <a:pPr marL="137160" indent="0">
              <a:buNone/>
            </a:pPr>
            <a:r>
              <a:rPr lang="vi-VN" dirty="0"/>
              <a:t>phải thuộc một kiểu dữ liệu xác định, MT sẽ chuyển</a:t>
            </a:r>
          </a:p>
          <a:p>
            <a:pPr marL="137160" indent="0">
              <a:buNone/>
            </a:pPr>
            <a:r>
              <a:rPr lang="vi-VN" dirty="0"/>
              <a:t>các dữ liệu này sang dạng mã máy (</a:t>
            </a:r>
            <a:r>
              <a:rPr lang="vi-VN" i="1" dirty="0"/>
              <a:t>dùng chương</a:t>
            </a:r>
          </a:p>
          <a:p>
            <a:pPr marL="137160" indent="0">
              <a:buNone/>
            </a:pPr>
            <a:r>
              <a:rPr lang="en-US" i="1" dirty="0" err="1"/>
              <a:t>trình</a:t>
            </a:r>
            <a:r>
              <a:rPr lang="en-US" i="1" dirty="0"/>
              <a:t> </a:t>
            </a:r>
            <a:r>
              <a:rPr lang="en-US" i="1" dirty="0" err="1"/>
              <a:t>dịch</a:t>
            </a:r>
            <a:r>
              <a:rPr lang="en-US" dirty="0"/>
              <a:t>)</a:t>
            </a:r>
            <a:endParaRPr lang="en-US" dirty="0" smtClean="0"/>
          </a:p>
        </p:txBody>
      </p:sp>
    </p:spTree>
    <p:extLst>
      <p:ext uri="{BB962C8B-B14F-4D97-AF65-F5344CB8AC3E}">
        <p14:creationId xmlns:p14="http://schemas.microsoft.com/office/powerpoint/2010/main" val="31622135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 Data Structure - CTDL)</a:t>
            </a:r>
          </a:p>
        </p:txBody>
      </p:sp>
      <p:sp>
        <p:nvSpPr>
          <p:cNvPr id="3" name="Content Placeholder 2"/>
          <p:cNvSpPr>
            <a:spLocks noGrp="1"/>
          </p:cNvSpPr>
          <p:nvPr>
            <p:ph idx="1"/>
          </p:nvPr>
        </p:nvSpPr>
        <p:spPr>
          <a:xfrm>
            <a:off x="457200" y="1600200"/>
            <a:ext cx="8610600" cy="4709160"/>
          </a:xfrm>
        </p:spPr>
        <p:txBody>
          <a:bodyPr>
            <a:normAutofit fontScale="92500" lnSpcReduction="10000"/>
          </a:bodyPr>
          <a:lstStyle/>
          <a:p>
            <a:pPr marL="137160" indent="0">
              <a:buNone/>
            </a:pPr>
            <a:r>
              <a:rPr lang="en-US" b="1" i="1" dirty="0">
                <a:solidFill>
                  <a:srgbClr val="FFFF00"/>
                </a:solidFill>
              </a:rPr>
              <a:t>CTDL = { </a:t>
            </a:r>
            <a:r>
              <a:rPr lang="en-US" b="1" i="1" dirty="0" err="1">
                <a:solidFill>
                  <a:srgbClr val="FFFF00"/>
                </a:solidFill>
              </a:rPr>
              <a:t>Các</a:t>
            </a:r>
            <a:r>
              <a:rPr lang="en-US" b="1" i="1" dirty="0">
                <a:solidFill>
                  <a:srgbClr val="FFFF00"/>
                </a:solidFill>
              </a:rPr>
              <a:t> </a:t>
            </a:r>
            <a:r>
              <a:rPr lang="en-US" b="1" i="1" dirty="0" err="1">
                <a:solidFill>
                  <a:srgbClr val="FFFF00"/>
                </a:solidFill>
              </a:rPr>
              <a:t>dữ</a:t>
            </a:r>
            <a:r>
              <a:rPr lang="en-US" b="1" i="1" dirty="0">
                <a:solidFill>
                  <a:srgbClr val="FFFF00"/>
                </a:solidFill>
              </a:rPr>
              <a:t> </a:t>
            </a:r>
            <a:r>
              <a:rPr lang="en-US" b="1" i="1" dirty="0" err="1">
                <a:solidFill>
                  <a:srgbClr val="FFFF00"/>
                </a:solidFill>
              </a:rPr>
              <a:t>liệu</a:t>
            </a:r>
            <a:r>
              <a:rPr lang="en-US" b="1" i="1" dirty="0">
                <a:solidFill>
                  <a:srgbClr val="FFFF00"/>
                </a:solidFill>
              </a:rPr>
              <a:t> </a:t>
            </a:r>
            <a:r>
              <a:rPr lang="en-US" b="1" i="1" dirty="0" err="1">
                <a:solidFill>
                  <a:srgbClr val="FFFF00"/>
                </a:solidFill>
              </a:rPr>
              <a:t>thành</a:t>
            </a:r>
            <a:r>
              <a:rPr lang="en-US" b="1" i="1" dirty="0">
                <a:solidFill>
                  <a:srgbClr val="FFFF00"/>
                </a:solidFill>
              </a:rPr>
              <a:t> </a:t>
            </a:r>
            <a:r>
              <a:rPr lang="en-US" b="1" i="1" dirty="0" err="1">
                <a:solidFill>
                  <a:srgbClr val="FFFF00"/>
                </a:solidFill>
              </a:rPr>
              <a:t>phần</a:t>
            </a:r>
            <a:r>
              <a:rPr lang="en-US" b="1" i="1" dirty="0">
                <a:solidFill>
                  <a:srgbClr val="FFFF00"/>
                </a:solidFill>
              </a:rPr>
              <a:t>},</a:t>
            </a:r>
          </a:p>
          <a:p>
            <a:pPr marL="137160" indent="0">
              <a:buNone/>
            </a:pPr>
            <a:r>
              <a:rPr lang="vi-VN" b="1" dirty="0"/>
              <a:t>Trong đó:</a:t>
            </a:r>
          </a:p>
          <a:p>
            <a:pPr marL="137160" indent="0">
              <a:buNone/>
            </a:pPr>
            <a:r>
              <a:rPr lang="vi-VN" b="1" dirty="0"/>
              <a:t>+ Các dữ liệu thành phần có quan hệ nào đó </a:t>
            </a:r>
            <a:r>
              <a:rPr lang="vi-VN" b="1" dirty="0" smtClean="0"/>
              <a:t>với</a:t>
            </a:r>
            <a:r>
              <a:rPr lang="en-US" b="1" dirty="0" smtClean="0"/>
              <a:t> </a:t>
            </a:r>
            <a:r>
              <a:rPr lang="en-US" b="1" dirty="0" err="1" smtClean="0"/>
              <a:t>nhau</a:t>
            </a:r>
            <a:r>
              <a:rPr lang="en-US" b="1" dirty="0"/>
              <a:t>,</a:t>
            </a:r>
          </a:p>
          <a:p>
            <a:pPr marL="137160" indent="0">
              <a:buNone/>
            </a:pPr>
            <a:r>
              <a:rPr lang="en-US" b="1" dirty="0"/>
              <a:t>+ </a:t>
            </a:r>
            <a:r>
              <a:rPr lang="en-US" b="1" dirty="0" err="1"/>
              <a:t>Mỗi</a:t>
            </a:r>
            <a:r>
              <a:rPr lang="en-US" b="1" dirty="0"/>
              <a:t> </a:t>
            </a:r>
            <a:r>
              <a:rPr lang="en-US" b="1" dirty="0" err="1"/>
              <a:t>dữ</a:t>
            </a:r>
            <a:r>
              <a:rPr lang="en-US" b="1" dirty="0"/>
              <a:t> </a:t>
            </a:r>
            <a:r>
              <a:rPr lang="en-US" b="1" dirty="0" err="1"/>
              <a:t>liệu</a:t>
            </a:r>
            <a:r>
              <a:rPr lang="en-US" b="1" dirty="0"/>
              <a:t> </a:t>
            </a:r>
            <a:r>
              <a:rPr lang="en-US" b="1" dirty="0" err="1"/>
              <a:t>thành</a:t>
            </a:r>
            <a:r>
              <a:rPr lang="en-US" b="1" dirty="0"/>
              <a:t> </a:t>
            </a:r>
            <a:r>
              <a:rPr lang="en-US" b="1" dirty="0" err="1"/>
              <a:t>phần</a:t>
            </a:r>
            <a:r>
              <a:rPr lang="en-US" b="1" dirty="0"/>
              <a:t> </a:t>
            </a:r>
            <a:r>
              <a:rPr lang="en-US" b="1" dirty="0" err="1"/>
              <a:t>thuộc</a:t>
            </a:r>
            <a:r>
              <a:rPr lang="en-US" b="1" dirty="0"/>
              <a:t> </a:t>
            </a:r>
            <a:r>
              <a:rPr lang="en-US" b="1" dirty="0" err="1"/>
              <a:t>một</a:t>
            </a:r>
            <a:r>
              <a:rPr lang="en-US" b="1" dirty="0"/>
              <a:t> </a:t>
            </a:r>
            <a:r>
              <a:rPr lang="en-US" b="1" dirty="0" err="1"/>
              <a:t>kiểu</a:t>
            </a:r>
            <a:r>
              <a:rPr lang="en-US" b="1" dirty="0"/>
              <a:t> </a:t>
            </a:r>
            <a:r>
              <a:rPr lang="en-US" b="1" dirty="0" err="1"/>
              <a:t>dữ</a:t>
            </a:r>
            <a:r>
              <a:rPr lang="en-US" b="1" dirty="0"/>
              <a:t> </a:t>
            </a:r>
            <a:r>
              <a:rPr lang="en-US" b="1" dirty="0" err="1"/>
              <a:t>liệu</a:t>
            </a:r>
            <a:r>
              <a:rPr lang="en-US" b="1" dirty="0"/>
              <a:t> </a:t>
            </a:r>
            <a:r>
              <a:rPr lang="en-US" b="1" dirty="0" err="1"/>
              <a:t>xác</a:t>
            </a:r>
            <a:endParaRPr lang="en-US" b="1" dirty="0"/>
          </a:p>
          <a:p>
            <a:pPr marL="137160" indent="0">
              <a:buNone/>
            </a:pPr>
            <a:r>
              <a:rPr lang="vi-VN" b="1" dirty="0"/>
              <a:t>định</a:t>
            </a:r>
          </a:p>
          <a:p>
            <a:r>
              <a:rPr lang="en-US" b="1" dirty="0" err="1" smtClean="0">
                <a:solidFill>
                  <a:srgbClr val="FFFF00"/>
                </a:solidFill>
              </a:rPr>
              <a:t>Ví</a:t>
            </a:r>
            <a:r>
              <a:rPr lang="en-US" b="1" dirty="0" smtClean="0">
                <a:solidFill>
                  <a:srgbClr val="FFFF00"/>
                </a:solidFill>
              </a:rPr>
              <a:t> </a:t>
            </a:r>
            <a:r>
              <a:rPr lang="en-US" b="1" dirty="0" err="1">
                <a:solidFill>
                  <a:srgbClr val="FFFF00"/>
                </a:solidFill>
              </a:rPr>
              <a:t>dụ</a:t>
            </a:r>
            <a:r>
              <a:rPr lang="en-US" b="1" dirty="0">
                <a:solidFill>
                  <a:srgbClr val="FFFF00"/>
                </a:solidFill>
              </a:rPr>
              <a:t>: </a:t>
            </a:r>
            <a:endParaRPr lang="en-US" b="1" dirty="0" smtClean="0">
              <a:solidFill>
                <a:srgbClr val="FFFF00"/>
              </a:solidFill>
            </a:endParaRPr>
          </a:p>
          <a:p>
            <a:pPr lvl="1"/>
            <a:r>
              <a:rPr lang="vi-VN" dirty="0" smtClean="0"/>
              <a:t>một </a:t>
            </a:r>
            <a:r>
              <a:rPr lang="vi-VN" dirty="0"/>
              <a:t>số CTDL như m</a:t>
            </a:r>
            <a:r>
              <a:rPr lang="vi-VN" i="1" dirty="0"/>
              <a:t>ảng: </a:t>
            </a:r>
            <a:r>
              <a:rPr lang="vi-VN" dirty="0"/>
              <a:t>Bao gồm một dãy có thứ tự các phần tử có cùng 1 kiểu </a:t>
            </a:r>
            <a:r>
              <a:rPr lang="vi-VN" dirty="0" smtClean="0"/>
              <a:t>dữ</a:t>
            </a:r>
            <a:r>
              <a:rPr lang="en-US" dirty="0" smtClean="0"/>
              <a:t> </a:t>
            </a:r>
            <a:r>
              <a:rPr lang="vi-VN" dirty="0" smtClean="0"/>
              <a:t>liệu </a:t>
            </a:r>
            <a:r>
              <a:rPr lang="vi-VN" dirty="0"/>
              <a:t>xác định nào đó, </a:t>
            </a:r>
            <a:endParaRPr lang="en-US" dirty="0" smtClean="0"/>
          </a:p>
          <a:p>
            <a:pPr lvl="1"/>
            <a:r>
              <a:rPr lang="vi-VN" i="1" dirty="0" smtClean="0"/>
              <a:t>Bản ghi</a:t>
            </a:r>
            <a:r>
              <a:rPr lang="en-US" i="1" dirty="0" smtClean="0"/>
              <a:t>(</a:t>
            </a:r>
            <a:r>
              <a:rPr lang="en-US" i="1" dirty="0" err="1" smtClean="0"/>
              <a:t>struct</a:t>
            </a:r>
            <a:r>
              <a:rPr lang="en-US" i="1" dirty="0" smtClean="0"/>
              <a:t>)</a:t>
            </a:r>
            <a:r>
              <a:rPr lang="vi-VN" i="1" dirty="0" smtClean="0"/>
              <a:t>: </a:t>
            </a:r>
            <a:r>
              <a:rPr lang="vi-VN" dirty="0"/>
              <a:t>Bao gồm một tập các phần tử có thể thuộc các kiểu </a:t>
            </a:r>
            <a:r>
              <a:rPr lang="vi-VN" dirty="0" smtClean="0"/>
              <a:t>dữ</a:t>
            </a:r>
            <a:r>
              <a:rPr lang="en-US" dirty="0" smtClean="0"/>
              <a:t> </a:t>
            </a:r>
            <a:r>
              <a:rPr lang="vi-VN" dirty="0" smtClean="0"/>
              <a:t>liệu </a:t>
            </a:r>
            <a:r>
              <a:rPr lang="vi-VN" dirty="0"/>
              <a:t>khác nhau, có mối quan hệ với nhau đó là chúng cùng mô tả các thuộc tính </a:t>
            </a:r>
            <a:r>
              <a:rPr lang="vi-VN" dirty="0" smtClean="0"/>
              <a:t>của</a:t>
            </a:r>
            <a:r>
              <a:rPr lang="en-US" dirty="0" smtClean="0"/>
              <a:t> </a:t>
            </a:r>
            <a:r>
              <a:rPr lang="vi-VN" dirty="0" smtClean="0"/>
              <a:t>một </a:t>
            </a:r>
            <a:r>
              <a:rPr lang="vi-VN" dirty="0"/>
              <a:t>đối tượng, ví dụ thông tin về 1 con người gồm họ tên, ngày sinh, chiều cao, </a:t>
            </a:r>
            <a:r>
              <a:rPr lang="vi-VN" dirty="0" smtClean="0"/>
              <a:t>cân</a:t>
            </a:r>
            <a:r>
              <a:rPr lang="en-US" dirty="0" smtClean="0"/>
              <a:t> </a:t>
            </a:r>
            <a:r>
              <a:rPr lang="en-US" dirty="0" err="1" smtClean="0"/>
              <a:t>nặng</a:t>
            </a:r>
            <a:r>
              <a:rPr lang="en-US" dirty="0"/>
              <a:t>, </a:t>
            </a:r>
            <a:r>
              <a:rPr lang="en-US" dirty="0" smtClean="0"/>
              <a:t>....</a:t>
            </a:r>
          </a:p>
        </p:txBody>
      </p:sp>
    </p:spTree>
    <p:extLst>
      <p:ext uri="{BB962C8B-B14F-4D97-AF65-F5344CB8AC3E}">
        <p14:creationId xmlns:p14="http://schemas.microsoft.com/office/powerpoint/2010/main" val="4274961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C000"/>
                </a:solidFill>
              </a:rPr>
              <a:t>Nội</a:t>
            </a:r>
            <a:r>
              <a:rPr lang="en-US" dirty="0" smtClean="0">
                <a:solidFill>
                  <a:srgbClr val="FFC000"/>
                </a:solidFill>
              </a:rPr>
              <a:t> dung </a:t>
            </a:r>
            <a:r>
              <a:rPr lang="en-US" dirty="0" err="1" smtClean="0">
                <a:solidFill>
                  <a:srgbClr val="FFC000"/>
                </a:solidFill>
              </a:rPr>
              <a:t>môn</a:t>
            </a:r>
            <a:r>
              <a:rPr lang="en-US" dirty="0" smtClean="0">
                <a:solidFill>
                  <a:srgbClr val="FFC000"/>
                </a:solidFill>
              </a:rPr>
              <a:t> </a:t>
            </a:r>
            <a:r>
              <a:rPr lang="en-US" dirty="0" err="1" smtClean="0">
                <a:solidFill>
                  <a:srgbClr val="FFC000"/>
                </a:solidFill>
              </a:rPr>
              <a:t>học</a:t>
            </a:r>
            <a:endParaRPr lang="en-US" dirty="0">
              <a:solidFill>
                <a:srgbClr val="FFC000"/>
              </a:solidFill>
            </a:endParaRPr>
          </a:p>
        </p:txBody>
      </p:sp>
      <p:sp>
        <p:nvSpPr>
          <p:cNvPr id="3" name="Content Placeholder 2"/>
          <p:cNvSpPr>
            <a:spLocks noGrp="1"/>
          </p:cNvSpPr>
          <p:nvPr>
            <p:ph idx="1"/>
          </p:nvPr>
        </p:nvSpPr>
        <p:spPr/>
        <p:txBody>
          <a:bodyPr/>
          <a:lstStyle/>
          <a:p>
            <a:r>
              <a:rPr lang="en-US" sz="3200" dirty="0" err="1" smtClean="0">
                <a:solidFill>
                  <a:srgbClr val="92D050"/>
                </a:solidFill>
              </a:rPr>
              <a:t>Tổng</a:t>
            </a:r>
            <a:r>
              <a:rPr lang="en-US" sz="3200" dirty="0" smtClean="0">
                <a:solidFill>
                  <a:srgbClr val="92D050"/>
                </a:solidFill>
              </a:rPr>
              <a:t> </a:t>
            </a:r>
            <a:r>
              <a:rPr lang="en-US" sz="3200" dirty="0" err="1" smtClean="0">
                <a:solidFill>
                  <a:srgbClr val="92D050"/>
                </a:solidFill>
              </a:rPr>
              <a:t>quan</a:t>
            </a:r>
            <a:r>
              <a:rPr lang="en-US" sz="3200" dirty="0" smtClean="0">
                <a:solidFill>
                  <a:srgbClr val="92D050"/>
                </a:solidFill>
              </a:rPr>
              <a:t> </a:t>
            </a:r>
            <a:r>
              <a:rPr lang="en-US" sz="3200" dirty="0" err="1" smtClean="0">
                <a:solidFill>
                  <a:srgbClr val="92D050"/>
                </a:solidFill>
              </a:rPr>
              <a:t>về</a:t>
            </a:r>
            <a:r>
              <a:rPr lang="en-US" sz="3200" dirty="0" smtClean="0">
                <a:solidFill>
                  <a:srgbClr val="92D050"/>
                </a:solidFill>
              </a:rPr>
              <a:t> </a:t>
            </a:r>
            <a:r>
              <a:rPr lang="en-US" sz="3200" dirty="0" err="1" smtClean="0">
                <a:solidFill>
                  <a:srgbClr val="92D050"/>
                </a:solidFill>
              </a:rPr>
              <a:t>cấu</a:t>
            </a:r>
            <a:r>
              <a:rPr lang="en-US" sz="3200" dirty="0" smtClean="0">
                <a:solidFill>
                  <a:srgbClr val="92D050"/>
                </a:solidFill>
              </a:rPr>
              <a:t> </a:t>
            </a:r>
            <a:r>
              <a:rPr lang="en-US" sz="3200" dirty="0" err="1" smtClean="0">
                <a:solidFill>
                  <a:srgbClr val="92D050"/>
                </a:solidFill>
              </a:rPr>
              <a:t>trúc</a:t>
            </a:r>
            <a:r>
              <a:rPr lang="en-US" sz="3200" dirty="0" smtClean="0">
                <a:solidFill>
                  <a:srgbClr val="92D050"/>
                </a:solidFill>
              </a:rPr>
              <a:t> </a:t>
            </a:r>
            <a:r>
              <a:rPr lang="en-US" sz="3200" dirty="0" err="1" smtClean="0">
                <a:solidFill>
                  <a:srgbClr val="92D050"/>
                </a:solidFill>
              </a:rPr>
              <a:t>dữ</a:t>
            </a:r>
            <a:r>
              <a:rPr lang="en-US" sz="3200" dirty="0" smtClean="0">
                <a:solidFill>
                  <a:srgbClr val="92D050"/>
                </a:solidFill>
              </a:rPr>
              <a:t> </a:t>
            </a:r>
            <a:r>
              <a:rPr lang="en-US" sz="3200" dirty="0" err="1" smtClean="0">
                <a:solidFill>
                  <a:srgbClr val="92D050"/>
                </a:solidFill>
              </a:rPr>
              <a:t>liệu</a:t>
            </a:r>
            <a:r>
              <a:rPr lang="en-US" sz="3200" dirty="0" smtClean="0">
                <a:solidFill>
                  <a:srgbClr val="92D050"/>
                </a:solidFill>
              </a:rPr>
              <a:t> &amp; </a:t>
            </a:r>
            <a:r>
              <a:rPr lang="en-US" sz="3200" dirty="0" err="1" smtClean="0">
                <a:solidFill>
                  <a:srgbClr val="92D050"/>
                </a:solidFill>
              </a:rPr>
              <a:t>thuật</a:t>
            </a:r>
            <a:r>
              <a:rPr lang="en-US" sz="3200" dirty="0" smtClean="0">
                <a:solidFill>
                  <a:srgbClr val="92D050"/>
                </a:solidFill>
              </a:rPr>
              <a:t> </a:t>
            </a:r>
            <a:r>
              <a:rPr lang="en-US" sz="3200" dirty="0" err="1" smtClean="0">
                <a:solidFill>
                  <a:srgbClr val="92D050"/>
                </a:solidFill>
              </a:rPr>
              <a:t>toán</a:t>
            </a:r>
            <a:endParaRPr lang="en-US" sz="3200" dirty="0" smtClean="0">
              <a:solidFill>
                <a:srgbClr val="92D050"/>
              </a:solidFill>
            </a:endParaRPr>
          </a:p>
          <a:p>
            <a:r>
              <a:rPr lang="en-US" sz="3200" dirty="0" err="1" smtClean="0">
                <a:solidFill>
                  <a:srgbClr val="92D050"/>
                </a:solidFill>
              </a:rPr>
              <a:t>Mô</a:t>
            </a:r>
            <a:r>
              <a:rPr lang="en-US" sz="3200" dirty="0" smtClean="0">
                <a:solidFill>
                  <a:srgbClr val="92D050"/>
                </a:solidFill>
              </a:rPr>
              <a:t> </a:t>
            </a:r>
            <a:r>
              <a:rPr lang="en-US" sz="3200" dirty="0" err="1" smtClean="0">
                <a:solidFill>
                  <a:srgbClr val="92D050"/>
                </a:solidFill>
              </a:rPr>
              <a:t>hình</a:t>
            </a:r>
            <a:r>
              <a:rPr lang="en-US" sz="3200" dirty="0" smtClean="0">
                <a:solidFill>
                  <a:srgbClr val="92D050"/>
                </a:solidFill>
              </a:rPr>
              <a:t> </a:t>
            </a:r>
            <a:r>
              <a:rPr lang="en-US" sz="3200" dirty="0" err="1" smtClean="0">
                <a:solidFill>
                  <a:srgbClr val="92D050"/>
                </a:solidFill>
              </a:rPr>
              <a:t>dữ</a:t>
            </a:r>
            <a:r>
              <a:rPr lang="en-US" sz="3200" dirty="0" smtClean="0">
                <a:solidFill>
                  <a:srgbClr val="92D050"/>
                </a:solidFill>
              </a:rPr>
              <a:t> </a:t>
            </a:r>
            <a:r>
              <a:rPr lang="en-US" sz="3200" dirty="0" err="1" smtClean="0">
                <a:solidFill>
                  <a:srgbClr val="92D050"/>
                </a:solidFill>
              </a:rPr>
              <a:t>liệu</a:t>
            </a:r>
            <a:r>
              <a:rPr lang="en-US" sz="3200" dirty="0" smtClean="0">
                <a:solidFill>
                  <a:srgbClr val="92D050"/>
                </a:solidFill>
              </a:rPr>
              <a:t> </a:t>
            </a:r>
            <a:r>
              <a:rPr lang="en-US" sz="3200" dirty="0" err="1" smtClean="0">
                <a:solidFill>
                  <a:srgbClr val="92D050"/>
                </a:solidFill>
              </a:rPr>
              <a:t>danh</a:t>
            </a:r>
            <a:r>
              <a:rPr lang="en-US" sz="3200" dirty="0" smtClean="0">
                <a:solidFill>
                  <a:srgbClr val="92D050"/>
                </a:solidFill>
              </a:rPr>
              <a:t> </a:t>
            </a:r>
            <a:r>
              <a:rPr lang="en-US" sz="3200" dirty="0" err="1" smtClean="0">
                <a:solidFill>
                  <a:srgbClr val="92D050"/>
                </a:solidFill>
              </a:rPr>
              <a:t>sách</a:t>
            </a:r>
            <a:endParaRPr lang="en-US" sz="3200" dirty="0" smtClean="0">
              <a:solidFill>
                <a:srgbClr val="92D050"/>
              </a:solidFill>
            </a:endParaRPr>
          </a:p>
          <a:p>
            <a:r>
              <a:rPr lang="en-US" sz="3200" dirty="0" err="1" smtClean="0">
                <a:solidFill>
                  <a:srgbClr val="92D050"/>
                </a:solidFill>
              </a:rPr>
              <a:t>Mô</a:t>
            </a:r>
            <a:r>
              <a:rPr lang="en-US" sz="3200" dirty="0" smtClean="0">
                <a:solidFill>
                  <a:srgbClr val="92D050"/>
                </a:solidFill>
              </a:rPr>
              <a:t> </a:t>
            </a:r>
            <a:r>
              <a:rPr lang="en-US" sz="3200" dirty="0" err="1" smtClean="0">
                <a:solidFill>
                  <a:srgbClr val="92D050"/>
                </a:solidFill>
              </a:rPr>
              <a:t>hình</a:t>
            </a:r>
            <a:r>
              <a:rPr lang="en-US" sz="3200" dirty="0" smtClean="0">
                <a:solidFill>
                  <a:srgbClr val="92D050"/>
                </a:solidFill>
              </a:rPr>
              <a:t> </a:t>
            </a:r>
            <a:r>
              <a:rPr lang="en-US" sz="3200" dirty="0" err="1" smtClean="0">
                <a:solidFill>
                  <a:srgbClr val="92D050"/>
                </a:solidFill>
              </a:rPr>
              <a:t>dữ</a:t>
            </a:r>
            <a:r>
              <a:rPr lang="en-US" sz="3200" dirty="0" smtClean="0">
                <a:solidFill>
                  <a:srgbClr val="92D050"/>
                </a:solidFill>
              </a:rPr>
              <a:t> </a:t>
            </a:r>
            <a:r>
              <a:rPr lang="en-US" sz="3200" dirty="0" err="1" smtClean="0">
                <a:solidFill>
                  <a:srgbClr val="92D050"/>
                </a:solidFill>
              </a:rPr>
              <a:t>liệu</a:t>
            </a:r>
            <a:r>
              <a:rPr lang="en-US" sz="3200" dirty="0" smtClean="0">
                <a:solidFill>
                  <a:srgbClr val="92D050"/>
                </a:solidFill>
              </a:rPr>
              <a:t> </a:t>
            </a:r>
            <a:r>
              <a:rPr lang="en-US" sz="3200" dirty="0" err="1" smtClean="0">
                <a:solidFill>
                  <a:srgbClr val="92D050"/>
                </a:solidFill>
              </a:rPr>
              <a:t>cây</a:t>
            </a:r>
            <a:endParaRPr lang="en-US" sz="3200" dirty="0" smtClean="0">
              <a:solidFill>
                <a:srgbClr val="92D050"/>
              </a:solidFill>
            </a:endParaRPr>
          </a:p>
          <a:p>
            <a:r>
              <a:rPr lang="en-US" sz="3200" dirty="0" err="1" smtClean="0">
                <a:solidFill>
                  <a:srgbClr val="92D050"/>
                </a:solidFill>
              </a:rPr>
              <a:t>Mô</a:t>
            </a:r>
            <a:r>
              <a:rPr lang="en-US" sz="3200" dirty="0" smtClean="0">
                <a:solidFill>
                  <a:srgbClr val="92D050"/>
                </a:solidFill>
              </a:rPr>
              <a:t> </a:t>
            </a:r>
            <a:r>
              <a:rPr lang="en-US" sz="3200" dirty="0" err="1" smtClean="0">
                <a:solidFill>
                  <a:srgbClr val="92D050"/>
                </a:solidFill>
              </a:rPr>
              <a:t>hình</a:t>
            </a:r>
            <a:r>
              <a:rPr lang="en-US" sz="3200" dirty="0" smtClean="0">
                <a:solidFill>
                  <a:srgbClr val="92D050"/>
                </a:solidFill>
              </a:rPr>
              <a:t> </a:t>
            </a:r>
            <a:r>
              <a:rPr lang="en-US" sz="3200" dirty="0" err="1" smtClean="0">
                <a:solidFill>
                  <a:srgbClr val="92D050"/>
                </a:solidFill>
              </a:rPr>
              <a:t>dữ</a:t>
            </a:r>
            <a:r>
              <a:rPr lang="en-US" sz="3200" dirty="0" smtClean="0">
                <a:solidFill>
                  <a:srgbClr val="92D050"/>
                </a:solidFill>
              </a:rPr>
              <a:t> </a:t>
            </a:r>
            <a:r>
              <a:rPr lang="en-US" sz="3200" dirty="0" err="1" smtClean="0">
                <a:solidFill>
                  <a:srgbClr val="92D050"/>
                </a:solidFill>
              </a:rPr>
              <a:t>liệu</a:t>
            </a:r>
            <a:r>
              <a:rPr lang="en-US" sz="3200" dirty="0" smtClean="0">
                <a:solidFill>
                  <a:srgbClr val="92D050"/>
                </a:solidFill>
              </a:rPr>
              <a:t> </a:t>
            </a:r>
            <a:r>
              <a:rPr lang="en-US" sz="3200" dirty="0" err="1" smtClean="0">
                <a:solidFill>
                  <a:srgbClr val="92D050"/>
                </a:solidFill>
              </a:rPr>
              <a:t>đồ</a:t>
            </a:r>
            <a:r>
              <a:rPr lang="en-US" sz="3200" dirty="0" smtClean="0">
                <a:solidFill>
                  <a:srgbClr val="92D050"/>
                </a:solidFill>
              </a:rPr>
              <a:t> </a:t>
            </a:r>
            <a:r>
              <a:rPr lang="en-US" sz="3200" dirty="0" err="1" smtClean="0">
                <a:solidFill>
                  <a:srgbClr val="92D050"/>
                </a:solidFill>
              </a:rPr>
              <a:t>thị</a:t>
            </a:r>
            <a:endParaRPr lang="en-US" sz="3200" dirty="0" smtClean="0">
              <a:solidFill>
                <a:srgbClr val="92D050"/>
              </a:solidFill>
            </a:endParaRPr>
          </a:p>
          <a:p>
            <a:r>
              <a:rPr lang="en-US" sz="3200" dirty="0" err="1" smtClean="0">
                <a:solidFill>
                  <a:srgbClr val="92D050"/>
                </a:solidFill>
              </a:rPr>
              <a:t>Mô</a:t>
            </a:r>
            <a:r>
              <a:rPr lang="en-US" sz="3200" dirty="0" smtClean="0">
                <a:solidFill>
                  <a:srgbClr val="92D050"/>
                </a:solidFill>
              </a:rPr>
              <a:t> </a:t>
            </a:r>
            <a:r>
              <a:rPr lang="en-US" sz="3200" dirty="0" err="1" smtClean="0">
                <a:solidFill>
                  <a:srgbClr val="92D050"/>
                </a:solidFill>
              </a:rPr>
              <a:t>hình</a:t>
            </a:r>
            <a:r>
              <a:rPr lang="en-US" sz="3200" dirty="0" smtClean="0">
                <a:solidFill>
                  <a:srgbClr val="92D050"/>
                </a:solidFill>
              </a:rPr>
              <a:t> </a:t>
            </a:r>
            <a:r>
              <a:rPr lang="en-US" sz="3200" dirty="0" err="1" smtClean="0">
                <a:solidFill>
                  <a:srgbClr val="92D050"/>
                </a:solidFill>
              </a:rPr>
              <a:t>dữ</a:t>
            </a:r>
            <a:r>
              <a:rPr lang="en-US" sz="3200" dirty="0" smtClean="0">
                <a:solidFill>
                  <a:srgbClr val="92D050"/>
                </a:solidFill>
              </a:rPr>
              <a:t> </a:t>
            </a:r>
            <a:r>
              <a:rPr lang="en-US" sz="3200" dirty="0" err="1" smtClean="0">
                <a:solidFill>
                  <a:srgbClr val="92D050"/>
                </a:solidFill>
              </a:rPr>
              <a:t>liệu</a:t>
            </a:r>
            <a:r>
              <a:rPr lang="en-US" sz="3200" dirty="0" smtClean="0">
                <a:solidFill>
                  <a:srgbClr val="92D050"/>
                </a:solidFill>
              </a:rPr>
              <a:t> </a:t>
            </a:r>
            <a:r>
              <a:rPr lang="en-US" sz="3200" dirty="0" err="1" smtClean="0">
                <a:solidFill>
                  <a:srgbClr val="92D050"/>
                </a:solidFill>
              </a:rPr>
              <a:t>tập</a:t>
            </a:r>
            <a:r>
              <a:rPr lang="en-US" sz="3200" dirty="0" smtClean="0">
                <a:solidFill>
                  <a:srgbClr val="92D050"/>
                </a:solidFill>
              </a:rPr>
              <a:t> </a:t>
            </a:r>
            <a:r>
              <a:rPr lang="en-US" sz="3200" dirty="0" err="1" smtClean="0">
                <a:solidFill>
                  <a:srgbClr val="92D050"/>
                </a:solidFill>
              </a:rPr>
              <a:t>hợp</a:t>
            </a:r>
            <a:endParaRPr lang="en-US" sz="3200" dirty="0" smtClean="0">
              <a:solidFill>
                <a:srgbClr val="92D050"/>
              </a:solidFill>
            </a:endParaRP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156960"/>
          </a:xfrm>
        </p:spPr>
        <p:txBody>
          <a:bodyPr>
            <a:normAutofit/>
          </a:bodyPr>
          <a:lstStyle/>
          <a:p>
            <a:pPr marL="137160" indent="0" algn="ctr">
              <a:buNone/>
            </a:pPr>
            <a:r>
              <a:rPr lang="en-US" sz="3800" b="1" dirty="0" err="1">
                <a:solidFill>
                  <a:srgbClr val="FFFF00"/>
                </a:solidFill>
              </a:rPr>
              <a:t>Một</a:t>
            </a:r>
            <a:r>
              <a:rPr lang="en-US" sz="3800" b="1" dirty="0">
                <a:solidFill>
                  <a:srgbClr val="FFFF00"/>
                </a:solidFill>
              </a:rPr>
              <a:t> </a:t>
            </a:r>
            <a:r>
              <a:rPr lang="en-US" sz="3800" b="1" dirty="0" err="1">
                <a:solidFill>
                  <a:srgbClr val="FFFF00"/>
                </a:solidFill>
              </a:rPr>
              <a:t>cấu</a:t>
            </a:r>
            <a:r>
              <a:rPr lang="en-US" sz="3800" b="1" dirty="0">
                <a:solidFill>
                  <a:srgbClr val="FFFF00"/>
                </a:solidFill>
              </a:rPr>
              <a:t> </a:t>
            </a:r>
            <a:r>
              <a:rPr lang="en-US" sz="3800" b="1" dirty="0" err="1">
                <a:solidFill>
                  <a:srgbClr val="FFFF00"/>
                </a:solidFill>
              </a:rPr>
              <a:t>trúc</a:t>
            </a:r>
            <a:r>
              <a:rPr lang="en-US" sz="3800" b="1" dirty="0">
                <a:solidFill>
                  <a:srgbClr val="FFFF00"/>
                </a:solidFill>
              </a:rPr>
              <a:t> </a:t>
            </a:r>
            <a:r>
              <a:rPr lang="en-US" sz="3800" b="1" dirty="0" err="1">
                <a:solidFill>
                  <a:srgbClr val="FFFF00"/>
                </a:solidFill>
              </a:rPr>
              <a:t>dữ</a:t>
            </a:r>
            <a:r>
              <a:rPr lang="en-US" sz="3800" b="1" dirty="0">
                <a:solidFill>
                  <a:srgbClr val="FFFF00"/>
                </a:solidFill>
              </a:rPr>
              <a:t> </a:t>
            </a:r>
            <a:r>
              <a:rPr lang="en-US" sz="3800" b="1" dirty="0" err="1">
                <a:solidFill>
                  <a:srgbClr val="FFFF00"/>
                </a:solidFill>
              </a:rPr>
              <a:t>liệu</a:t>
            </a:r>
            <a:r>
              <a:rPr lang="en-US" sz="3800" b="1" dirty="0">
                <a:solidFill>
                  <a:srgbClr val="FFFF00"/>
                </a:solidFill>
              </a:rPr>
              <a:t> </a:t>
            </a:r>
            <a:r>
              <a:rPr lang="en-US" sz="3800" b="1" dirty="0" err="1">
                <a:solidFill>
                  <a:srgbClr val="FFFF00"/>
                </a:solidFill>
              </a:rPr>
              <a:t>tốt</a:t>
            </a:r>
            <a:r>
              <a:rPr lang="en-US" sz="3800" b="1" dirty="0">
                <a:solidFill>
                  <a:srgbClr val="FFFF00"/>
                </a:solidFill>
              </a:rPr>
              <a:t> </a:t>
            </a:r>
            <a:r>
              <a:rPr lang="en-US" sz="3800" b="1" dirty="0" err="1">
                <a:solidFill>
                  <a:srgbClr val="FFFF00"/>
                </a:solidFill>
              </a:rPr>
              <a:t>phải</a:t>
            </a:r>
            <a:r>
              <a:rPr lang="en-US" sz="3800" b="1" dirty="0">
                <a:solidFill>
                  <a:srgbClr val="FFFF00"/>
                </a:solidFill>
              </a:rPr>
              <a:t> </a:t>
            </a:r>
            <a:r>
              <a:rPr lang="en-US" sz="3800" b="1" dirty="0" err="1">
                <a:solidFill>
                  <a:srgbClr val="FFFF00"/>
                </a:solidFill>
              </a:rPr>
              <a:t>thỏa</a:t>
            </a:r>
            <a:r>
              <a:rPr lang="en-US" sz="3800" b="1" dirty="0">
                <a:solidFill>
                  <a:srgbClr val="FFFF00"/>
                </a:solidFill>
              </a:rPr>
              <a:t> </a:t>
            </a:r>
            <a:r>
              <a:rPr lang="en-US" sz="3800" b="1" dirty="0" err="1" smtClean="0">
                <a:solidFill>
                  <a:srgbClr val="FFFF00"/>
                </a:solidFill>
              </a:rPr>
              <a:t>mãn</a:t>
            </a:r>
            <a:r>
              <a:rPr lang="en-US" sz="3800" b="1" dirty="0" smtClean="0">
                <a:solidFill>
                  <a:srgbClr val="FFFF00"/>
                </a:solidFill>
              </a:rPr>
              <a:t> </a:t>
            </a:r>
            <a:r>
              <a:rPr lang="en-US" sz="3800" b="1" dirty="0" err="1" smtClean="0">
                <a:solidFill>
                  <a:srgbClr val="FFFF00"/>
                </a:solidFill>
              </a:rPr>
              <a:t>các</a:t>
            </a:r>
            <a:r>
              <a:rPr lang="en-US" sz="3800" b="1" dirty="0" smtClean="0">
                <a:solidFill>
                  <a:srgbClr val="FFFF00"/>
                </a:solidFill>
              </a:rPr>
              <a:t> </a:t>
            </a:r>
            <a:r>
              <a:rPr lang="en-US" sz="3800" b="1" dirty="0" err="1">
                <a:solidFill>
                  <a:srgbClr val="FFFF00"/>
                </a:solidFill>
              </a:rPr>
              <a:t>tiêu</a:t>
            </a:r>
            <a:r>
              <a:rPr lang="en-US" sz="3800" b="1" dirty="0">
                <a:solidFill>
                  <a:srgbClr val="FFFF00"/>
                </a:solidFill>
              </a:rPr>
              <a:t> </a:t>
            </a:r>
            <a:r>
              <a:rPr lang="en-US" sz="3800" b="1" dirty="0" err="1">
                <a:solidFill>
                  <a:srgbClr val="FFFF00"/>
                </a:solidFill>
              </a:rPr>
              <a:t>chuẩn</a:t>
            </a:r>
            <a:r>
              <a:rPr lang="en-US" sz="3800" b="1" dirty="0">
                <a:solidFill>
                  <a:srgbClr val="FFFF00"/>
                </a:solidFill>
              </a:rPr>
              <a:t> </a:t>
            </a:r>
            <a:r>
              <a:rPr lang="en-US" sz="3800" b="1" dirty="0" err="1">
                <a:solidFill>
                  <a:srgbClr val="FFFF00"/>
                </a:solidFill>
              </a:rPr>
              <a:t>sau</a:t>
            </a:r>
            <a:r>
              <a:rPr lang="en-US" sz="3800" b="1" dirty="0">
                <a:solidFill>
                  <a:srgbClr val="FFFF00"/>
                </a:solidFill>
              </a:rPr>
              <a:t> :</a:t>
            </a:r>
          </a:p>
          <a:p>
            <a:pPr marL="137160" indent="0">
              <a:buNone/>
            </a:pPr>
            <a:r>
              <a:rPr lang="vi-VN" b="1" u="sng" dirty="0"/>
              <a:t>1- Phản ánh đúng thực tế</a:t>
            </a:r>
          </a:p>
          <a:p>
            <a:pPr marL="137160" indent="0">
              <a:buNone/>
            </a:pPr>
            <a:r>
              <a:rPr lang="vi-VN" sz="2400" i="1" dirty="0"/>
              <a:t>quyết định tính đúng đắn của toàn bộ bài toán. </a:t>
            </a:r>
            <a:r>
              <a:rPr lang="vi-VN" sz="2400" i="1" dirty="0" smtClean="0"/>
              <a:t>Cần</a:t>
            </a:r>
            <a:r>
              <a:rPr lang="en-US" sz="2400" i="1" dirty="0" smtClean="0"/>
              <a:t> </a:t>
            </a:r>
            <a:r>
              <a:rPr lang="vi-VN" sz="2400" i="1" dirty="0" smtClean="0"/>
              <a:t>xem </a:t>
            </a:r>
            <a:r>
              <a:rPr lang="vi-VN" sz="2400" i="1" dirty="0"/>
              <a:t>xét kỹ lưỡng, dự trù các trạng thái biến đổi </a:t>
            </a:r>
            <a:r>
              <a:rPr lang="vi-VN" sz="2400" i="1" dirty="0" smtClean="0"/>
              <a:t>của</a:t>
            </a:r>
            <a:r>
              <a:rPr lang="en-US" sz="2400" i="1" dirty="0" smtClean="0"/>
              <a:t> </a:t>
            </a:r>
            <a:r>
              <a:rPr lang="vi-VN" sz="2400" i="1" dirty="0" smtClean="0"/>
              <a:t>dữ </a:t>
            </a:r>
            <a:r>
              <a:rPr lang="vi-VN" sz="2400" i="1" dirty="0"/>
              <a:t>liệu trong chu trình sống để có thể chọn cấu </a:t>
            </a:r>
            <a:r>
              <a:rPr lang="vi-VN" sz="2400" i="1" dirty="0" smtClean="0"/>
              <a:t>trúc</a:t>
            </a:r>
            <a:r>
              <a:rPr lang="en-US" sz="2400" i="1" dirty="0" smtClean="0"/>
              <a:t> </a:t>
            </a:r>
            <a:r>
              <a:rPr lang="vi-VN" sz="2400" i="1" dirty="0" smtClean="0"/>
              <a:t>dữ </a:t>
            </a:r>
            <a:r>
              <a:rPr lang="vi-VN" sz="2400" i="1" dirty="0"/>
              <a:t>liệu lưu trữ thể hiện chính xác đối tượng thực tế</a:t>
            </a:r>
            <a:r>
              <a:rPr lang="vi-VN" sz="2400" i="1" dirty="0" smtClean="0"/>
              <a:t>.</a:t>
            </a:r>
            <a:endParaRPr lang="en-US" sz="2400" i="1" dirty="0" smtClean="0"/>
          </a:p>
          <a:p>
            <a:pPr marL="137160" indent="0">
              <a:buNone/>
            </a:pPr>
            <a:r>
              <a:rPr lang="en-US" sz="2400" b="1" i="1" dirty="0" err="1" smtClean="0">
                <a:solidFill>
                  <a:srgbClr val="FFC000"/>
                </a:solidFill>
              </a:rPr>
              <a:t>Ví</a:t>
            </a:r>
            <a:r>
              <a:rPr lang="en-US" sz="2400" b="1" i="1" dirty="0" smtClean="0">
                <a:solidFill>
                  <a:srgbClr val="FFC000"/>
                </a:solidFill>
              </a:rPr>
              <a:t> </a:t>
            </a:r>
            <a:r>
              <a:rPr lang="en-US" sz="2400" b="1" i="1" dirty="0" err="1" smtClean="0">
                <a:solidFill>
                  <a:srgbClr val="FFC000"/>
                </a:solidFill>
              </a:rPr>
              <a:t>dụ</a:t>
            </a:r>
            <a:r>
              <a:rPr lang="en-US" sz="2400" b="1" i="1" dirty="0" smtClean="0">
                <a:solidFill>
                  <a:srgbClr val="FFC000"/>
                </a:solidFill>
              </a:rPr>
              <a:t>: </a:t>
            </a:r>
            <a:r>
              <a:rPr lang="en-US" sz="2400" b="1" i="1" dirty="0" err="1" smtClean="0">
                <a:solidFill>
                  <a:srgbClr val="FFC000"/>
                </a:solidFill>
              </a:rPr>
              <a:t>để</a:t>
            </a:r>
            <a:r>
              <a:rPr lang="en-US" sz="2400" b="1" i="1" dirty="0" smtClean="0">
                <a:solidFill>
                  <a:srgbClr val="FFC000"/>
                </a:solidFill>
              </a:rPr>
              <a:t> </a:t>
            </a:r>
            <a:r>
              <a:rPr lang="en-US" sz="2400" b="1" i="1" dirty="0" err="1" smtClean="0">
                <a:solidFill>
                  <a:srgbClr val="FFC000"/>
                </a:solidFill>
              </a:rPr>
              <a:t>lưu</a:t>
            </a:r>
            <a:r>
              <a:rPr lang="en-US" sz="2400" b="1" i="1" dirty="0" smtClean="0">
                <a:solidFill>
                  <a:srgbClr val="FFC000"/>
                </a:solidFill>
              </a:rPr>
              <a:t> </a:t>
            </a:r>
            <a:r>
              <a:rPr lang="en-US" sz="2400" b="1" i="1" dirty="0" err="1" smtClean="0">
                <a:solidFill>
                  <a:srgbClr val="FFC000"/>
                </a:solidFill>
              </a:rPr>
              <a:t>điểm</a:t>
            </a:r>
            <a:r>
              <a:rPr lang="en-US" sz="2400" b="1" i="1" dirty="0" smtClean="0">
                <a:solidFill>
                  <a:srgbClr val="FFC000"/>
                </a:solidFill>
              </a:rPr>
              <a:t> TB </a:t>
            </a:r>
            <a:r>
              <a:rPr lang="en-US" sz="2400" b="1" i="1" dirty="0" err="1" smtClean="0">
                <a:solidFill>
                  <a:srgbClr val="FFC000"/>
                </a:solidFill>
              </a:rPr>
              <a:t>của</a:t>
            </a:r>
            <a:r>
              <a:rPr lang="en-US" sz="2400" b="1" i="1" dirty="0" smtClean="0">
                <a:solidFill>
                  <a:srgbClr val="FFC000"/>
                </a:solidFill>
              </a:rPr>
              <a:t> </a:t>
            </a:r>
            <a:r>
              <a:rPr lang="en-US" sz="2400" b="1" i="1" dirty="0" err="1" smtClean="0">
                <a:solidFill>
                  <a:srgbClr val="FFC000"/>
                </a:solidFill>
              </a:rPr>
              <a:t>sinh</a:t>
            </a:r>
            <a:r>
              <a:rPr lang="en-US" sz="2400" b="1" i="1" dirty="0" smtClean="0">
                <a:solidFill>
                  <a:srgbClr val="FFC000"/>
                </a:solidFill>
              </a:rPr>
              <a:t> </a:t>
            </a:r>
            <a:r>
              <a:rPr lang="en-US" sz="2400" b="1" i="1" dirty="0" err="1" smtClean="0">
                <a:solidFill>
                  <a:srgbClr val="FFC000"/>
                </a:solidFill>
              </a:rPr>
              <a:t>viên</a:t>
            </a:r>
            <a:r>
              <a:rPr lang="en-US" sz="2400" b="1" i="1" dirty="0" smtClean="0">
                <a:solidFill>
                  <a:srgbClr val="FFC000"/>
                </a:solidFill>
              </a:rPr>
              <a:t> ta </a:t>
            </a:r>
            <a:r>
              <a:rPr lang="en-US" sz="2400" b="1" i="1" dirty="0" err="1" smtClean="0">
                <a:solidFill>
                  <a:srgbClr val="FFC000"/>
                </a:solidFill>
              </a:rPr>
              <a:t>sd</a:t>
            </a:r>
            <a:r>
              <a:rPr lang="en-US" sz="2400" b="1" i="1" dirty="0" smtClean="0">
                <a:solidFill>
                  <a:srgbClr val="FFC000"/>
                </a:solidFill>
              </a:rPr>
              <a:t> </a:t>
            </a:r>
            <a:r>
              <a:rPr lang="en-US" sz="2400" b="1" i="1" dirty="0" err="1" smtClean="0">
                <a:solidFill>
                  <a:srgbClr val="FFC000"/>
                </a:solidFill>
              </a:rPr>
              <a:t>biến</a:t>
            </a:r>
            <a:r>
              <a:rPr lang="en-US" sz="2400" b="1" i="1" dirty="0" smtClean="0">
                <a:solidFill>
                  <a:srgbClr val="FFC000"/>
                </a:solidFill>
              </a:rPr>
              <a:t> </a:t>
            </a:r>
            <a:r>
              <a:rPr lang="en-US" sz="2400" b="1" i="1" dirty="0" err="1" smtClean="0">
                <a:solidFill>
                  <a:srgbClr val="FFC000"/>
                </a:solidFill>
              </a:rPr>
              <a:t>số</a:t>
            </a:r>
            <a:r>
              <a:rPr lang="en-US" sz="2400" b="1" i="1" dirty="0" smtClean="0">
                <a:solidFill>
                  <a:srgbClr val="FFC000"/>
                </a:solidFill>
              </a:rPr>
              <a:t> </a:t>
            </a:r>
            <a:r>
              <a:rPr lang="en-US" sz="2400" b="1" i="1" dirty="0" err="1" smtClean="0">
                <a:solidFill>
                  <a:srgbClr val="FFC000"/>
                </a:solidFill>
              </a:rPr>
              <a:t>thực</a:t>
            </a:r>
            <a:r>
              <a:rPr lang="en-US" sz="2400" b="1" i="1" dirty="0" smtClean="0">
                <a:solidFill>
                  <a:srgbClr val="FFC000"/>
                </a:solidFill>
              </a:rPr>
              <a:t>, </a:t>
            </a:r>
            <a:r>
              <a:rPr lang="en-US" sz="2400" b="1" i="1" dirty="0" err="1" smtClean="0">
                <a:solidFill>
                  <a:srgbClr val="FFC000"/>
                </a:solidFill>
              </a:rPr>
              <a:t>nếu</a:t>
            </a:r>
            <a:r>
              <a:rPr lang="en-US" sz="2400" b="1" i="1" dirty="0" smtClean="0">
                <a:solidFill>
                  <a:srgbClr val="FFC000"/>
                </a:solidFill>
              </a:rPr>
              <a:t> </a:t>
            </a:r>
            <a:r>
              <a:rPr lang="en-US" sz="2400" b="1" i="1" dirty="0" err="1" smtClean="0">
                <a:solidFill>
                  <a:srgbClr val="FFC000"/>
                </a:solidFill>
              </a:rPr>
              <a:t>sd</a:t>
            </a:r>
            <a:r>
              <a:rPr lang="en-US" sz="2400" b="1" i="1" dirty="0" smtClean="0">
                <a:solidFill>
                  <a:srgbClr val="FFC000"/>
                </a:solidFill>
              </a:rPr>
              <a:t> </a:t>
            </a:r>
            <a:r>
              <a:rPr lang="en-US" sz="2400" b="1" i="1" dirty="0" err="1" smtClean="0">
                <a:solidFill>
                  <a:srgbClr val="FFC000"/>
                </a:solidFill>
              </a:rPr>
              <a:t>biến</a:t>
            </a:r>
            <a:r>
              <a:rPr lang="en-US" sz="2400" b="1" i="1" dirty="0" smtClean="0">
                <a:solidFill>
                  <a:srgbClr val="FFC000"/>
                </a:solidFill>
              </a:rPr>
              <a:t> </a:t>
            </a:r>
            <a:r>
              <a:rPr lang="en-US" sz="2400" b="1" i="1" dirty="0" err="1" smtClean="0">
                <a:solidFill>
                  <a:srgbClr val="FFC000"/>
                </a:solidFill>
              </a:rPr>
              <a:t>số</a:t>
            </a:r>
            <a:r>
              <a:rPr lang="en-US" sz="2400" b="1" i="1" dirty="0" smtClean="0">
                <a:solidFill>
                  <a:srgbClr val="FFC000"/>
                </a:solidFill>
              </a:rPr>
              <a:t> </a:t>
            </a:r>
            <a:r>
              <a:rPr lang="en-US" sz="2400" b="1" i="1" dirty="0" err="1" smtClean="0">
                <a:solidFill>
                  <a:srgbClr val="FFC000"/>
                </a:solidFill>
              </a:rPr>
              <a:t>nguyên</a:t>
            </a:r>
            <a:r>
              <a:rPr lang="en-US" sz="2400" b="1" i="1" dirty="0" smtClean="0">
                <a:solidFill>
                  <a:srgbClr val="FFC000"/>
                </a:solidFill>
              </a:rPr>
              <a:t> </a:t>
            </a:r>
            <a:r>
              <a:rPr lang="en-US" sz="2400" b="1" i="1" dirty="0" err="1" smtClean="0">
                <a:solidFill>
                  <a:srgbClr val="FFC000"/>
                </a:solidFill>
              </a:rPr>
              <a:t>thì</a:t>
            </a:r>
            <a:r>
              <a:rPr lang="en-US" sz="2400" b="1" i="1" dirty="0" smtClean="0">
                <a:solidFill>
                  <a:srgbClr val="FFC000"/>
                </a:solidFill>
              </a:rPr>
              <a:t> </a:t>
            </a:r>
            <a:r>
              <a:rPr lang="en-US" sz="2400" b="1" i="1" dirty="0" err="1" smtClean="0">
                <a:solidFill>
                  <a:srgbClr val="FFC000"/>
                </a:solidFill>
              </a:rPr>
              <a:t>sẽ</a:t>
            </a:r>
            <a:r>
              <a:rPr lang="en-US" sz="2400" b="1" i="1" dirty="0" smtClean="0">
                <a:solidFill>
                  <a:srgbClr val="FFC000"/>
                </a:solidFill>
              </a:rPr>
              <a:t> </a:t>
            </a:r>
            <a:r>
              <a:rPr lang="en-US" sz="2400" b="1" i="1" dirty="0" err="1" smtClean="0">
                <a:solidFill>
                  <a:srgbClr val="FFC000"/>
                </a:solidFill>
              </a:rPr>
              <a:t>làm</a:t>
            </a:r>
            <a:r>
              <a:rPr lang="en-US" sz="2400" b="1" i="1" dirty="0" smtClean="0">
                <a:solidFill>
                  <a:srgbClr val="FFC000"/>
                </a:solidFill>
              </a:rPr>
              <a:t> </a:t>
            </a:r>
            <a:r>
              <a:rPr lang="en-US" sz="2400" b="1" i="1" dirty="0" err="1" smtClean="0">
                <a:solidFill>
                  <a:srgbClr val="FFC000"/>
                </a:solidFill>
              </a:rPr>
              <a:t>tròn</a:t>
            </a:r>
            <a:r>
              <a:rPr lang="en-US" sz="2400" b="1" i="1" dirty="0" smtClean="0">
                <a:solidFill>
                  <a:srgbClr val="FFC000"/>
                </a:solidFill>
              </a:rPr>
              <a:t> </a:t>
            </a:r>
            <a:r>
              <a:rPr lang="en-US" sz="2400" b="1" i="1" dirty="0" err="1" smtClean="0">
                <a:solidFill>
                  <a:srgbClr val="FFC000"/>
                </a:solidFill>
              </a:rPr>
              <a:t>mọi</a:t>
            </a:r>
            <a:r>
              <a:rPr lang="en-US" sz="2400" b="1" i="1" dirty="0" smtClean="0">
                <a:solidFill>
                  <a:srgbClr val="FFC000"/>
                </a:solidFill>
              </a:rPr>
              <a:t> </a:t>
            </a:r>
            <a:r>
              <a:rPr lang="en-US" sz="2400" b="1" i="1" dirty="0" err="1" smtClean="0">
                <a:solidFill>
                  <a:srgbClr val="FFC000"/>
                </a:solidFill>
              </a:rPr>
              <a:t>giá</a:t>
            </a:r>
            <a:r>
              <a:rPr lang="en-US" sz="2400" b="1" i="1" dirty="0" smtClean="0">
                <a:solidFill>
                  <a:srgbClr val="FFC000"/>
                </a:solidFill>
              </a:rPr>
              <a:t> </a:t>
            </a:r>
            <a:r>
              <a:rPr lang="en-US" sz="2400" b="1" i="1" dirty="0" err="1" smtClean="0">
                <a:solidFill>
                  <a:srgbClr val="FFC000"/>
                </a:solidFill>
              </a:rPr>
              <a:t>trị</a:t>
            </a:r>
            <a:r>
              <a:rPr lang="en-US" sz="2400" b="1" i="1" dirty="0" smtClean="0">
                <a:solidFill>
                  <a:srgbClr val="FFC000"/>
                </a:solidFill>
              </a:rPr>
              <a:t> </a:t>
            </a:r>
            <a:r>
              <a:rPr lang="en-US" sz="2400" b="1" i="1" dirty="0" err="1" smtClean="0">
                <a:solidFill>
                  <a:srgbClr val="FFC000"/>
                </a:solidFill>
              </a:rPr>
              <a:t>sẽ</a:t>
            </a:r>
            <a:r>
              <a:rPr lang="en-US" sz="2400" b="1" i="1" dirty="0" smtClean="0">
                <a:solidFill>
                  <a:srgbClr val="FFC000"/>
                </a:solidFill>
              </a:rPr>
              <a:t> </a:t>
            </a:r>
            <a:r>
              <a:rPr lang="en-US" sz="2400" b="1" i="1" dirty="0" err="1" smtClean="0">
                <a:solidFill>
                  <a:srgbClr val="FFC000"/>
                </a:solidFill>
              </a:rPr>
              <a:t>thiệt</a:t>
            </a:r>
            <a:r>
              <a:rPr lang="en-US" sz="2400" b="1" i="1" dirty="0" smtClean="0">
                <a:solidFill>
                  <a:srgbClr val="FFC000"/>
                </a:solidFill>
              </a:rPr>
              <a:t> </a:t>
            </a:r>
            <a:r>
              <a:rPr lang="en-US" sz="2400" b="1" i="1" dirty="0" err="1" smtClean="0">
                <a:solidFill>
                  <a:srgbClr val="FFC000"/>
                </a:solidFill>
              </a:rPr>
              <a:t>cho</a:t>
            </a:r>
            <a:r>
              <a:rPr lang="en-US" sz="2400" b="1" i="1" dirty="0" smtClean="0">
                <a:solidFill>
                  <a:srgbClr val="FFC000"/>
                </a:solidFill>
              </a:rPr>
              <a:t> </a:t>
            </a:r>
            <a:r>
              <a:rPr lang="en-US" sz="2400" b="1" i="1" dirty="0" err="1" smtClean="0">
                <a:solidFill>
                  <a:srgbClr val="FFC000"/>
                </a:solidFill>
              </a:rPr>
              <a:t>sv</a:t>
            </a:r>
            <a:r>
              <a:rPr lang="en-US" sz="2400" b="1" i="1" dirty="0" smtClean="0">
                <a:solidFill>
                  <a:srgbClr val="FFC000"/>
                </a:solidFill>
              </a:rPr>
              <a:t>.</a:t>
            </a:r>
            <a:endParaRPr lang="vi-VN" sz="2400" b="1" i="1" dirty="0">
              <a:solidFill>
                <a:srgbClr val="FFC000"/>
              </a:solidFill>
            </a:endParaRPr>
          </a:p>
          <a:p>
            <a:pPr marL="137160" indent="0">
              <a:buNone/>
            </a:pPr>
            <a:r>
              <a:rPr lang="vi-VN" b="1" u="sng" dirty="0"/>
              <a:t>2 - Phù hợp với các thao tác trên đó</a:t>
            </a:r>
          </a:p>
          <a:p>
            <a:pPr marL="137160" indent="0">
              <a:buNone/>
            </a:pPr>
            <a:r>
              <a:rPr lang="vi-VN" sz="2400" i="1" dirty="0"/>
              <a:t>giúp tăng tính hiệu quả của giải thuật: giúp phát </a:t>
            </a:r>
            <a:r>
              <a:rPr lang="vi-VN" sz="2400" i="1" dirty="0" smtClean="0"/>
              <a:t>triển</a:t>
            </a:r>
            <a:r>
              <a:rPr lang="en-US" sz="2400" i="1" dirty="0" smtClean="0"/>
              <a:t> </a:t>
            </a:r>
            <a:r>
              <a:rPr lang="vi-VN" sz="2400" i="1" dirty="0" smtClean="0"/>
              <a:t>các </a:t>
            </a:r>
            <a:r>
              <a:rPr lang="vi-VN" sz="2400" i="1" dirty="0"/>
              <a:t>thuật toán đơn giản, tự nhiên hơn; chương </a:t>
            </a:r>
            <a:r>
              <a:rPr lang="vi-VN" sz="2400" i="1" dirty="0" smtClean="0"/>
              <a:t>trình</a:t>
            </a:r>
            <a:r>
              <a:rPr lang="en-US" sz="2400" i="1" dirty="0" smtClean="0"/>
              <a:t> </a:t>
            </a:r>
            <a:r>
              <a:rPr lang="vi-VN" sz="2400" i="1" dirty="0" smtClean="0"/>
              <a:t>đạt </a:t>
            </a:r>
            <a:r>
              <a:rPr lang="vi-VN" sz="2400" i="1" dirty="0"/>
              <a:t>hiệu quả cao hơn về tốc độ xử lý</a:t>
            </a:r>
            <a:r>
              <a:rPr lang="vi-VN" sz="2400" i="1" dirty="0" smtClean="0"/>
              <a:t>.</a:t>
            </a:r>
            <a:endParaRPr lang="vi-VN" sz="2400" i="1" dirty="0"/>
          </a:p>
        </p:txBody>
      </p:sp>
    </p:spTree>
    <p:extLst>
      <p:ext uri="{BB962C8B-B14F-4D97-AF65-F5344CB8AC3E}">
        <p14:creationId xmlns:p14="http://schemas.microsoft.com/office/powerpoint/2010/main" val="26906911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709160"/>
          </a:xfrm>
        </p:spPr>
        <p:txBody>
          <a:bodyPr/>
          <a:lstStyle/>
          <a:p>
            <a:pPr marL="137160" indent="0">
              <a:buNone/>
            </a:pPr>
            <a:r>
              <a:rPr lang="en-US" b="1" u="sng" dirty="0"/>
              <a:t>3 - </a:t>
            </a:r>
            <a:r>
              <a:rPr lang="en-US" b="1" u="sng" dirty="0" err="1"/>
              <a:t>Tiết</a:t>
            </a:r>
            <a:r>
              <a:rPr lang="en-US" b="1" u="sng" dirty="0"/>
              <a:t> </a:t>
            </a:r>
            <a:r>
              <a:rPr lang="en-US" b="1" u="sng" dirty="0" err="1"/>
              <a:t>kiệm</a:t>
            </a:r>
            <a:r>
              <a:rPr lang="en-US" b="1" u="sng" dirty="0"/>
              <a:t> </a:t>
            </a:r>
            <a:r>
              <a:rPr lang="en-US" b="1" u="sng" dirty="0" err="1"/>
              <a:t>tài</a:t>
            </a:r>
            <a:r>
              <a:rPr lang="en-US" b="1" u="sng" dirty="0"/>
              <a:t> </a:t>
            </a:r>
            <a:r>
              <a:rPr lang="en-US" b="1" u="sng" dirty="0" err="1"/>
              <a:t>nguyên</a:t>
            </a:r>
            <a:r>
              <a:rPr lang="en-US" b="1" u="sng" dirty="0"/>
              <a:t> </a:t>
            </a:r>
            <a:r>
              <a:rPr lang="en-US" b="1" u="sng" dirty="0" err="1"/>
              <a:t>hệ</a:t>
            </a:r>
            <a:r>
              <a:rPr lang="en-US" b="1" u="sng" dirty="0"/>
              <a:t> </a:t>
            </a:r>
            <a:r>
              <a:rPr lang="en-US" b="1" u="sng" dirty="0" err="1"/>
              <a:t>thống</a:t>
            </a:r>
            <a:r>
              <a:rPr lang="en-US" b="1" u="sng" dirty="0"/>
              <a:t>:</a:t>
            </a:r>
          </a:p>
          <a:p>
            <a:pPr marL="137160" indent="0">
              <a:buNone/>
            </a:pPr>
            <a:r>
              <a:rPr lang="en-US" sz="2400" dirty="0" err="1"/>
              <a:t>Thông</a:t>
            </a:r>
            <a:r>
              <a:rPr lang="en-US" sz="2400" dirty="0"/>
              <a:t> </a:t>
            </a:r>
            <a:r>
              <a:rPr lang="en-US" sz="2400" dirty="0" err="1"/>
              <a:t>thường</a:t>
            </a:r>
            <a:r>
              <a:rPr lang="en-US" sz="2400" dirty="0"/>
              <a:t> </a:t>
            </a:r>
            <a:r>
              <a:rPr lang="en-US" sz="2400" dirty="0" err="1"/>
              <a:t>có</a:t>
            </a:r>
            <a:r>
              <a:rPr lang="en-US" sz="2400" dirty="0"/>
              <a:t> 2 </a:t>
            </a:r>
            <a:r>
              <a:rPr lang="en-US" sz="2400" dirty="0" err="1"/>
              <a:t>loại</a:t>
            </a:r>
            <a:r>
              <a:rPr lang="en-US" sz="2400" dirty="0"/>
              <a:t> </a:t>
            </a:r>
            <a:r>
              <a:rPr lang="en-US" sz="2400" dirty="0" err="1"/>
              <a:t>tài</a:t>
            </a:r>
            <a:r>
              <a:rPr lang="en-US" sz="2400" dirty="0"/>
              <a:t> </a:t>
            </a:r>
            <a:r>
              <a:rPr lang="en-US" sz="2400" dirty="0" err="1"/>
              <a:t>nguyên</a:t>
            </a:r>
            <a:r>
              <a:rPr lang="en-US" sz="2400" dirty="0"/>
              <a:t> </a:t>
            </a:r>
            <a:r>
              <a:rPr lang="en-US" sz="2400" dirty="0" err="1"/>
              <a:t>cần</a:t>
            </a:r>
            <a:r>
              <a:rPr lang="en-US" sz="2400" dirty="0"/>
              <a:t> </a:t>
            </a:r>
            <a:r>
              <a:rPr lang="en-US" sz="2400" dirty="0" err="1"/>
              <a:t>lưu</a:t>
            </a:r>
            <a:r>
              <a:rPr lang="en-US" sz="2400" dirty="0"/>
              <a:t> </a:t>
            </a:r>
            <a:r>
              <a:rPr lang="en-US" sz="2400" dirty="0" err="1"/>
              <a:t>tâm</a:t>
            </a:r>
            <a:r>
              <a:rPr lang="en-US" sz="2400" dirty="0"/>
              <a:t> </a:t>
            </a:r>
            <a:r>
              <a:rPr lang="en-US" sz="2400" dirty="0" err="1"/>
              <a:t>nhất</a:t>
            </a:r>
            <a:r>
              <a:rPr lang="en-US" sz="2400" dirty="0"/>
              <a:t> : CPU </a:t>
            </a:r>
            <a:r>
              <a:rPr lang="en-US" sz="2400" dirty="0" err="1"/>
              <a:t>và</a:t>
            </a:r>
            <a:r>
              <a:rPr lang="en-US" sz="2400" dirty="0"/>
              <a:t> </a:t>
            </a:r>
            <a:r>
              <a:rPr lang="en-US" sz="2400" dirty="0" err="1"/>
              <a:t>bộ</a:t>
            </a:r>
            <a:r>
              <a:rPr lang="en-US" sz="2400" dirty="0"/>
              <a:t> </a:t>
            </a:r>
            <a:r>
              <a:rPr lang="en-US" sz="2400" dirty="0" err="1"/>
              <a:t>nhớ</a:t>
            </a:r>
            <a:r>
              <a:rPr lang="en-US" sz="2400" dirty="0"/>
              <a:t>. </a:t>
            </a:r>
            <a:r>
              <a:rPr lang="en-US" sz="2400" dirty="0" err="1"/>
              <a:t>Tiêu</a:t>
            </a:r>
            <a:r>
              <a:rPr lang="en-US" sz="2400" dirty="0"/>
              <a:t> </a:t>
            </a:r>
            <a:r>
              <a:rPr lang="en-US" sz="2400" dirty="0" err="1"/>
              <a:t>chuẩn</a:t>
            </a:r>
            <a:r>
              <a:rPr lang="en-US" sz="2400" dirty="0"/>
              <a:t> </a:t>
            </a:r>
            <a:r>
              <a:rPr lang="en-US" sz="2400" dirty="0" err="1"/>
              <a:t>này</a:t>
            </a:r>
            <a:r>
              <a:rPr lang="en-US" sz="2400" dirty="0"/>
              <a:t> </a:t>
            </a:r>
            <a:r>
              <a:rPr lang="en-US" sz="2400" dirty="0" err="1"/>
              <a:t>nên</a:t>
            </a:r>
            <a:r>
              <a:rPr lang="en-US" sz="2400" dirty="0"/>
              <a:t> </a:t>
            </a:r>
            <a:r>
              <a:rPr lang="en-US" sz="2400" dirty="0" err="1"/>
              <a:t>cân</a:t>
            </a:r>
            <a:r>
              <a:rPr lang="en-US" sz="2400" dirty="0"/>
              <a:t> </a:t>
            </a:r>
            <a:r>
              <a:rPr lang="en-US" sz="2400" dirty="0" err="1"/>
              <a:t>nhắc</a:t>
            </a:r>
            <a:r>
              <a:rPr lang="en-US" sz="2400" dirty="0"/>
              <a:t> </a:t>
            </a:r>
            <a:r>
              <a:rPr lang="en-US" sz="2400" dirty="0" err="1"/>
              <a:t>tùy</a:t>
            </a:r>
            <a:r>
              <a:rPr lang="en-US" sz="2400" dirty="0"/>
              <a:t> </a:t>
            </a:r>
            <a:r>
              <a:rPr lang="vi-VN" sz="2400" dirty="0"/>
              <a:t>vào tình huống cụ thể khi viết </a:t>
            </a:r>
            <a:r>
              <a:rPr lang="en-US" sz="2400" dirty="0" err="1"/>
              <a:t>chương</a:t>
            </a:r>
            <a:r>
              <a:rPr lang="en-US" sz="2400" dirty="0"/>
              <a:t> </a:t>
            </a:r>
            <a:r>
              <a:rPr lang="vi-VN" sz="2400" dirty="0"/>
              <a:t>trình.</a:t>
            </a:r>
            <a:endParaRPr lang="en-US" sz="2400" dirty="0"/>
          </a:p>
          <a:p>
            <a:pPr marL="137160" indent="0">
              <a:buNone/>
            </a:pPr>
            <a:r>
              <a:rPr lang="en-US" sz="2400" dirty="0" err="1"/>
              <a:t>Ví</a:t>
            </a:r>
            <a:r>
              <a:rPr lang="en-US" sz="2400" dirty="0"/>
              <a:t> </a:t>
            </a:r>
            <a:r>
              <a:rPr lang="en-US" sz="2400" dirty="0" err="1"/>
              <a:t>dụ</a:t>
            </a:r>
            <a:r>
              <a:rPr lang="en-US" sz="2400" dirty="0"/>
              <a:t>: </a:t>
            </a:r>
            <a:r>
              <a:rPr lang="en-US" sz="2400" dirty="0" err="1"/>
              <a:t>để</a:t>
            </a:r>
            <a:r>
              <a:rPr lang="en-US" sz="2400" dirty="0"/>
              <a:t> </a:t>
            </a:r>
            <a:r>
              <a:rPr lang="en-US" sz="2400" dirty="0" err="1"/>
              <a:t>lưu</a:t>
            </a:r>
            <a:r>
              <a:rPr lang="en-US" sz="2400" dirty="0"/>
              <a:t> </a:t>
            </a:r>
            <a:r>
              <a:rPr lang="en-US" sz="2400" dirty="0" err="1"/>
              <a:t>trữ</a:t>
            </a:r>
            <a:r>
              <a:rPr lang="en-US" sz="2400" dirty="0"/>
              <a:t> 1 </a:t>
            </a:r>
            <a:r>
              <a:rPr lang="en-US" sz="2400" dirty="0" err="1"/>
              <a:t>giá</a:t>
            </a:r>
            <a:r>
              <a:rPr lang="en-US" sz="2400" dirty="0"/>
              <a:t> </a:t>
            </a:r>
            <a:r>
              <a:rPr lang="en-US" sz="2400" dirty="0" err="1"/>
              <a:t>trị</a:t>
            </a:r>
            <a:r>
              <a:rPr lang="en-US" sz="2400" dirty="0"/>
              <a:t> </a:t>
            </a:r>
            <a:r>
              <a:rPr lang="en-US" sz="2400" dirty="0" err="1"/>
              <a:t>cho</a:t>
            </a:r>
            <a:r>
              <a:rPr lang="en-US" sz="2400" dirty="0"/>
              <a:t> </a:t>
            </a:r>
            <a:r>
              <a:rPr lang="en-US" sz="2400" dirty="0" err="1"/>
              <a:t>biết</a:t>
            </a:r>
            <a:r>
              <a:rPr lang="en-US" sz="2400" dirty="0"/>
              <a:t> </a:t>
            </a:r>
            <a:r>
              <a:rPr lang="en-US" sz="2400" dirty="0" err="1"/>
              <a:t>tháng</a:t>
            </a:r>
            <a:r>
              <a:rPr lang="en-US" sz="2400" dirty="0"/>
              <a:t> </a:t>
            </a:r>
            <a:r>
              <a:rPr lang="en-US" sz="2400" dirty="0" err="1"/>
              <a:t>hiện</a:t>
            </a:r>
            <a:r>
              <a:rPr lang="en-US" sz="2400" dirty="0"/>
              <a:t> </a:t>
            </a:r>
            <a:r>
              <a:rPr lang="en-US" sz="2400" dirty="0" err="1"/>
              <a:t>hành</a:t>
            </a:r>
            <a:r>
              <a:rPr lang="en-US" sz="2400" dirty="0"/>
              <a:t> (</a:t>
            </a:r>
            <a:r>
              <a:rPr lang="en-US" sz="2400" dirty="0" err="1"/>
              <a:t>chỉ</a:t>
            </a:r>
            <a:r>
              <a:rPr lang="en-US" sz="2400" dirty="0"/>
              <a:t> </a:t>
            </a:r>
            <a:r>
              <a:rPr lang="en-US" sz="2400" dirty="0" err="1"/>
              <a:t>nhận</a:t>
            </a:r>
            <a:r>
              <a:rPr lang="en-US" sz="2400" dirty="0"/>
              <a:t> </a:t>
            </a:r>
            <a:r>
              <a:rPr lang="en-US" sz="2400" dirty="0" err="1"/>
              <a:t>giá</a:t>
            </a:r>
            <a:r>
              <a:rPr lang="en-US" sz="2400" dirty="0"/>
              <a:t> </a:t>
            </a:r>
            <a:r>
              <a:rPr lang="en-US" sz="2400" dirty="0" err="1"/>
              <a:t>trị</a:t>
            </a:r>
            <a:r>
              <a:rPr lang="en-US" sz="2400" dirty="0"/>
              <a:t> </a:t>
            </a:r>
            <a:r>
              <a:rPr lang="en-US" sz="2400" dirty="0" err="1"/>
              <a:t>từ</a:t>
            </a:r>
            <a:r>
              <a:rPr lang="en-US" sz="2400" dirty="0"/>
              <a:t> 1-12) </a:t>
            </a:r>
            <a:r>
              <a:rPr lang="en-US" sz="2400" dirty="0" err="1"/>
              <a:t>mà</a:t>
            </a:r>
            <a:r>
              <a:rPr lang="en-US" sz="2400" dirty="0"/>
              <a:t> ta </a:t>
            </a:r>
            <a:r>
              <a:rPr lang="en-US" sz="2400" dirty="0" err="1"/>
              <a:t>sử</a:t>
            </a:r>
            <a:r>
              <a:rPr lang="en-US" sz="2400" dirty="0"/>
              <a:t> </a:t>
            </a:r>
            <a:r>
              <a:rPr lang="en-US" sz="2400" dirty="0" err="1"/>
              <a:t>dụng</a:t>
            </a:r>
            <a:r>
              <a:rPr lang="en-US" sz="2400" dirty="0"/>
              <a:t> </a:t>
            </a:r>
            <a:r>
              <a:rPr lang="en-US" sz="2400" dirty="0" err="1"/>
              <a:t>biến</a:t>
            </a:r>
            <a:r>
              <a:rPr lang="en-US" sz="2400" dirty="0"/>
              <a:t> </a:t>
            </a:r>
            <a:r>
              <a:rPr lang="en-US" sz="2400" dirty="0">
                <a:solidFill>
                  <a:srgbClr val="FFC000"/>
                </a:solidFill>
              </a:rPr>
              <a:t>integer</a:t>
            </a:r>
            <a:r>
              <a:rPr lang="en-US" sz="2400" dirty="0"/>
              <a:t> </a:t>
            </a:r>
            <a:r>
              <a:rPr lang="en-US" sz="2400" dirty="0" err="1"/>
              <a:t>thì</a:t>
            </a:r>
            <a:r>
              <a:rPr lang="en-US" sz="2400" dirty="0"/>
              <a:t> </a:t>
            </a:r>
            <a:r>
              <a:rPr lang="en-US" sz="2400" dirty="0" err="1"/>
              <a:t>sẽ</a:t>
            </a:r>
            <a:r>
              <a:rPr lang="en-US" sz="2400" dirty="0"/>
              <a:t> </a:t>
            </a:r>
            <a:r>
              <a:rPr lang="en-US" sz="2400" dirty="0" err="1"/>
              <a:t>lãng</a:t>
            </a:r>
            <a:r>
              <a:rPr lang="en-US" sz="2400" dirty="0"/>
              <a:t> </a:t>
            </a:r>
            <a:r>
              <a:rPr lang="en-US" sz="2400" dirty="0" err="1"/>
              <a:t>phí</a:t>
            </a:r>
            <a:r>
              <a:rPr lang="en-US" sz="2400" dirty="0"/>
              <a:t> </a:t>
            </a:r>
            <a:r>
              <a:rPr lang="en-US" sz="2400" dirty="0" err="1"/>
              <a:t>bộ</a:t>
            </a:r>
            <a:r>
              <a:rPr lang="en-US" sz="2400" dirty="0"/>
              <a:t> </a:t>
            </a:r>
            <a:r>
              <a:rPr lang="en-US" sz="2400" dirty="0" err="1"/>
              <a:t>nhớ</a:t>
            </a:r>
            <a:r>
              <a:rPr lang="en-US" sz="2400" dirty="0"/>
              <a:t>, </a:t>
            </a:r>
            <a:r>
              <a:rPr lang="en-US" sz="2400" dirty="0" err="1"/>
              <a:t>trường</a:t>
            </a:r>
            <a:r>
              <a:rPr lang="en-US" sz="2400" dirty="0"/>
              <a:t> </a:t>
            </a:r>
            <a:r>
              <a:rPr lang="en-US" sz="2400" dirty="0" err="1"/>
              <a:t>hợp</a:t>
            </a:r>
            <a:r>
              <a:rPr lang="en-US" sz="2400" dirty="0"/>
              <a:t> </a:t>
            </a:r>
            <a:r>
              <a:rPr lang="en-US" sz="2400" dirty="0" err="1"/>
              <a:t>này</a:t>
            </a:r>
            <a:r>
              <a:rPr lang="en-US" sz="2400" dirty="0"/>
              <a:t> ta </a:t>
            </a:r>
            <a:r>
              <a:rPr lang="en-US" sz="2400" dirty="0" err="1"/>
              <a:t>chỉ</a:t>
            </a:r>
            <a:r>
              <a:rPr lang="en-US" sz="2400" dirty="0"/>
              <a:t> </a:t>
            </a:r>
            <a:r>
              <a:rPr lang="en-US" sz="2400" dirty="0" err="1"/>
              <a:t>cần</a:t>
            </a:r>
            <a:r>
              <a:rPr lang="en-US" sz="2400" dirty="0"/>
              <a:t> </a:t>
            </a:r>
            <a:r>
              <a:rPr lang="en-US" sz="2400" dirty="0" err="1"/>
              <a:t>sử</a:t>
            </a:r>
            <a:r>
              <a:rPr lang="en-US" sz="2400" dirty="0"/>
              <a:t> </a:t>
            </a:r>
            <a:r>
              <a:rPr lang="en-US" sz="2400" dirty="0" err="1"/>
              <a:t>dụng</a:t>
            </a:r>
            <a:r>
              <a:rPr lang="en-US" sz="2400" dirty="0"/>
              <a:t> </a:t>
            </a:r>
            <a:r>
              <a:rPr lang="en-US" sz="2400" dirty="0" err="1"/>
              <a:t>kiểu</a:t>
            </a:r>
            <a:r>
              <a:rPr lang="en-US" sz="2400" dirty="0"/>
              <a:t> </a:t>
            </a:r>
            <a:r>
              <a:rPr lang="en-US" sz="2400" dirty="0">
                <a:solidFill>
                  <a:srgbClr val="FFC000"/>
                </a:solidFill>
              </a:rPr>
              <a:t>byte</a:t>
            </a:r>
            <a:r>
              <a:rPr lang="en-US" sz="2400" dirty="0"/>
              <a:t>.</a:t>
            </a:r>
          </a:p>
          <a:p>
            <a:endParaRPr lang="en-US" dirty="0"/>
          </a:p>
        </p:txBody>
      </p:sp>
    </p:spTree>
    <p:extLst>
      <p:ext uri="{BB962C8B-B14F-4D97-AF65-F5344CB8AC3E}">
        <p14:creationId xmlns:p14="http://schemas.microsoft.com/office/powerpoint/2010/main" val="18409179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 </a:t>
            </a:r>
            <a:r>
              <a:rPr lang="en-US" dirty="0" err="1" smtClean="0"/>
              <a:t>Giải</a:t>
            </a:r>
            <a:r>
              <a:rPr lang="en-US" dirty="0" smtClean="0"/>
              <a:t> </a:t>
            </a:r>
            <a:r>
              <a:rPr lang="en-US" smtClean="0"/>
              <a:t>thuật </a:t>
            </a:r>
            <a:r>
              <a:rPr lang="en-US" dirty="0"/>
              <a:t>(Algorithm - TT)</a:t>
            </a:r>
          </a:p>
        </p:txBody>
      </p:sp>
      <p:sp>
        <p:nvSpPr>
          <p:cNvPr id="3" name="Content Placeholder 2"/>
          <p:cNvSpPr>
            <a:spLocks noGrp="1"/>
          </p:cNvSpPr>
          <p:nvPr>
            <p:ph idx="1"/>
          </p:nvPr>
        </p:nvSpPr>
        <p:spPr/>
        <p:txBody>
          <a:bodyPr>
            <a:normAutofit/>
          </a:bodyPr>
          <a:lstStyle/>
          <a:p>
            <a:r>
              <a:rPr lang="en-US" dirty="0" smtClean="0"/>
              <a:t>G</a:t>
            </a:r>
            <a:r>
              <a:rPr lang="vi-VN" dirty="0" smtClean="0"/>
              <a:t>iải </a:t>
            </a:r>
            <a:r>
              <a:rPr lang="vi-VN" dirty="0"/>
              <a:t>thuật là một </a:t>
            </a:r>
            <a:r>
              <a:rPr lang="vi-VN" dirty="0" smtClean="0"/>
              <a:t>chuỗi</a:t>
            </a:r>
            <a:r>
              <a:rPr lang="en-US" dirty="0" smtClean="0"/>
              <a:t> </a:t>
            </a:r>
            <a:r>
              <a:rPr lang="vi-VN" dirty="0" smtClean="0"/>
              <a:t>hữu </a:t>
            </a:r>
            <a:r>
              <a:rPr lang="vi-VN" dirty="0"/>
              <a:t>hạn các thao tác để giải một bài toán </a:t>
            </a:r>
            <a:r>
              <a:rPr lang="vi-VN" dirty="0" smtClean="0"/>
              <a:t>nào</a:t>
            </a:r>
            <a:r>
              <a:rPr lang="en-US" dirty="0" smtClean="0"/>
              <a:t> </a:t>
            </a:r>
            <a:r>
              <a:rPr lang="vi-VN" dirty="0" smtClean="0"/>
              <a:t>đó</a:t>
            </a:r>
            <a:r>
              <a:rPr lang="vi-VN" dirty="0"/>
              <a:t>, sao cho từ input cho ra output </a:t>
            </a:r>
            <a:r>
              <a:rPr lang="en-US" dirty="0" smtClean="0"/>
              <a:t>(</a:t>
            </a:r>
            <a:r>
              <a:rPr lang="vi-VN" dirty="0" smtClean="0"/>
              <a:t>cách làm</a:t>
            </a:r>
            <a:r>
              <a:rPr lang="en-US" dirty="0" smtClean="0"/>
              <a:t>)</a:t>
            </a:r>
            <a:endParaRPr lang="vi-VN" dirty="0"/>
          </a:p>
          <a:p>
            <a:r>
              <a:rPr lang="en-US" b="1" i="1" dirty="0" err="1">
                <a:solidFill>
                  <a:srgbClr val="FF0000"/>
                </a:solidFill>
              </a:rPr>
              <a:t>Ví</a:t>
            </a:r>
            <a:r>
              <a:rPr lang="en-US" b="1" i="1" dirty="0">
                <a:solidFill>
                  <a:srgbClr val="FF0000"/>
                </a:solidFill>
              </a:rPr>
              <a:t> </a:t>
            </a:r>
            <a:r>
              <a:rPr lang="en-US" b="1" i="1" dirty="0" err="1">
                <a:solidFill>
                  <a:srgbClr val="FF0000"/>
                </a:solidFill>
              </a:rPr>
              <a:t>dụ</a:t>
            </a:r>
            <a:r>
              <a:rPr lang="en-US" b="1" i="1" dirty="0">
                <a:solidFill>
                  <a:srgbClr val="FF0000"/>
                </a:solidFill>
              </a:rPr>
              <a:t> 2: </a:t>
            </a:r>
            <a:r>
              <a:rPr lang="en-US" b="1" i="1" dirty="0" err="1">
                <a:solidFill>
                  <a:srgbClr val="FFC000"/>
                </a:solidFill>
              </a:rPr>
              <a:t>Tìm</a:t>
            </a:r>
            <a:r>
              <a:rPr lang="en-US" b="1" i="1" dirty="0">
                <a:solidFill>
                  <a:srgbClr val="FFC000"/>
                </a:solidFill>
              </a:rPr>
              <a:t> </a:t>
            </a:r>
            <a:r>
              <a:rPr lang="en-US" b="1" i="1" dirty="0" err="1">
                <a:solidFill>
                  <a:srgbClr val="FFC000"/>
                </a:solidFill>
              </a:rPr>
              <a:t>giá</a:t>
            </a:r>
            <a:r>
              <a:rPr lang="en-US" b="1" i="1" dirty="0">
                <a:solidFill>
                  <a:srgbClr val="FFC000"/>
                </a:solidFill>
              </a:rPr>
              <a:t> </a:t>
            </a:r>
            <a:r>
              <a:rPr lang="en-US" b="1" i="1" dirty="0" err="1">
                <a:solidFill>
                  <a:srgbClr val="FFC000"/>
                </a:solidFill>
              </a:rPr>
              <a:t>trị</a:t>
            </a:r>
            <a:r>
              <a:rPr lang="en-US" b="1" i="1" dirty="0">
                <a:solidFill>
                  <a:srgbClr val="FFC000"/>
                </a:solidFill>
              </a:rPr>
              <a:t> </a:t>
            </a:r>
            <a:r>
              <a:rPr lang="en-US" b="1" i="1" dirty="0" err="1">
                <a:solidFill>
                  <a:srgbClr val="FFC000"/>
                </a:solidFill>
              </a:rPr>
              <a:t>lớn</a:t>
            </a:r>
            <a:r>
              <a:rPr lang="en-US" b="1" i="1" dirty="0">
                <a:solidFill>
                  <a:srgbClr val="FFC000"/>
                </a:solidFill>
              </a:rPr>
              <a:t> </a:t>
            </a:r>
            <a:r>
              <a:rPr lang="en-US" b="1" i="1" dirty="0" err="1">
                <a:solidFill>
                  <a:srgbClr val="FFC000"/>
                </a:solidFill>
              </a:rPr>
              <a:t>nhất</a:t>
            </a:r>
            <a:r>
              <a:rPr lang="en-US" b="1" i="1" dirty="0">
                <a:solidFill>
                  <a:srgbClr val="FFC000"/>
                </a:solidFill>
              </a:rPr>
              <a:t> </a:t>
            </a:r>
            <a:r>
              <a:rPr lang="en-US" b="1" i="1" dirty="0" err="1">
                <a:solidFill>
                  <a:srgbClr val="FFC000"/>
                </a:solidFill>
              </a:rPr>
              <a:t>của</a:t>
            </a:r>
            <a:r>
              <a:rPr lang="en-US" b="1" i="1" dirty="0">
                <a:solidFill>
                  <a:srgbClr val="FFC000"/>
                </a:solidFill>
              </a:rPr>
              <a:t> </a:t>
            </a:r>
            <a:r>
              <a:rPr lang="en-US" b="1" i="1" dirty="0" err="1">
                <a:solidFill>
                  <a:srgbClr val="FFC000"/>
                </a:solidFill>
              </a:rPr>
              <a:t>dãy</a:t>
            </a:r>
            <a:r>
              <a:rPr lang="en-US" b="1" i="1" dirty="0">
                <a:solidFill>
                  <a:srgbClr val="FFC000"/>
                </a:solidFill>
              </a:rPr>
              <a:t> </a:t>
            </a:r>
            <a:r>
              <a:rPr lang="en-US" b="1" i="1" dirty="0" err="1">
                <a:solidFill>
                  <a:srgbClr val="FFC000"/>
                </a:solidFill>
              </a:rPr>
              <a:t>số</a:t>
            </a:r>
            <a:r>
              <a:rPr lang="en-US" b="1" i="1" dirty="0">
                <a:solidFill>
                  <a:srgbClr val="FFC000"/>
                </a:solidFill>
              </a:rPr>
              <a:t> a1, a2,..…,</a:t>
            </a:r>
            <a:r>
              <a:rPr lang="en-US" b="1" i="1" dirty="0" err="1">
                <a:solidFill>
                  <a:srgbClr val="FFC000"/>
                </a:solidFill>
              </a:rPr>
              <a:t>aN</a:t>
            </a:r>
            <a:r>
              <a:rPr lang="en-US" b="1" i="1" dirty="0">
                <a:solidFill>
                  <a:srgbClr val="FFC000"/>
                </a:solidFill>
              </a:rPr>
              <a:t>,</a:t>
            </a:r>
          </a:p>
          <a:p>
            <a:pPr lvl="2"/>
            <a:r>
              <a:rPr lang="pt-BR" b="1" i="1" dirty="0">
                <a:solidFill>
                  <a:srgbClr val="FFC000"/>
                </a:solidFill>
              </a:rPr>
              <a:t>Input : Số nguyên dương N và dãy a1, a2, ,..., aN.</a:t>
            </a:r>
          </a:p>
          <a:p>
            <a:pPr lvl="2"/>
            <a:r>
              <a:rPr lang="vi-VN" b="1" i="1" dirty="0">
                <a:solidFill>
                  <a:srgbClr val="FFC000"/>
                </a:solidFill>
              </a:rPr>
              <a:t>Output : Tìm Max là giá trị lớn nhất của dãy đã cho.</a:t>
            </a:r>
          </a:p>
          <a:p>
            <a:r>
              <a:rPr lang="en-US" b="1" i="1" dirty="0" err="1">
                <a:solidFill>
                  <a:srgbClr val="FF0000"/>
                </a:solidFill>
              </a:rPr>
              <a:t>Giải</a:t>
            </a:r>
            <a:r>
              <a:rPr lang="en-US" b="1" i="1" dirty="0">
                <a:solidFill>
                  <a:srgbClr val="FF0000"/>
                </a:solidFill>
              </a:rPr>
              <a:t> </a:t>
            </a:r>
            <a:r>
              <a:rPr lang="en-US" b="1" i="1" dirty="0" err="1">
                <a:solidFill>
                  <a:srgbClr val="FF0000"/>
                </a:solidFill>
              </a:rPr>
              <a:t>thuật</a:t>
            </a:r>
            <a:r>
              <a:rPr lang="en-US" b="1" i="1" dirty="0">
                <a:solidFill>
                  <a:srgbClr val="FF0000"/>
                </a:solidFill>
              </a:rPr>
              <a:t>:</a:t>
            </a:r>
          </a:p>
          <a:p>
            <a:pPr marL="137160" indent="0">
              <a:buNone/>
            </a:pPr>
            <a:r>
              <a:rPr lang="en-US" b="1" i="1" dirty="0" smtClean="0">
                <a:solidFill>
                  <a:srgbClr val="FFC000"/>
                </a:solidFill>
              </a:rPr>
              <a:t>	</a:t>
            </a:r>
            <a:r>
              <a:rPr lang="en-US" sz="2400" b="1" i="1" dirty="0" err="1" smtClean="0">
                <a:solidFill>
                  <a:srgbClr val="FFC000"/>
                </a:solidFill>
              </a:rPr>
              <a:t>Khởi</a:t>
            </a:r>
            <a:r>
              <a:rPr lang="en-US" sz="2400" b="1" i="1" dirty="0" smtClean="0">
                <a:solidFill>
                  <a:srgbClr val="FFC000"/>
                </a:solidFill>
              </a:rPr>
              <a:t> </a:t>
            </a:r>
            <a:r>
              <a:rPr lang="en-US" sz="2400" b="1" i="1" dirty="0" err="1">
                <a:solidFill>
                  <a:srgbClr val="FFC000"/>
                </a:solidFill>
              </a:rPr>
              <a:t>tạo</a:t>
            </a:r>
            <a:r>
              <a:rPr lang="en-US" sz="2400" b="1" i="1" dirty="0">
                <a:solidFill>
                  <a:srgbClr val="FFC000"/>
                </a:solidFill>
              </a:rPr>
              <a:t> Max=a1. </a:t>
            </a:r>
            <a:r>
              <a:rPr lang="en-US" sz="2400" b="1" i="1" dirty="0" err="1">
                <a:solidFill>
                  <a:srgbClr val="FFC000"/>
                </a:solidFill>
              </a:rPr>
              <a:t>Với</a:t>
            </a:r>
            <a:r>
              <a:rPr lang="en-US" sz="2400" b="1" i="1" dirty="0">
                <a:solidFill>
                  <a:srgbClr val="FFC000"/>
                </a:solidFill>
              </a:rPr>
              <a:t> </a:t>
            </a:r>
            <a:r>
              <a:rPr lang="en-US" sz="2400" b="1" i="1" dirty="0" err="1">
                <a:solidFill>
                  <a:srgbClr val="FFC000"/>
                </a:solidFill>
              </a:rPr>
              <a:t>mỗi</a:t>
            </a:r>
            <a:r>
              <a:rPr lang="en-US" sz="2400" b="1" i="1" dirty="0">
                <a:solidFill>
                  <a:srgbClr val="FFC000"/>
                </a:solidFill>
              </a:rPr>
              <a:t> i, </a:t>
            </a:r>
            <a:r>
              <a:rPr lang="en-US" sz="2400" b="1" i="1" dirty="0" err="1">
                <a:solidFill>
                  <a:srgbClr val="FFC000"/>
                </a:solidFill>
              </a:rPr>
              <a:t>nếu</a:t>
            </a:r>
            <a:r>
              <a:rPr lang="en-US" sz="2400" b="1" i="1" dirty="0">
                <a:solidFill>
                  <a:srgbClr val="FFC000"/>
                </a:solidFill>
              </a:rPr>
              <a:t> </a:t>
            </a:r>
            <a:r>
              <a:rPr lang="en-US" sz="2400" b="1" i="1" dirty="0" err="1">
                <a:solidFill>
                  <a:srgbClr val="FFC000"/>
                </a:solidFill>
              </a:rPr>
              <a:t>ai</a:t>
            </a:r>
            <a:r>
              <a:rPr lang="en-US" sz="2400" b="1" i="1" dirty="0">
                <a:solidFill>
                  <a:srgbClr val="FFC000"/>
                </a:solidFill>
              </a:rPr>
              <a:t> &gt; Max </a:t>
            </a:r>
            <a:r>
              <a:rPr lang="en-US" sz="2400" b="1" i="1" dirty="0" smtClean="0">
                <a:solidFill>
                  <a:srgbClr val="FFC000"/>
                </a:solidFill>
              </a:rPr>
              <a:t>	</a:t>
            </a:r>
            <a:r>
              <a:rPr lang="en-US" sz="2400" b="1" i="1" dirty="0" err="1" smtClean="0">
                <a:solidFill>
                  <a:srgbClr val="FFC000"/>
                </a:solidFill>
              </a:rPr>
              <a:t>thì</a:t>
            </a:r>
            <a:r>
              <a:rPr lang="en-US" sz="2400" b="1" i="1" dirty="0" smtClean="0">
                <a:solidFill>
                  <a:srgbClr val="FFC000"/>
                </a:solidFill>
              </a:rPr>
              <a:t> </a:t>
            </a:r>
            <a:r>
              <a:rPr lang="en-US" sz="2400" b="1" i="1" dirty="0" err="1">
                <a:solidFill>
                  <a:srgbClr val="FFC000"/>
                </a:solidFill>
              </a:rPr>
              <a:t>thay</a:t>
            </a:r>
            <a:r>
              <a:rPr lang="en-US" sz="2400" b="1" i="1" dirty="0">
                <a:solidFill>
                  <a:srgbClr val="FFC000"/>
                </a:solidFill>
              </a:rPr>
              <a:t> </a:t>
            </a:r>
            <a:r>
              <a:rPr lang="en-US" sz="2400" b="1" i="1" dirty="0" err="1">
                <a:solidFill>
                  <a:srgbClr val="FFC000"/>
                </a:solidFill>
              </a:rPr>
              <a:t>giá</a:t>
            </a:r>
            <a:r>
              <a:rPr lang="en-US" sz="2400" b="1" i="1" dirty="0">
                <a:solidFill>
                  <a:srgbClr val="FFC000"/>
                </a:solidFill>
              </a:rPr>
              <a:t> </a:t>
            </a:r>
            <a:r>
              <a:rPr lang="en-US" sz="2400" b="1" i="1" dirty="0" err="1" smtClean="0">
                <a:solidFill>
                  <a:srgbClr val="FFC000"/>
                </a:solidFill>
              </a:rPr>
              <a:t>trị</a:t>
            </a:r>
            <a:r>
              <a:rPr lang="en-US" sz="2400" b="1" i="1" dirty="0" smtClean="0">
                <a:solidFill>
                  <a:srgbClr val="FFC000"/>
                </a:solidFill>
              </a:rPr>
              <a:t> Max</a:t>
            </a:r>
            <a:r>
              <a:rPr lang="en-US" sz="2400" b="1" i="1" dirty="0">
                <a:solidFill>
                  <a:srgbClr val="FFC000"/>
                </a:solidFill>
              </a:rPr>
              <a:t>= </a:t>
            </a:r>
            <a:r>
              <a:rPr lang="en-US" sz="2400" b="1" i="1" dirty="0" err="1">
                <a:solidFill>
                  <a:srgbClr val="FFC000"/>
                </a:solidFill>
              </a:rPr>
              <a:t>ai</a:t>
            </a:r>
            <a:r>
              <a:rPr lang="en-US" sz="2400" b="1" i="1" dirty="0" smtClean="0">
                <a:solidFill>
                  <a:srgbClr val="FFC000"/>
                </a:solidFill>
              </a:rPr>
              <a:t>.</a:t>
            </a:r>
            <a:endParaRPr lang="en-US" sz="2400" b="1" i="1" dirty="0">
              <a:solidFill>
                <a:srgbClr val="FFC000"/>
              </a:solidFill>
            </a:endParaRPr>
          </a:p>
        </p:txBody>
      </p:sp>
    </p:spTree>
    <p:extLst>
      <p:ext uri="{BB962C8B-B14F-4D97-AF65-F5344CB8AC3E}">
        <p14:creationId xmlns:p14="http://schemas.microsoft.com/office/powerpoint/2010/main" val="19514148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868362"/>
          </a:xfrm>
        </p:spPr>
        <p:txBody>
          <a:bodyPr>
            <a:normAutofit fontScale="90000"/>
          </a:bodyPr>
          <a:lstStyle/>
          <a:p>
            <a:pPr algn="l"/>
            <a:r>
              <a:rPr lang="en-US" dirty="0"/>
              <a:t>- </a:t>
            </a:r>
            <a:r>
              <a:rPr lang="en-US" sz="3100" dirty="0" err="1">
                <a:solidFill>
                  <a:srgbClr val="FFFF00"/>
                </a:solidFill>
              </a:rPr>
              <a:t>Các</a:t>
            </a:r>
            <a:r>
              <a:rPr lang="en-US" sz="3100" dirty="0">
                <a:solidFill>
                  <a:srgbClr val="FFFF00"/>
                </a:solidFill>
              </a:rPr>
              <a:t> </a:t>
            </a:r>
            <a:r>
              <a:rPr lang="en-US" sz="3100" dirty="0" err="1">
                <a:solidFill>
                  <a:srgbClr val="FFFF00"/>
                </a:solidFill>
              </a:rPr>
              <a:t>tính</a:t>
            </a:r>
            <a:r>
              <a:rPr lang="en-US" sz="3100" dirty="0">
                <a:solidFill>
                  <a:srgbClr val="FFFF00"/>
                </a:solidFill>
              </a:rPr>
              <a:t> </a:t>
            </a:r>
            <a:r>
              <a:rPr lang="en-US" sz="3100" dirty="0" err="1">
                <a:solidFill>
                  <a:srgbClr val="FFFF00"/>
                </a:solidFill>
              </a:rPr>
              <a:t>chất</a:t>
            </a:r>
            <a:r>
              <a:rPr lang="en-US" sz="3100" dirty="0">
                <a:solidFill>
                  <a:srgbClr val="FFFF00"/>
                </a:solidFill>
              </a:rPr>
              <a:t> </a:t>
            </a:r>
            <a:r>
              <a:rPr lang="en-US" sz="3100" dirty="0" err="1">
                <a:solidFill>
                  <a:srgbClr val="FFFF00"/>
                </a:solidFill>
              </a:rPr>
              <a:t>quan</a:t>
            </a:r>
            <a:r>
              <a:rPr lang="en-US" sz="3100" dirty="0">
                <a:solidFill>
                  <a:srgbClr val="FFFF00"/>
                </a:solidFill>
              </a:rPr>
              <a:t> </a:t>
            </a:r>
            <a:r>
              <a:rPr lang="en-US" sz="3100" dirty="0" err="1">
                <a:solidFill>
                  <a:srgbClr val="FFFF00"/>
                </a:solidFill>
              </a:rPr>
              <a:t>trọng</a:t>
            </a:r>
            <a:r>
              <a:rPr lang="en-US" sz="3100" dirty="0">
                <a:solidFill>
                  <a:srgbClr val="FFFF00"/>
                </a:solidFill>
              </a:rPr>
              <a:t> </a:t>
            </a:r>
            <a:r>
              <a:rPr lang="en-US" sz="3100" dirty="0" err="1">
                <a:solidFill>
                  <a:srgbClr val="FFFF00"/>
                </a:solidFill>
              </a:rPr>
              <a:t>của</a:t>
            </a:r>
            <a:r>
              <a:rPr lang="en-US" sz="3100" dirty="0">
                <a:solidFill>
                  <a:srgbClr val="FFFF00"/>
                </a:solidFill>
              </a:rPr>
              <a:t> </a:t>
            </a:r>
            <a:r>
              <a:rPr lang="en-US" sz="3100" dirty="0" err="1">
                <a:solidFill>
                  <a:srgbClr val="FFFF00"/>
                </a:solidFill>
              </a:rPr>
              <a:t>giải</a:t>
            </a:r>
            <a:r>
              <a:rPr lang="en-US" sz="3100" dirty="0">
                <a:solidFill>
                  <a:srgbClr val="FFFF00"/>
                </a:solidFill>
              </a:rPr>
              <a:t> </a:t>
            </a:r>
            <a:r>
              <a:rPr lang="en-US" sz="3100" dirty="0" err="1">
                <a:solidFill>
                  <a:srgbClr val="FFFF00"/>
                </a:solidFill>
              </a:rPr>
              <a:t>thuật</a:t>
            </a:r>
            <a:r>
              <a:rPr lang="en-US" sz="3100" dirty="0">
                <a:solidFill>
                  <a:srgbClr val="FFFF00"/>
                </a:solidFill>
              </a:rPr>
              <a:t> </a:t>
            </a:r>
            <a:r>
              <a:rPr lang="en-US" sz="3100" dirty="0" err="1">
                <a:solidFill>
                  <a:srgbClr val="FFFF00"/>
                </a:solidFill>
              </a:rPr>
              <a:t>là</a:t>
            </a:r>
            <a:r>
              <a:rPr lang="en-US" sz="3100" dirty="0">
                <a:solidFill>
                  <a:srgbClr val="FFFF00"/>
                </a:solidFill>
              </a:rPr>
              <a:t>:</a:t>
            </a:r>
            <a:r>
              <a:rPr lang="en-US" sz="3100" dirty="0"/>
              <a:t/>
            </a:r>
            <a:br>
              <a:rPr lang="en-US" sz="3100" dirty="0"/>
            </a:br>
            <a:endParaRPr lang="en-US" sz="3100" dirty="0"/>
          </a:p>
        </p:txBody>
      </p:sp>
      <p:sp>
        <p:nvSpPr>
          <p:cNvPr id="3" name="Content Placeholder 2"/>
          <p:cNvSpPr>
            <a:spLocks noGrp="1"/>
          </p:cNvSpPr>
          <p:nvPr>
            <p:ph idx="1"/>
          </p:nvPr>
        </p:nvSpPr>
        <p:spPr>
          <a:xfrm>
            <a:off x="381000" y="914400"/>
            <a:ext cx="8229600" cy="5486400"/>
          </a:xfrm>
        </p:spPr>
        <p:txBody>
          <a:bodyPr>
            <a:normAutofit/>
          </a:bodyPr>
          <a:lstStyle/>
          <a:p>
            <a:r>
              <a:rPr lang="en-US" sz="2400" b="1" i="1" u="sng" dirty="0" err="1">
                <a:latin typeface="Times New Roman" pitchFamily="18" charset="0"/>
                <a:cs typeface="Times New Roman" pitchFamily="18" charset="0"/>
              </a:rPr>
              <a:t>Hữu</a:t>
            </a:r>
            <a:r>
              <a:rPr lang="en-US" sz="2400" b="1" i="1" u="sng" dirty="0">
                <a:latin typeface="Times New Roman" pitchFamily="18" charset="0"/>
                <a:cs typeface="Times New Roman" pitchFamily="18" charset="0"/>
              </a:rPr>
              <a:t> </a:t>
            </a:r>
            <a:r>
              <a:rPr lang="en-US" sz="2400" b="1" i="1" u="sng" dirty="0" err="1">
                <a:latin typeface="Times New Roman" pitchFamily="18" charset="0"/>
                <a:cs typeface="Times New Roman" pitchFamily="18" charset="0"/>
              </a:rPr>
              <a:t>hạn</a:t>
            </a:r>
            <a:r>
              <a:rPr lang="en-US" sz="2400" b="1" i="1" u="sng" dirty="0">
                <a:latin typeface="Times New Roman" pitchFamily="18" charset="0"/>
                <a:cs typeface="Times New Roman" pitchFamily="18" charset="0"/>
              </a:rPr>
              <a:t> </a:t>
            </a:r>
            <a:r>
              <a:rPr lang="en-US" sz="2400" b="1" u="sng" dirty="0">
                <a:latin typeface="Times New Roman" pitchFamily="18" charset="0"/>
                <a:cs typeface="Times New Roman" pitchFamily="18" charset="0"/>
              </a:rPr>
              <a:t>(finiteness):</a:t>
            </a:r>
          </a:p>
          <a:p>
            <a:pPr marL="137160" indent="0">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Giải</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thuật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luôn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luôn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thúc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hữu</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hạn </a:t>
            </a:r>
            <a:r>
              <a:rPr lang="vi-VN" sz="2400" dirty="0">
                <a:latin typeface="Times New Roman" pitchFamily="18" charset="0"/>
                <a:cs typeface="Times New Roman" pitchFamily="18" charset="0"/>
              </a:rPr>
              <a:t>bước.</a:t>
            </a:r>
          </a:p>
          <a:p>
            <a:r>
              <a:rPr lang="vi-VN" sz="2400" b="1" i="1" u="sng" dirty="0" smtClean="0">
                <a:latin typeface="Times New Roman" pitchFamily="18" charset="0"/>
                <a:cs typeface="Times New Roman" pitchFamily="18" charset="0"/>
              </a:rPr>
              <a:t>Xác </a:t>
            </a:r>
            <a:r>
              <a:rPr lang="vi-VN" sz="2400" b="1" i="1" u="sng" dirty="0">
                <a:latin typeface="Times New Roman" pitchFamily="18" charset="0"/>
                <a:cs typeface="Times New Roman" pitchFamily="18" charset="0"/>
              </a:rPr>
              <a:t>định </a:t>
            </a:r>
            <a:r>
              <a:rPr lang="vi-VN" sz="2400" b="1" u="sng" dirty="0">
                <a:latin typeface="Times New Roman" pitchFamily="18" charset="0"/>
                <a:cs typeface="Times New Roman" pitchFamily="18" charset="0"/>
              </a:rPr>
              <a:t>(definiteness):</a:t>
            </a:r>
          </a:p>
          <a:p>
            <a:pPr marL="455613" indent="0">
              <a:buNone/>
            </a:pPr>
            <a:r>
              <a:rPr lang="en-US" sz="2400" dirty="0" smtClean="0">
                <a:latin typeface="Times New Roman" pitchFamily="18" charset="0"/>
                <a:cs typeface="Times New Roman" pitchFamily="18" charset="0"/>
              </a:rPr>
              <a:t> M</a:t>
            </a:r>
            <a:r>
              <a:rPr lang="vi-VN" sz="2400" dirty="0" smtClean="0">
                <a:latin typeface="Times New Roman" pitchFamily="18" charset="0"/>
                <a:cs typeface="Times New Roman" pitchFamily="18" charset="0"/>
              </a:rPr>
              <a:t>ỗi </a:t>
            </a:r>
            <a:r>
              <a:rPr lang="vi-VN" sz="2400" dirty="0">
                <a:latin typeface="Times New Roman" pitchFamily="18" charset="0"/>
                <a:cs typeface="Times New Roman" pitchFamily="18" charset="0"/>
              </a:rPr>
              <a:t>bước của giải thuật phải được xác định </a:t>
            </a:r>
            <a:r>
              <a:rPr lang="vi-VN" sz="2400" dirty="0" smtClean="0">
                <a:latin typeface="Times New Roman" pitchFamily="18" charset="0"/>
                <a:cs typeface="Times New Roman" pitchFamily="18" charset="0"/>
              </a:rPr>
              <a:t>rõ</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ràng </a:t>
            </a:r>
            <a:r>
              <a:rPr lang="vi-VN" sz="2400" dirty="0">
                <a:latin typeface="Times New Roman" pitchFamily="18" charset="0"/>
                <a:cs typeface="Times New Roman" pitchFamily="18" charset="0"/>
              </a:rPr>
              <a:t>và phải </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được </a:t>
            </a:r>
            <a:r>
              <a:rPr lang="vi-VN" sz="2400" dirty="0">
                <a:latin typeface="Times New Roman" pitchFamily="18" charset="0"/>
                <a:cs typeface="Times New Roman" pitchFamily="18" charset="0"/>
              </a:rPr>
              <a:t>thực hiện chính xác, </a:t>
            </a:r>
            <a:r>
              <a:rPr lang="vi-VN" sz="2400" dirty="0" smtClean="0">
                <a:latin typeface="Times New Roman" pitchFamily="18" charset="0"/>
                <a:cs typeface="Times New Roman" pitchFamily="18" charset="0"/>
              </a:rPr>
              <a:t>nhất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quán</a:t>
            </a:r>
            <a:r>
              <a:rPr lang="en-US" sz="2400" dirty="0">
                <a:latin typeface="Times New Roman" pitchFamily="18" charset="0"/>
                <a:cs typeface="Times New Roman" pitchFamily="18" charset="0"/>
              </a:rPr>
              <a:t>.</a:t>
            </a:r>
          </a:p>
          <a:p>
            <a:r>
              <a:rPr lang="en-US" sz="2400" b="1" i="1" u="sng" dirty="0" err="1" smtClean="0">
                <a:latin typeface="Times New Roman" pitchFamily="18" charset="0"/>
                <a:cs typeface="Times New Roman" pitchFamily="18" charset="0"/>
              </a:rPr>
              <a:t>Hiệu</a:t>
            </a:r>
            <a:r>
              <a:rPr lang="en-US" sz="2400" b="1" i="1" u="sng" dirty="0" smtClean="0">
                <a:latin typeface="Times New Roman" pitchFamily="18" charset="0"/>
                <a:cs typeface="Times New Roman" pitchFamily="18" charset="0"/>
              </a:rPr>
              <a:t> </a:t>
            </a:r>
            <a:r>
              <a:rPr lang="en-US" sz="2400" b="1" i="1" u="sng" dirty="0" err="1">
                <a:latin typeface="Times New Roman" pitchFamily="18" charset="0"/>
                <a:cs typeface="Times New Roman" pitchFamily="18" charset="0"/>
              </a:rPr>
              <a:t>quả</a:t>
            </a:r>
            <a:r>
              <a:rPr lang="en-US" sz="2400" b="1" i="1" u="sng" dirty="0">
                <a:latin typeface="Times New Roman" pitchFamily="18" charset="0"/>
                <a:cs typeface="Times New Roman" pitchFamily="18" charset="0"/>
              </a:rPr>
              <a:t> </a:t>
            </a:r>
            <a:r>
              <a:rPr lang="en-US" sz="2400" b="1" u="sng" dirty="0">
                <a:latin typeface="Times New Roman" pitchFamily="18" charset="0"/>
                <a:cs typeface="Times New Roman" pitchFamily="18" charset="0"/>
              </a:rPr>
              <a:t>(effectiveness):</a:t>
            </a:r>
          </a:p>
          <a:p>
            <a:pPr marL="568325" indent="0">
              <a:buNone/>
            </a:pPr>
            <a:r>
              <a:rPr lang="en-US" sz="2400" dirty="0" smtClean="0">
                <a:latin typeface="Times New Roman" pitchFamily="18" charset="0"/>
                <a:cs typeface="Times New Roman" pitchFamily="18" charset="0"/>
              </a:rPr>
              <a:t>C</a:t>
            </a:r>
            <a:r>
              <a:rPr lang="vi-VN" sz="2400" dirty="0" smtClean="0">
                <a:latin typeface="Times New Roman" pitchFamily="18" charset="0"/>
                <a:cs typeface="Times New Roman" pitchFamily="18" charset="0"/>
              </a:rPr>
              <a:t>ác </a:t>
            </a:r>
            <a:r>
              <a:rPr lang="vi-VN" sz="2400" dirty="0">
                <a:latin typeface="Times New Roman" pitchFamily="18" charset="0"/>
                <a:cs typeface="Times New Roman" pitchFamily="18" charset="0"/>
              </a:rPr>
              <a:t>thao tác trong giải thuật phải được thực </a:t>
            </a:r>
            <a:r>
              <a:rPr lang="vi-VN" sz="2400" dirty="0" smtClean="0">
                <a:latin typeface="Times New Roman" pitchFamily="18" charset="0"/>
                <a:cs typeface="Times New Roman" pitchFamily="18" charset="0"/>
              </a:rPr>
              <a:t>hiện</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trong </a:t>
            </a:r>
            <a:r>
              <a:rPr lang="vi-VN" sz="2400" dirty="0">
                <a:latin typeface="Times New Roman" pitchFamily="18" charset="0"/>
                <a:cs typeface="Times New Roman" pitchFamily="18" charset="0"/>
              </a:rPr>
              <a:t>một lượng thời gian hữu hạn.</a:t>
            </a:r>
          </a:p>
          <a:p>
            <a:pPr marL="137160" indent="0">
              <a:buNone/>
            </a:pPr>
            <a:r>
              <a:rPr lang="vi-VN" sz="2400" b="1" dirty="0">
                <a:latin typeface="Times New Roman" pitchFamily="18" charset="0"/>
                <a:cs typeface="Times New Roman" pitchFamily="18" charset="0"/>
              </a:rPr>
              <a:t>Ngoài ra một giải thuật còn phải có đầu </a:t>
            </a:r>
            <a:r>
              <a:rPr lang="vi-VN" sz="2400" b="1" dirty="0" smtClean="0">
                <a:latin typeface="Times New Roman" pitchFamily="18" charset="0"/>
                <a:cs typeface="Times New Roman" pitchFamily="18" charset="0"/>
              </a:rPr>
              <a:t>vào</a:t>
            </a:r>
            <a:r>
              <a:rPr lang="en-US" sz="2400" b="1" dirty="0" smtClean="0">
                <a:latin typeface="Times New Roman" pitchFamily="18" charset="0"/>
                <a:cs typeface="Times New Roman" pitchFamily="18" charset="0"/>
              </a:rPr>
              <a:t> </a:t>
            </a:r>
            <a:r>
              <a:rPr lang="vi-VN" sz="2400" b="1" dirty="0" smtClean="0">
                <a:latin typeface="Times New Roman" pitchFamily="18" charset="0"/>
                <a:cs typeface="Times New Roman" pitchFamily="18" charset="0"/>
              </a:rPr>
              <a:t>(</a:t>
            </a:r>
            <a:r>
              <a:rPr lang="vi-VN" sz="2400" b="1" dirty="0">
                <a:latin typeface="Times New Roman" pitchFamily="18" charset="0"/>
                <a:cs typeface="Times New Roman" pitchFamily="18" charset="0"/>
              </a:rPr>
              <a:t>input) và đầu ra (output</a:t>
            </a:r>
            <a:r>
              <a:rPr lang="vi-VN" sz="2400" b="1" dirty="0" smtClean="0">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a:p>
            <a:pPr marL="137160" indent="0">
              <a:buNone/>
            </a:pP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ngôn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đồ</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ngôn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giả</a:t>
            </a:r>
            <a:r>
              <a:rPr lang="en-US" sz="2400" dirty="0" smtClean="0">
                <a:latin typeface="Times New Roman" pitchFamily="18" charset="0"/>
                <a:cs typeface="Times New Roman" pitchFamily="18" charset="0"/>
              </a:rPr>
              <a:t>…</a:t>
            </a:r>
          </a:p>
          <a:p>
            <a:pPr marL="137160" indent="0">
              <a:buNone/>
            </a:pPr>
            <a:endParaRPr lang="en-US" dirty="0">
              <a:solidFill>
                <a:srgbClr val="00B050"/>
              </a:solidFill>
            </a:endParaRPr>
          </a:p>
        </p:txBody>
      </p:sp>
    </p:spTree>
    <p:extLst>
      <p:ext uri="{BB962C8B-B14F-4D97-AF65-F5344CB8AC3E}">
        <p14:creationId xmlns:p14="http://schemas.microsoft.com/office/powerpoint/2010/main" val="31645477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noAutofit/>
          </a:bodyPr>
          <a:lstStyle/>
          <a:p>
            <a:r>
              <a:rPr lang="en-US" sz="3400" dirty="0"/>
              <a:t>i) </a:t>
            </a:r>
            <a:r>
              <a:rPr lang="en-US" sz="3400" dirty="0" err="1"/>
              <a:t>Mối</a:t>
            </a:r>
            <a:r>
              <a:rPr lang="en-US" sz="3400" dirty="0"/>
              <a:t> </a:t>
            </a:r>
            <a:r>
              <a:rPr lang="en-US" sz="3400" dirty="0" err="1"/>
              <a:t>quan</a:t>
            </a:r>
            <a:r>
              <a:rPr lang="en-US" sz="3400" dirty="0"/>
              <a:t> </a:t>
            </a:r>
            <a:r>
              <a:rPr lang="en-US" sz="3400" dirty="0" err="1"/>
              <a:t>hệ</a:t>
            </a:r>
            <a:r>
              <a:rPr lang="en-US" sz="3400" dirty="0"/>
              <a:t> </a:t>
            </a:r>
            <a:r>
              <a:rPr lang="en-US" sz="3400" dirty="0" err="1"/>
              <a:t>giữa</a:t>
            </a:r>
            <a:r>
              <a:rPr lang="en-US" sz="3400" dirty="0"/>
              <a:t> CTDL &amp; TT (</a:t>
            </a:r>
            <a:r>
              <a:rPr lang="en-US" sz="3400" dirty="0" smtClean="0"/>
              <a:t>data structure </a:t>
            </a:r>
            <a:r>
              <a:rPr lang="en-US" sz="3400" dirty="0"/>
              <a:t>and algorithm relationship)</a:t>
            </a:r>
          </a:p>
        </p:txBody>
      </p:sp>
      <p:sp>
        <p:nvSpPr>
          <p:cNvPr id="3" name="Content Placeholder 2"/>
          <p:cNvSpPr>
            <a:spLocks noGrp="1"/>
          </p:cNvSpPr>
          <p:nvPr>
            <p:ph idx="1"/>
          </p:nvPr>
        </p:nvSpPr>
        <p:spPr>
          <a:xfrm>
            <a:off x="457200" y="1981200"/>
            <a:ext cx="8229600" cy="4328160"/>
          </a:xfrm>
        </p:spPr>
        <p:txBody>
          <a:bodyPr>
            <a:normAutofit fontScale="85000" lnSpcReduction="20000"/>
          </a:bodyPr>
          <a:lstStyle/>
          <a:p>
            <a:r>
              <a:rPr lang="vi-VN" dirty="0"/>
              <a:t>Trong một chương trình máy tính, giải thuật và cấu trúc dữ liệu có mối quan hệ </a:t>
            </a:r>
            <a:r>
              <a:rPr lang="vi-VN" dirty="0" smtClean="0"/>
              <a:t>chặt</a:t>
            </a:r>
            <a:r>
              <a:rPr lang="en-US" dirty="0" smtClean="0"/>
              <a:t> </a:t>
            </a:r>
            <a:r>
              <a:rPr lang="vi-VN" dirty="0" smtClean="0"/>
              <a:t>chẽ </a:t>
            </a:r>
            <a:r>
              <a:rPr lang="vi-VN" dirty="0"/>
              <a:t>với nhau, được thể hiện qua công thức </a:t>
            </a:r>
            <a:r>
              <a:rPr lang="vi-VN" sz="3300" b="1" dirty="0">
                <a:solidFill>
                  <a:srgbClr val="FFC000"/>
                </a:solidFill>
              </a:rPr>
              <a:t>Cấu trúc dữ liệu + Giải thuật = </a:t>
            </a:r>
            <a:r>
              <a:rPr lang="en-US" sz="3300" b="1" dirty="0" err="1" smtClean="0">
                <a:solidFill>
                  <a:srgbClr val="FFC000"/>
                </a:solidFill>
              </a:rPr>
              <a:t>chương</a:t>
            </a:r>
            <a:r>
              <a:rPr lang="en-US" sz="3300" b="1" dirty="0" smtClean="0">
                <a:solidFill>
                  <a:srgbClr val="FFC000"/>
                </a:solidFill>
              </a:rPr>
              <a:t> </a:t>
            </a:r>
            <a:r>
              <a:rPr lang="vi-VN" sz="3300" b="1" dirty="0" smtClean="0">
                <a:solidFill>
                  <a:srgbClr val="FFC000"/>
                </a:solidFill>
              </a:rPr>
              <a:t>trình</a:t>
            </a:r>
            <a:r>
              <a:rPr lang="vi-VN" sz="3300" b="1" dirty="0">
                <a:solidFill>
                  <a:srgbClr val="FFC000"/>
                </a:solidFill>
              </a:rPr>
              <a:t>. </a:t>
            </a:r>
            <a:endParaRPr lang="en-US" sz="3300" b="1" dirty="0" smtClean="0">
              <a:solidFill>
                <a:srgbClr val="FFC000"/>
              </a:solidFill>
            </a:endParaRPr>
          </a:p>
          <a:p>
            <a:r>
              <a:rPr lang="vi-VN" dirty="0" smtClean="0"/>
              <a:t>Với </a:t>
            </a:r>
            <a:r>
              <a:rPr lang="vi-VN" dirty="0"/>
              <a:t>một cấu trúc dữ liệu đã chọn, sẽ có những giải thuật tương ứng, phù hợp.</a:t>
            </a:r>
          </a:p>
          <a:p>
            <a:r>
              <a:rPr lang="vi-VN" dirty="0"/>
              <a:t>Khi cấu trúc dữ liệu thay đổi thường giải thuật cũng phải thay đổi theo để tránh </a:t>
            </a:r>
            <a:r>
              <a:rPr lang="vi-VN" dirty="0" smtClean="0"/>
              <a:t>việc</a:t>
            </a:r>
            <a:r>
              <a:rPr lang="en-US" dirty="0" smtClean="0"/>
              <a:t> </a:t>
            </a:r>
            <a:r>
              <a:rPr lang="vi-VN" dirty="0" smtClean="0"/>
              <a:t>xử </a:t>
            </a:r>
            <a:r>
              <a:rPr lang="vi-VN" dirty="0"/>
              <a:t>lý gượng ép, thiếu tự nhiên trên một cấu trúc không phù hợp. </a:t>
            </a:r>
            <a:endParaRPr lang="en-US" dirty="0" smtClean="0"/>
          </a:p>
          <a:p>
            <a:r>
              <a:rPr lang="vi-VN" dirty="0" smtClean="0"/>
              <a:t>Hơn </a:t>
            </a:r>
            <a:r>
              <a:rPr lang="vi-VN" dirty="0"/>
              <a:t>nữa, một </a:t>
            </a:r>
            <a:r>
              <a:rPr lang="vi-VN" dirty="0" smtClean="0"/>
              <a:t>cấu</a:t>
            </a:r>
            <a:r>
              <a:rPr lang="en-US" dirty="0" smtClean="0"/>
              <a:t> </a:t>
            </a:r>
            <a:r>
              <a:rPr lang="vi-VN" dirty="0" smtClean="0"/>
              <a:t>trúc </a:t>
            </a:r>
            <a:r>
              <a:rPr lang="vi-VN" dirty="0"/>
              <a:t>dữ liệu tốt sẽ giúp giải thuật xử lý trên đó có thể phát huy tác dụng tốt hơn, </a:t>
            </a:r>
            <a:r>
              <a:rPr lang="vi-VN" dirty="0" smtClean="0"/>
              <a:t>vừa</a:t>
            </a:r>
            <a:r>
              <a:rPr lang="en-US" dirty="0" smtClean="0"/>
              <a:t> </a:t>
            </a:r>
            <a:r>
              <a:rPr lang="vi-VN" dirty="0" smtClean="0"/>
              <a:t>đáp </a:t>
            </a:r>
            <a:r>
              <a:rPr lang="vi-VN" dirty="0"/>
              <a:t>ứng nhanh vừa tiết kiệm bộ nhớ, giải thuật cũng dễ hiễu và đơn giản hơn.</a:t>
            </a:r>
            <a:endParaRPr lang="en-US" dirty="0"/>
          </a:p>
        </p:txBody>
      </p:sp>
    </p:spTree>
    <p:extLst>
      <p:ext uri="{BB962C8B-B14F-4D97-AF65-F5344CB8AC3E}">
        <p14:creationId xmlns:p14="http://schemas.microsoft.com/office/powerpoint/2010/main" val="21508606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solidFill>
                  <a:srgbClr val="FFC000"/>
                </a:solidFill>
              </a:rPr>
              <a:t>3. </a:t>
            </a:r>
            <a:r>
              <a:rPr lang="en-US" sz="4400" dirty="0" err="1">
                <a:solidFill>
                  <a:srgbClr val="FFC000"/>
                </a:solidFill>
              </a:rPr>
              <a:t>Phân</a:t>
            </a:r>
            <a:r>
              <a:rPr lang="en-US" sz="4400" dirty="0">
                <a:solidFill>
                  <a:srgbClr val="FFC000"/>
                </a:solidFill>
              </a:rPr>
              <a:t> </a:t>
            </a:r>
            <a:r>
              <a:rPr lang="en-US" sz="4400" dirty="0" err="1">
                <a:solidFill>
                  <a:srgbClr val="FFC000"/>
                </a:solidFill>
              </a:rPr>
              <a:t>tích</a:t>
            </a:r>
            <a:r>
              <a:rPr lang="en-US" sz="4400" dirty="0">
                <a:solidFill>
                  <a:srgbClr val="FFC000"/>
                </a:solidFill>
              </a:rPr>
              <a:t> </a:t>
            </a:r>
            <a:r>
              <a:rPr lang="en-US" sz="4400" dirty="0" err="1">
                <a:solidFill>
                  <a:srgbClr val="FFC000"/>
                </a:solidFill>
              </a:rPr>
              <a:t>giải</a:t>
            </a:r>
            <a:r>
              <a:rPr lang="en-US" sz="4400" dirty="0">
                <a:solidFill>
                  <a:srgbClr val="FFC000"/>
                </a:solidFill>
              </a:rPr>
              <a:t> </a:t>
            </a:r>
            <a:r>
              <a:rPr lang="en-US" sz="4400" dirty="0" err="1">
                <a:solidFill>
                  <a:srgbClr val="FFC000"/>
                </a:solidFill>
              </a:rPr>
              <a:t>thuật</a:t>
            </a:r>
            <a:r>
              <a:rPr lang="en-US" sz="4400" dirty="0">
                <a:solidFill>
                  <a:srgbClr val="FFC000"/>
                </a:solidFill>
              </a:rPr>
              <a:t/>
            </a:r>
            <a:br>
              <a:rPr lang="en-US" sz="4400" dirty="0">
                <a:solidFill>
                  <a:srgbClr val="FFC000"/>
                </a:solidFill>
              </a:rPr>
            </a:br>
            <a:endParaRPr lang="en-US" dirty="0"/>
          </a:p>
        </p:txBody>
      </p:sp>
      <p:sp>
        <p:nvSpPr>
          <p:cNvPr id="3" name="Content Placeholder 2"/>
          <p:cNvSpPr>
            <a:spLocks noGrp="1"/>
          </p:cNvSpPr>
          <p:nvPr>
            <p:ph idx="1"/>
          </p:nvPr>
        </p:nvSpPr>
        <p:spPr/>
        <p:txBody>
          <a:bodyPr/>
          <a:lstStyle/>
          <a:p>
            <a:pPr marL="137160" indent="0">
              <a:buNone/>
            </a:pPr>
            <a:endParaRPr lang="en-US" sz="3200" dirty="0" smtClean="0"/>
          </a:p>
          <a:p>
            <a:pPr marL="137160" indent="0">
              <a:buNone/>
            </a:pPr>
            <a:r>
              <a:rPr lang="en-US" sz="3200" dirty="0" smtClean="0"/>
              <a:t>3.1. </a:t>
            </a:r>
            <a:r>
              <a:rPr lang="en-US" sz="3200" dirty="0" err="1" smtClean="0"/>
              <a:t>Sự</a:t>
            </a:r>
            <a:r>
              <a:rPr lang="en-US" sz="3200" dirty="0" smtClean="0"/>
              <a:t> </a:t>
            </a:r>
            <a:r>
              <a:rPr lang="en-US" sz="3200" dirty="0" err="1" smtClean="0"/>
              <a:t>cần</a:t>
            </a:r>
            <a:r>
              <a:rPr lang="en-US" sz="3200" dirty="0" smtClean="0"/>
              <a:t> </a:t>
            </a:r>
            <a:r>
              <a:rPr lang="en-US" sz="3200" dirty="0" err="1" smtClean="0"/>
              <a:t>thiết</a:t>
            </a:r>
            <a:r>
              <a:rPr lang="en-US" sz="3200" dirty="0" smtClean="0"/>
              <a:t> </a:t>
            </a:r>
            <a:r>
              <a:rPr lang="en-US" sz="3200" dirty="0" err="1" smtClean="0"/>
              <a:t>phải</a:t>
            </a:r>
            <a:r>
              <a:rPr lang="en-US" sz="3200" dirty="0" smtClean="0"/>
              <a:t> </a:t>
            </a:r>
            <a:r>
              <a:rPr lang="en-US" sz="3200" dirty="0" err="1" smtClean="0"/>
              <a:t>phân</a:t>
            </a:r>
            <a:r>
              <a:rPr lang="en-US" sz="3200" dirty="0" smtClean="0"/>
              <a:t> </a:t>
            </a:r>
            <a:r>
              <a:rPr lang="en-US" sz="3200" dirty="0" err="1" smtClean="0"/>
              <a:t>tích</a:t>
            </a:r>
            <a:r>
              <a:rPr lang="en-US" sz="3200" dirty="0" smtClean="0"/>
              <a:t> </a:t>
            </a:r>
            <a:r>
              <a:rPr lang="en-US" sz="3200" dirty="0" err="1" smtClean="0"/>
              <a:t>giải</a:t>
            </a:r>
            <a:r>
              <a:rPr lang="en-US" sz="3200" dirty="0" smtClean="0"/>
              <a:t> </a:t>
            </a:r>
            <a:r>
              <a:rPr lang="en-US" sz="3200" dirty="0" err="1" smtClean="0"/>
              <a:t>thuật</a:t>
            </a:r>
            <a:endParaRPr lang="en-US" sz="3200" dirty="0" smtClean="0"/>
          </a:p>
          <a:p>
            <a:pPr marL="137160" indent="0">
              <a:buNone/>
            </a:pPr>
            <a:r>
              <a:rPr lang="en-US" sz="3200" dirty="0" smtClean="0"/>
              <a:t>3.2. </a:t>
            </a:r>
            <a:r>
              <a:rPr lang="en-US" sz="3200" dirty="0" err="1" smtClean="0"/>
              <a:t>Thời</a:t>
            </a:r>
            <a:r>
              <a:rPr lang="en-US" sz="3200" dirty="0" smtClean="0"/>
              <a:t> </a:t>
            </a:r>
            <a:r>
              <a:rPr lang="en-US" sz="3200" dirty="0" err="1" smtClean="0"/>
              <a:t>gian</a:t>
            </a:r>
            <a:r>
              <a:rPr lang="en-US" sz="3200" dirty="0" smtClean="0"/>
              <a:t> </a:t>
            </a:r>
            <a:r>
              <a:rPr lang="en-US" sz="3200" dirty="0" err="1" smtClean="0"/>
              <a:t>thực</a:t>
            </a:r>
            <a:r>
              <a:rPr lang="en-US" sz="3200" dirty="0" smtClean="0"/>
              <a:t> </a:t>
            </a:r>
            <a:r>
              <a:rPr lang="en-US" sz="3200" dirty="0" err="1" smtClean="0"/>
              <a:t>hiện</a:t>
            </a:r>
            <a:r>
              <a:rPr lang="en-US" sz="3200" dirty="0" smtClean="0"/>
              <a:t> </a:t>
            </a:r>
            <a:r>
              <a:rPr lang="en-US" sz="3200" dirty="0" err="1" smtClean="0"/>
              <a:t>giải</a:t>
            </a:r>
            <a:r>
              <a:rPr lang="en-US" sz="3200" dirty="0" smtClean="0"/>
              <a:t> </a:t>
            </a:r>
            <a:r>
              <a:rPr lang="en-US" sz="3200" dirty="0" err="1" smtClean="0"/>
              <a:t>thuật</a:t>
            </a:r>
            <a:endParaRPr lang="en-US" sz="3200" dirty="0" smtClean="0"/>
          </a:p>
          <a:p>
            <a:pPr marL="137160" indent="0">
              <a:buNone/>
            </a:pPr>
            <a:r>
              <a:rPr lang="en-US" sz="3200" dirty="0" smtClean="0"/>
              <a:t>3.3. </a:t>
            </a:r>
            <a:r>
              <a:rPr lang="en-US" sz="3200" dirty="0" err="1" smtClean="0"/>
              <a:t>Không</a:t>
            </a:r>
            <a:r>
              <a:rPr lang="en-US" sz="3200" dirty="0" smtClean="0"/>
              <a:t> </a:t>
            </a:r>
            <a:r>
              <a:rPr lang="en-US" sz="3200" dirty="0" err="1" smtClean="0"/>
              <a:t>gian</a:t>
            </a:r>
            <a:r>
              <a:rPr lang="en-US" sz="3200" dirty="0" smtClean="0"/>
              <a:t> </a:t>
            </a:r>
            <a:r>
              <a:rPr lang="en-US" sz="3200" dirty="0" err="1" smtClean="0"/>
              <a:t>của</a:t>
            </a:r>
            <a:r>
              <a:rPr lang="en-US" sz="3200" dirty="0" smtClean="0"/>
              <a:t> </a:t>
            </a:r>
            <a:r>
              <a:rPr lang="en-US" sz="3200" dirty="0" err="1" smtClean="0"/>
              <a:t>giải</a:t>
            </a:r>
            <a:r>
              <a:rPr lang="en-US" sz="3200" dirty="0" smtClean="0"/>
              <a:t> </a:t>
            </a:r>
            <a:r>
              <a:rPr lang="en-US" sz="3200" dirty="0" err="1" smtClean="0"/>
              <a:t>thuật</a:t>
            </a:r>
            <a:endParaRPr lang="en-US" sz="3200" dirty="0" smtClean="0"/>
          </a:p>
          <a:p>
            <a:pPr marL="137160" indent="0">
              <a:buNone/>
            </a:pPr>
            <a:endParaRPr lang="en-US" dirty="0" smtClean="0"/>
          </a:p>
        </p:txBody>
      </p:sp>
    </p:spTree>
    <p:extLst>
      <p:ext uri="{BB962C8B-B14F-4D97-AF65-F5344CB8AC3E}">
        <p14:creationId xmlns:p14="http://schemas.microsoft.com/office/powerpoint/2010/main" val="8460636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FF00"/>
                </a:solidFill>
              </a:rPr>
              <a:t>3.1 </a:t>
            </a:r>
            <a:r>
              <a:rPr lang="en-US" dirty="0" err="1">
                <a:solidFill>
                  <a:srgbClr val="FFFF00"/>
                </a:solidFill>
              </a:rPr>
              <a:t>Sự</a:t>
            </a:r>
            <a:r>
              <a:rPr lang="en-US" dirty="0">
                <a:solidFill>
                  <a:srgbClr val="FFFF00"/>
                </a:solidFill>
              </a:rPr>
              <a:t> </a:t>
            </a:r>
            <a:r>
              <a:rPr lang="en-US" dirty="0" err="1">
                <a:solidFill>
                  <a:srgbClr val="FFFF00"/>
                </a:solidFill>
              </a:rPr>
              <a:t>cần</a:t>
            </a:r>
            <a:r>
              <a:rPr lang="en-US" dirty="0">
                <a:solidFill>
                  <a:srgbClr val="FFFF00"/>
                </a:solidFill>
              </a:rPr>
              <a:t> </a:t>
            </a:r>
            <a:r>
              <a:rPr lang="en-US" dirty="0" err="1">
                <a:solidFill>
                  <a:srgbClr val="FFFF00"/>
                </a:solidFill>
              </a:rPr>
              <a:t>thiết</a:t>
            </a:r>
            <a:r>
              <a:rPr lang="en-US" dirty="0">
                <a:solidFill>
                  <a:srgbClr val="FFFF00"/>
                </a:solidFill>
              </a:rPr>
              <a:t> </a:t>
            </a:r>
            <a:r>
              <a:rPr lang="en-US" dirty="0" err="1">
                <a:solidFill>
                  <a:srgbClr val="FFFF00"/>
                </a:solidFill>
              </a:rPr>
              <a:t>phải</a:t>
            </a:r>
            <a:r>
              <a:rPr lang="en-US" dirty="0">
                <a:solidFill>
                  <a:srgbClr val="FFFF00"/>
                </a:solidFill>
              </a:rPr>
              <a:t> </a:t>
            </a:r>
            <a:r>
              <a:rPr lang="en-US" dirty="0" err="1">
                <a:solidFill>
                  <a:srgbClr val="FFFF00"/>
                </a:solidFill>
              </a:rPr>
              <a:t>phân</a:t>
            </a:r>
            <a:r>
              <a:rPr lang="en-US" dirty="0">
                <a:solidFill>
                  <a:srgbClr val="FFFF00"/>
                </a:solidFill>
              </a:rPr>
              <a:t> </a:t>
            </a:r>
            <a:r>
              <a:rPr lang="en-US" dirty="0" err="1">
                <a:solidFill>
                  <a:srgbClr val="FFFF00"/>
                </a:solidFill>
              </a:rPr>
              <a:t>tích</a:t>
            </a:r>
            <a:r>
              <a:rPr lang="en-US" dirty="0">
                <a:solidFill>
                  <a:srgbClr val="FFFF00"/>
                </a:solidFill>
              </a:rPr>
              <a:t> </a:t>
            </a:r>
            <a:r>
              <a:rPr lang="en-US" dirty="0" err="1">
                <a:solidFill>
                  <a:srgbClr val="FFFF00"/>
                </a:solidFill>
              </a:rPr>
              <a:t>giải</a:t>
            </a:r>
            <a:r>
              <a:rPr lang="en-US" dirty="0">
                <a:solidFill>
                  <a:srgbClr val="FFFF00"/>
                </a:solidFill>
              </a:rPr>
              <a:t> </a:t>
            </a:r>
            <a:r>
              <a:rPr lang="en-US" dirty="0" err="1">
                <a:solidFill>
                  <a:srgbClr val="FFFF00"/>
                </a:solidFill>
              </a:rPr>
              <a:t>thuật</a:t>
            </a:r>
            <a:endParaRPr lang="en-US" dirty="0">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137160" indent="0">
              <a:buNone/>
            </a:pPr>
            <a:r>
              <a:rPr lang="en-US" dirty="0" err="1">
                <a:solidFill>
                  <a:srgbClr val="FFFF00"/>
                </a:solidFill>
              </a:rPr>
              <a:t>Một</a:t>
            </a:r>
            <a:r>
              <a:rPr lang="en-US" dirty="0">
                <a:solidFill>
                  <a:srgbClr val="FFFF00"/>
                </a:solidFill>
              </a:rPr>
              <a:t> </a:t>
            </a:r>
            <a:r>
              <a:rPr lang="en-US" dirty="0" err="1">
                <a:solidFill>
                  <a:srgbClr val="FFFF00"/>
                </a:solidFill>
              </a:rPr>
              <a:t>yêu</a:t>
            </a:r>
            <a:r>
              <a:rPr lang="en-US" dirty="0">
                <a:solidFill>
                  <a:srgbClr val="FFFF00"/>
                </a:solidFill>
              </a:rPr>
              <a:t> </a:t>
            </a:r>
            <a:r>
              <a:rPr lang="en-US" dirty="0" err="1">
                <a:solidFill>
                  <a:srgbClr val="FFFF00"/>
                </a:solidFill>
              </a:rPr>
              <a:t>cầu</a:t>
            </a:r>
            <a:r>
              <a:rPr lang="en-US" dirty="0">
                <a:solidFill>
                  <a:srgbClr val="FFFF00"/>
                </a:solidFill>
              </a:rPr>
              <a:t> </a:t>
            </a:r>
            <a:r>
              <a:rPr lang="en-US" dirty="0" err="1">
                <a:solidFill>
                  <a:srgbClr val="FFFF00"/>
                </a:solidFill>
              </a:rPr>
              <a:t>của</a:t>
            </a:r>
            <a:r>
              <a:rPr lang="en-US" dirty="0">
                <a:solidFill>
                  <a:srgbClr val="FFFF00"/>
                </a:solidFill>
              </a:rPr>
              <a:t> </a:t>
            </a:r>
            <a:r>
              <a:rPr lang="en-US" dirty="0" err="1" smtClean="0">
                <a:solidFill>
                  <a:srgbClr val="FFFF00"/>
                </a:solidFill>
              </a:rPr>
              <a:t>bài</a:t>
            </a:r>
            <a:r>
              <a:rPr lang="en-US" dirty="0" smtClean="0">
                <a:solidFill>
                  <a:srgbClr val="FFFF00"/>
                </a:solidFill>
              </a:rPr>
              <a:t> </a:t>
            </a:r>
            <a:r>
              <a:rPr lang="en-US" dirty="0" err="1" smtClean="0">
                <a:solidFill>
                  <a:srgbClr val="FFFF00"/>
                </a:solidFill>
              </a:rPr>
              <a:t>toán</a:t>
            </a:r>
            <a:r>
              <a:rPr lang="en-US" dirty="0" smtClean="0">
                <a:solidFill>
                  <a:srgbClr val="FFFF00"/>
                </a:solidFill>
              </a:rPr>
              <a:t> </a:t>
            </a:r>
            <a:r>
              <a:rPr lang="en-US" dirty="0" err="1">
                <a:solidFill>
                  <a:srgbClr val="FFFF00"/>
                </a:solidFill>
              </a:rPr>
              <a:t>có</a:t>
            </a:r>
            <a:r>
              <a:rPr lang="en-US" dirty="0">
                <a:solidFill>
                  <a:srgbClr val="FFFF00"/>
                </a:solidFill>
              </a:rPr>
              <a:t> </a:t>
            </a:r>
            <a:r>
              <a:rPr lang="en-US" dirty="0" err="1">
                <a:solidFill>
                  <a:srgbClr val="FFFF00"/>
                </a:solidFill>
              </a:rPr>
              <a:t>nhiều</a:t>
            </a:r>
            <a:r>
              <a:rPr lang="en-US" dirty="0">
                <a:solidFill>
                  <a:srgbClr val="FFFF00"/>
                </a:solidFill>
              </a:rPr>
              <a:t> </a:t>
            </a:r>
            <a:r>
              <a:rPr lang="en-US" dirty="0" err="1">
                <a:solidFill>
                  <a:srgbClr val="FFFF00"/>
                </a:solidFill>
              </a:rPr>
              <a:t>cách</a:t>
            </a:r>
            <a:r>
              <a:rPr lang="en-US" dirty="0">
                <a:solidFill>
                  <a:srgbClr val="FFFF00"/>
                </a:solidFill>
              </a:rPr>
              <a:t> </a:t>
            </a:r>
            <a:r>
              <a:rPr lang="en-US" dirty="0" err="1">
                <a:solidFill>
                  <a:srgbClr val="FFFF00"/>
                </a:solidFill>
              </a:rPr>
              <a:t>giải</a:t>
            </a:r>
            <a:endParaRPr lang="en-US" dirty="0">
              <a:solidFill>
                <a:srgbClr val="FFFF00"/>
              </a:solidFill>
            </a:endParaRPr>
          </a:p>
          <a:p>
            <a:pPr marL="137160" indent="0">
              <a:buNone/>
            </a:pPr>
            <a:r>
              <a:rPr lang="en-US" dirty="0" smtClean="0"/>
              <a:t>     </a:t>
            </a:r>
            <a:r>
              <a:rPr lang="vi-VN" dirty="0" smtClean="0"/>
              <a:t>– </a:t>
            </a:r>
            <a:r>
              <a:rPr lang="vi-VN" dirty="0"/>
              <a:t>Đánh giá giải thuật để lựa chọn </a:t>
            </a:r>
            <a:r>
              <a:rPr lang="en-US" dirty="0" err="1" smtClean="0"/>
              <a:t>giải</a:t>
            </a:r>
            <a:r>
              <a:rPr lang="en-US" dirty="0" smtClean="0"/>
              <a:t> </a:t>
            </a:r>
            <a:r>
              <a:rPr lang="en-US" dirty="0" err="1" smtClean="0"/>
              <a:t>thuật</a:t>
            </a:r>
            <a:r>
              <a:rPr lang="vi-VN" dirty="0" smtClean="0"/>
              <a:t> </a:t>
            </a:r>
            <a:r>
              <a:rPr lang="vi-VN" dirty="0"/>
              <a:t>tốt nhất</a:t>
            </a:r>
          </a:p>
          <a:p>
            <a:pPr marL="137160" indent="0">
              <a:buNone/>
            </a:pPr>
            <a:r>
              <a:rPr lang="en-US" dirty="0" smtClean="0"/>
              <a:t>     </a:t>
            </a:r>
            <a:r>
              <a:rPr lang="vi-VN" dirty="0" smtClean="0"/>
              <a:t>– </a:t>
            </a:r>
            <a:r>
              <a:rPr lang="vi-VN" dirty="0"/>
              <a:t>Các tiêu chuẩn đánh </a:t>
            </a:r>
            <a:r>
              <a:rPr lang="vi-VN" dirty="0" smtClean="0"/>
              <a:t>giá</a:t>
            </a:r>
            <a:r>
              <a:rPr lang="en-US" dirty="0" smtClean="0"/>
              <a:t>:</a:t>
            </a:r>
            <a:endParaRPr lang="vi-VN" dirty="0"/>
          </a:p>
          <a:p>
            <a:pPr marL="137160" indent="0">
              <a:buNone/>
            </a:pPr>
            <a:r>
              <a:rPr lang="vi-VN" dirty="0"/>
              <a:t>• </a:t>
            </a:r>
            <a:r>
              <a:rPr lang="vi-VN" dirty="0">
                <a:solidFill>
                  <a:srgbClr val="FF0000"/>
                </a:solidFill>
              </a:rPr>
              <a:t>Tính đúng đắn</a:t>
            </a:r>
          </a:p>
          <a:p>
            <a:pPr marL="137160" indent="0">
              <a:buNone/>
            </a:pPr>
            <a:r>
              <a:rPr lang="en-US" dirty="0" smtClean="0"/>
              <a:t>     </a:t>
            </a:r>
            <a:r>
              <a:rPr lang="vi-VN" dirty="0" smtClean="0"/>
              <a:t>– </a:t>
            </a:r>
            <a:r>
              <a:rPr lang="vi-VN" dirty="0"/>
              <a:t>Đầu ra mong đợi khớp với đầu ra thực tế</a:t>
            </a:r>
          </a:p>
          <a:p>
            <a:pPr marL="137160" indent="0">
              <a:buNone/>
            </a:pPr>
            <a:r>
              <a:rPr lang="en-US" dirty="0" smtClean="0"/>
              <a:t>     – </a:t>
            </a:r>
            <a:r>
              <a:rPr lang="en-US" dirty="0" err="1"/>
              <a:t>Có</a:t>
            </a:r>
            <a:r>
              <a:rPr lang="en-US" dirty="0"/>
              <a:t> </a:t>
            </a:r>
            <a:r>
              <a:rPr lang="en-US" dirty="0" err="1"/>
              <a:t>thế</a:t>
            </a:r>
            <a:r>
              <a:rPr lang="en-US" dirty="0"/>
              <a:t> </a:t>
            </a:r>
            <a:r>
              <a:rPr lang="en-US" dirty="0" err="1"/>
              <a:t>chứng</a:t>
            </a:r>
            <a:r>
              <a:rPr lang="en-US" dirty="0"/>
              <a:t> minh </a:t>
            </a:r>
            <a:r>
              <a:rPr lang="en-US" dirty="0" err="1"/>
              <a:t>bằng</a:t>
            </a:r>
            <a:r>
              <a:rPr lang="en-US" dirty="0"/>
              <a:t> </a:t>
            </a:r>
            <a:r>
              <a:rPr lang="en-US" dirty="0" err="1"/>
              <a:t>toán</a:t>
            </a:r>
            <a:r>
              <a:rPr lang="en-US" dirty="0"/>
              <a:t> </a:t>
            </a:r>
            <a:r>
              <a:rPr lang="en-US" dirty="0" err="1"/>
              <a:t>học</a:t>
            </a:r>
            <a:endParaRPr lang="en-US" dirty="0"/>
          </a:p>
          <a:p>
            <a:pPr marL="137160" indent="0">
              <a:buNone/>
            </a:pPr>
            <a:r>
              <a:rPr lang="vi-VN" dirty="0"/>
              <a:t>• </a:t>
            </a:r>
            <a:r>
              <a:rPr lang="vi-VN" dirty="0">
                <a:solidFill>
                  <a:srgbClr val="FF0000"/>
                </a:solidFill>
              </a:rPr>
              <a:t>Tính đơn giản</a:t>
            </a:r>
          </a:p>
          <a:p>
            <a:pPr marL="137160" indent="0">
              <a:buNone/>
            </a:pPr>
            <a:r>
              <a:rPr lang="en-US" dirty="0" smtClean="0"/>
              <a:t>     </a:t>
            </a:r>
            <a:r>
              <a:rPr lang="vi-VN" dirty="0" smtClean="0"/>
              <a:t>– </a:t>
            </a:r>
            <a:r>
              <a:rPr lang="vi-VN" dirty="0"/>
              <a:t>Cần quan tâm khi chương trình viết ra chỉ thực hiện một </a:t>
            </a:r>
            <a:r>
              <a:rPr lang="vi-VN" dirty="0" smtClean="0"/>
              <a:t>vài</a:t>
            </a:r>
            <a:r>
              <a:rPr lang="en-US" dirty="0" smtClean="0"/>
              <a:t> </a:t>
            </a:r>
            <a:r>
              <a:rPr lang="en-US" dirty="0" err="1" smtClean="0"/>
              <a:t>lần</a:t>
            </a:r>
            <a:endParaRPr lang="en-US" dirty="0"/>
          </a:p>
          <a:p>
            <a:pPr marL="137160" indent="0">
              <a:buNone/>
            </a:pPr>
            <a:r>
              <a:rPr lang="en-US" dirty="0"/>
              <a:t>• </a:t>
            </a:r>
            <a:r>
              <a:rPr lang="en-US" b="1" dirty="0" err="1">
                <a:solidFill>
                  <a:srgbClr val="FF0000"/>
                </a:solidFill>
              </a:rPr>
              <a:t>Tính</a:t>
            </a:r>
            <a:r>
              <a:rPr lang="en-US" b="1" dirty="0">
                <a:solidFill>
                  <a:srgbClr val="FF0000"/>
                </a:solidFill>
              </a:rPr>
              <a:t> </a:t>
            </a:r>
            <a:r>
              <a:rPr lang="en-US" b="1" dirty="0" err="1">
                <a:solidFill>
                  <a:srgbClr val="FF0000"/>
                </a:solidFill>
              </a:rPr>
              <a:t>hiệu</a:t>
            </a:r>
            <a:r>
              <a:rPr lang="en-US" b="1" dirty="0">
                <a:solidFill>
                  <a:srgbClr val="FF0000"/>
                </a:solidFill>
              </a:rPr>
              <a:t> </a:t>
            </a:r>
            <a:r>
              <a:rPr lang="en-US" b="1" dirty="0" err="1">
                <a:solidFill>
                  <a:srgbClr val="FF0000"/>
                </a:solidFill>
              </a:rPr>
              <a:t>quả</a:t>
            </a:r>
            <a:r>
              <a:rPr lang="en-US" b="1" dirty="0">
                <a:solidFill>
                  <a:srgbClr val="FF0000"/>
                </a:solidFill>
              </a:rPr>
              <a:t> (*)</a:t>
            </a:r>
          </a:p>
          <a:p>
            <a:pPr marL="137160" indent="0">
              <a:buNone/>
            </a:pPr>
            <a:r>
              <a:rPr lang="en-US" dirty="0" smtClean="0"/>
              <a:t>    </a:t>
            </a:r>
            <a:r>
              <a:rPr lang="vi-VN" dirty="0" smtClean="0"/>
              <a:t>– </a:t>
            </a:r>
            <a:r>
              <a:rPr lang="vi-VN" dirty="0"/>
              <a:t>Chương trình được sử dụng nhiều lần</a:t>
            </a:r>
          </a:p>
          <a:p>
            <a:pPr marL="137160" indent="0">
              <a:buNone/>
            </a:pPr>
            <a:r>
              <a:rPr lang="en-US" dirty="0" smtClean="0"/>
              <a:t>    – </a:t>
            </a:r>
            <a:r>
              <a:rPr lang="en-US" dirty="0" err="1"/>
              <a:t>Thể</a:t>
            </a:r>
            <a:r>
              <a:rPr lang="en-US" dirty="0"/>
              <a:t> </a:t>
            </a:r>
            <a:r>
              <a:rPr lang="en-US" dirty="0" err="1"/>
              <a:t>hiện</a:t>
            </a:r>
            <a:r>
              <a:rPr lang="en-US" dirty="0"/>
              <a:t> ở 2 </a:t>
            </a:r>
            <a:r>
              <a:rPr lang="en-US" dirty="0" err="1"/>
              <a:t>mặt</a:t>
            </a:r>
            <a:r>
              <a:rPr lang="en-US" dirty="0"/>
              <a:t> </a:t>
            </a:r>
            <a:r>
              <a:rPr lang="en-US" dirty="0" err="1"/>
              <a:t>là</a:t>
            </a:r>
            <a:r>
              <a:rPr lang="en-US" dirty="0"/>
              <a:t>; </a:t>
            </a:r>
            <a:r>
              <a:rPr lang="en-US" dirty="0" err="1"/>
              <a:t>Không</a:t>
            </a:r>
            <a:r>
              <a:rPr lang="en-US" dirty="0"/>
              <a:t> </a:t>
            </a:r>
            <a:r>
              <a:rPr lang="en-US" dirty="0" err="1"/>
              <a:t>gian</a:t>
            </a:r>
            <a:r>
              <a:rPr lang="en-US" dirty="0"/>
              <a:t> </a:t>
            </a:r>
            <a:r>
              <a:rPr lang="en-US" dirty="0" err="1"/>
              <a:t>và</a:t>
            </a:r>
            <a:r>
              <a:rPr lang="en-US" dirty="0"/>
              <a:t> </a:t>
            </a:r>
            <a:r>
              <a:rPr lang="en-US" dirty="0" err="1"/>
              <a:t>thời</a:t>
            </a:r>
            <a:r>
              <a:rPr lang="en-US" dirty="0"/>
              <a:t> </a:t>
            </a:r>
            <a:r>
              <a:rPr lang="en-US" dirty="0" err="1"/>
              <a:t>gian</a:t>
            </a:r>
            <a:endParaRPr lang="en-US" dirty="0"/>
          </a:p>
        </p:txBody>
      </p:sp>
    </p:spTree>
    <p:extLst>
      <p:ext uri="{BB962C8B-B14F-4D97-AF65-F5344CB8AC3E}">
        <p14:creationId xmlns:p14="http://schemas.microsoft.com/office/powerpoint/2010/main" val="40238266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FF00"/>
                </a:solidFill>
              </a:rPr>
              <a:t>3.2 </a:t>
            </a:r>
            <a:r>
              <a:rPr lang="en-US" dirty="0" err="1">
                <a:solidFill>
                  <a:srgbClr val="FFFF00"/>
                </a:solidFill>
              </a:rPr>
              <a:t>Thời</a:t>
            </a:r>
            <a:r>
              <a:rPr lang="en-US" dirty="0">
                <a:solidFill>
                  <a:srgbClr val="FFFF00"/>
                </a:solidFill>
              </a:rPr>
              <a:t> </a:t>
            </a:r>
            <a:r>
              <a:rPr lang="en-US" dirty="0" err="1">
                <a:solidFill>
                  <a:srgbClr val="FFFF00"/>
                </a:solidFill>
              </a:rPr>
              <a:t>gian</a:t>
            </a:r>
            <a:r>
              <a:rPr lang="en-US" dirty="0">
                <a:solidFill>
                  <a:srgbClr val="FFFF00"/>
                </a:solidFill>
              </a:rPr>
              <a:t> </a:t>
            </a:r>
            <a:r>
              <a:rPr lang="en-US" dirty="0" err="1">
                <a:solidFill>
                  <a:srgbClr val="FFFF00"/>
                </a:solidFill>
              </a:rPr>
              <a:t>thực</a:t>
            </a:r>
            <a:r>
              <a:rPr lang="en-US" dirty="0">
                <a:solidFill>
                  <a:srgbClr val="FFFF00"/>
                </a:solidFill>
              </a:rPr>
              <a:t> </a:t>
            </a:r>
            <a:r>
              <a:rPr lang="en-US" dirty="0" err="1">
                <a:solidFill>
                  <a:srgbClr val="FFFF00"/>
                </a:solidFill>
              </a:rPr>
              <a:t>hiện</a:t>
            </a:r>
            <a:r>
              <a:rPr lang="en-US" dirty="0">
                <a:solidFill>
                  <a:srgbClr val="FFFF00"/>
                </a:solidFill>
              </a:rPr>
              <a:t> </a:t>
            </a:r>
            <a:r>
              <a:rPr lang="en-US" dirty="0" err="1">
                <a:solidFill>
                  <a:srgbClr val="FFFF00"/>
                </a:solidFill>
              </a:rPr>
              <a:t>của</a:t>
            </a:r>
            <a:r>
              <a:rPr lang="en-US" dirty="0">
                <a:solidFill>
                  <a:srgbClr val="FFFF00"/>
                </a:solidFill>
              </a:rPr>
              <a:t> </a:t>
            </a:r>
            <a:r>
              <a:rPr lang="en-US" dirty="0" err="1">
                <a:solidFill>
                  <a:srgbClr val="FFFF00"/>
                </a:solidFill>
              </a:rPr>
              <a:t>giải</a:t>
            </a:r>
            <a:r>
              <a:rPr lang="en-US" dirty="0">
                <a:solidFill>
                  <a:srgbClr val="FFFF00"/>
                </a:solidFill>
              </a:rPr>
              <a:t> </a:t>
            </a:r>
            <a:r>
              <a:rPr lang="en-US" dirty="0" err="1">
                <a:solidFill>
                  <a:srgbClr val="FFFF00"/>
                </a:solidFill>
              </a:rPr>
              <a:t>thuật</a:t>
            </a:r>
            <a:endParaRPr lang="en-US" dirty="0">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137160" indent="0">
              <a:buNone/>
            </a:pPr>
            <a:r>
              <a:rPr lang="en-US" dirty="0" err="1"/>
              <a:t>Phụ</a:t>
            </a:r>
            <a:r>
              <a:rPr lang="en-US" dirty="0"/>
              <a:t> </a:t>
            </a:r>
            <a:r>
              <a:rPr lang="en-US" dirty="0" err="1"/>
              <a:t>thuộc</a:t>
            </a:r>
            <a:r>
              <a:rPr lang="en-US" dirty="0"/>
              <a:t> </a:t>
            </a:r>
            <a:r>
              <a:rPr lang="en-US" dirty="0" err="1"/>
              <a:t>vào</a:t>
            </a:r>
            <a:r>
              <a:rPr lang="en-US" dirty="0"/>
              <a:t> </a:t>
            </a:r>
            <a:r>
              <a:rPr lang="en-US" dirty="0" err="1"/>
              <a:t>nhiều</a:t>
            </a:r>
            <a:r>
              <a:rPr lang="en-US" dirty="0"/>
              <a:t> </a:t>
            </a:r>
            <a:r>
              <a:rPr lang="en-US" dirty="0" err="1"/>
              <a:t>yếu</a:t>
            </a:r>
            <a:r>
              <a:rPr lang="en-US" dirty="0"/>
              <a:t> </a:t>
            </a:r>
            <a:r>
              <a:rPr lang="en-US" dirty="0" err="1"/>
              <a:t>tố</a:t>
            </a:r>
            <a:r>
              <a:rPr lang="en-US" dirty="0"/>
              <a:t>:</a:t>
            </a:r>
          </a:p>
          <a:p>
            <a:pPr marL="137160" indent="0">
              <a:buNone/>
            </a:pPr>
            <a:r>
              <a:rPr lang="en-US" dirty="0" smtClean="0"/>
              <a:t>	</a:t>
            </a:r>
            <a:r>
              <a:rPr lang="vi-VN" dirty="0" smtClean="0"/>
              <a:t>– </a:t>
            </a:r>
            <a:r>
              <a:rPr lang="vi-VN" dirty="0"/>
              <a:t>Độ lớn của dữ liệu đầu vào</a:t>
            </a:r>
          </a:p>
          <a:p>
            <a:pPr marL="137160" indent="0">
              <a:buNone/>
            </a:pPr>
            <a:r>
              <a:rPr lang="en-US" dirty="0" smtClean="0"/>
              <a:t>	– </a:t>
            </a:r>
            <a:r>
              <a:rPr lang="en-US" dirty="0" err="1"/>
              <a:t>Ngoài</a:t>
            </a:r>
            <a:r>
              <a:rPr lang="en-US" dirty="0"/>
              <a:t> </a:t>
            </a:r>
            <a:r>
              <a:rPr lang="en-US" dirty="0" err="1"/>
              <a:t>ra</a:t>
            </a:r>
            <a:r>
              <a:rPr lang="en-US" dirty="0"/>
              <a:t> </a:t>
            </a:r>
            <a:r>
              <a:rPr lang="en-US" dirty="0" err="1"/>
              <a:t>còn</a:t>
            </a:r>
            <a:r>
              <a:rPr lang="en-US" dirty="0"/>
              <a:t> </a:t>
            </a:r>
            <a:r>
              <a:rPr lang="en-US" dirty="0" err="1"/>
              <a:t>phụ</a:t>
            </a:r>
            <a:r>
              <a:rPr lang="en-US" dirty="0"/>
              <a:t> </a:t>
            </a:r>
            <a:r>
              <a:rPr lang="en-US" dirty="0" err="1"/>
              <a:t>thuộc</a:t>
            </a:r>
            <a:r>
              <a:rPr lang="en-US" dirty="0"/>
              <a:t> </a:t>
            </a:r>
            <a:r>
              <a:rPr lang="en-US" dirty="0" err="1"/>
              <a:t>vào</a:t>
            </a:r>
            <a:endParaRPr lang="en-US" dirty="0"/>
          </a:p>
          <a:p>
            <a:pPr marL="137160" indent="0">
              <a:buNone/>
            </a:pPr>
            <a:r>
              <a:rPr lang="en-US" dirty="0" smtClean="0"/>
              <a:t>		• </a:t>
            </a:r>
            <a:r>
              <a:rPr lang="en-US" dirty="0" err="1"/>
              <a:t>Máy</a:t>
            </a:r>
            <a:endParaRPr lang="en-US" dirty="0"/>
          </a:p>
          <a:p>
            <a:pPr marL="137160" indent="0">
              <a:buNone/>
            </a:pPr>
            <a:r>
              <a:rPr lang="en-US" dirty="0" smtClean="0"/>
              <a:t>		• </a:t>
            </a:r>
            <a:r>
              <a:rPr lang="en-US" dirty="0" err="1"/>
              <a:t>Ngôn</a:t>
            </a:r>
            <a:r>
              <a:rPr lang="en-US" dirty="0"/>
              <a:t> </a:t>
            </a:r>
            <a:r>
              <a:rPr lang="en-US" dirty="0" err="1"/>
              <a:t>ngữ</a:t>
            </a:r>
            <a:endParaRPr lang="en-US" dirty="0"/>
          </a:p>
          <a:p>
            <a:pPr marL="137160" indent="0">
              <a:buNone/>
            </a:pPr>
            <a:r>
              <a:rPr lang="en-US" dirty="0" smtClean="0"/>
              <a:t>		</a:t>
            </a:r>
            <a:r>
              <a:rPr lang="vi-VN" dirty="0" smtClean="0"/>
              <a:t>• </a:t>
            </a:r>
            <a:r>
              <a:rPr lang="vi-VN" dirty="0"/>
              <a:t>Kỹ sảo của người lập trình,</a:t>
            </a:r>
          </a:p>
          <a:p>
            <a:pPr marL="137160" indent="0">
              <a:buNone/>
            </a:pPr>
            <a:r>
              <a:rPr lang="en-US" dirty="0" smtClean="0"/>
              <a:t>		• </a:t>
            </a:r>
            <a:r>
              <a:rPr lang="en-US" dirty="0"/>
              <a:t>…..</a:t>
            </a:r>
          </a:p>
          <a:p>
            <a:pPr marL="137160" indent="0">
              <a:buNone/>
            </a:pPr>
            <a:r>
              <a:rPr lang="vi-VN" dirty="0"/>
              <a:t>=&gt; Tuy nhiên các yếu tố này là không đồng đều do vậy</a:t>
            </a:r>
          </a:p>
          <a:p>
            <a:pPr marL="137160" indent="0">
              <a:buNone/>
            </a:pPr>
            <a:r>
              <a:rPr lang="en-US" dirty="0" err="1"/>
              <a:t>không</a:t>
            </a:r>
            <a:r>
              <a:rPr lang="en-US" dirty="0"/>
              <a:t> </a:t>
            </a:r>
            <a:r>
              <a:rPr lang="en-US" dirty="0" err="1"/>
              <a:t>thể</a:t>
            </a:r>
            <a:r>
              <a:rPr lang="en-US" dirty="0"/>
              <a:t> </a:t>
            </a:r>
            <a:r>
              <a:rPr lang="en-US" dirty="0" err="1"/>
              <a:t>dựa</a:t>
            </a:r>
            <a:r>
              <a:rPr lang="en-US" dirty="0"/>
              <a:t> </a:t>
            </a:r>
            <a:r>
              <a:rPr lang="en-US" dirty="0" err="1"/>
              <a:t>vào</a:t>
            </a:r>
            <a:r>
              <a:rPr lang="en-US" dirty="0"/>
              <a:t> </a:t>
            </a:r>
            <a:r>
              <a:rPr lang="en-US" dirty="0" err="1"/>
              <a:t>chúng</a:t>
            </a:r>
            <a:r>
              <a:rPr lang="en-US" dirty="0"/>
              <a:t> </a:t>
            </a:r>
            <a:r>
              <a:rPr lang="en-US" dirty="0" err="1"/>
              <a:t>khi</a:t>
            </a:r>
            <a:r>
              <a:rPr lang="en-US" dirty="0"/>
              <a:t> </a:t>
            </a:r>
            <a:r>
              <a:rPr lang="en-US" dirty="0" err="1"/>
              <a:t>xác</a:t>
            </a:r>
            <a:r>
              <a:rPr lang="en-US" dirty="0"/>
              <a:t> </a:t>
            </a:r>
            <a:r>
              <a:rPr lang="en-US" dirty="0" err="1"/>
              <a:t>lập</a:t>
            </a:r>
            <a:r>
              <a:rPr lang="en-US" dirty="0"/>
              <a:t> </a:t>
            </a:r>
            <a:r>
              <a:rPr lang="en-US" dirty="0" err="1"/>
              <a:t>thời</a:t>
            </a:r>
            <a:r>
              <a:rPr lang="en-US" dirty="0"/>
              <a:t> </a:t>
            </a:r>
            <a:r>
              <a:rPr lang="en-US" dirty="0" err="1"/>
              <a:t>gian</a:t>
            </a:r>
            <a:r>
              <a:rPr lang="en-US" dirty="0"/>
              <a:t> </a:t>
            </a:r>
            <a:r>
              <a:rPr lang="en-US" dirty="0" err="1"/>
              <a:t>thực</a:t>
            </a:r>
            <a:endParaRPr lang="en-US" dirty="0"/>
          </a:p>
          <a:p>
            <a:pPr marL="137160" indent="0">
              <a:buNone/>
            </a:pPr>
            <a:r>
              <a:rPr lang="vi-VN" dirty="0"/>
              <a:t>hiện giải thuật T(n), với n là kích thước của bài toán</a:t>
            </a:r>
            <a:endParaRPr lang="en-US" dirty="0"/>
          </a:p>
        </p:txBody>
      </p:sp>
    </p:spTree>
    <p:extLst>
      <p:ext uri="{BB962C8B-B14F-4D97-AF65-F5344CB8AC3E}">
        <p14:creationId xmlns:p14="http://schemas.microsoft.com/office/powerpoint/2010/main" val="1317613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FF00"/>
                </a:solidFill>
              </a:rPr>
              <a:t>3.3 </a:t>
            </a:r>
            <a:r>
              <a:rPr lang="en-US" dirty="0" err="1">
                <a:solidFill>
                  <a:srgbClr val="FFFF00"/>
                </a:solidFill>
              </a:rPr>
              <a:t>Không</a:t>
            </a:r>
            <a:r>
              <a:rPr lang="en-US" dirty="0">
                <a:solidFill>
                  <a:srgbClr val="FFFF00"/>
                </a:solidFill>
              </a:rPr>
              <a:t> </a:t>
            </a:r>
            <a:r>
              <a:rPr lang="en-US" dirty="0" err="1">
                <a:solidFill>
                  <a:srgbClr val="FFFF00"/>
                </a:solidFill>
              </a:rPr>
              <a:t>gian</a:t>
            </a:r>
            <a:r>
              <a:rPr lang="en-US" dirty="0">
                <a:solidFill>
                  <a:srgbClr val="FFFF00"/>
                </a:solidFill>
              </a:rPr>
              <a:t> </a:t>
            </a:r>
            <a:r>
              <a:rPr lang="en-US" dirty="0" err="1">
                <a:solidFill>
                  <a:srgbClr val="FFFF00"/>
                </a:solidFill>
              </a:rPr>
              <a:t>thực</a:t>
            </a:r>
            <a:r>
              <a:rPr lang="en-US" dirty="0">
                <a:solidFill>
                  <a:srgbClr val="FFFF00"/>
                </a:solidFill>
              </a:rPr>
              <a:t> </a:t>
            </a:r>
            <a:r>
              <a:rPr lang="en-US" dirty="0" err="1">
                <a:solidFill>
                  <a:srgbClr val="FFFF00"/>
                </a:solidFill>
              </a:rPr>
              <a:t>hiện</a:t>
            </a:r>
            <a:r>
              <a:rPr lang="en-US" dirty="0">
                <a:solidFill>
                  <a:srgbClr val="FFFF00"/>
                </a:solidFill>
              </a:rPr>
              <a:t> </a:t>
            </a:r>
            <a:r>
              <a:rPr lang="en-US" dirty="0" err="1">
                <a:solidFill>
                  <a:srgbClr val="FFFF00"/>
                </a:solidFill>
              </a:rPr>
              <a:t>của</a:t>
            </a:r>
            <a:r>
              <a:rPr lang="en-US" dirty="0">
                <a:solidFill>
                  <a:srgbClr val="FFFF00"/>
                </a:solidFill>
              </a:rPr>
              <a:t> </a:t>
            </a:r>
            <a:r>
              <a:rPr lang="en-US" dirty="0" err="1">
                <a:solidFill>
                  <a:srgbClr val="FFFF00"/>
                </a:solidFill>
              </a:rPr>
              <a:t>giải</a:t>
            </a:r>
            <a:r>
              <a:rPr lang="en-US" dirty="0">
                <a:solidFill>
                  <a:srgbClr val="FFFF00"/>
                </a:solidFill>
              </a:rPr>
              <a:t> </a:t>
            </a:r>
            <a:r>
              <a:rPr lang="en-US" dirty="0" err="1">
                <a:solidFill>
                  <a:srgbClr val="FFFF00"/>
                </a:solidFill>
              </a:rPr>
              <a:t>thuật</a:t>
            </a:r>
            <a:endParaRPr lang="en-US" dirty="0">
              <a:solidFill>
                <a:srgbClr val="FFFF00"/>
              </a:solidFill>
            </a:endParaRPr>
          </a:p>
        </p:txBody>
      </p:sp>
      <p:sp>
        <p:nvSpPr>
          <p:cNvPr id="3" name="Content Placeholder 2"/>
          <p:cNvSpPr>
            <a:spLocks noGrp="1"/>
          </p:cNvSpPr>
          <p:nvPr>
            <p:ph idx="1"/>
          </p:nvPr>
        </p:nvSpPr>
        <p:spPr>
          <a:xfrm>
            <a:off x="457200" y="1828800"/>
            <a:ext cx="8229600" cy="4709160"/>
          </a:xfrm>
        </p:spPr>
        <p:txBody>
          <a:bodyPr>
            <a:normAutofit/>
          </a:bodyPr>
          <a:lstStyle/>
          <a:p>
            <a:pPr marL="137160" indent="0">
              <a:buNone/>
            </a:pPr>
            <a:r>
              <a:rPr lang="vi-VN" sz="3200" dirty="0"/>
              <a:t>Không gian của giải thuật, ký hiệu L(gt) được </a:t>
            </a:r>
            <a:r>
              <a:rPr lang="vi-VN" sz="3200" dirty="0" smtClean="0"/>
              <a:t>tính</a:t>
            </a:r>
            <a:r>
              <a:rPr lang="en-US" sz="3200" dirty="0" smtClean="0"/>
              <a:t> </a:t>
            </a:r>
            <a:r>
              <a:rPr lang="vi-VN" sz="3200" dirty="0" smtClean="0"/>
              <a:t>bằng </a:t>
            </a:r>
            <a:r>
              <a:rPr lang="vi-VN" sz="3200" dirty="0"/>
              <a:t>số ô nhớ nguyên thuỷ được dùng trong </a:t>
            </a:r>
            <a:r>
              <a:rPr lang="vi-VN" sz="3200" dirty="0" smtClean="0"/>
              <a:t>giải</a:t>
            </a:r>
            <a:r>
              <a:rPr lang="en-US" sz="3200" dirty="0" smtClean="0"/>
              <a:t> </a:t>
            </a:r>
            <a:r>
              <a:rPr lang="vi-VN" sz="3200" dirty="0" smtClean="0"/>
              <a:t>thuật </a:t>
            </a:r>
            <a:r>
              <a:rPr lang="vi-VN" sz="3200" dirty="0"/>
              <a:t>đó (= số biến đơn)</a:t>
            </a:r>
            <a:endParaRPr lang="en-US" sz="3200" dirty="0"/>
          </a:p>
        </p:txBody>
      </p:sp>
    </p:spTree>
    <p:extLst>
      <p:ext uri="{BB962C8B-B14F-4D97-AF65-F5344CB8AC3E}">
        <p14:creationId xmlns:p14="http://schemas.microsoft.com/office/powerpoint/2010/main" val="5054310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4400" dirty="0" smtClean="0">
                <a:solidFill>
                  <a:srgbClr val="FFC000"/>
                </a:solidFill>
              </a:rPr>
              <a:t/>
            </a:r>
            <a:br>
              <a:rPr lang="en-US" sz="4400" dirty="0" smtClean="0">
                <a:solidFill>
                  <a:srgbClr val="FFC000"/>
                </a:solidFill>
              </a:rPr>
            </a:br>
            <a:r>
              <a:rPr lang="vi-VN" sz="4400" dirty="0" smtClean="0">
                <a:solidFill>
                  <a:srgbClr val="FFC000"/>
                </a:solidFill>
              </a:rPr>
              <a:t>4</a:t>
            </a:r>
            <a:r>
              <a:rPr lang="vi-VN" sz="4400" dirty="0">
                <a:solidFill>
                  <a:srgbClr val="FFC000"/>
                </a:solidFill>
              </a:rPr>
              <a:t>. Ngôn ngữ diễn đạt giải thuật</a:t>
            </a:r>
            <a:br>
              <a:rPr lang="vi-VN" sz="4400" dirty="0">
                <a:solidFill>
                  <a:srgbClr val="FFC000"/>
                </a:solidFill>
              </a:rPr>
            </a:br>
            <a:endParaRPr lang="en-US" dirty="0"/>
          </a:p>
        </p:txBody>
      </p:sp>
      <p:sp>
        <p:nvSpPr>
          <p:cNvPr id="3" name="Content Placeholder 2"/>
          <p:cNvSpPr>
            <a:spLocks noGrp="1"/>
          </p:cNvSpPr>
          <p:nvPr>
            <p:ph idx="1"/>
          </p:nvPr>
        </p:nvSpPr>
        <p:spPr>
          <a:xfrm>
            <a:off x="457200" y="1447800"/>
            <a:ext cx="8229600" cy="5029200"/>
          </a:xfrm>
        </p:spPr>
        <p:txBody>
          <a:bodyPr/>
          <a:lstStyle/>
          <a:p>
            <a:r>
              <a:rPr lang="vi-VN" dirty="0"/>
              <a:t>Là công cụ trung gian giúp giao tiếp giữa người và MTĐT. Mỗi ngôn ngữ lập trình </a:t>
            </a:r>
            <a:r>
              <a:rPr lang="vi-VN" dirty="0" smtClean="0"/>
              <a:t>có</a:t>
            </a:r>
            <a:r>
              <a:rPr lang="en-US" dirty="0" smtClean="0"/>
              <a:t> </a:t>
            </a:r>
            <a:r>
              <a:rPr lang="vi-VN" dirty="0" smtClean="0"/>
              <a:t>một </a:t>
            </a:r>
            <a:r>
              <a:rPr lang="vi-VN" dirty="0"/>
              <a:t>hệ kiểu, trong đó có một số là kiểu dữ liệu đơn hay nguyên tử, một số là các </a:t>
            </a:r>
            <a:r>
              <a:rPr lang="vi-VN" dirty="0" smtClean="0"/>
              <a:t>cấu</a:t>
            </a:r>
            <a:r>
              <a:rPr lang="en-US" dirty="0" smtClean="0"/>
              <a:t> </a:t>
            </a:r>
            <a:r>
              <a:rPr lang="vi-VN" dirty="0" smtClean="0"/>
              <a:t>trúc </a:t>
            </a:r>
            <a:r>
              <a:rPr lang="vi-VN" dirty="0"/>
              <a:t>dữ liệu chứa các kiểu đơn./cấu trúc khác</a:t>
            </a:r>
          </a:p>
          <a:p>
            <a:r>
              <a:rPr lang="vi-VN" dirty="0"/>
              <a:t>Ngôn ngữ diễn đạt giải thuật bao gồm một tập hợp các câu lệnh tuân theo một cú </a:t>
            </a:r>
            <a:r>
              <a:rPr lang="vi-VN" dirty="0" smtClean="0"/>
              <a:t>pháp</a:t>
            </a:r>
            <a:r>
              <a:rPr lang="en-US" dirty="0" smtClean="0"/>
              <a:t> </a:t>
            </a:r>
            <a:r>
              <a:rPr lang="vi-VN" dirty="0" smtClean="0"/>
              <a:t>nhất </a:t>
            </a:r>
            <a:r>
              <a:rPr lang="vi-VN" dirty="0"/>
              <a:t>định. Thông qua các câu lệnh mà MT có thể hiểu và thực hiện những công </a:t>
            </a:r>
            <a:r>
              <a:rPr lang="vi-VN" dirty="0" smtClean="0"/>
              <a:t>việc</a:t>
            </a:r>
            <a:r>
              <a:rPr lang="en-US" dirty="0" smtClean="0"/>
              <a:t> </a:t>
            </a:r>
            <a:r>
              <a:rPr lang="vi-VN" dirty="0" smtClean="0"/>
              <a:t>mà </a:t>
            </a:r>
            <a:r>
              <a:rPr lang="vi-VN" dirty="0"/>
              <a:t>người dùng muốn MT làm.</a:t>
            </a:r>
            <a:endParaRPr lang="en-US" dirty="0"/>
          </a:p>
        </p:txBody>
      </p:sp>
    </p:spTree>
    <p:extLst>
      <p:ext uri="{BB962C8B-B14F-4D97-AF65-F5344CB8AC3E}">
        <p14:creationId xmlns:p14="http://schemas.microsoft.com/office/powerpoint/2010/main" val="465587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400" dirty="0" err="1"/>
              <a:t>Tài</a:t>
            </a:r>
            <a:r>
              <a:rPr lang="en-US" sz="4400" dirty="0"/>
              <a:t> </a:t>
            </a:r>
            <a:r>
              <a:rPr lang="en-US" sz="4400" dirty="0" err="1"/>
              <a:t>liệu</a:t>
            </a:r>
            <a:r>
              <a:rPr lang="en-US" sz="4400" dirty="0"/>
              <a:t> </a:t>
            </a:r>
            <a:r>
              <a:rPr lang="en-US" sz="4400" dirty="0" err="1"/>
              <a:t>tham</a:t>
            </a:r>
            <a:r>
              <a:rPr lang="en-US" sz="4400" dirty="0"/>
              <a:t> </a:t>
            </a:r>
            <a:r>
              <a:rPr lang="en-US" sz="4400" dirty="0" err="1"/>
              <a:t>khảo</a:t>
            </a:r>
            <a:endParaRPr lang="en-US" sz="4400" dirty="0"/>
          </a:p>
        </p:txBody>
      </p:sp>
      <p:sp>
        <p:nvSpPr>
          <p:cNvPr id="3" name="Content Placeholder 2"/>
          <p:cNvSpPr>
            <a:spLocks noGrp="1"/>
          </p:cNvSpPr>
          <p:nvPr>
            <p:ph idx="1"/>
          </p:nvPr>
        </p:nvSpPr>
        <p:spPr/>
        <p:txBody>
          <a:bodyPr>
            <a:normAutofit fontScale="85000" lnSpcReduction="20000"/>
          </a:bodyPr>
          <a:lstStyle/>
          <a:p>
            <a:r>
              <a:rPr lang="it-IT" dirty="0" smtClean="0"/>
              <a:t>[1] </a:t>
            </a:r>
            <a:r>
              <a:rPr lang="it-IT" i="1" dirty="0" smtClean="0">
                <a:solidFill>
                  <a:srgbClr val="FFC000"/>
                </a:solidFill>
              </a:rPr>
              <a:t>Bài giảng Cấu trúc dữ liệu và Thuật toán</a:t>
            </a:r>
            <a:r>
              <a:rPr lang="it-IT" i="1" dirty="0" smtClean="0"/>
              <a:t>,</a:t>
            </a:r>
            <a:r>
              <a:rPr lang="it-IT" dirty="0" smtClean="0"/>
              <a:t> Bộ môn Công nghệ Phần mềm, Khoa Công nghệ thông tin, ĐH Công nghệ Thông tin và Truyền thông, ĐH Thái nguyên.</a:t>
            </a:r>
            <a:endParaRPr lang="en-US" dirty="0" smtClean="0"/>
          </a:p>
          <a:p>
            <a:r>
              <a:rPr lang="it-IT" b="1" dirty="0" smtClean="0">
                <a:solidFill>
                  <a:srgbClr val="FFC000"/>
                </a:solidFill>
              </a:rPr>
              <a:t>- Tài liệu tham khảo</a:t>
            </a:r>
            <a:r>
              <a:rPr lang="it-IT" b="1" dirty="0" smtClean="0"/>
              <a:t>:</a:t>
            </a:r>
            <a:endParaRPr lang="en-US" dirty="0" smtClean="0"/>
          </a:p>
          <a:p>
            <a:r>
              <a:rPr lang="it-IT" dirty="0" smtClean="0"/>
              <a:t>[2] Đỗ Xuân Lôi, 1995, </a:t>
            </a:r>
            <a:r>
              <a:rPr lang="it-IT" i="1" dirty="0" smtClean="0">
                <a:solidFill>
                  <a:srgbClr val="FFC000"/>
                </a:solidFill>
              </a:rPr>
              <a:t>Cấu trúc dữ liệu và giải thuật</a:t>
            </a:r>
            <a:r>
              <a:rPr lang="it-IT" dirty="0" smtClean="0"/>
              <a:t>. Nhà xuất bản khoa học và kỹ thuật. </a:t>
            </a:r>
            <a:endParaRPr lang="en-US" dirty="0" smtClean="0"/>
          </a:p>
          <a:p>
            <a:r>
              <a:rPr lang="it-IT" dirty="0" smtClean="0"/>
              <a:t>[3]	Đinh Mạnh Tường, 2003, </a:t>
            </a:r>
            <a:r>
              <a:rPr lang="it-IT" i="1" dirty="0" smtClean="0">
                <a:solidFill>
                  <a:srgbClr val="FFC000"/>
                </a:solidFill>
              </a:rPr>
              <a:t>Cấu trúc dữ liệu </a:t>
            </a:r>
            <a:r>
              <a:rPr lang="en-US" i="1" dirty="0" smtClean="0">
                <a:solidFill>
                  <a:srgbClr val="FFC000"/>
                </a:solidFill>
                <a:sym typeface="Symbol"/>
              </a:rPr>
              <a:t></a:t>
            </a:r>
            <a:r>
              <a:rPr lang="it-IT" i="1" dirty="0" smtClean="0">
                <a:solidFill>
                  <a:srgbClr val="FFC000"/>
                </a:solidFill>
              </a:rPr>
              <a:t> thuật toán</a:t>
            </a:r>
            <a:r>
              <a:rPr lang="it-IT" i="1" dirty="0" smtClean="0"/>
              <a:t>,</a:t>
            </a:r>
            <a:r>
              <a:rPr lang="it-IT" dirty="0" smtClean="0"/>
              <a:t> Nhà xuất bản Khoa học và Kỹ  thuật.</a:t>
            </a:r>
            <a:endParaRPr lang="en-US" dirty="0" smtClean="0"/>
          </a:p>
          <a:p>
            <a:r>
              <a:rPr lang="en-US" dirty="0" smtClean="0"/>
              <a:t>[4] </a:t>
            </a:r>
            <a:r>
              <a:rPr lang="en-US" dirty="0" err="1" smtClean="0"/>
              <a:t>Aho</a:t>
            </a:r>
            <a:r>
              <a:rPr lang="en-US" dirty="0" smtClean="0"/>
              <a:t>, A. V. , J. E. </a:t>
            </a:r>
            <a:r>
              <a:rPr lang="en-US" dirty="0" err="1" smtClean="0"/>
              <a:t>Hopcroft</a:t>
            </a:r>
            <a:r>
              <a:rPr lang="en-US" dirty="0" smtClean="0"/>
              <a:t>, J. D. </a:t>
            </a:r>
            <a:r>
              <a:rPr lang="en-US" dirty="0" err="1" smtClean="0"/>
              <a:t>Ullman</a:t>
            </a:r>
            <a:r>
              <a:rPr lang="en-US" dirty="0" smtClean="0"/>
              <a:t>, 1983, Data Structure and </a:t>
            </a:r>
            <a:r>
              <a:rPr lang="en-US" dirty="0" err="1" smtClean="0"/>
              <a:t>Algorihtms</a:t>
            </a:r>
            <a:r>
              <a:rPr lang="en-US" dirty="0" smtClean="0"/>
              <a:t>, Addison– Wesley.</a:t>
            </a:r>
          </a:p>
          <a:p>
            <a:r>
              <a:rPr lang="en-US" dirty="0" smtClean="0"/>
              <a:t>[5] N. Wirth, 1983, </a:t>
            </a:r>
            <a:r>
              <a:rPr lang="en-US" dirty="0" err="1" smtClean="0"/>
              <a:t>Cấu</a:t>
            </a:r>
            <a:r>
              <a:rPr lang="en-US" dirty="0" smtClean="0"/>
              <a:t> </a:t>
            </a:r>
            <a:r>
              <a:rPr lang="en-US" dirty="0" err="1" smtClean="0"/>
              <a:t>trúc</a:t>
            </a:r>
            <a:r>
              <a:rPr lang="en-US" dirty="0" smtClean="0"/>
              <a:t> </a:t>
            </a:r>
            <a:r>
              <a:rPr lang="en-US" dirty="0" err="1" smtClean="0"/>
              <a:t>dữ</a:t>
            </a:r>
            <a:r>
              <a:rPr lang="en-US" dirty="0" smtClean="0"/>
              <a:t> </a:t>
            </a:r>
            <a:r>
              <a:rPr lang="en-US" dirty="0" err="1" smtClean="0"/>
              <a:t>liệu</a:t>
            </a:r>
            <a:r>
              <a:rPr lang="en-US" dirty="0" smtClean="0"/>
              <a:t> + </a:t>
            </a:r>
            <a:r>
              <a:rPr lang="en-US" dirty="0" err="1" smtClean="0"/>
              <a:t>giải</a:t>
            </a:r>
            <a:r>
              <a:rPr lang="en-US" dirty="0" smtClean="0"/>
              <a:t> </a:t>
            </a:r>
            <a:r>
              <a:rPr lang="en-US" dirty="0" err="1" smtClean="0"/>
              <a:t>thuật</a:t>
            </a:r>
            <a:r>
              <a:rPr lang="en-US" dirty="0" smtClean="0"/>
              <a:t>= </a:t>
            </a:r>
            <a:r>
              <a:rPr lang="en-US" dirty="0" err="1" smtClean="0"/>
              <a:t>Chương</a:t>
            </a:r>
            <a:r>
              <a:rPr lang="en-US" dirty="0" smtClean="0"/>
              <a:t> </a:t>
            </a:r>
            <a:r>
              <a:rPr lang="en-US" dirty="0" err="1" smtClean="0"/>
              <a:t>trình</a:t>
            </a:r>
            <a:endParaRPr lang="en-US" dirty="0" smtClean="0"/>
          </a:p>
          <a:p>
            <a:pPr marL="548640" indent="-411480" eaLnBrk="1" fontAlgn="auto" hangingPunct="1">
              <a:spcAft>
                <a:spcPts val="0"/>
              </a:spcAft>
              <a:buClr>
                <a:schemeClr val="tx1">
                  <a:shade val="95000"/>
                </a:schemeClr>
              </a:buClr>
              <a:buFont typeface="Wingdings 2"/>
              <a:buChar char=""/>
              <a:defRPr/>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solidFill>
                  <a:srgbClr val="FFC000"/>
                </a:solidFill>
              </a:rPr>
              <a:t>5. </a:t>
            </a:r>
            <a:r>
              <a:rPr lang="en-US" sz="4400" dirty="0" err="1">
                <a:solidFill>
                  <a:srgbClr val="FFC000"/>
                </a:solidFill>
              </a:rPr>
              <a:t>Đệ</a:t>
            </a:r>
            <a:r>
              <a:rPr lang="en-US" sz="4400" dirty="0">
                <a:solidFill>
                  <a:srgbClr val="FFC000"/>
                </a:solidFill>
              </a:rPr>
              <a:t> </a:t>
            </a:r>
            <a:r>
              <a:rPr lang="en-US" sz="4400" dirty="0" err="1">
                <a:solidFill>
                  <a:srgbClr val="FFC000"/>
                </a:solidFill>
              </a:rPr>
              <a:t>quy</a:t>
            </a:r>
            <a:r>
              <a:rPr lang="en-US" sz="4400" dirty="0">
                <a:solidFill>
                  <a:srgbClr val="FFC000"/>
                </a:solidFill>
              </a:rPr>
              <a:t> </a:t>
            </a:r>
            <a:r>
              <a:rPr lang="en-US" sz="4400" dirty="0" err="1">
                <a:solidFill>
                  <a:srgbClr val="FFC000"/>
                </a:solidFill>
              </a:rPr>
              <a:t>và</a:t>
            </a:r>
            <a:r>
              <a:rPr lang="en-US" sz="4400" dirty="0">
                <a:solidFill>
                  <a:srgbClr val="FFC000"/>
                </a:solidFill>
              </a:rPr>
              <a:t> </a:t>
            </a:r>
            <a:r>
              <a:rPr lang="en-US" sz="4400" dirty="0" err="1">
                <a:solidFill>
                  <a:srgbClr val="FFC000"/>
                </a:solidFill>
              </a:rPr>
              <a:t>giải</a:t>
            </a:r>
            <a:r>
              <a:rPr lang="en-US" sz="4400" dirty="0">
                <a:solidFill>
                  <a:srgbClr val="FFC000"/>
                </a:solidFill>
              </a:rPr>
              <a:t> </a:t>
            </a:r>
            <a:r>
              <a:rPr lang="en-US" sz="4400" dirty="0" err="1">
                <a:solidFill>
                  <a:srgbClr val="FFC000"/>
                </a:solidFill>
              </a:rPr>
              <a:t>thuật</a:t>
            </a:r>
            <a:r>
              <a:rPr lang="en-US" sz="4400" dirty="0">
                <a:solidFill>
                  <a:srgbClr val="FFC000"/>
                </a:solidFill>
              </a:rPr>
              <a:t> </a:t>
            </a:r>
            <a:r>
              <a:rPr lang="en-US" sz="4400" dirty="0" err="1">
                <a:solidFill>
                  <a:srgbClr val="FFC000"/>
                </a:solidFill>
              </a:rPr>
              <a:t>đệ</a:t>
            </a:r>
            <a:r>
              <a:rPr lang="en-US" sz="4400" dirty="0">
                <a:solidFill>
                  <a:srgbClr val="FFC000"/>
                </a:solidFill>
              </a:rPr>
              <a:t> </a:t>
            </a:r>
            <a:r>
              <a:rPr lang="en-US" sz="4400" dirty="0" err="1">
                <a:solidFill>
                  <a:srgbClr val="FFC000"/>
                </a:solidFill>
              </a:rPr>
              <a:t>quy</a:t>
            </a:r>
            <a:endParaRPr lang="en-US" dirty="0"/>
          </a:p>
        </p:txBody>
      </p:sp>
      <p:sp>
        <p:nvSpPr>
          <p:cNvPr id="3" name="Content Placeholder 2"/>
          <p:cNvSpPr>
            <a:spLocks noGrp="1"/>
          </p:cNvSpPr>
          <p:nvPr>
            <p:ph idx="1"/>
          </p:nvPr>
        </p:nvSpPr>
        <p:spPr/>
        <p:txBody>
          <a:bodyPr>
            <a:normAutofit/>
          </a:bodyPr>
          <a:lstStyle/>
          <a:p>
            <a:pPr marL="137160" indent="0">
              <a:buNone/>
            </a:pPr>
            <a:endParaRPr lang="en-US" sz="3200" b="1" dirty="0" smtClean="0">
              <a:solidFill>
                <a:srgbClr val="00B050"/>
              </a:solidFill>
            </a:endParaRPr>
          </a:p>
          <a:p>
            <a:pPr marL="137160" indent="0">
              <a:buNone/>
            </a:pPr>
            <a:r>
              <a:rPr lang="en-US" sz="3200" b="1" dirty="0" smtClean="0">
                <a:solidFill>
                  <a:srgbClr val="FFFF00"/>
                </a:solidFill>
              </a:rPr>
              <a:t>5.1. </a:t>
            </a:r>
            <a:r>
              <a:rPr lang="en-US" sz="3200" b="1" dirty="0" err="1" smtClean="0">
                <a:solidFill>
                  <a:srgbClr val="FFFF00"/>
                </a:solidFill>
              </a:rPr>
              <a:t>Khái</a:t>
            </a:r>
            <a:r>
              <a:rPr lang="en-US" sz="3200" b="1" dirty="0" smtClean="0">
                <a:solidFill>
                  <a:srgbClr val="FFFF00"/>
                </a:solidFill>
              </a:rPr>
              <a:t> </a:t>
            </a:r>
            <a:r>
              <a:rPr lang="en-US" sz="3200" b="1" dirty="0" err="1" smtClean="0">
                <a:solidFill>
                  <a:srgbClr val="FFFF00"/>
                </a:solidFill>
              </a:rPr>
              <a:t>niệm</a:t>
            </a:r>
            <a:r>
              <a:rPr lang="en-US" sz="3200" b="1" dirty="0" smtClean="0">
                <a:solidFill>
                  <a:srgbClr val="FFFF00"/>
                </a:solidFill>
              </a:rPr>
              <a:t> </a:t>
            </a:r>
            <a:r>
              <a:rPr lang="en-US" sz="3200" b="1" dirty="0" err="1" smtClean="0">
                <a:solidFill>
                  <a:srgbClr val="FFFF00"/>
                </a:solidFill>
              </a:rPr>
              <a:t>đệ</a:t>
            </a:r>
            <a:r>
              <a:rPr lang="en-US" sz="3200" b="1" dirty="0" smtClean="0">
                <a:solidFill>
                  <a:srgbClr val="FFFF00"/>
                </a:solidFill>
              </a:rPr>
              <a:t> </a:t>
            </a:r>
            <a:r>
              <a:rPr lang="en-US" sz="3200" b="1" dirty="0" err="1" smtClean="0">
                <a:solidFill>
                  <a:srgbClr val="FFFF00"/>
                </a:solidFill>
              </a:rPr>
              <a:t>quy</a:t>
            </a:r>
            <a:endParaRPr lang="en-US" sz="3200" b="1" dirty="0" smtClean="0">
              <a:solidFill>
                <a:srgbClr val="FFFF00"/>
              </a:solidFill>
            </a:endParaRPr>
          </a:p>
          <a:p>
            <a:pPr marL="137160" indent="0">
              <a:buNone/>
            </a:pPr>
            <a:endParaRPr lang="en-US" sz="3200" b="1" dirty="0" smtClean="0">
              <a:solidFill>
                <a:srgbClr val="FFFF00"/>
              </a:solidFill>
            </a:endParaRPr>
          </a:p>
          <a:p>
            <a:pPr marL="137160" indent="0">
              <a:buNone/>
            </a:pPr>
            <a:r>
              <a:rPr lang="en-US" sz="3200" b="1" dirty="0" smtClean="0">
                <a:solidFill>
                  <a:srgbClr val="FFFF00"/>
                </a:solidFill>
              </a:rPr>
              <a:t>5.2. </a:t>
            </a:r>
            <a:r>
              <a:rPr lang="en-US" sz="3200" b="1" dirty="0" err="1" smtClean="0">
                <a:solidFill>
                  <a:srgbClr val="FFFF00"/>
                </a:solidFill>
              </a:rPr>
              <a:t>Giải</a:t>
            </a:r>
            <a:r>
              <a:rPr lang="en-US" sz="3200" b="1" dirty="0" smtClean="0">
                <a:solidFill>
                  <a:srgbClr val="FFFF00"/>
                </a:solidFill>
              </a:rPr>
              <a:t> </a:t>
            </a:r>
            <a:r>
              <a:rPr lang="en-US" sz="3200" b="1" dirty="0" err="1" smtClean="0">
                <a:solidFill>
                  <a:srgbClr val="FFFF00"/>
                </a:solidFill>
              </a:rPr>
              <a:t>thuật</a:t>
            </a:r>
            <a:r>
              <a:rPr lang="en-US" sz="3200" b="1" dirty="0" smtClean="0">
                <a:solidFill>
                  <a:srgbClr val="FFFF00"/>
                </a:solidFill>
              </a:rPr>
              <a:t> </a:t>
            </a:r>
            <a:r>
              <a:rPr lang="en-US" sz="3200" b="1" dirty="0" err="1" smtClean="0">
                <a:solidFill>
                  <a:srgbClr val="FFFF00"/>
                </a:solidFill>
              </a:rPr>
              <a:t>đệ</a:t>
            </a:r>
            <a:r>
              <a:rPr lang="en-US" sz="3200" b="1" dirty="0" smtClean="0">
                <a:solidFill>
                  <a:srgbClr val="FFFF00"/>
                </a:solidFill>
              </a:rPr>
              <a:t> </a:t>
            </a:r>
            <a:r>
              <a:rPr lang="en-US" sz="3200" b="1" dirty="0" err="1" smtClean="0">
                <a:solidFill>
                  <a:srgbClr val="FFFF00"/>
                </a:solidFill>
              </a:rPr>
              <a:t>quy</a:t>
            </a:r>
            <a:r>
              <a:rPr lang="en-US" sz="3200" b="1" dirty="0" smtClean="0">
                <a:solidFill>
                  <a:srgbClr val="FFFF00"/>
                </a:solidFill>
              </a:rPr>
              <a:t> </a:t>
            </a:r>
            <a:r>
              <a:rPr lang="en-US" sz="3200" b="1" dirty="0" err="1" smtClean="0">
                <a:solidFill>
                  <a:srgbClr val="FFFF00"/>
                </a:solidFill>
              </a:rPr>
              <a:t>và</a:t>
            </a:r>
            <a:r>
              <a:rPr lang="en-US" sz="3200" b="1" dirty="0" smtClean="0">
                <a:solidFill>
                  <a:srgbClr val="FFFF00"/>
                </a:solidFill>
              </a:rPr>
              <a:t> </a:t>
            </a:r>
            <a:r>
              <a:rPr lang="en-US" sz="3200" b="1" dirty="0" err="1" smtClean="0">
                <a:solidFill>
                  <a:srgbClr val="FFFF00"/>
                </a:solidFill>
              </a:rPr>
              <a:t>thủ</a:t>
            </a:r>
            <a:r>
              <a:rPr lang="en-US" sz="3200" b="1" dirty="0" smtClean="0">
                <a:solidFill>
                  <a:srgbClr val="FFFF00"/>
                </a:solidFill>
              </a:rPr>
              <a:t> </a:t>
            </a:r>
            <a:r>
              <a:rPr lang="en-US" sz="3200" b="1" dirty="0" err="1" smtClean="0">
                <a:solidFill>
                  <a:srgbClr val="FFFF00"/>
                </a:solidFill>
              </a:rPr>
              <a:t>tục</a:t>
            </a:r>
            <a:r>
              <a:rPr lang="en-US" sz="3200" b="1" dirty="0" smtClean="0">
                <a:solidFill>
                  <a:srgbClr val="FFFF00"/>
                </a:solidFill>
              </a:rPr>
              <a:t> </a:t>
            </a:r>
            <a:r>
              <a:rPr lang="en-US" sz="3200" b="1" dirty="0" err="1" smtClean="0">
                <a:solidFill>
                  <a:srgbClr val="FFFF00"/>
                </a:solidFill>
              </a:rPr>
              <a:t>đệ</a:t>
            </a:r>
            <a:r>
              <a:rPr lang="en-US" sz="3200" b="1" dirty="0" smtClean="0">
                <a:solidFill>
                  <a:srgbClr val="FFFF00"/>
                </a:solidFill>
              </a:rPr>
              <a:t> </a:t>
            </a:r>
            <a:r>
              <a:rPr lang="en-US" sz="3200" b="1" dirty="0" err="1" smtClean="0">
                <a:solidFill>
                  <a:srgbClr val="FFFF00"/>
                </a:solidFill>
              </a:rPr>
              <a:t>quy</a:t>
            </a:r>
            <a:endParaRPr lang="en-US" sz="3200" b="1" dirty="0" smtClean="0">
              <a:solidFill>
                <a:srgbClr val="FFFF00"/>
              </a:solidFill>
            </a:endParaRPr>
          </a:p>
        </p:txBody>
      </p:sp>
    </p:spTree>
    <p:extLst>
      <p:ext uri="{BB962C8B-B14F-4D97-AF65-F5344CB8AC3E}">
        <p14:creationId xmlns:p14="http://schemas.microsoft.com/office/powerpoint/2010/main" val="34977149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FFFF00"/>
                </a:solidFill>
              </a:rPr>
              <a:t>5.1. </a:t>
            </a:r>
            <a:r>
              <a:rPr lang="en-US" dirty="0" err="1" smtClean="0">
                <a:solidFill>
                  <a:srgbClr val="FFFF00"/>
                </a:solidFill>
              </a:rPr>
              <a:t>Khái</a:t>
            </a:r>
            <a:r>
              <a:rPr lang="en-US" dirty="0" smtClean="0">
                <a:solidFill>
                  <a:srgbClr val="FFFF00"/>
                </a:solidFill>
              </a:rPr>
              <a:t> </a:t>
            </a:r>
            <a:r>
              <a:rPr lang="en-US" dirty="0" err="1" smtClean="0">
                <a:solidFill>
                  <a:srgbClr val="FFFF00"/>
                </a:solidFill>
              </a:rPr>
              <a:t>niệm</a:t>
            </a:r>
            <a:r>
              <a:rPr lang="en-US" dirty="0" smtClean="0">
                <a:solidFill>
                  <a:srgbClr val="FFFF00"/>
                </a:solidFill>
              </a:rPr>
              <a:t> </a:t>
            </a:r>
            <a:r>
              <a:rPr lang="en-US" dirty="0" err="1" smtClean="0">
                <a:solidFill>
                  <a:srgbClr val="FFFF00"/>
                </a:solidFill>
              </a:rPr>
              <a:t>đệ</a:t>
            </a:r>
            <a:r>
              <a:rPr lang="en-US" dirty="0" smtClean="0">
                <a:solidFill>
                  <a:srgbClr val="FFFF00"/>
                </a:solidFill>
              </a:rPr>
              <a:t> </a:t>
            </a:r>
            <a:r>
              <a:rPr lang="en-US" dirty="0" err="1" smtClean="0">
                <a:solidFill>
                  <a:srgbClr val="FFFF00"/>
                </a:solidFill>
              </a:rPr>
              <a:t>quy</a:t>
            </a:r>
            <a:endParaRPr lang="en-US" dirty="0">
              <a:solidFill>
                <a:srgbClr val="FFFF00"/>
              </a:solidFill>
            </a:endParaRPr>
          </a:p>
        </p:txBody>
      </p:sp>
      <p:sp>
        <p:nvSpPr>
          <p:cNvPr id="3" name="Content Placeholder 2"/>
          <p:cNvSpPr>
            <a:spLocks noGrp="1"/>
          </p:cNvSpPr>
          <p:nvPr>
            <p:ph idx="1"/>
          </p:nvPr>
        </p:nvSpPr>
        <p:spPr/>
        <p:txBody>
          <a:bodyPr>
            <a:normAutofit/>
          </a:bodyPr>
          <a:lstStyle/>
          <a:p>
            <a:pPr marL="137160" indent="0">
              <a:buNone/>
            </a:pPr>
            <a:r>
              <a:rPr lang="vi-VN" i="1" dirty="0" smtClean="0"/>
              <a:t>Một </a:t>
            </a:r>
            <a:r>
              <a:rPr lang="vi-VN" i="1" dirty="0"/>
              <a:t>đối tượng được gọi là đệ quy nếu nó bao gồm chính nó </a:t>
            </a:r>
            <a:r>
              <a:rPr lang="vi-VN" i="1" dirty="0" smtClean="0"/>
              <a:t>như</a:t>
            </a:r>
            <a:r>
              <a:rPr lang="en-US" i="1" dirty="0" smtClean="0"/>
              <a:t> </a:t>
            </a:r>
            <a:r>
              <a:rPr lang="vi-VN" i="1" dirty="0" smtClean="0"/>
              <a:t>một </a:t>
            </a:r>
            <a:r>
              <a:rPr lang="vi-VN" i="1" dirty="0"/>
              <a:t>bộ phận hoặc được định nghĩa dưới dạng của chính nó </a:t>
            </a:r>
            <a:r>
              <a:rPr lang="vi-VN" dirty="0"/>
              <a:t>.</a:t>
            </a:r>
          </a:p>
          <a:p>
            <a:pPr lvl="1"/>
            <a:r>
              <a:rPr lang="vi-VN" dirty="0">
                <a:solidFill>
                  <a:srgbClr val="C00000"/>
                </a:solidFill>
              </a:rPr>
              <a:t>Ví dụ : </a:t>
            </a:r>
            <a:r>
              <a:rPr lang="vi-VN" dirty="0"/>
              <a:t>Cho n là số nguyên dương, giai thừa của n được định nghĩa là </a:t>
            </a:r>
            <a:r>
              <a:rPr lang="vi-VN" dirty="0" smtClean="0"/>
              <a:t>:</a:t>
            </a:r>
            <a:endParaRPr lang="en-US" dirty="0" smtClean="0"/>
          </a:p>
          <a:p>
            <a:pPr lvl="1"/>
            <a:endParaRPr lang="vi-VN" dirty="0"/>
          </a:p>
          <a:p>
            <a:endParaRPr lang="en-US" dirty="0" smtClean="0"/>
          </a:p>
          <a:p>
            <a:pPr marL="137160" indent="0">
              <a:buNone/>
            </a:pPr>
            <a:r>
              <a:rPr lang="vi-VN" dirty="0" smtClean="0"/>
              <a:t>Giai </a:t>
            </a:r>
            <a:r>
              <a:rPr lang="vi-VN" dirty="0"/>
              <a:t>thừa của n được định nghĩa qua giai thừa của n-1, giai thừa của n-1 lại định </a:t>
            </a:r>
            <a:r>
              <a:rPr lang="vi-VN" dirty="0" smtClean="0"/>
              <a:t>nghĩa</a:t>
            </a:r>
            <a:r>
              <a:rPr lang="en-US" dirty="0" smtClean="0"/>
              <a:t> </a:t>
            </a:r>
            <a:r>
              <a:rPr lang="vi-VN" dirty="0" smtClean="0"/>
              <a:t>theo </a:t>
            </a:r>
            <a:r>
              <a:rPr lang="vi-VN" dirty="0"/>
              <a:t>giai thừa của n-2, cứ tiếp tục như vậy... tạo nên công thức đệ quy</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810000"/>
            <a:ext cx="33528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94663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fontScale="90000"/>
          </a:bodyPr>
          <a:lstStyle/>
          <a:p>
            <a:r>
              <a:rPr lang="en-US" sz="4400" dirty="0" smtClean="0">
                <a:solidFill>
                  <a:srgbClr val="00B050"/>
                </a:solidFill>
              </a:rPr>
              <a:t/>
            </a:r>
            <a:br>
              <a:rPr lang="en-US" sz="4400" dirty="0" smtClean="0">
                <a:solidFill>
                  <a:srgbClr val="00B050"/>
                </a:solidFill>
              </a:rPr>
            </a:br>
            <a:r>
              <a:rPr lang="en-US" sz="4400" dirty="0" smtClean="0">
                <a:solidFill>
                  <a:srgbClr val="FFFF00"/>
                </a:solidFill>
              </a:rPr>
              <a:t>5.2</a:t>
            </a:r>
            <a:r>
              <a:rPr lang="en-US" sz="4400" dirty="0">
                <a:solidFill>
                  <a:srgbClr val="FFFF00"/>
                </a:solidFill>
              </a:rPr>
              <a:t>. </a:t>
            </a:r>
            <a:r>
              <a:rPr lang="en-US" sz="4400" dirty="0" err="1">
                <a:solidFill>
                  <a:srgbClr val="FFFF00"/>
                </a:solidFill>
              </a:rPr>
              <a:t>Giải</a:t>
            </a:r>
            <a:r>
              <a:rPr lang="en-US" sz="4400" dirty="0">
                <a:solidFill>
                  <a:srgbClr val="FFFF00"/>
                </a:solidFill>
              </a:rPr>
              <a:t> </a:t>
            </a:r>
            <a:r>
              <a:rPr lang="en-US" sz="4400" dirty="0" err="1">
                <a:solidFill>
                  <a:srgbClr val="FFFF00"/>
                </a:solidFill>
              </a:rPr>
              <a:t>thuật</a:t>
            </a:r>
            <a:r>
              <a:rPr lang="en-US" sz="4400" dirty="0">
                <a:solidFill>
                  <a:srgbClr val="FFFF00"/>
                </a:solidFill>
              </a:rPr>
              <a:t> </a:t>
            </a:r>
            <a:r>
              <a:rPr lang="en-US" sz="4400" dirty="0" err="1">
                <a:solidFill>
                  <a:srgbClr val="FFFF00"/>
                </a:solidFill>
              </a:rPr>
              <a:t>đệ</a:t>
            </a:r>
            <a:r>
              <a:rPr lang="en-US" sz="4400" dirty="0">
                <a:solidFill>
                  <a:srgbClr val="FFFF00"/>
                </a:solidFill>
              </a:rPr>
              <a:t> </a:t>
            </a:r>
            <a:r>
              <a:rPr lang="en-US" sz="4400" dirty="0" err="1" smtClean="0">
                <a:solidFill>
                  <a:srgbClr val="FFFF00"/>
                </a:solidFill>
              </a:rPr>
              <a:t>quy</a:t>
            </a:r>
            <a:r>
              <a:rPr lang="en-US" sz="4400" dirty="0" smtClean="0">
                <a:solidFill>
                  <a:srgbClr val="FFFF00"/>
                </a:solidFill>
              </a:rPr>
              <a:t> </a:t>
            </a:r>
            <a:r>
              <a:rPr lang="en-US" sz="4400" dirty="0" err="1" smtClean="0">
                <a:solidFill>
                  <a:srgbClr val="FFFF00"/>
                </a:solidFill>
              </a:rPr>
              <a:t>và</a:t>
            </a:r>
            <a:r>
              <a:rPr lang="en-US" sz="4400" dirty="0" smtClean="0">
                <a:solidFill>
                  <a:srgbClr val="FFFF00"/>
                </a:solidFill>
              </a:rPr>
              <a:t> </a:t>
            </a:r>
            <a:r>
              <a:rPr lang="en-US" sz="4400" dirty="0" err="1" smtClean="0">
                <a:solidFill>
                  <a:srgbClr val="FFFF00"/>
                </a:solidFill>
              </a:rPr>
              <a:t>thủ</a:t>
            </a:r>
            <a:r>
              <a:rPr lang="en-US" sz="4400" dirty="0" smtClean="0">
                <a:solidFill>
                  <a:srgbClr val="FFFF00"/>
                </a:solidFill>
              </a:rPr>
              <a:t> </a:t>
            </a:r>
            <a:r>
              <a:rPr lang="en-US" sz="4400" dirty="0" err="1" smtClean="0">
                <a:solidFill>
                  <a:srgbClr val="FFFF00"/>
                </a:solidFill>
              </a:rPr>
              <a:t>tục</a:t>
            </a:r>
            <a:r>
              <a:rPr lang="en-US" sz="4400" dirty="0" smtClean="0">
                <a:solidFill>
                  <a:srgbClr val="FFFF00"/>
                </a:solidFill>
              </a:rPr>
              <a:t> </a:t>
            </a:r>
            <a:r>
              <a:rPr lang="en-US" sz="4400" dirty="0" err="1" smtClean="0">
                <a:solidFill>
                  <a:srgbClr val="FFFF00"/>
                </a:solidFill>
              </a:rPr>
              <a:t>đệ</a:t>
            </a:r>
            <a:r>
              <a:rPr lang="en-US" sz="4400" dirty="0" smtClean="0">
                <a:solidFill>
                  <a:srgbClr val="FFFF00"/>
                </a:solidFill>
              </a:rPr>
              <a:t> </a:t>
            </a:r>
            <a:r>
              <a:rPr lang="en-US" sz="4400" dirty="0" err="1" smtClean="0">
                <a:solidFill>
                  <a:srgbClr val="FFFF00"/>
                </a:solidFill>
              </a:rPr>
              <a:t>quy</a:t>
            </a:r>
            <a:r>
              <a:rPr lang="en-US" sz="4400" dirty="0">
                <a:solidFill>
                  <a:srgbClr val="00B050"/>
                </a:solidFill>
              </a:rPr>
              <a:t/>
            </a:r>
            <a:br>
              <a:rPr lang="en-US" sz="4400" dirty="0">
                <a:solidFill>
                  <a:srgbClr val="00B050"/>
                </a:solidFill>
              </a:rPr>
            </a:br>
            <a:endParaRPr lang="en-US" dirty="0"/>
          </a:p>
        </p:txBody>
      </p:sp>
      <p:sp>
        <p:nvSpPr>
          <p:cNvPr id="3" name="Content Placeholder 2"/>
          <p:cNvSpPr>
            <a:spLocks noGrp="1"/>
          </p:cNvSpPr>
          <p:nvPr>
            <p:ph idx="1"/>
          </p:nvPr>
        </p:nvSpPr>
        <p:spPr>
          <a:xfrm>
            <a:off x="381000" y="1600200"/>
            <a:ext cx="8229600" cy="4876800"/>
          </a:xfrm>
        </p:spPr>
        <p:txBody>
          <a:bodyPr>
            <a:normAutofit/>
          </a:bodyPr>
          <a:lstStyle/>
          <a:p>
            <a:pPr marL="137160" indent="0">
              <a:buNone/>
            </a:pPr>
            <a:r>
              <a:rPr lang="vi-VN" i="1" dirty="0">
                <a:solidFill>
                  <a:srgbClr val="FFC000"/>
                </a:solidFill>
              </a:rPr>
              <a:t>a) Định nghĩa giải thuật đệ quy</a:t>
            </a:r>
          </a:p>
          <a:p>
            <a:pPr lvl="1"/>
            <a:r>
              <a:rPr lang="vi-VN" dirty="0" smtClean="0"/>
              <a:t> </a:t>
            </a:r>
            <a:r>
              <a:rPr lang="vi-VN" dirty="0"/>
              <a:t>Nếu lời giải </a:t>
            </a:r>
            <a:r>
              <a:rPr lang="en-US" dirty="0" err="1" smtClean="0"/>
              <a:t>của</a:t>
            </a:r>
            <a:r>
              <a:rPr lang="en-US" dirty="0" smtClean="0"/>
              <a:t> </a:t>
            </a:r>
            <a:r>
              <a:rPr lang="en-US" dirty="0" err="1" smtClean="0"/>
              <a:t>bài</a:t>
            </a:r>
            <a:r>
              <a:rPr lang="en-US" dirty="0" smtClean="0"/>
              <a:t> </a:t>
            </a:r>
            <a:r>
              <a:rPr lang="en-US" dirty="0" err="1" smtClean="0"/>
              <a:t>toán</a:t>
            </a:r>
            <a:r>
              <a:rPr lang="en-US" dirty="0" smtClean="0"/>
              <a:t> T</a:t>
            </a:r>
            <a:r>
              <a:rPr lang="vi-VN" dirty="0" smtClean="0"/>
              <a:t> </a:t>
            </a:r>
            <a:r>
              <a:rPr lang="vi-VN" dirty="0"/>
              <a:t>được thực hiện </a:t>
            </a:r>
            <a:r>
              <a:rPr lang="en-US" dirty="0" err="1" smtClean="0"/>
              <a:t>bởi</a:t>
            </a:r>
            <a:r>
              <a:rPr lang="en-US" dirty="0" smtClean="0"/>
              <a:t> </a:t>
            </a:r>
            <a:r>
              <a:rPr lang="vi-VN" dirty="0" smtClean="0"/>
              <a:t>lời </a:t>
            </a:r>
            <a:r>
              <a:rPr lang="vi-VN" dirty="0"/>
              <a:t>giải </a:t>
            </a:r>
            <a:r>
              <a:rPr lang="en-US" dirty="0" err="1" smtClean="0"/>
              <a:t>của</a:t>
            </a:r>
            <a:r>
              <a:rPr lang="en-US" dirty="0" smtClean="0"/>
              <a:t> </a:t>
            </a:r>
            <a:r>
              <a:rPr lang="en-US" dirty="0" err="1" smtClean="0"/>
              <a:t>bài</a:t>
            </a:r>
            <a:r>
              <a:rPr lang="en-US" dirty="0" smtClean="0"/>
              <a:t> </a:t>
            </a:r>
            <a:r>
              <a:rPr lang="en-US" dirty="0" err="1" smtClean="0"/>
              <a:t>toán</a:t>
            </a:r>
            <a:r>
              <a:rPr lang="en-US" dirty="0" smtClean="0"/>
              <a:t> T’</a:t>
            </a:r>
            <a:r>
              <a:rPr lang="vi-VN" dirty="0" smtClean="0"/>
              <a:t> </a:t>
            </a:r>
            <a:r>
              <a:rPr lang="vi-VN" dirty="0"/>
              <a:t>có dạng như </a:t>
            </a:r>
            <a:r>
              <a:rPr lang="en-US" dirty="0" smtClean="0"/>
              <a:t>T</a:t>
            </a:r>
            <a:r>
              <a:rPr lang="vi-VN" dirty="0" smtClean="0"/>
              <a:t> </a:t>
            </a:r>
            <a:r>
              <a:rPr lang="vi-VN" dirty="0"/>
              <a:t>thì </a:t>
            </a:r>
            <a:r>
              <a:rPr lang="vi-VN" dirty="0" smtClean="0"/>
              <a:t>đó là</a:t>
            </a:r>
            <a:r>
              <a:rPr lang="en-US" dirty="0" smtClean="0"/>
              <a:t> </a:t>
            </a:r>
            <a:r>
              <a:rPr lang="en-US" dirty="0" err="1" smtClean="0"/>
              <a:t>một</a:t>
            </a:r>
            <a:r>
              <a:rPr lang="vi-VN" dirty="0" smtClean="0"/>
              <a:t> lời</a:t>
            </a:r>
            <a:r>
              <a:rPr lang="en-US" dirty="0" smtClean="0"/>
              <a:t> </a:t>
            </a:r>
            <a:r>
              <a:rPr lang="vi-VN" dirty="0" smtClean="0"/>
              <a:t>giải </a:t>
            </a:r>
            <a:r>
              <a:rPr lang="vi-VN" dirty="0"/>
              <a:t>đệ quy</a:t>
            </a:r>
          </a:p>
          <a:p>
            <a:pPr lvl="1"/>
            <a:r>
              <a:rPr lang="vi-VN" dirty="0" smtClean="0"/>
              <a:t> </a:t>
            </a:r>
            <a:r>
              <a:rPr lang="vi-VN" dirty="0"/>
              <a:t>Giải thuật chứa lời giải đệ quy gọi là giải thuật đệ </a:t>
            </a:r>
            <a:r>
              <a:rPr lang="vi-VN" dirty="0" smtClean="0"/>
              <a:t>quy</a:t>
            </a:r>
            <a:r>
              <a:rPr lang="en-US" dirty="0" smtClean="0"/>
              <a:t> (T’&lt; T)</a:t>
            </a:r>
            <a:endParaRPr lang="en-US" dirty="0"/>
          </a:p>
          <a:p>
            <a:pPr lvl="1">
              <a:buNone/>
            </a:pPr>
            <a:endParaRPr lang="en-US" dirty="0" smtClean="0"/>
          </a:p>
        </p:txBody>
      </p:sp>
    </p:spTree>
    <p:extLst>
      <p:ext uri="{BB962C8B-B14F-4D97-AF65-F5344CB8AC3E}">
        <p14:creationId xmlns:p14="http://schemas.microsoft.com/office/powerpoint/2010/main" val="3468427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04560"/>
          </a:xfrm>
        </p:spPr>
        <p:txBody>
          <a:bodyPr>
            <a:normAutofit/>
          </a:bodyPr>
          <a:lstStyle/>
          <a:p>
            <a:pPr>
              <a:buNone/>
            </a:pPr>
            <a:r>
              <a:rPr lang="en-US" b="1" u="sng" dirty="0" err="1" smtClean="0">
                <a:solidFill>
                  <a:srgbClr val="92D050"/>
                </a:solidFill>
              </a:rPr>
              <a:t>Ví</a:t>
            </a:r>
            <a:r>
              <a:rPr lang="en-US" b="1" u="sng" dirty="0" smtClean="0">
                <a:solidFill>
                  <a:srgbClr val="92D050"/>
                </a:solidFill>
              </a:rPr>
              <a:t> </a:t>
            </a:r>
            <a:r>
              <a:rPr lang="en-US" b="1" u="sng" dirty="0" err="1" smtClean="0">
                <a:solidFill>
                  <a:srgbClr val="92D050"/>
                </a:solidFill>
              </a:rPr>
              <a:t>dụ</a:t>
            </a:r>
            <a:r>
              <a:rPr lang="en-US" b="1" u="sng" dirty="0" smtClean="0">
                <a:solidFill>
                  <a:srgbClr val="92D050"/>
                </a:solidFill>
              </a:rPr>
              <a:t> : </a:t>
            </a:r>
            <a:r>
              <a:rPr lang="en-US" b="1" u="sng" dirty="0" err="1" smtClean="0">
                <a:solidFill>
                  <a:srgbClr val="92D050"/>
                </a:solidFill>
              </a:rPr>
              <a:t>Tính</a:t>
            </a:r>
            <a:r>
              <a:rPr lang="en-US" b="1" u="sng" dirty="0" smtClean="0">
                <a:solidFill>
                  <a:srgbClr val="92D050"/>
                </a:solidFill>
              </a:rPr>
              <a:t> P(n) = n</a:t>
            </a:r>
            <a:r>
              <a:rPr lang="en-US" dirty="0" smtClean="0"/>
              <a:t>!</a:t>
            </a:r>
            <a:endParaRPr lang="en-US" sz="2000" dirty="0" smtClean="0"/>
          </a:p>
          <a:p>
            <a:pPr>
              <a:buNone/>
            </a:pPr>
            <a:r>
              <a:rPr lang="en-US" b="1" dirty="0" err="1" smtClean="0"/>
              <a:t>Trước</a:t>
            </a:r>
            <a:r>
              <a:rPr lang="en-US" b="1" dirty="0" smtClean="0"/>
              <a:t> </a:t>
            </a:r>
            <a:r>
              <a:rPr lang="en-US" b="1" dirty="0" err="1" smtClean="0"/>
              <a:t>khi</a:t>
            </a:r>
            <a:r>
              <a:rPr lang="en-US" b="1" dirty="0" smtClean="0"/>
              <a:t> </a:t>
            </a:r>
            <a:r>
              <a:rPr lang="en-US" b="1" dirty="0" err="1" smtClean="0"/>
              <a:t>cài</a:t>
            </a:r>
            <a:r>
              <a:rPr lang="en-US" b="1" dirty="0" smtClean="0"/>
              <a:t> </a:t>
            </a:r>
            <a:r>
              <a:rPr lang="en-US" b="1" dirty="0" err="1" smtClean="0"/>
              <a:t>đặt</a:t>
            </a:r>
            <a:r>
              <a:rPr lang="en-US" b="1" dirty="0" smtClean="0"/>
              <a:t> </a:t>
            </a:r>
            <a:r>
              <a:rPr lang="en-US" b="1" dirty="0" err="1" smtClean="0"/>
              <a:t>hàm</a:t>
            </a:r>
            <a:r>
              <a:rPr lang="en-US" b="1" dirty="0" smtClean="0"/>
              <a:t> </a:t>
            </a:r>
            <a:r>
              <a:rPr lang="en-US" b="1" dirty="0" err="1" smtClean="0"/>
              <a:t>đệ</a:t>
            </a:r>
            <a:r>
              <a:rPr lang="en-US" b="1" dirty="0" smtClean="0"/>
              <a:t> qui </a:t>
            </a:r>
            <a:r>
              <a:rPr lang="en-US" b="1" dirty="0" err="1" smtClean="0"/>
              <a:t>ta</a:t>
            </a:r>
            <a:r>
              <a:rPr lang="en-US" b="1" dirty="0" smtClean="0"/>
              <a:t> </a:t>
            </a:r>
            <a:r>
              <a:rPr lang="en-US" b="1" dirty="0" err="1" smtClean="0"/>
              <a:t>xác</a:t>
            </a:r>
            <a:r>
              <a:rPr lang="en-US" b="1" dirty="0" smtClean="0"/>
              <a:t> </a:t>
            </a:r>
            <a:r>
              <a:rPr lang="en-US" b="1" dirty="0" err="1" smtClean="0"/>
              <a:t>định</a:t>
            </a:r>
            <a:r>
              <a:rPr lang="en-US" b="1" dirty="0" smtClean="0"/>
              <a:t>:</a:t>
            </a:r>
            <a:endParaRPr lang="en-US" sz="2000" dirty="0" smtClean="0"/>
          </a:p>
          <a:p>
            <a:pPr lvl="0">
              <a:buNone/>
            </a:pPr>
            <a:r>
              <a:rPr lang="en-US" i="1" dirty="0" smtClean="0"/>
              <a:t>- </a:t>
            </a:r>
            <a:r>
              <a:rPr lang="en-US" i="1" dirty="0" err="1" smtClean="0"/>
              <a:t>Điều</a:t>
            </a:r>
            <a:r>
              <a:rPr lang="en-US" i="1" dirty="0" smtClean="0"/>
              <a:t> </a:t>
            </a:r>
            <a:r>
              <a:rPr lang="en-US" i="1" dirty="0" err="1" smtClean="0"/>
              <a:t>kiện</a:t>
            </a:r>
            <a:r>
              <a:rPr lang="en-US" i="1" dirty="0" smtClean="0"/>
              <a:t> </a:t>
            </a:r>
            <a:r>
              <a:rPr lang="en-US" i="1" dirty="0" err="1" smtClean="0"/>
              <a:t>dừng</a:t>
            </a:r>
            <a:r>
              <a:rPr lang="en-US" i="1" dirty="0" smtClean="0"/>
              <a:t>: P( 0) = 0! = 1.</a:t>
            </a:r>
            <a:endParaRPr lang="en-US" sz="2000" i="1" dirty="0" smtClean="0"/>
          </a:p>
          <a:p>
            <a:pPr lvl="0">
              <a:buNone/>
            </a:pPr>
            <a:r>
              <a:rPr lang="en-US" i="1" dirty="0" smtClean="0"/>
              <a:t>- Qui </a:t>
            </a:r>
            <a:r>
              <a:rPr lang="en-US" i="1" dirty="0" err="1" smtClean="0"/>
              <a:t>tắc</a:t>
            </a:r>
            <a:r>
              <a:rPr lang="en-US" i="1" dirty="0" smtClean="0"/>
              <a:t> (</a:t>
            </a:r>
            <a:r>
              <a:rPr lang="en-US" i="1" dirty="0" err="1" smtClean="0"/>
              <a:t>công</a:t>
            </a:r>
            <a:r>
              <a:rPr lang="en-US" i="1" dirty="0" smtClean="0"/>
              <a:t> </a:t>
            </a:r>
            <a:r>
              <a:rPr lang="en-US" i="1" dirty="0" err="1" smtClean="0"/>
              <a:t>thức</a:t>
            </a:r>
            <a:r>
              <a:rPr lang="en-US" i="1" dirty="0" smtClean="0"/>
              <a:t>) </a:t>
            </a:r>
            <a:r>
              <a:rPr lang="en-US" i="1" dirty="0" err="1" smtClean="0"/>
              <a:t>tính</a:t>
            </a:r>
            <a:r>
              <a:rPr lang="en-US" i="1" dirty="0" smtClean="0"/>
              <a:t>: P(n) = P(n-1) * n.</a:t>
            </a:r>
            <a:endParaRPr lang="en-US" sz="2000" i="1" dirty="0" smtClean="0"/>
          </a:p>
          <a:p>
            <a:pPr lvl="0">
              <a:buNone/>
            </a:pPr>
            <a:r>
              <a:rPr lang="en-US" dirty="0" smtClean="0"/>
              <a:t>Ta </a:t>
            </a:r>
            <a:r>
              <a:rPr lang="en-US" dirty="0" err="1" smtClean="0"/>
              <a:t>cài</a:t>
            </a:r>
            <a:r>
              <a:rPr lang="en-US" dirty="0" smtClean="0"/>
              <a:t> </a:t>
            </a:r>
            <a:r>
              <a:rPr lang="en-US" dirty="0" err="1" smtClean="0"/>
              <a:t>đặt</a:t>
            </a:r>
            <a:r>
              <a:rPr lang="en-US" dirty="0" smtClean="0"/>
              <a:t> </a:t>
            </a:r>
            <a:r>
              <a:rPr lang="en-US" dirty="0" err="1" smtClean="0"/>
              <a:t>hàm</a:t>
            </a:r>
            <a:r>
              <a:rPr lang="en-US" dirty="0" smtClean="0"/>
              <a:t> </a:t>
            </a:r>
            <a:r>
              <a:rPr lang="en-US" dirty="0" err="1" smtClean="0"/>
              <a:t>đệ</a:t>
            </a:r>
            <a:r>
              <a:rPr lang="en-US" dirty="0" smtClean="0"/>
              <a:t> qui </a:t>
            </a:r>
            <a:r>
              <a:rPr lang="en-US" dirty="0" err="1" smtClean="0"/>
              <a:t>như</a:t>
            </a:r>
            <a:r>
              <a:rPr lang="en-US" dirty="0" smtClean="0"/>
              <a:t>  </a:t>
            </a:r>
            <a:r>
              <a:rPr lang="en-US" dirty="0" err="1" smtClean="0"/>
              <a:t>sau</a:t>
            </a:r>
            <a:r>
              <a:rPr lang="en-US" dirty="0" smtClean="0"/>
              <a:t>:</a:t>
            </a:r>
            <a:endParaRPr lang="en-US" sz="2000" dirty="0" smtClean="0"/>
          </a:p>
          <a:p>
            <a:pPr lvl="1">
              <a:buNone/>
            </a:pPr>
            <a:r>
              <a:rPr lang="en-US" dirty="0" smtClean="0">
                <a:solidFill>
                  <a:srgbClr val="FFC000"/>
                </a:solidFill>
              </a:rPr>
              <a:t>long </a:t>
            </a:r>
            <a:r>
              <a:rPr lang="en-US" dirty="0" err="1" smtClean="0">
                <a:solidFill>
                  <a:srgbClr val="FFC000"/>
                </a:solidFill>
              </a:rPr>
              <a:t>GiaiThua</a:t>
            </a:r>
            <a:r>
              <a:rPr lang="en-US" dirty="0" smtClean="0">
                <a:solidFill>
                  <a:srgbClr val="FFC000"/>
                </a:solidFill>
              </a:rPr>
              <a:t> (</a:t>
            </a:r>
            <a:r>
              <a:rPr lang="en-US" dirty="0" err="1" smtClean="0">
                <a:solidFill>
                  <a:srgbClr val="FFC000"/>
                </a:solidFill>
              </a:rPr>
              <a:t>int</a:t>
            </a:r>
            <a:r>
              <a:rPr lang="en-US" dirty="0" smtClean="0">
                <a:solidFill>
                  <a:srgbClr val="FFC000"/>
                </a:solidFill>
              </a:rPr>
              <a:t> n)</a:t>
            </a:r>
            <a:endParaRPr lang="en-US" sz="1600" dirty="0" smtClean="0">
              <a:solidFill>
                <a:srgbClr val="FFC000"/>
              </a:solidFill>
            </a:endParaRPr>
          </a:p>
          <a:p>
            <a:pPr lvl="1">
              <a:buNone/>
            </a:pPr>
            <a:r>
              <a:rPr lang="en-US" dirty="0" smtClean="0">
                <a:solidFill>
                  <a:srgbClr val="FFC000"/>
                </a:solidFill>
              </a:rPr>
              <a:t>	{</a:t>
            </a:r>
            <a:endParaRPr lang="en-US" sz="1600" dirty="0" smtClean="0">
              <a:solidFill>
                <a:srgbClr val="FFC000"/>
              </a:solidFill>
            </a:endParaRPr>
          </a:p>
          <a:p>
            <a:pPr lvl="3">
              <a:buNone/>
            </a:pPr>
            <a:r>
              <a:rPr lang="en-US" dirty="0" smtClean="0">
                <a:solidFill>
                  <a:srgbClr val="FFC000"/>
                </a:solidFill>
              </a:rPr>
              <a:t>if(n==0)</a:t>
            </a:r>
            <a:endParaRPr lang="en-US" sz="1200" dirty="0" smtClean="0">
              <a:solidFill>
                <a:srgbClr val="FFC000"/>
              </a:solidFill>
            </a:endParaRPr>
          </a:p>
          <a:p>
            <a:pPr lvl="3">
              <a:buNone/>
            </a:pPr>
            <a:r>
              <a:rPr lang="en-US" dirty="0" smtClean="0">
                <a:solidFill>
                  <a:srgbClr val="FFC000"/>
                </a:solidFill>
              </a:rPr>
              <a:t>return 1;</a:t>
            </a:r>
            <a:endParaRPr lang="en-US" sz="1200" dirty="0" smtClean="0">
              <a:solidFill>
                <a:srgbClr val="FFC000"/>
              </a:solidFill>
            </a:endParaRPr>
          </a:p>
          <a:p>
            <a:pPr lvl="3">
              <a:buNone/>
            </a:pPr>
            <a:r>
              <a:rPr lang="en-US" dirty="0" smtClean="0">
                <a:solidFill>
                  <a:srgbClr val="FFC000"/>
                </a:solidFill>
              </a:rPr>
              <a:t>return ( </a:t>
            </a:r>
            <a:r>
              <a:rPr lang="en-US" dirty="0" err="1" smtClean="0">
                <a:solidFill>
                  <a:srgbClr val="FFC000"/>
                </a:solidFill>
              </a:rPr>
              <a:t>GiaiThua</a:t>
            </a:r>
            <a:r>
              <a:rPr lang="en-US" dirty="0" smtClean="0">
                <a:solidFill>
                  <a:srgbClr val="FFC000"/>
                </a:solidFill>
              </a:rPr>
              <a:t>(n-1) *  n );</a:t>
            </a:r>
            <a:endParaRPr lang="en-US" sz="1200" dirty="0" smtClean="0">
              <a:solidFill>
                <a:srgbClr val="FFC000"/>
              </a:solidFill>
            </a:endParaRPr>
          </a:p>
          <a:p>
            <a:pPr lvl="1">
              <a:buNone/>
            </a:pPr>
            <a:r>
              <a:rPr lang="en-US" dirty="0" smtClean="0">
                <a:solidFill>
                  <a:srgbClr val="FFC000"/>
                </a:solidFill>
              </a:rPr>
              <a:t>	}</a:t>
            </a:r>
            <a:endParaRPr lang="en-US" sz="1600" dirty="0" smtClean="0">
              <a:solidFill>
                <a:srgbClr val="FFC000"/>
              </a:solidFill>
            </a:endParaRPr>
          </a:p>
          <a:p>
            <a:pPr>
              <a:buNone/>
            </a:pPr>
            <a:r>
              <a:rPr lang="en-US" dirty="0" smtClean="0"/>
              <a:t> </a:t>
            </a:r>
            <a:endParaRPr lang="en-US" sz="2000" dirty="0" smtClean="0"/>
          </a:p>
          <a:p>
            <a:endParaRPr lang="en-US" dirty="0"/>
          </a:p>
        </p:txBody>
      </p:sp>
    </p:spTree>
    <p:extLst>
      <p:ext uri="{BB962C8B-B14F-4D97-AF65-F5344CB8AC3E}">
        <p14:creationId xmlns:p14="http://schemas.microsoft.com/office/powerpoint/2010/main" val="2105199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28360"/>
          </a:xfrm>
        </p:spPr>
        <p:txBody>
          <a:bodyPr>
            <a:normAutofit/>
          </a:bodyPr>
          <a:lstStyle/>
          <a:p>
            <a:pPr marL="137160" indent="0">
              <a:buNone/>
            </a:pPr>
            <a:r>
              <a:rPr lang="en-US" b="1" i="1" dirty="0" smtClean="0">
                <a:solidFill>
                  <a:srgbClr val="FFC000"/>
                </a:solidFill>
              </a:rPr>
              <a:t>b</a:t>
            </a:r>
            <a:r>
              <a:rPr lang="vi-VN" b="1" i="1" dirty="0" smtClean="0">
                <a:solidFill>
                  <a:srgbClr val="FFC000"/>
                </a:solidFill>
              </a:rPr>
              <a:t>) </a:t>
            </a:r>
            <a:r>
              <a:rPr lang="vi-VN" b="1" i="1" dirty="0">
                <a:solidFill>
                  <a:srgbClr val="FFC000"/>
                </a:solidFill>
              </a:rPr>
              <a:t>Đặc điểm của giải thuật đệ quy</a:t>
            </a:r>
          </a:p>
          <a:p>
            <a:pPr marL="457200" lvl="1" indent="0">
              <a:buNone/>
            </a:pPr>
            <a:r>
              <a:rPr lang="vi-VN" i="1" dirty="0"/>
              <a:t>(1) Trong giải thuật đệ quy bao giờ cũng có lời gọi đến chính </a:t>
            </a:r>
            <a:r>
              <a:rPr lang="vi-VN" i="1" dirty="0" smtClean="0"/>
              <a:t>t</a:t>
            </a:r>
            <a:r>
              <a:rPr lang="en-US" i="1" dirty="0" err="1" smtClean="0"/>
              <a:t>ên</a:t>
            </a:r>
            <a:r>
              <a:rPr lang="vi-VN" i="1" dirty="0" smtClean="0"/>
              <a:t> </a:t>
            </a:r>
            <a:r>
              <a:rPr lang="vi-VN" i="1" dirty="0"/>
              <a:t>giải thuật.</a:t>
            </a:r>
          </a:p>
          <a:p>
            <a:pPr marL="457200" lvl="1" indent="0">
              <a:buNone/>
            </a:pPr>
            <a:r>
              <a:rPr lang="vi-VN" i="1" dirty="0"/>
              <a:t>(2) Mỗi lần có lời gọi thì kích thước của bài toán thu nhỏ hơn trước</a:t>
            </a:r>
          </a:p>
          <a:p>
            <a:pPr marL="457200" lvl="1" indent="0">
              <a:buNone/>
            </a:pPr>
            <a:r>
              <a:rPr lang="vi-VN" i="1" dirty="0"/>
              <a:t>(3) Có một trường hợp đặc biệt, trường hợp suy biến: Bài toán sẽ được </a:t>
            </a:r>
            <a:r>
              <a:rPr lang="vi-VN" i="1" dirty="0" smtClean="0"/>
              <a:t>giải</a:t>
            </a:r>
            <a:r>
              <a:rPr lang="en-US" i="1" dirty="0" smtClean="0"/>
              <a:t> </a:t>
            </a:r>
            <a:r>
              <a:rPr lang="vi-VN" i="1" dirty="0" smtClean="0"/>
              <a:t>quyết </a:t>
            </a:r>
            <a:r>
              <a:rPr lang="vi-VN" i="1" dirty="0"/>
              <a:t>theo một cách khác hẳn và gọi đệ quy cũng kết thúc.</a:t>
            </a:r>
          </a:p>
          <a:p>
            <a:pPr marL="137160" indent="0">
              <a:buNone/>
            </a:pPr>
            <a:r>
              <a:rPr lang="vi-VN" dirty="0"/>
              <a:t>Có 2 loại đệ quy, đệ quy trực tiếp (thủ tục chứa lời gọi đến chính nó) và đệ quy </a:t>
            </a:r>
            <a:r>
              <a:rPr lang="vi-VN" dirty="0" smtClean="0"/>
              <a:t>gián</a:t>
            </a:r>
            <a:r>
              <a:rPr lang="en-US" dirty="0" smtClean="0"/>
              <a:t> </a:t>
            </a:r>
            <a:r>
              <a:rPr lang="vi-VN" dirty="0" smtClean="0"/>
              <a:t>tiếp </a:t>
            </a:r>
            <a:r>
              <a:rPr lang="vi-VN" dirty="0"/>
              <a:t>(thủ tục chứa lời gọi đến thủ tục khác mà thủ tục này lại chứa lời gọi đến </a:t>
            </a:r>
            <a:r>
              <a:rPr lang="vi-VN" dirty="0" smtClean="0"/>
              <a:t>chính</a:t>
            </a:r>
            <a:r>
              <a:rPr lang="en-US" dirty="0" smtClean="0"/>
              <a:t> </a:t>
            </a:r>
            <a:r>
              <a:rPr lang="en-US" dirty="0" err="1" smtClean="0"/>
              <a:t>nó</a:t>
            </a:r>
            <a:r>
              <a:rPr lang="en-US" dirty="0"/>
              <a:t>)</a:t>
            </a:r>
          </a:p>
        </p:txBody>
      </p:sp>
    </p:spTree>
    <p:extLst>
      <p:ext uri="{BB962C8B-B14F-4D97-AF65-F5344CB8AC3E}">
        <p14:creationId xmlns:p14="http://schemas.microsoft.com/office/powerpoint/2010/main" val="25879253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err="1" smtClean="0">
                <a:solidFill>
                  <a:srgbClr val="FFFF00"/>
                </a:solidFill>
              </a:rPr>
              <a:t>Đánh</a:t>
            </a:r>
            <a:r>
              <a:rPr lang="en-US" sz="4400" dirty="0" smtClean="0">
                <a:solidFill>
                  <a:srgbClr val="FFFF00"/>
                </a:solidFill>
              </a:rPr>
              <a:t> </a:t>
            </a:r>
            <a:r>
              <a:rPr lang="en-US" sz="4400" dirty="0" err="1">
                <a:solidFill>
                  <a:srgbClr val="FFFF00"/>
                </a:solidFill>
              </a:rPr>
              <a:t>giá</a:t>
            </a:r>
            <a:r>
              <a:rPr lang="en-US" sz="4400" dirty="0">
                <a:solidFill>
                  <a:srgbClr val="FFFF00"/>
                </a:solidFill>
              </a:rPr>
              <a:t> </a:t>
            </a:r>
            <a:r>
              <a:rPr lang="en-US" sz="4400" dirty="0" err="1">
                <a:solidFill>
                  <a:srgbClr val="FFFF00"/>
                </a:solidFill>
              </a:rPr>
              <a:t>về</a:t>
            </a:r>
            <a:r>
              <a:rPr lang="en-US" sz="4400" dirty="0">
                <a:solidFill>
                  <a:srgbClr val="FFFF00"/>
                </a:solidFill>
              </a:rPr>
              <a:t> </a:t>
            </a:r>
            <a:r>
              <a:rPr lang="en-US" sz="4400" dirty="0" err="1">
                <a:solidFill>
                  <a:srgbClr val="FFFF00"/>
                </a:solidFill>
              </a:rPr>
              <a:t>cách</a:t>
            </a:r>
            <a:r>
              <a:rPr lang="en-US" sz="4400" dirty="0">
                <a:solidFill>
                  <a:srgbClr val="FFFF00"/>
                </a:solidFill>
              </a:rPr>
              <a:t> </a:t>
            </a:r>
            <a:r>
              <a:rPr lang="en-US" sz="4400" dirty="0" err="1">
                <a:solidFill>
                  <a:srgbClr val="FFFF00"/>
                </a:solidFill>
              </a:rPr>
              <a:t>giải</a:t>
            </a:r>
            <a:r>
              <a:rPr lang="en-US" sz="4400" dirty="0">
                <a:solidFill>
                  <a:srgbClr val="FFFF00"/>
                </a:solidFill>
              </a:rPr>
              <a:t> </a:t>
            </a:r>
            <a:r>
              <a:rPr lang="en-US" sz="4400" dirty="0" err="1">
                <a:solidFill>
                  <a:srgbClr val="FFFF00"/>
                </a:solidFill>
              </a:rPr>
              <a:t>đệ</a:t>
            </a:r>
            <a:r>
              <a:rPr lang="en-US" sz="4400" dirty="0">
                <a:solidFill>
                  <a:srgbClr val="FFFF00"/>
                </a:solidFill>
              </a:rPr>
              <a:t> </a:t>
            </a:r>
            <a:r>
              <a:rPr lang="en-US" sz="4400" dirty="0" err="1">
                <a:solidFill>
                  <a:srgbClr val="FFFF00"/>
                </a:solidFill>
              </a:rPr>
              <a:t>quy</a:t>
            </a:r>
            <a:endParaRPr lang="en-US" dirty="0">
              <a:solidFill>
                <a:srgbClr val="FFFF00"/>
              </a:solidFill>
            </a:endParaRPr>
          </a:p>
        </p:txBody>
      </p:sp>
      <p:sp>
        <p:nvSpPr>
          <p:cNvPr id="3" name="Content Placeholder 2"/>
          <p:cNvSpPr>
            <a:spLocks noGrp="1"/>
          </p:cNvSpPr>
          <p:nvPr>
            <p:ph idx="1"/>
          </p:nvPr>
        </p:nvSpPr>
        <p:spPr/>
        <p:txBody>
          <a:bodyPr/>
          <a:lstStyle/>
          <a:p>
            <a:endParaRPr lang="en-US" dirty="0" smtClean="0"/>
          </a:p>
          <a:p>
            <a:r>
              <a:rPr lang="vi-VN" dirty="0" smtClean="0"/>
              <a:t>Cách </a:t>
            </a:r>
            <a:r>
              <a:rPr lang="vi-VN" dirty="0"/>
              <a:t>giải đệ quy có ưu điểm là rõ ràng, chặt chẽ, thiết kế giải thuật đơn giản. </a:t>
            </a:r>
            <a:endParaRPr lang="en-US" dirty="0" smtClean="0"/>
          </a:p>
          <a:p>
            <a:r>
              <a:rPr lang="vi-VN" dirty="0" smtClean="0"/>
              <a:t>Tuy</a:t>
            </a:r>
            <a:r>
              <a:rPr lang="en-US" dirty="0" smtClean="0"/>
              <a:t> </a:t>
            </a:r>
            <a:r>
              <a:rPr lang="vi-VN" dirty="0" smtClean="0"/>
              <a:t>nhiên </a:t>
            </a:r>
            <a:r>
              <a:rPr lang="vi-VN" dirty="0"/>
              <a:t>nó cũng có những hạn chế là lời gọi đệ quy tốn rất nhiều thời gian, dễ phát </a:t>
            </a:r>
            <a:r>
              <a:rPr lang="vi-VN" dirty="0" smtClean="0"/>
              <a:t>sinh</a:t>
            </a:r>
            <a:r>
              <a:rPr lang="en-US" dirty="0" smtClean="0"/>
              <a:t> </a:t>
            </a:r>
            <a:r>
              <a:rPr lang="en-US" dirty="0" err="1" smtClean="0"/>
              <a:t>chạy</a:t>
            </a:r>
            <a:r>
              <a:rPr lang="en-US" dirty="0" smtClean="0"/>
              <a:t> </a:t>
            </a:r>
            <a:r>
              <a:rPr lang="en-US" dirty="0" err="1"/>
              <a:t>vô</a:t>
            </a:r>
            <a:r>
              <a:rPr lang="en-US" dirty="0"/>
              <a:t> </a:t>
            </a:r>
            <a:r>
              <a:rPr lang="en-US" dirty="0" err="1"/>
              <a:t>hạn</a:t>
            </a:r>
            <a:r>
              <a:rPr lang="en-US" dirty="0"/>
              <a:t>.</a:t>
            </a:r>
          </a:p>
        </p:txBody>
      </p:sp>
    </p:spTree>
    <p:extLst>
      <p:ext uri="{BB962C8B-B14F-4D97-AF65-F5344CB8AC3E}">
        <p14:creationId xmlns:p14="http://schemas.microsoft.com/office/powerpoint/2010/main" val="30154740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37160" indent="0">
              <a:buNone/>
            </a:pPr>
            <a:r>
              <a:rPr lang="en-US" dirty="0" smtClean="0"/>
              <a:t>  </a:t>
            </a:r>
          </a:p>
          <a:p>
            <a:pPr marL="137160" indent="0">
              <a:buNone/>
            </a:pPr>
            <a:endParaRPr lang="en-US" dirty="0"/>
          </a:p>
          <a:p>
            <a:pPr marL="137160" indent="0" algn="ctr">
              <a:buNone/>
            </a:pPr>
            <a:r>
              <a:rPr lang="en-US" sz="5400" dirty="0" smtClean="0">
                <a:solidFill>
                  <a:srgbClr val="FFC000"/>
                </a:solidFill>
                <a:latin typeface="Algerian" pitchFamily="82" charset="0"/>
              </a:rPr>
              <a:t>END!</a:t>
            </a:r>
            <a:endParaRPr lang="en-US" sz="5400" dirty="0">
              <a:solidFill>
                <a:srgbClr val="FFC000"/>
              </a:solidFill>
              <a:latin typeface="Algerian" pitchFamily="82" charset="0"/>
            </a:endParaRPr>
          </a:p>
        </p:txBody>
      </p:sp>
    </p:spTree>
    <p:extLst>
      <p:ext uri="{BB962C8B-B14F-4D97-AF65-F5344CB8AC3E}">
        <p14:creationId xmlns:p14="http://schemas.microsoft.com/office/powerpoint/2010/main" val="1112410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z="4400" dirty="0" err="1" smtClean="0">
                <a:solidFill>
                  <a:srgbClr val="FFC000"/>
                </a:solidFill>
              </a:rPr>
              <a:t>Đánh</a:t>
            </a:r>
            <a:r>
              <a:rPr lang="en-US" sz="4400" dirty="0" smtClean="0">
                <a:solidFill>
                  <a:srgbClr val="FFC000"/>
                </a:solidFill>
              </a:rPr>
              <a:t> </a:t>
            </a:r>
            <a:r>
              <a:rPr lang="en-US" sz="4400" dirty="0" err="1" smtClean="0">
                <a:solidFill>
                  <a:srgbClr val="FFC000"/>
                </a:solidFill>
              </a:rPr>
              <a:t>giá</a:t>
            </a:r>
            <a:r>
              <a:rPr lang="en-US" sz="4400" dirty="0" smtClean="0">
                <a:solidFill>
                  <a:srgbClr val="FFC000"/>
                </a:solidFill>
              </a:rPr>
              <a:t> </a:t>
            </a:r>
            <a:r>
              <a:rPr lang="en-US" sz="4400" dirty="0" err="1" smtClean="0">
                <a:solidFill>
                  <a:srgbClr val="FFC000"/>
                </a:solidFill>
              </a:rPr>
              <a:t>môn</a:t>
            </a:r>
            <a:r>
              <a:rPr lang="en-US" sz="4400" dirty="0" smtClean="0">
                <a:solidFill>
                  <a:srgbClr val="FFC000"/>
                </a:solidFill>
              </a:rPr>
              <a:t> </a:t>
            </a:r>
            <a:r>
              <a:rPr lang="en-US" sz="4400" dirty="0" err="1" smtClean="0">
                <a:solidFill>
                  <a:srgbClr val="FFC000"/>
                </a:solidFill>
              </a:rPr>
              <a:t>học</a:t>
            </a:r>
            <a:r>
              <a:rPr lang="en-US" sz="4400" dirty="0" smtClean="0">
                <a:solidFill>
                  <a:srgbClr val="FFC000"/>
                </a:solidFill>
              </a:rPr>
              <a:t/>
            </a:r>
            <a:br>
              <a:rPr lang="en-US" sz="4400" dirty="0" smtClean="0">
                <a:solidFill>
                  <a:srgbClr val="FFC000"/>
                </a:solidFill>
              </a:rPr>
            </a:br>
            <a:endParaRPr lang="en-US" dirty="0"/>
          </a:p>
        </p:txBody>
      </p:sp>
      <p:sp>
        <p:nvSpPr>
          <p:cNvPr id="3" name="Content Placeholder 2"/>
          <p:cNvSpPr>
            <a:spLocks noGrp="1"/>
          </p:cNvSpPr>
          <p:nvPr>
            <p:ph idx="1"/>
          </p:nvPr>
        </p:nvSpPr>
        <p:spPr>
          <a:xfrm>
            <a:off x="457200" y="1219200"/>
            <a:ext cx="8229600" cy="5090160"/>
          </a:xfrm>
        </p:spPr>
        <p:txBody>
          <a:bodyPr>
            <a:normAutofit/>
          </a:bodyPr>
          <a:lstStyle/>
          <a:p>
            <a:pPr lvl="0">
              <a:buNone/>
            </a:pPr>
            <a:r>
              <a:rPr lang="it-IT" dirty="0" smtClean="0"/>
              <a:t>+ </a:t>
            </a:r>
            <a:r>
              <a:rPr lang="vi-VN" dirty="0" smtClean="0"/>
              <a:t>Điểm đánh giá bộ phận theo thang điểm 10:</a:t>
            </a:r>
            <a:endParaRPr lang="en-US" dirty="0" smtClean="0"/>
          </a:p>
          <a:p>
            <a:pPr>
              <a:lnSpc>
                <a:spcPct val="150000"/>
              </a:lnSpc>
              <a:spcBef>
                <a:spcPct val="0"/>
              </a:spcBef>
            </a:pPr>
            <a:r>
              <a:rPr lang="vi-VN" dirty="0" smtClean="0"/>
              <a:t>Điểm thường xuyên(d):là điểm trung bình của</a:t>
            </a:r>
            <a:endParaRPr lang="en-US" dirty="0" smtClean="0"/>
          </a:p>
          <a:p>
            <a:pPr lvl="1">
              <a:lnSpc>
                <a:spcPct val="150000"/>
              </a:lnSpc>
              <a:spcBef>
                <a:spcPct val="0"/>
              </a:spcBef>
            </a:pPr>
            <a:r>
              <a:rPr lang="vi-VN" sz="2800" dirty="0" smtClean="0"/>
              <a:t>Điểm chuyên cần</a:t>
            </a:r>
            <a:endParaRPr lang="en-US" sz="2800" dirty="0" smtClean="0"/>
          </a:p>
          <a:p>
            <a:pPr lvl="1">
              <a:lnSpc>
                <a:spcPct val="150000"/>
              </a:lnSpc>
              <a:spcBef>
                <a:spcPct val="0"/>
              </a:spcBef>
            </a:pPr>
            <a:r>
              <a:rPr lang="vi-VN" sz="2800" dirty="0" smtClean="0"/>
              <a:t>Tổng điểm các bài kiểm tra</a:t>
            </a:r>
            <a:endParaRPr lang="en-US" sz="2800" dirty="0" smtClean="0"/>
          </a:p>
          <a:p>
            <a:pPr>
              <a:lnSpc>
                <a:spcPct val="150000"/>
              </a:lnSpc>
              <a:spcBef>
                <a:spcPct val="0"/>
              </a:spcBef>
            </a:pPr>
            <a:r>
              <a:rPr lang="vi-VN" dirty="0" smtClean="0"/>
              <a:t>Điểm thi kết thúc học phần (e)	</a:t>
            </a:r>
            <a:endParaRPr lang="en-US" dirty="0" smtClean="0"/>
          </a:p>
          <a:p>
            <a:pPr>
              <a:lnSpc>
                <a:spcPct val="150000"/>
              </a:lnSpc>
              <a:spcBef>
                <a:spcPct val="0"/>
              </a:spcBef>
            </a:pPr>
            <a:r>
              <a:rPr lang="vi-VN" dirty="0" smtClean="0"/>
              <a:t>Điểm học phần (f):</a:t>
            </a:r>
            <a:r>
              <a:rPr lang="en-US" dirty="0" smtClean="0"/>
              <a:t>f= k1xd + k2x e ( k1=30% , k2=70%)</a:t>
            </a:r>
          </a:p>
          <a:p>
            <a:pPr>
              <a:lnSpc>
                <a:spcPct val="150000"/>
              </a:lnSpc>
              <a:spcBef>
                <a:spcPct val="0"/>
              </a:spcBef>
              <a:buFont typeface="Wingdings" pitchFamily="2" charset="2"/>
              <a:buNone/>
            </a:pPr>
            <a:r>
              <a:rPr lang="en-US" dirty="0" smtClean="0"/>
              <a:t>+ </a:t>
            </a:r>
            <a:r>
              <a:rPr lang="vi-VN" dirty="0" smtClean="0"/>
              <a:t>Hình thức thi</a:t>
            </a:r>
            <a:r>
              <a:rPr lang="en-US" dirty="0" smtClean="0"/>
              <a:t>: </a:t>
            </a:r>
            <a:r>
              <a:rPr lang="en-US" b="1" dirty="0" err="1" smtClean="0">
                <a:solidFill>
                  <a:srgbClr val="FFC000"/>
                </a:solidFill>
              </a:rPr>
              <a:t>Vấn</a:t>
            </a:r>
            <a:r>
              <a:rPr lang="en-US" b="1" dirty="0" smtClean="0">
                <a:solidFill>
                  <a:srgbClr val="FFC000"/>
                </a:solidFill>
              </a:rPr>
              <a:t> </a:t>
            </a:r>
            <a:r>
              <a:rPr lang="en-US" b="1" dirty="0" err="1" smtClean="0">
                <a:solidFill>
                  <a:srgbClr val="FFC000"/>
                </a:solidFill>
              </a:rPr>
              <a:t>đáp</a:t>
            </a:r>
            <a:r>
              <a:rPr lang="en-US" b="1" dirty="0" smtClean="0">
                <a:solidFill>
                  <a:srgbClr val="FFC000"/>
                </a:solidFill>
              </a:rPr>
              <a:t> </a:t>
            </a:r>
            <a:r>
              <a:rPr lang="en-US" b="1" dirty="0" err="1" smtClean="0">
                <a:solidFill>
                  <a:srgbClr val="FFC000"/>
                </a:solidFill>
              </a:rPr>
              <a:t>giảng</a:t>
            </a:r>
            <a:r>
              <a:rPr lang="en-US" b="1" dirty="0" smtClean="0">
                <a:solidFill>
                  <a:srgbClr val="FFC000"/>
                </a:solidFill>
              </a:rPr>
              <a:t> </a:t>
            </a:r>
            <a:r>
              <a:rPr lang="en-US" b="1" dirty="0" err="1" smtClean="0">
                <a:solidFill>
                  <a:srgbClr val="FFC000"/>
                </a:solidFill>
              </a:rPr>
              <a:t>đường</a:t>
            </a:r>
            <a:endParaRPr lang="en-US" b="1" dirty="0" smtClean="0">
              <a:solidFill>
                <a:srgbClr val="FFC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Nhiệm</a:t>
            </a:r>
            <a:r>
              <a:rPr lang="en-US" dirty="0" smtClean="0">
                <a:solidFill>
                  <a:srgbClr val="FF0000"/>
                </a:solidFill>
              </a:rPr>
              <a:t> </a:t>
            </a:r>
            <a:r>
              <a:rPr lang="en-US" dirty="0" err="1" smtClean="0">
                <a:solidFill>
                  <a:srgbClr val="FF0000"/>
                </a:solidFill>
              </a:rPr>
              <a:t>vụ</a:t>
            </a:r>
            <a:r>
              <a:rPr lang="en-US" dirty="0" smtClean="0">
                <a:solidFill>
                  <a:srgbClr val="FF0000"/>
                </a:solidFill>
              </a:rPr>
              <a:t> </a:t>
            </a:r>
            <a:r>
              <a:rPr lang="en-US" dirty="0" err="1" smtClean="0">
                <a:solidFill>
                  <a:srgbClr val="FF0000"/>
                </a:solidFill>
              </a:rPr>
              <a:t>của</a:t>
            </a:r>
            <a:r>
              <a:rPr lang="en-US" dirty="0" smtClean="0">
                <a:solidFill>
                  <a:srgbClr val="FF0000"/>
                </a:solidFill>
              </a:rPr>
              <a:t> </a:t>
            </a:r>
            <a:r>
              <a:rPr lang="en-US" dirty="0" err="1" smtClean="0">
                <a:solidFill>
                  <a:srgbClr val="FF0000"/>
                </a:solidFill>
              </a:rPr>
              <a:t>sinh</a:t>
            </a:r>
            <a:r>
              <a:rPr lang="en-US" dirty="0" smtClean="0">
                <a:solidFill>
                  <a:srgbClr val="FF0000"/>
                </a:solidFill>
              </a:rPr>
              <a:t> </a:t>
            </a:r>
            <a:r>
              <a:rPr lang="en-US" dirty="0" err="1" smtClean="0">
                <a:solidFill>
                  <a:srgbClr val="FF0000"/>
                </a:solidFill>
              </a:rPr>
              <a:t>viên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 </a:t>
            </a:r>
            <a:r>
              <a:rPr lang="en-US" dirty="0" err="1" smtClean="0"/>
              <a:t>Dự</a:t>
            </a:r>
            <a:r>
              <a:rPr lang="en-US" dirty="0" smtClean="0"/>
              <a:t> </a:t>
            </a:r>
            <a:r>
              <a:rPr lang="en-US" dirty="0" err="1" smtClean="0"/>
              <a:t>lớp</a:t>
            </a:r>
            <a:r>
              <a:rPr lang="en-US" dirty="0" smtClean="0"/>
              <a:t> ≥ 80% </a:t>
            </a:r>
            <a:r>
              <a:rPr lang="en-US" dirty="0" err="1" smtClean="0"/>
              <a:t>tổng</a:t>
            </a:r>
            <a:r>
              <a:rPr lang="en-US" dirty="0" smtClean="0"/>
              <a:t> </a:t>
            </a:r>
            <a:r>
              <a:rPr lang="en-US" dirty="0" err="1" smtClean="0"/>
              <a:t>số</a:t>
            </a:r>
            <a:r>
              <a:rPr lang="en-US" dirty="0" smtClean="0"/>
              <a:t> </a:t>
            </a:r>
            <a:r>
              <a:rPr lang="en-US" dirty="0" err="1" smtClean="0"/>
              <a:t>thời</a:t>
            </a:r>
            <a:r>
              <a:rPr lang="en-US" dirty="0" smtClean="0"/>
              <a:t> </a:t>
            </a:r>
            <a:r>
              <a:rPr lang="en-US" dirty="0" err="1" smtClean="0"/>
              <a:t>lượng</a:t>
            </a:r>
            <a:r>
              <a:rPr lang="en-US" dirty="0" smtClean="0"/>
              <a:t> </a:t>
            </a:r>
            <a:r>
              <a:rPr lang="en-US" dirty="0" err="1" smtClean="0"/>
              <a:t>của</a:t>
            </a:r>
            <a:r>
              <a:rPr lang="en-US" dirty="0" smtClean="0"/>
              <a:t> </a:t>
            </a:r>
            <a:r>
              <a:rPr lang="en-US" dirty="0" err="1" smtClean="0"/>
              <a:t>học</a:t>
            </a:r>
            <a:r>
              <a:rPr lang="en-US" dirty="0" smtClean="0"/>
              <a:t> </a:t>
            </a:r>
            <a:r>
              <a:rPr lang="en-US" dirty="0" err="1" smtClean="0"/>
              <a:t>phần</a:t>
            </a:r>
            <a:r>
              <a:rPr lang="en-US" dirty="0" smtClean="0"/>
              <a:t>.</a:t>
            </a:r>
          </a:p>
          <a:p>
            <a:r>
              <a:rPr lang="en-US" b="1" dirty="0" smtClean="0"/>
              <a:t>- </a:t>
            </a:r>
            <a:r>
              <a:rPr lang="it-IT" dirty="0" smtClean="0"/>
              <a:t>Chuẩn bị các nội dung kiến thức cần thiết trước mỗi buổi lên lớp lý thuyết và các tuần thực hành theo yêu cầu của giảng viên giảng dạy.</a:t>
            </a:r>
            <a:endParaRPr lang="en-US" b="1" dirty="0" smtClean="0"/>
          </a:p>
          <a:p>
            <a:r>
              <a:rPr lang="it-IT" dirty="0" smtClean="0"/>
              <a:t>- Sinh viên bắt buộc phải đọc tài liệu tham khảo, làm bài tập và trang bị các kỹ năng cần thiết do giảng viên yêu cầu trước khi lên lớp.</a:t>
            </a:r>
            <a:endParaRPr lang="en-US" b="1" dirty="0" smtClean="0"/>
          </a:p>
          <a:p>
            <a:r>
              <a:rPr lang="it-IT" dirty="0" smtClean="0"/>
              <a:t>- Sinh viên phải tham dự đầy đủ các bài kiểm tra thường xuyên của môn học.</a:t>
            </a:r>
            <a:endParaRPr lang="en-US" b="1"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1219200"/>
            <a:ext cx="8458200" cy="4495800"/>
          </a:xfrm>
        </p:spPr>
        <p:txBody>
          <a:bodyPr>
            <a:normAutofit/>
          </a:bodyPr>
          <a:lstStyle/>
          <a:p>
            <a:pPr marL="137160" indent="0" algn="ctr">
              <a:buNone/>
            </a:pPr>
            <a:r>
              <a:rPr lang="en-US" sz="4000" dirty="0" smtClean="0">
                <a:solidFill>
                  <a:srgbClr val="FFC000"/>
                </a:solidFill>
                <a:latin typeface="Algerian" pitchFamily="82" charset="0"/>
              </a:rPr>
              <a:t>CHƯƠNG 1: </a:t>
            </a:r>
          </a:p>
          <a:p>
            <a:pPr marL="137160" indent="0" algn="ctr">
              <a:buNone/>
            </a:pPr>
            <a:r>
              <a:rPr lang="en-US" sz="4000" dirty="0" smtClean="0">
                <a:solidFill>
                  <a:srgbClr val="FFC000"/>
                </a:solidFill>
                <a:latin typeface="Algerian" pitchFamily="82" charset="0"/>
              </a:rPr>
              <a:t>TỔNG QUAN VỀ CẤU TRÚC DỮ LIỆU VÀ GIẢI THUẬT</a:t>
            </a:r>
            <a:endParaRPr lang="en-US" sz="4000" dirty="0">
              <a:solidFill>
                <a:srgbClr val="FFC000"/>
              </a:solidFill>
              <a:latin typeface="Algerian" pitchFamily="82" charset="0"/>
            </a:endParaRPr>
          </a:p>
        </p:txBody>
      </p:sp>
    </p:spTree>
    <p:extLst>
      <p:ext uri="{BB962C8B-B14F-4D97-AF65-F5344CB8AC3E}">
        <p14:creationId xmlns:p14="http://schemas.microsoft.com/office/powerpoint/2010/main" val="540704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normAutofit fontScale="90000"/>
          </a:bodyPr>
          <a:lstStyle/>
          <a:p>
            <a:r>
              <a:rPr lang="en-US" dirty="0" smtClean="0"/>
              <a:t/>
            </a:r>
            <a:br>
              <a:rPr lang="en-US" dirty="0" smtClean="0"/>
            </a:br>
            <a:r>
              <a:rPr lang="en-US" dirty="0" smtClean="0"/>
              <a:t>NỘI </a:t>
            </a:r>
            <a:r>
              <a:rPr lang="en-US" dirty="0"/>
              <a:t>DUNG </a:t>
            </a:r>
            <a:r>
              <a:rPr lang="en-US" dirty="0" smtClean="0"/>
              <a:t>CHÍNH</a:t>
            </a:r>
            <a:br>
              <a:rPr lang="en-US" dirty="0" smtClean="0"/>
            </a:br>
            <a:endParaRPr lang="en-US" dirty="0"/>
          </a:p>
        </p:txBody>
      </p:sp>
      <p:sp>
        <p:nvSpPr>
          <p:cNvPr id="3" name="Content Placeholder 2"/>
          <p:cNvSpPr>
            <a:spLocks noGrp="1"/>
          </p:cNvSpPr>
          <p:nvPr>
            <p:ph idx="1"/>
          </p:nvPr>
        </p:nvSpPr>
        <p:spPr>
          <a:xfrm>
            <a:off x="457200" y="1600200"/>
            <a:ext cx="8534400" cy="4709160"/>
          </a:xfrm>
        </p:spPr>
        <p:txBody>
          <a:bodyPr>
            <a:normAutofit/>
          </a:bodyPr>
          <a:lstStyle/>
          <a:p>
            <a:pPr marL="137160" indent="0">
              <a:buNone/>
            </a:pPr>
            <a:r>
              <a:rPr lang="en-US" b="1" dirty="0" smtClean="0"/>
              <a:t>	</a:t>
            </a:r>
            <a:r>
              <a:rPr lang="en-US" sz="3600" b="1" dirty="0" smtClean="0">
                <a:solidFill>
                  <a:srgbClr val="FFC000"/>
                </a:solidFill>
              </a:rPr>
              <a:t>1. </a:t>
            </a:r>
            <a:r>
              <a:rPr lang="en-US" sz="3600" b="1" dirty="0" err="1" smtClean="0">
                <a:solidFill>
                  <a:srgbClr val="FFC000"/>
                </a:solidFill>
              </a:rPr>
              <a:t>Quy</a:t>
            </a:r>
            <a:r>
              <a:rPr lang="en-US" sz="3600" b="1" dirty="0" smtClean="0">
                <a:solidFill>
                  <a:srgbClr val="FFC000"/>
                </a:solidFill>
              </a:rPr>
              <a:t> </a:t>
            </a:r>
            <a:r>
              <a:rPr lang="en-US" sz="3600" b="1" dirty="0" err="1" smtClean="0">
                <a:solidFill>
                  <a:srgbClr val="FFC000"/>
                </a:solidFill>
              </a:rPr>
              <a:t>trình</a:t>
            </a:r>
            <a:r>
              <a:rPr lang="en-US" sz="3600" b="1" dirty="0" smtClean="0">
                <a:solidFill>
                  <a:srgbClr val="FFC000"/>
                </a:solidFill>
              </a:rPr>
              <a:t> </a:t>
            </a:r>
            <a:r>
              <a:rPr lang="en-US" sz="3600" b="1" dirty="0" err="1" smtClean="0">
                <a:solidFill>
                  <a:srgbClr val="FFC000"/>
                </a:solidFill>
              </a:rPr>
              <a:t>giải</a:t>
            </a:r>
            <a:r>
              <a:rPr lang="en-US" sz="3600" b="1" dirty="0" smtClean="0">
                <a:solidFill>
                  <a:srgbClr val="FFC000"/>
                </a:solidFill>
              </a:rPr>
              <a:t> </a:t>
            </a:r>
            <a:r>
              <a:rPr lang="en-US" sz="3600" b="1" dirty="0" err="1" smtClean="0">
                <a:solidFill>
                  <a:srgbClr val="FFC000"/>
                </a:solidFill>
              </a:rPr>
              <a:t>một</a:t>
            </a:r>
            <a:r>
              <a:rPr lang="en-US" sz="3600" b="1" dirty="0" smtClean="0">
                <a:solidFill>
                  <a:srgbClr val="FFC000"/>
                </a:solidFill>
              </a:rPr>
              <a:t> </a:t>
            </a:r>
            <a:r>
              <a:rPr lang="en-US" sz="3600" b="1" dirty="0" err="1" smtClean="0">
                <a:solidFill>
                  <a:srgbClr val="FFC000"/>
                </a:solidFill>
              </a:rPr>
              <a:t>bài</a:t>
            </a:r>
            <a:r>
              <a:rPr lang="en-US" sz="3600" b="1" dirty="0" smtClean="0">
                <a:solidFill>
                  <a:srgbClr val="FFC000"/>
                </a:solidFill>
              </a:rPr>
              <a:t> </a:t>
            </a:r>
            <a:r>
              <a:rPr lang="en-US" sz="3600" b="1" dirty="0" err="1" smtClean="0">
                <a:solidFill>
                  <a:srgbClr val="FFC000"/>
                </a:solidFill>
              </a:rPr>
              <a:t>toán</a:t>
            </a:r>
            <a:endParaRPr lang="en-US" sz="3600" b="1" dirty="0" smtClean="0">
              <a:solidFill>
                <a:srgbClr val="FFC000"/>
              </a:solidFill>
            </a:endParaRPr>
          </a:p>
          <a:p>
            <a:pPr marL="137160" indent="0">
              <a:buNone/>
            </a:pPr>
            <a:r>
              <a:rPr lang="en-US" sz="3600" b="1" dirty="0" smtClean="0">
                <a:solidFill>
                  <a:srgbClr val="FFC000"/>
                </a:solidFill>
              </a:rPr>
              <a:t>	</a:t>
            </a:r>
            <a:r>
              <a:rPr lang="vi-VN" sz="3600" b="1" dirty="0" smtClean="0">
                <a:solidFill>
                  <a:srgbClr val="FFC000"/>
                </a:solidFill>
              </a:rPr>
              <a:t>2. Các khái niệm cơ bản</a:t>
            </a:r>
          </a:p>
          <a:p>
            <a:pPr marL="137160" indent="0">
              <a:buNone/>
            </a:pPr>
            <a:r>
              <a:rPr lang="en-US" sz="3600" b="1" dirty="0" smtClean="0">
                <a:solidFill>
                  <a:srgbClr val="FFC000"/>
                </a:solidFill>
              </a:rPr>
              <a:t>	3. </a:t>
            </a:r>
            <a:r>
              <a:rPr lang="en-US" sz="3600" b="1" dirty="0" err="1" smtClean="0">
                <a:solidFill>
                  <a:srgbClr val="FFC000"/>
                </a:solidFill>
              </a:rPr>
              <a:t>Phân</a:t>
            </a:r>
            <a:r>
              <a:rPr lang="en-US" sz="3600" b="1" dirty="0" smtClean="0">
                <a:solidFill>
                  <a:srgbClr val="FFC000"/>
                </a:solidFill>
              </a:rPr>
              <a:t> </a:t>
            </a:r>
            <a:r>
              <a:rPr lang="en-US" sz="3600" b="1" dirty="0" err="1" smtClean="0">
                <a:solidFill>
                  <a:srgbClr val="FFC000"/>
                </a:solidFill>
              </a:rPr>
              <a:t>tích</a:t>
            </a:r>
            <a:r>
              <a:rPr lang="en-US" sz="3600" b="1" dirty="0" smtClean="0">
                <a:solidFill>
                  <a:srgbClr val="FFC000"/>
                </a:solidFill>
              </a:rPr>
              <a:t> </a:t>
            </a:r>
            <a:r>
              <a:rPr lang="en-US" sz="3600" b="1" dirty="0" err="1" smtClean="0">
                <a:solidFill>
                  <a:srgbClr val="FFC000"/>
                </a:solidFill>
              </a:rPr>
              <a:t>giải</a:t>
            </a:r>
            <a:r>
              <a:rPr lang="en-US" sz="3600" b="1" dirty="0" smtClean="0">
                <a:solidFill>
                  <a:srgbClr val="FFC000"/>
                </a:solidFill>
              </a:rPr>
              <a:t> </a:t>
            </a:r>
            <a:r>
              <a:rPr lang="en-US" sz="3600" b="1" dirty="0" err="1" smtClean="0">
                <a:solidFill>
                  <a:srgbClr val="FFC000"/>
                </a:solidFill>
              </a:rPr>
              <a:t>thuật</a:t>
            </a:r>
            <a:endParaRPr lang="en-US" sz="3600" b="1" dirty="0" smtClean="0">
              <a:solidFill>
                <a:srgbClr val="FFC000"/>
              </a:solidFill>
            </a:endParaRPr>
          </a:p>
          <a:p>
            <a:pPr marL="137160" indent="0">
              <a:buNone/>
            </a:pPr>
            <a:r>
              <a:rPr lang="en-US" sz="3600" b="1" dirty="0" smtClean="0">
                <a:solidFill>
                  <a:srgbClr val="FFC000"/>
                </a:solidFill>
              </a:rPr>
              <a:t>	</a:t>
            </a:r>
            <a:r>
              <a:rPr lang="vi-VN" sz="3600" b="1" dirty="0" smtClean="0">
                <a:solidFill>
                  <a:srgbClr val="FFC000"/>
                </a:solidFill>
              </a:rPr>
              <a:t>4. Ngôn ngữ diễn đạt giải thuật</a:t>
            </a:r>
          </a:p>
          <a:p>
            <a:pPr marL="137160" indent="0">
              <a:buNone/>
            </a:pPr>
            <a:r>
              <a:rPr lang="en-US" sz="3600" b="1" dirty="0" smtClean="0">
                <a:solidFill>
                  <a:srgbClr val="FFC000"/>
                </a:solidFill>
              </a:rPr>
              <a:t>	5. </a:t>
            </a:r>
            <a:r>
              <a:rPr lang="en-US" sz="3600" b="1" dirty="0" err="1" smtClean="0">
                <a:solidFill>
                  <a:srgbClr val="FFC000"/>
                </a:solidFill>
              </a:rPr>
              <a:t>Đệ</a:t>
            </a:r>
            <a:r>
              <a:rPr lang="en-US" sz="3600" b="1" dirty="0" smtClean="0">
                <a:solidFill>
                  <a:srgbClr val="FFC000"/>
                </a:solidFill>
              </a:rPr>
              <a:t> </a:t>
            </a:r>
            <a:r>
              <a:rPr lang="en-US" sz="3600" b="1" dirty="0" err="1" smtClean="0">
                <a:solidFill>
                  <a:srgbClr val="FFC000"/>
                </a:solidFill>
              </a:rPr>
              <a:t>quy</a:t>
            </a:r>
            <a:r>
              <a:rPr lang="en-US" sz="3600" b="1" dirty="0" smtClean="0">
                <a:solidFill>
                  <a:srgbClr val="FFC000"/>
                </a:solidFill>
              </a:rPr>
              <a:t> </a:t>
            </a:r>
            <a:r>
              <a:rPr lang="en-US" sz="3600" b="1" dirty="0" err="1" smtClean="0">
                <a:solidFill>
                  <a:srgbClr val="FFC000"/>
                </a:solidFill>
              </a:rPr>
              <a:t>và</a:t>
            </a:r>
            <a:r>
              <a:rPr lang="en-US" sz="3600" b="1" dirty="0" smtClean="0">
                <a:solidFill>
                  <a:srgbClr val="FFC000"/>
                </a:solidFill>
              </a:rPr>
              <a:t> </a:t>
            </a:r>
            <a:r>
              <a:rPr lang="en-US" sz="3600" b="1" dirty="0" err="1" smtClean="0">
                <a:solidFill>
                  <a:srgbClr val="FFC000"/>
                </a:solidFill>
              </a:rPr>
              <a:t>giải</a:t>
            </a:r>
            <a:r>
              <a:rPr lang="en-US" sz="3600" b="1" dirty="0" smtClean="0">
                <a:solidFill>
                  <a:srgbClr val="FFC000"/>
                </a:solidFill>
              </a:rPr>
              <a:t> </a:t>
            </a:r>
            <a:r>
              <a:rPr lang="en-US" sz="3600" b="1" dirty="0" err="1" smtClean="0">
                <a:solidFill>
                  <a:srgbClr val="FFC000"/>
                </a:solidFill>
              </a:rPr>
              <a:t>thuật</a:t>
            </a:r>
            <a:r>
              <a:rPr lang="en-US" sz="3600" b="1" dirty="0" smtClean="0">
                <a:solidFill>
                  <a:srgbClr val="FFC000"/>
                </a:solidFill>
              </a:rPr>
              <a:t> </a:t>
            </a:r>
            <a:r>
              <a:rPr lang="en-US" sz="3600" b="1" dirty="0" err="1" smtClean="0">
                <a:solidFill>
                  <a:srgbClr val="FFC000"/>
                </a:solidFill>
              </a:rPr>
              <a:t>đệ</a:t>
            </a:r>
            <a:r>
              <a:rPr lang="en-US" sz="3600" b="1" dirty="0" smtClean="0">
                <a:solidFill>
                  <a:srgbClr val="FFC000"/>
                </a:solidFill>
              </a:rPr>
              <a:t> </a:t>
            </a:r>
            <a:r>
              <a:rPr lang="en-US" sz="3600" b="1" dirty="0" err="1" smtClean="0">
                <a:solidFill>
                  <a:srgbClr val="FFC000"/>
                </a:solidFill>
              </a:rPr>
              <a:t>quy</a:t>
            </a:r>
            <a:endParaRPr lang="en-US" sz="3600" b="1" dirty="0">
              <a:solidFill>
                <a:srgbClr val="FFC000"/>
              </a:solidFill>
            </a:endParaRPr>
          </a:p>
        </p:txBody>
      </p:sp>
      <p:cxnSp>
        <p:nvCxnSpPr>
          <p:cNvPr id="5" name="Straight Connector 4"/>
          <p:cNvCxnSpPr/>
          <p:nvPr/>
        </p:nvCxnSpPr>
        <p:spPr>
          <a:xfrm>
            <a:off x="2590800" y="1143000"/>
            <a:ext cx="403860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71107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solidFill>
                  <a:srgbClr val="FFC000"/>
                </a:solidFill>
              </a:rPr>
              <a:t>1. QUY TRÌNH GIẢI MỘT BÀI TOÁN</a:t>
            </a:r>
          </a:p>
        </p:txBody>
      </p:sp>
      <p:sp>
        <p:nvSpPr>
          <p:cNvPr id="3" name="Content Placeholder 2"/>
          <p:cNvSpPr>
            <a:spLocks noGrp="1"/>
          </p:cNvSpPr>
          <p:nvPr>
            <p:ph idx="1"/>
          </p:nvPr>
        </p:nvSpPr>
        <p:spPr/>
        <p:txBody>
          <a:bodyPr>
            <a:normAutofit/>
          </a:bodyPr>
          <a:lstStyle/>
          <a:p>
            <a:r>
              <a:rPr lang="en-US" i="1" dirty="0" err="1"/>
              <a:t>Để</a:t>
            </a:r>
            <a:r>
              <a:rPr lang="en-US" i="1" dirty="0"/>
              <a:t> </a:t>
            </a:r>
            <a:r>
              <a:rPr lang="en-US" i="1" dirty="0" err="1"/>
              <a:t>giải</a:t>
            </a:r>
            <a:r>
              <a:rPr lang="en-US" i="1" dirty="0"/>
              <a:t> </a:t>
            </a:r>
            <a:r>
              <a:rPr lang="en-US" i="1" dirty="0" err="1"/>
              <a:t>quyết</a:t>
            </a:r>
            <a:r>
              <a:rPr lang="en-US" i="1" dirty="0"/>
              <a:t> </a:t>
            </a:r>
            <a:r>
              <a:rPr lang="en-US" i="1" dirty="0" err="1"/>
              <a:t>một</a:t>
            </a:r>
            <a:r>
              <a:rPr lang="en-US" i="1" dirty="0"/>
              <a:t> </a:t>
            </a:r>
            <a:r>
              <a:rPr lang="en-US" i="1" dirty="0" err="1"/>
              <a:t>bài</a:t>
            </a:r>
            <a:r>
              <a:rPr lang="en-US" i="1" dirty="0"/>
              <a:t> </a:t>
            </a:r>
            <a:r>
              <a:rPr lang="en-US" i="1" dirty="0" err="1"/>
              <a:t>toán</a:t>
            </a:r>
            <a:r>
              <a:rPr lang="en-US" i="1" dirty="0"/>
              <a:t> </a:t>
            </a:r>
            <a:r>
              <a:rPr lang="en-US" i="1" dirty="0" err="1"/>
              <a:t>thực</a:t>
            </a:r>
            <a:r>
              <a:rPr lang="en-US" i="1" dirty="0"/>
              <a:t> </a:t>
            </a:r>
            <a:r>
              <a:rPr lang="en-US" i="1" dirty="0" err="1"/>
              <a:t>tế</a:t>
            </a:r>
            <a:r>
              <a:rPr lang="en-US" i="1" dirty="0"/>
              <a:t> </a:t>
            </a:r>
            <a:r>
              <a:rPr lang="en-US" i="1" dirty="0" err="1"/>
              <a:t>trên</a:t>
            </a:r>
            <a:r>
              <a:rPr lang="en-US" i="1" dirty="0"/>
              <a:t> </a:t>
            </a:r>
            <a:r>
              <a:rPr lang="en-US" i="1" dirty="0" err="1"/>
              <a:t>máy</a:t>
            </a:r>
            <a:r>
              <a:rPr lang="en-US" i="1" dirty="0"/>
              <a:t> </a:t>
            </a:r>
            <a:r>
              <a:rPr lang="en-US" i="1" dirty="0" err="1"/>
              <a:t>tính</a:t>
            </a:r>
            <a:r>
              <a:rPr lang="en-US" i="1" dirty="0"/>
              <a:t> </a:t>
            </a:r>
            <a:r>
              <a:rPr lang="en-US" i="1" dirty="0" err="1" smtClean="0"/>
              <a:t>thông</a:t>
            </a:r>
            <a:r>
              <a:rPr lang="en-US" i="1" dirty="0" smtClean="0"/>
              <a:t> </a:t>
            </a:r>
            <a:r>
              <a:rPr lang="vi-VN" i="1" dirty="0" smtClean="0"/>
              <a:t>thường </a:t>
            </a:r>
            <a:r>
              <a:rPr lang="vi-VN" i="1" dirty="0"/>
              <a:t>ta phải trải qua các hoạt động chính như sau:</a:t>
            </a:r>
            <a:endParaRPr lang="en-US" dirty="0"/>
          </a:p>
          <a:p>
            <a:pPr marL="137160" indent="0">
              <a:buNone/>
            </a:pPr>
            <a:r>
              <a:rPr lang="en-US" b="1" dirty="0" smtClean="0"/>
              <a:t>	</a:t>
            </a:r>
            <a:r>
              <a:rPr lang="vi-VN" b="1" dirty="0" smtClean="0">
                <a:solidFill>
                  <a:srgbClr val="92D050"/>
                </a:solidFill>
              </a:rPr>
              <a:t>1.1 </a:t>
            </a:r>
            <a:r>
              <a:rPr lang="vi-VN" b="1" dirty="0">
                <a:solidFill>
                  <a:srgbClr val="92D050"/>
                </a:solidFill>
              </a:rPr>
              <a:t>Phân tích để hình thành bài toán</a:t>
            </a:r>
          </a:p>
          <a:p>
            <a:pPr marL="137160" indent="0">
              <a:buNone/>
            </a:pPr>
            <a:r>
              <a:rPr lang="en-US" b="1" dirty="0" smtClean="0">
                <a:solidFill>
                  <a:srgbClr val="92D050"/>
                </a:solidFill>
              </a:rPr>
              <a:t>	</a:t>
            </a:r>
            <a:r>
              <a:rPr lang="vi-VN" b="1" dirty="0" smtClean="0">
                <a:solidFill>
                  <a:srgbClr val="92D050"/>
                </a:solidFill>
              </a:rPr>
              <a:t>1.2 </a:t>
            </a:r>
            <a:r>
              <a:rPr lang="vi-VN" b="1" dirty="0">
                <a:solidFill>
                  <a:srgbClr val="92D050"/>
                </a:solidFill>
              </a:rPr>
              <a:t>Phân tích và thiết kế </a:t>
            </a:r>
            <a:r>
              <a:rPr lang="en-US" b="1" dirty="0" err="1" smtClean="0">
                <a:solidFill>
                  <a:srgbClr val="92D050"/>
                </a:solidFill>
              </a:rPr>
              <a:t>chương</a:t>
            </a:r>
            <a:r>
              <a:rPr lang="en-US" b="1" dirty="0" smtClean="0">
                <a:solidFill>
                  <a:srgbClr val="92D050"/>
                </a:solidFill>
              </a:rPr>
              <a:t> </a:t>
            </a:r>
            <a:r>
              <a:rPr lang="vi-VN" b="1" dirty="0" smtClean="0">
                <a:solidFill>
                  <a:srgbClr val="92D050"/>
                </a:solidFill>
              </a:rPr>
              <a:t>trình</a:t>
            </a:r>
            <a:endParaRPr lang="vi-VN" b="1" dirty="0">
              <a:solidFill>
                <a:srgbClr val="92D050"/>
              </a:solidFill>
            </a:endParaRPr>
          </a:p>
          <a:p>
            <a:pPr marL="137160" indent="0">
              <a:buNone/>
            </a:pPr>
            <a:r>
              <a:rPr lang="en-US" b="1" dirty="0" smtClean="0">
                <a:solidFill>
                  <a:srgbClr val="92D050"/>
                </a:solidFill>
              </a:rPr>
              <a:t>	</a:t>
            </a:r>
            <a:r>
              <a:rPr lang="vi-VN" b="1" dirty="0" smtClean="0">
                <a:solidFill>
                  <a:srgbClr val="92D050"/>
                </a:solidFill>
              </a:rPr>
              <a:t>1.3 </a:t>
            </a:r>
            <a:r>
              <a:rPr lang="vi-VN" b="1" dirty="0">
                <a:solidFill>
                  <a:srgbClr val="92D050"/>
                </a:solidFill>
              </a:rPr>
              <a:t>Cài đặt </a:t>
            </a:r>
            <a:r>
              <a:rPr lang="en-US" b="1" dirty="0" err="1" smtClean="0">
                <a:solidFill>
                  <a:srgbClr val="92D050"/>
                </a:solidFill>
              </a:rPr>
              <a:t>chương</a:t>
            </a:r>
            <a:r>
              <a:rPr lang="en-US" b="1" dirty="0" smtClean="0">
                <a:solidFill>
                  <a:srgbClr val="92D050"/>
                </a:solidFill>
              </a:rPr>
              <a:t> </a:t>
            </a:r>
            <a:r>
              <a:rPr lang="vi-VN" b="1" dirty="0" smtClean="0">
                <a:solidFill>
                  <a:srgbClr val="92D050"/>
                </a:solidFill>
              </a:rPr>
              <a:t>trình</a:t>
            </a:r>
            <a:endParaRPr lang="vi-VN" b="1" dirty="0">
              <a:solidFill>
                <a:srgbClr val="92D050"/>
              </a:solidFill>
            </a:endParaRPr>
          </a:p>
          <a:p>
            <a:pPr marL="137160" indent="0">
              <a:buNone/>
            </a:pPr>
            <a:r>
              <a:rPr lang="en-US" b="1" dirty="0" smtClean="0">
                <a:solidFill>
                  <a:srgbClr val="92D050"/>
                </a:solidFill>
              </a:rPr>
              <a:t>	1.4 </a:t>
            </a:r>
            <a:r>
              <a:rPr lang="en-US" b="1" dirty="0" err="1">
                <a:solidFill>
                  <a:srgbClr val="92D050"/>
                </a:solidFill>
              </a:rPr>
              <a:t>Thử</a:t>
            </a:r>
            <a:r>
              <a:rPr lang="en-US" b="1" dirty="0">
                <a:solidFill>
                  <a:srgbClr val="92D050"/>
                </a:solidFill>
              </a:rPr>
              <a:t> </a:t>
            </a:r>
            <a:r>
              <a:rPr lang="en-US" b="1" dirty="0" err="1">
                <a:solidFill>
                  <a:srgbClr val="92D050"/>
                </a:solidFill>
              </a:rPr>
              <a:t>nghiệm</a:t>
            </a:r>
            <a:endParaRPr lang="en-US" b="1" dirty="0">
              <a:solidFill>
                <a:srgbClr val="92D050"/>
              </a:solidFill>
            </a:endParaRPr>
          </a:p>
          <a:p>
            <a:pPr marL="137160" indent="0">
              <a:buNone/>
            </a:pPr>
            <a:r>
              <a:rPr lang="en-US" b="1" dirty="0" smtClean="0">
                <a:solidFill>
                  <a:srgbClr val="92D050"/>
                </a:solidFill>
              </a:rPr>
              <a:t>	</a:t>
            </a:r>
            <a:r>
              <a:rPr lang="vi-VN" b="1" dirty="0" smtClean="0">
                <a:solidFill>
                  <a:srgbClr val="92D050"/>
                </a:solidFill>
              </a:rPr>
              <a:t>1.5 </a:t>
            </a:r>
            <a:r>
              <a:rPr lang="vi-VN" b="1" dirty="0">
                <a:solidFill>
                  <a:srgbClr val="92D050"/>
                </a:solidFill>
              </a:rPr>
              <a:t>Vận hành, bảo trì </a:t>
            </a:r>
            <a:r>
              <a:rPr lang="en-US" b="1" dirty="0" err="1" smtClean="0">
                <a:solidFill>
                  <a:srgbClr val="92D050"/>
                </a:solidFill>
              </a:rPr>
              <a:t>chương</a:t>
            </a:r>
            <a:r>
              <a:rPr lang="en-US" b="1" dirty="0" smtClean="0">
                <a:solidFill>
                  <a:srgbClr val="92D050"/>
                </a:solidFill>
              </a:rPr>
              <a:t> </a:t>
            </a:r>
            <a:r>
              <a:rPr lang="vi-VN" b="1" dirty="0" smtClean="0">
                <a:solidFill>
                  <a:srgbClr val="92D050"/>
                </a:solidFill>
              </a:rPr>
              <a:t>trình</a:t>
            </a:r>
            <a:endParaRPr lang="vi-VN" b="1" dirty="0">
              <a:solidFill>
                <a:srgbClr val="92D050"/>
              </a:solidFill>
            </a:endParaRPr>
          </a:p>
        </p:txBody>
      </p:sp>
    </p:spTree>
    <p:extLst>
      <p:ext uri="{BB962C8B-B14F-4D97-AF65-F5344CB8AC3E}">
        <p14:creationId xmlns:p14="http://schemas.microsoft.com/office/powerpoint/2010/main" val="20046803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3905</TotalTime>
  <Words>3259</Words>
  <Application>Microsoft Office PowerPoint</Application>
  <PresentationFormat>On-screen Show (4:3)</PresentationFormat>
  <Paragraphs>272</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Apex</vt:lpstr>
      <vt:lpstr>MÔN HỌC *** Cấu trúc dữ liệu và thuật TOÁN</vt:lpstr>
      <vt:lpstr>Mục tiêu môn học</vt:lpstr>
      <vt:lpstr>Nội dung môn học</vt:lpstr>
      <vt:lpstr>Tài liệu tham khảo</vt:lpstr>
      <vt:lpstr>Đánh giá môn học </vt:lpstr>
      <vt:lpstr>Nhiệm vụ của sinh viên</vt:lpstr>
      <vt:lpstr>PowerPoint Presentation</vt:lpstr>
      <vt:lpstr> NỘI DUNG CHÍNH </vt:lpstr>
      <vt:lpstr>1. QUY TRÌNH GIẢI MỘT BÀI TOÁN</vt:lpstr>
      <vt:lpstr>PowerPoint Presentation</vt:lpstr>
      <vt:lpstr>1.2 Phân tích và thiết kế chương trình</vt:lpstr>
      <vt:lpstr>PowerPoint Presentation</vt:lpstr>
      <vt:lpstr>2. Các khái niệm cơ bản </vt:lpstr>
      <vt:lpstr>a. Mô hình dữ liệu – Data model</vt:lpstr>
      <vt:lpstr>Phân loại mô hình dữ liệu dựa trên mối quan hệ giữa các phần tử dữ liệu</vt:lpstr>
      <vt:lpstr>PowerPoint Presentation</vt:lpstr>
      <vt:lpstr>2_Mô hình dữ liệu phân cấp (mô hình cây) </vt:lpstr>
      <vt:lpstr>PowerPoint Presentation</vt:lpstr>
      <vt:lpstr>PowerPoint Presentation</vt:lpstr>
      <vt:lpstr>PowerPoint Presentation</vt:lpstr>
      <vt:lpstr> b. Khái niệm trừu tượng hóa  </vt:lpstr>
      <vt:lpstr>c. Kiểu dữ liệu trừu tượng</vt:lpstr>
      <vt:lpstr>d. Dữ liệu - Data</vt:lpstr>
      <vt:lpstr>e) Biểu diễn dữ liệu –  Data representation</vt:lpstr>
      <vt:lpstr>f. Kiểu dữ liệu – Data Type</vt:lpstr>
      <vt:lpstr>PowerPoint Presentation</vt:lpstr>
      <vt:lpstr>PowerPoint Presentation</vt:lpstr>
      <vt:lpstr>PowerPoint Presentation</vt:lpstr>
      <vt:lpstr>g) Cấu trúc dữ liệu ( Data Structure - CTDL)</vt:lpstr>
      <vt:lpstr>PowerPoint Presentation</vt:lpstr>
      <vt:lpstr>PowerPoint Presentation</vt:lpstr>
      <vt:lpstr>h) Giải thuật (Algorithm - TT)</vt:lpstr>
      <vt:lpstr>- Các tính chất quan trọng của giải thuật là: </vt:lpstr>
      <vt:lpstr>i) Mối quan hệ giữa CTDL &amp; TT (data structure and algorithm relationship)</vt:lpstr>
      <vt:lpstr>3. Phân tích giải thuật </vt:lpstr>
      <vt:lpstr>3.1 Sự cần thiết phải phân tích giải thuật</vt:lpstr>
      <vt:lpstr>3.2 Thời gian thực hiện của giải thuật</vt:lpstr>
      <vt:lpstr>3.3 Không gian thực hiện của giải thuật</vt:lpstr>
      <vt:lpstr> 4. Ngôn ngữ diễn đạt giải thuật </vt:lpstr>
      <vt:lpstr>5. Đệ quy và giải thuật đệ quy</vt:lpstr>
      <vt:lpstr>5.1. Khái niệm đệ quy</vt:lpstr>
      <vt:lpstr> 5.2. Giải thuật đệ quy và thủ tục đệ quy </vt:lpstr>
      <vt:lpstr>PowerPoint Presentation</vt:lpstr>
      <vt:lpstr>PowerPoint Presentation</vt:lpstr>
      <vt:lpstr>Đánh giá về cách giải đệ quy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Quy</dc:creator>
  <cp:lastModifiedBy>LEPHANQUANG-BOOK</cp:lastModifiedBy>
  <cp:revision>65</cp:revision>
  <dcterms:created xsi:type="dcterms:W3CDTF">2012-08-15T08:13:01Z</dcterms:created>
  <dcterms:modified xsi:type="dcterms:W3CDTF">2019-12-25T15:52:55Z</dcterms:modified>
</cp:coreProperties>
</file>