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6.xml.rels" ContentType="application/vnd.openxmlformats-package.relationships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9.png" ContentType="image/png"/>
  <Override PartName="/ppt/media/image23.jpeg" ContentType="image/jpeg"/>
  <Override PartName="/ppt/media/image22.jpeg" ContentType="image/jpeg"/>
  <Override PartName="/ppt/media/image21.png" ContentType="image/png"/>
  <Override PartName="/ppt/media/image19.png" ContentType="image/png"/>
  <Override PartName="/ppt/media/image14.jpeg" ContentType="image/jpeg"/>
  <Override PartName="/ppt/media/image8.png" ContentType="image/png"/>
  <Override PartName="/ppt/media/image9.jpeg" ContentType="image/jpeg"/>
  <Override PartName="/ppt/media/image11.jpeg" ContentType="image/jpeg"/>
  <Override PartName="/ppt/media/image28.jpeg" ContentType="image/jpeg"/>
  <Override PartName="/ppt/media/image20.png" ContentType="image/png"/>
  <Override PartName="/ppt/media/image7.jpeg" ContentType="image/jpeg"/>
  <Override PartName="/ppt/media/image13.png" ContentType="image/png"/>
  <Override PartName="/ppt/media/image12.jpeg" ContentType="image/jpeg"/>
  <Override PartName="/ppt/media/image34.png" ContentType="image/png"/>
  <Override PartName="/ppt/media/image30.png" ContentType="image/png"/>
  <Override PartName="/ppt/media/image10.jpeg" ContentType="image/jpeg"/>
  <Override PartName="/ppt/media/image31.jpeg" ContentType="image/jpeg"/>
  <Override PartName="/ppt/media/image4.jpeg" ContentType="image/jpeg"/>
  <Override PartName="/ppt/media/image2.png" ContentType="image/png"/>
  <Override PartName="/ppt/media/image25.jpeg" ContentType="image/jpeg"/>
  <Override PartName="/ppt/media/image18.png" ContentType="image/png"/>
  <Override PartName="/ppt/media/image6.jpeg" ContentType="image/jpeg"/>
  <Override PartName="/ppt/media/image27.jpeg" ContentType="image/jpeg"/>
  <Override PartName="/ppt/media/image5.jpeg" ContentType="image/jpeg"/>
  <Override PartName="/ppt/media/image26.jpeg" ContentType="image/jpeg"/>
  <Override PartName="/ppt/media/image33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4.jpeg" ContentType="image/jpeg"/>
  <Override PartName="/ppt/media/image16.jpeg" ContentType="image/jpeg"/>
  <Override PartName="/ppt/media/image32.jpeg" ContentType="image/jpeg"/>
  <Override PartName="/ppt/media/image1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64.xml.rels" ContentType="application/vnd.openxmlformats-package.relationships+xml"/>
  <Override PartName="/ppt/slides/_rels/slide62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3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106.xml.rels" ContentType="application/vnd.openxmlformats-package.relationships+xml"/>
  <Override PartName="/ppt/slides/_rels/slide76.xml.rels" ContentType="application/vnd.openxmlformats-package.relationships+xml"/>
  <Override PartName="/ppt/slides/_rels/slide113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92.xml.rels" ContentType="application/vnd.openxmlformats-package.relationships+xml"/>
  <Override PartName="/ppt/slides/_rels/slide114.xml.rels" ContentType="application/vnd.openxmlformats-package.relationships+xml"/>
  <Override PartName="/ppt/slides/_rels/slide85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11.xml.rels" ContentType="application/vnd.openxmlformats-package.relationships+xml"/>
  <Override PartName="/ppt/slides/_rels/slide81.xml.rels" ContentType="application/vnd.openxmlformats-package.relationships+xml"/>
  <Override PartName="/ppt/slides/_rels/slide97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104.xml.rels" ContentType="application/vnd.openxmlformats-package.relationships+xml"/>
  <Override PartName="/ppt/slides/_rels/slide74.xml.rels" ContentType="application/vnd.openxmlformats-package.relationships+xml"/>
  <Override PartName="/ppt/slides/_rels/slide11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112.xml.rels" ContentType="application/vnd.openxmlformats-package.relationships+xml"/>
  <Override PartName="/ppt/slides/_rels/slide82.xml.rels" ContentType="application/vnd.openxmlformats-package.relationships+xml"/>
  <Override PartName="/ppt/slides/_rels/slide90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105.xml.rels" ContentType="application/vnd.openxmlformats-package.relationships+xml"/>
  <Override PartName="/ppt/slides/_rels/slide75.xml.rels" ContentType="application/vnd.openxmlformats-package.relationships+xml"/>
  <Override PartName="/ppt/slides/_rels/slide118.xml.rels" ContentType="application/vnd.openxmlformats-package.relationships+xml"/>
  <Override PartName="/ppt/slides/_rels/slide88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95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09.xml.rels" ContentType="application/vnd.openxmlformats-package.relationships+xml"/>
  <Override PartName="/ppt/slides/_rels/slide101.xml.rels" ContentType="application/vnd.openxmlformats-package.relationships+xml"/>
  <Override PartName="/ppt/slides/_rels/slide78.xml.rels" ContentType="application/vnd.openxmlformats-package.relationships+xml"/>
  <Override PartName="/ppt/slides/_rels/slide116.xml.rels" ContentType="application/vnd.openxmlformats-package.relationships+xml"/>
  <Override PartName="/ppt/slides/_rels/slide94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02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10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115.xml.rels" ContentType="application/vnd.openxmlformats-package.relationships+xml"/>
  <Override PartName="/ppt/slides/_rels/slide93.xml.rels" ContentType="application/vnd.openxmlformats-package.relationships+xml"/>
  <Override PartName="/ppt/slides/_rels/slide107.xml.rels" ContentType="application/vnd.openxmlformats-package.relationships+xml"/>
  <Override PartName="/ppt/slides/_rels/slide80.xml.rels" ContentType="application/vnd.openxmlformats-package.relationships+xml"/>
  <Override PartName="/ppt/slides/_rels/slide1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19.xml.rels" ContentType="application/vnd.openxmlformats-package.relationships+xml"/>
  <Override PartName="/ppt/slides/_rels/slide89.xml.rels" ContentType="application/vnd.openxmlformats-package.relationships+xml"/>
  <Override PartName="/ppt/slides/_rels/slide103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0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0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57.xml" ContentType="application/vnd.openxmlformats-officedocument.presentationml.slide+xml"/>
  <Override PartName="/ppt/slides/slide110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71.xml" ContentType="application/vnd.openxmlformats-officedocument.presentationml.slide+xml"/>
  <Override PartName="/ppt/slides/slide116.xml" ContentType="application/vnd.openxmlformats-officedocument.presentationml.slide+xml"/>
  <Override PartName="/ppt/slides/slide72.xml" ContentType="application/vnd.openxmlformats-officedocument.presentationml.slide+xml"/>
  <Override PartName="/ppt/slides/slide117.xml" ContentType="application/vnd.openxmlformats-officedocument.presentationml.slide+xml"/>
  <Override PartName="/ppt/slides/slide73.xml" ContentType="application/vnd.openxmlformats-officedocument.presentationml.slide+xml"/>
  <Override PartName="/ppt/slides/slide118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4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6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115.xml" ContentType="application/vnd.openxmlformats-officedocument.presentationml.slide+xml"/>
  <Override PartName="/ppt/slides/slide70.xml" ContentType="application/vnd.openxmlformats-officedocument.presentationml.slide+xml"/>
  <Override PartName="/ppt/slides/slide78.xml" ContentType="application/vnd.openxmlformats-officedocument.presentationml.slide+xml"/>
  <Override PartName="/ppt/slides/slide89.xml" ContentType="application/vnd.openxmlformats-officedocument.presentationml.slide+xml"/>
  <Override PartName="/ppt/slides/slide114.xml" ContentType="application/vnd.openxmlformats-officedocument.presentationml.slide+xml"/>
  <Override PartName="/ppt/slides/slide88.xml" ContentType="application/vnd.openxmlformats-officedocument.presentationml.slide+xml"/>
  <Override PartName="/ppt/slides/slide113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27.xml" ContentType="application/vnd.openxmlformats-officedocument.presentationml.slide+xml"/>
  <Override PartName="/ppt/slides/slide92.xml" ContentType="application/vnd.openxmlformats-officedocument.presentationml.slide+xml"/>
  <Override PartName="/ppt/slides/slide2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11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sli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4553408-A1A2-4040-9CB9-EF8E80FE73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202CCB-A61F-4D6A-9EBA-EB2FB4C27A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651774-2121-4770-BFCE-902692073F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42D704-631B-4D9A-B4D7-062D593BA4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1CADBA-B912-45F6-AAFC-9B9CFBA27A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04428E-76B9-40E0-B1C7-9C6BEA880C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DCBF3-C710-463E-9009-20F6FB6EE7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25614-5004-4125-B217-2F6AFDDF88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E483D-C84E-44CC-8CB1-6F2F129609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2F394-B358-4A33-9C2E-4547FB567B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4F07D-AFDA-43F9-B58C-9CF4CFD1FA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CC1FA6-CCA1-4B00-A289-C605C66A5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AB31A5-2864-4911-9582-CA720381F5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E9D68-74D4-4556-8B3C-7090415EFA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61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D10E6-7374-4510-BC24-106337ABA6A4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c000"/>
                </a:solidFill>
                <a:latin typeface="comic"/>
              </a:rPr>
              <a:t>CHƯƠNG 2: 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c000"/>
                </a:solidFill>
                <a:latin typeface="comic"/>
              </a:rPr>
              <a:t>DANH SÁCH, NGĂN XẾP, </a:t>
            </a:r>
            <a:r>
              <a:rPr b="0" lang="en-US" sz="4800" spc="-1" strike="noStrike">
                <a:solidFill>
                  <a:srgbClr val="ffc000"/>
                </a:solidFill>
                <a:latin typeface="comic"/>
              </a:rPr>
              <a:t>HÀNG ĐỢI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Content Placeholder 3"/>
          <p:cNvGraphicFramePr/>
          <p:nvPr/>
        </p:nvGraphicFramePr>
        <p:xfrm>
          <a:off x="380880" y="228600"/>
          <a:ext cx="8229240" cy="5729760"/>
        </p:xfrm>
        <a:graphic>
          <a:graphicData uri="http://schemas.openxmlformats.org/drawingml/2006/table">
            <a:tbl>
              <a:tblPr/>
              <a:tblGrid>
                <a:gridCol w="457200"/>
                <a:gridCol w="2286000"/>
                <a:gridCol w="548640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c000"/>
                          </a:solidFill>
                          <a:latin typeface="Calibri"/>
                        </a:rPr>
                        <a:t>INSERT_LIST(x,p,L)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Chèn x vào vị trí p trong L, nếu P ko tồn tại trong  L thì phép toán không được xác định.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LOCATE ( x , L):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Xác định vị trí của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phần tử có </a:t>
                      </a: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giá trị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đầu tiên </a:t>
                      </a: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trong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RETRIEVE(p,L) 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Lấy nội dung phần tử vị trí p trong L, nếu vị trí ko có trong ds thì kết quả ko xác định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DELETE_LIST(p,L)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Xóa phần tử vị trí p trong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53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LENGTH(L)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Trả về chiều dài của danh sách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53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LINK(p,L)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Trả lại vị trí phần tử đứng sau p trong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53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PREVIOUS(p,L)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Lấy vị trí đứng trước p trong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921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FIRST(L) / LAST(L)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vi-V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Trả về vị trí phần tử đầu tiên/cuối cùng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trong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EMPTY_LIST(L)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Kiểm tra L rỗng. Cho giá trị true nếu DS rỗng ngược lại cho giá trị 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Calibri"/>
                        </a:rPr>
                        <a:t>MAKENULL_LIST(L)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Khởi tạo L rỗng chưa có dữ liệu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304920" y="228600"/>
            <a:ext cx="8610120" cy="6324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2f2f2"/>
                </a:solidFill>
                <a:latin typeface="Calibri"/>
              </a:rPr>
              <a:t>2) Tổ chức mảng thành mảng vòng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=&gt; Cho phần tử thứ n (</a:t>
            </a:r>
            <a:r>
              <a:rPr b="1" i="1" lang="vi-VN" sz="3200" spc="-1" strike="noStrike">
                <a:solidFill>
                  <a:srgbClr val="ffff00"/>
                </a:solidFill>
                <a:latin typeface="Calibri"/>
              </a:rPr>
              <a:t>n= max</a:t>
            </a:r>
            <a:r>
              <a:rPr b="1" i="1" lang="en-US" sz="3200" spc="-1" strike="noStrike">
                <a:solidFill>
                  <a:srgbClr val="ffff00"/>
                </a:solidFill>
                <a:latin typeface="Calibri"/>
              </a:rPr>
              <a:t>-1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) đứng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sau phần tử thứ 1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5" name="Picture 3" descr="Capture.JPG"/>
          <p:cNvPicPr/>
          <p:nvPr/>
        </p:nvPicPr>
        <p:blipFill>
          <a:blip r:embed="rId1"/>
          <a:stretch/>
        </p:blipFill>
        <p:spPr>
          <a:xfrm>
            <a:off x="1828800" y="2438280"/>
            <a:ext cx="4913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457200" y="152280"/>
            <a:ext cx="8229240" cy="6324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2f2f2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2f2f2"/>
                </a:solidFill>
                <a:latin typeface="Calibri"/>
              </a:rPr>
              <a:t>Biểu diễn hàng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#define Max 50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// typedef int item;  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struct Queue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int Front, Rear;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item Data[Max];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//Mang cac phan tu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int count;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//dem so phan tu cua Queue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c000"/>
                </a:solidFill>
                <a:latin typeface="Calibri"/>
              </a:rPr>
              <a:t>};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2f2f2"/>
                </a:solidFill>
                <a:latin typeface="Calibri"/>
              </a:rPr>
              <a:t>Các phép toán trên hàng tròn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04920" y="1066680"/>
            <a:ext cx="861012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Khởi tạo hàng rỗng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void Init (Queue &amp;Q) //khoi tao Queue rong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Q.Front = 0; //phan tu dau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Q.Rear = -1; // phan tu cuoi o -1 (khong co phan tu trong Q)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Q.count = 0; //so phan tu bang 0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Kiểm tra hàng rỗng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int Isempty (Queue Q) //kiem tra Queue rong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if (Q.count == 0) //so phan tu = 0 =&gt; rong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1;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240" cy="58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Kiểm tra hàng đầy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Hàng đầy nếu toàn bộ các ô trong mảng đều đang chứa các phần tử của hàng, tức Count = Max-1;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int Isfull (Queue Q) //kiem tra Queue day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if (Q.count == Max) //so phan tu = Max =&gt; day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return 1;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return 0;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457200" y="228600"/>
            <a:ext cx="8686440" cy="58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Xóa một phần tử khỏi hàng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Khi xóa một phần tử ra khỏi hàng ta làm như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Nếu hàng rỗng thì báo lỗi không xóa;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Nếu hàng khác rỗng: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Cập nhật lại giá trị của Front và count như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+ Nếu hàng chỉ còn 1 phần tử thì khởi tạo lại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hàng rỗng;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+ Ngược lại, thay đổi giá trị của Q.Front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như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Nếu Q.front &lt;&gt;max-1 thì đặt lại Q.front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= Q.Front +1; Ngược lại Q.front=0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3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Giải thuật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586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int </a:t>
            </a:r>
            <a:r>
              <a:rPr b="1" i="1" lang="en-US" sz="3200" spc="-1" strike="noStrike">
                <a:solidFill>
                  <a:srgbClr val="ffc000"/>
                </a:solidFill>
                <a:latin typeface="Calibri"/>
              </a:rPr>
              <a:t>De_Queue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(Queue &amp;Q);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00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(Isempty(Q)) printf("Hang doi rong !");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item x = Q.Data[Q.Front];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if (Q.count= 1 )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Init (Queue Q);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else  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if (Q. Front !=max-1) Q.Front  = Q.Front+1;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Else Q.Front = 0;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        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Q.count--;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        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return x; //tra ve phan tu lay ra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i="1" lang="en-US" sz="3200" spc="-1" strike="noStrike">
                <a:solidFill>
                  <a:srgbClr val="92d050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marL="571680" indent="-5716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Thêm một phần tử vào hàng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Khi thêm một phần tử vào hàng thì có thể xảy ra các trường hợp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Trường hợp hàng đầy thì báo lỗi và không thêm;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Ngược lại, thay đổi giá trị của Q.Rear (Nếu Q.Rear = max-1 thì đặt lại Q.rear=0; Ngược lại Q.rear =Q.rear+1) và đặt nội dung cần thêm vào vị trí Q.rear mới.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Giải thuật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990720"/>
            <a:ext cx="8229240" cy="513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Void 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Insert_Queue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( Item x, Queue  &amp;Q)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if (!Isfull(Q))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If (Q.Rear  !=Max-1)  Q.Rear = Q.Rear +1;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Else Q.Rear = 0;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  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Q.Data[Q.Rear] = x;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Q.count ++;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        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else printf(“Loi: Hang day!”);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80880" y="21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b, Cài đặt hàng bởi con trỏ 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Dùng hai con trỏ front và rear để trỏ tới phần tử đầu và cuối hàng.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Hàng được cài đặt như một danh sách liên kết đơn (kép, hoặc vòng).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Giả sử ta xét dạng cài đặt hàng bằng danh sách liên kết đơn, ta gọi dạng cài đặt này là Pointer_Queue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457840" cy="582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743040" indent="-743040">
              <a:lnSpc>
                <a:spcPct val="100000"/>
              </a:lnSpc>
              <a:spcBef>
                <a:spcPts val="720"/>
              </a:spcBef>
              <a:buClr>
                <a:srgbClr val="f2f2f2"/>
              </a:buClr>
              <a:buFont typeface="Arial"/>
              <a:buAutoNum type="alphaLcParenR"/>
            </a:pPr>
            <a:r>
              <a:rPr b="1" lang="en-US" sz="3600" spc="-1" strike="noStrike">
                <a:solidFill>
                  <a:srgbClr val="f2f2f2"/>
                </a:solidFill>
                <a:latin typeface="Calibri"/>
              </a:rPr>
              <a:t>Biểu diễn hàng 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typedef int item; //kieu du lieu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struct Node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item Data;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Node * Next;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struct Queue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Node * Front, *Rear;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//Node dau va Node cuoi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304920" y="228600"/>
            <a:ext cx="8381520" cy="58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algn="ctr">
              <a:lnSpc>
                <a:spcPct val="100000"/>
              </a:lnSpc>
              <a:spcBef>
                <a:spcPts val="859"/>
              </a:spcBef>
              <a:buNone/>
              <a:tabLst>
                <a:tab algn="l" pos="0"/>
              </a:tabLst>
            </a:pPr>
            <a:r>
              <a:rPr b="1" lang="en-US" sz="4300" spc="-1" strike="noStrike">
                <a:solidFill>
                  <a:srgbClr val="ffc000"/>
                </a:solidFill>
                <a:latin typeface="Calibri"/>
              </a:rPr>
              <a:t>Chú ý</a:t>
            </a:r>
            <a:endParaRPr b="0" lang="en-US" sz="43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- Các phép toán ở trên được xem như là các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phép toán nguyên thủy (cơ bản).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Từ các phép toán nguyên thuỷ này ta có thể tự hình thành lên các phép toán phức tạp 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khác như: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1" i="1" lang="en-US" sz="2800" spc="-1" strike="noStrike">
                <a:solidFill>
                  <a:srgbClr val="ffc000"/>
                </a:solidFill>
                <a:latin typeface="Calibri"/>
              </a:rPr>
              <a:t>Tạo danh sách chứa dữ liêu,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1" i="1" lang="en-US" sz="2800" spc="-1" strike="noStrike">
                <a:solidFill>
                  <a:srgbClr val="ffc000"/>
                </a:solidFill>
                <a:latin typeface="Calibri"/>
              </a:rPr>
              <a:t>Sắp xếp danh sách,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1" i="1" lang="en-US" sz="2800" spc="-1" strike="noStrike">
                <a:solidFill>
                  <a:srgbClr val="ffc000"/>
                </a:solidFill>
                <a:latin typeface="Calibri"/>
              </a:rPr>
              <a:t>duyệt danh sách,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1" i="1" lang="en-US" sz="2800" spc="-1" strike="noStrike">
                <a:solidFill>
                  <a:srgbClr val="ffc000"/>
                </a:solidFill>
                <a:latin typeface="Calibri"/>
              </a:rPr>
              <a:t>tách, gộp, tính toán, tổng hợp, ….phụ thuộc vào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c000"/>
                </a:solidFill>
                <a:latin typeface="Calibri"/>
              </a:rPr>
              <a:t>yêu cầu cụ thể của bài toán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2f2f2"/>
                </a:solidFill>
                <a:latin typeface="Calibri"/>
              </a:rPr>
              <a:t>b) Cài đặt các phép toán cơ bản trên hàng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1- Khởi tạo hàng rỗng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Khởi tạo Queue ta cho Front và Rear cùng trỏ về NULL.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void Init(Queue &amp;Q)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Q.Front = Q.Rear = NULL;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    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0" y="9907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3-  Tạo 1 Node P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4" name="Content Placeholder 3" descr="Capture.JPG"/>
          <p:cNvPicPr/>
          <p:nvPr/>
        </p:nvPicPr>
        <p:blipFill>
          <a:blip r:embed="rId1"/>
          <a:stretch/>
        </p:blipFill>
        <p:spPr>
          <a:xfrm>
            <a:off x="685800" y="2666880"/>
            <a:ext cx="779256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4- Thêm phần tử vào cuối Queue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Để thêm phần tử, ta kiểm tra xem hàng có rỗng không, nếu hàng rỗng thì cho cả Front và Rear cùng trỏ về Node P mới tạo chứa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phần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tử x cần thêm. Nếu không rỗng ta trỏ Rear-&gt;Next về P và Rear trỏ về P.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8" name="Content Placeholder 3" descr="hd.PNG"/>
          <p:cNvPicPr/>
          <p:nvPr/>
        </p:nvPicPr>
        <p:blipFill>
          <a:blip r:embed="rId1"/>
          <a:stretch/>
        </p:blipFill>
        <p:spPr>
          <a:xfrm>
            <a:off x="304920" y="1600200"/>
            <a:ext cx="853632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void Push(Queue &amp;Q, item x)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Node *P = MakeNode(x);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if (Isempty(Q))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Q.Front = Q.Rear = P; //dau va cuoi deu tro den 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else //Khong rong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Q.Rear-&gt;Next = P;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Q.Rear = P;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5-</a:t>
            </a: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 Xóa phần tử đầu Queue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Ta kiểm tra Queue có rỗng không, Nếu không rỗng kiểm tra xem có 1 hay nhiêu hơn 1 phần tử, nếu có 1 phần tử thì ta khởi tạo lại Queue, nếu có nhiều hơn ta cho Front trỏ đến tiếp theo.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3" name="Content Placeholder 3" descr="Capture.PNG"/>
          <p:cNvPicPr/>
          <p:nvPr/>
        </p:nvPicPr>
        <p:blipFill>
          <a:blip r:embed="rId1"/>
          <a:stretch/>
        </p:blipFill>
        <p:spPr>
          <a:xfrm>
            <a:off x="304920" y="1676520"/>
            <a:ext cx="8651520" cy="32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457200" y="380880"/>
            <a:ext cx="8229240" cy="57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int Pop(Queue &amp;Q) //Loai bo phan tu khoi dau hang doi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(Isempty(Q))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printf("Hang doi rong !");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item x = Q.Front-&gt;Data;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(leng(Q) == 1) //neu co 1 phan tu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Init(Q);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else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Q.Front = Q.Front-&gt;Next;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return x; //tra ve phan tu lay ra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rgbClr val="00b050"/>
                </a:solidFill>
                <a:latin typeface="Arial"/>
              </a:rPr>
              <a:t>3.5 ỨNG DỤNG HÀNG ĐỢI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990720"/>
            <a:ext cx="8229240" cy="513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Bất kỳ nơi nào ta cần quản lí dữ liệu, quá trình... theo kiểu vào trước - ra trước đều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có thể ứng dụng hàng đợi.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Các giải thuật duyệt theo chiều rộng một đồ thị có hướng hoặc vô hướng cũng dùng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hàng đợi để quản lí các nút đồ thị.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Các giải thuật đổi biểu thức trung tố thành hậu tố,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tiền tố cũng cần dùng đến cấu trúc hàng.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1.3. Biểu diễn danh sách trên máy tính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1.3.1. Danh sách cài đặt bằng mảng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1.3.2. Danh sách cài đặt bằng con trỏ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1.3.1. Danh sách cài đặt bằng mảng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229240" cy="510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Còn gọi là cấu trúc dữ liệu danh sách </a:t>
            </a:r>
            <a:r>
              <a:rPr b="1" i="1" lang="vi-VN" sz="3200" spc="-1" strike="noStrike">
                <a:solidFill>
                  <a:srgbClr val="ffff00"/>
                </a:solidFill>
                <a:latin typeface="Calibri"/>
              </a:rPr>
              <a:t>đặc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hoặc cấu trúc dữ liệu danh sách </a:t>
            </a:r>
            <a:r>
              <a:rPr b="0" i="1" lang="vi-VN" sz="3200" spc="-1" strike="noStrike">
                <a:solidFill>
                  <a:srgbClr val="ffff00"/>
                </a:solidFill>
                <a:latin typeface="Calibri"/>
              </a:rPr>
              <a:t>kế</a:t>
            </a:r>
            <a:r>
              <a:rPr b="0" i="1" lang="en-US" sz="32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ff00"/>
                </a:solidFill>
                <a:latin typeface="Calibri"/>
              </a:rPr>
              <a:t>tiếp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gọi tắt là: Danh sách đặc, hoặc danh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sách kế tiếp, nó 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thuộc loại </a:t>
            </a:r>
            <a:r>
              <a:rPr b="1" i="1" lang="en-US" sz="3200" spc="-1" strike="noStrike">
                <a:solidFill>
                  <a:srgbClr val="ffff00"/>
                </a:solidFill>
                <a:latin typeface="Calibri"/>
              </a:rPr>
              <a:t>cấu trúc dữ liệu tĩnh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a, Mô tả cài đặt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i="1" lang="vi-VN" sz="3200" spc="-1" strike="noStrike">
                <a:solidFill>
                  <a:srgbClr val="ffff00"/>
                </a:solidFill>
                <a:latin typeface="Calibri"/>
              </a:rPr>
              <a:t>N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: Là số phần tử tối đa trong danh sách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i="1" lang="en-US" sz="3200" spc="-1" strike="noStrike">
                <a:solidFill>
                  <a:srgbClr val="ffff00"/>
                </a:solidFill>
                <a:latin typeface="Calibri"/>
              </a:rPr>
              <a:t>Item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 Kiểu dữ liệu của các phần tử trong danh sách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- Dùng một mảng kích cỡ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để lưu các phần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tử trong d/s, giả sử đặt tên là </a:t>
            </a:r>
            <a:r>
              <a:rPr b="0" i="1" lang="en-US" sz="3200" spc="-1" strike="noStrike">
                <a:solidFill>
                  <a:srgbClr val="ffff00"/>
                </a:solidFill>
                <a:latin typeface="Calibri"/>
              </a:rPr>
              <a:t>Elements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i="1" lang="vi-VN" sz="3200" spc="-1" strike="noStrike">
                <a:solidFill>
                  <a:srgbClr val="ffff00"/>
                </a:solidFill>
                <a:latin typeface="Calibri"/>
              </a:rPr>
              <a:t>Count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: Là biến đếm, đếm số phần tử hiện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có trong danh sách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943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=&gt; có thể định nghĩa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d/s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như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một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cấu trúc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gồm 2 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trường</a:t>
            </a: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1" i="1" lang="en-US" sz="2800" spc="-1" strike="noStrike">
                <a:solidFill>
                  <a:srgbClr val="ffff00"/>
                </a:solidFill>
                <a:latin typeface="Calibri"/>
              </a:rPr>
              <a:t>Elements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: Chứa các phần tử trong danh sách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1" i="1" lang="en-US" sz="2800" spc="-1" strike="noStrike">
                <a:solidFill>
                  <a:srgbClr val="ffff00"/>
                </a:solidFill>
                <a:latin typeface="Calibri"/>
              </a:rPr>
              <a:t>Count: 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Đếm số phần tử hiện có trong d/s (chiều dài danh sách)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=&gt; Khi đó mảng chứa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 các phần tử trong danh sách có dạng: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533520" y="4343400"/>
            <a:ext cx="8229240" cy="11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b, Dạng biểu diễn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#define N 100         </a:t>
            </a:r>
            <a:r>
              <a:rPr b="0" lang="en-US" sz="2400" spc="-1" strike="noStrike">
                <a:solidFill>
                  <a:srgbClr val="ffc000"/>
                </a:solidFill>
                <a:latin typeface="Calibri"/>
              </a:rPr>
              <a:t>//so phan tu toi da la 100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typedef struct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92d050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item Elems[N];              </a:t>
            </a:r>
            <a:r>
              <a:rPr b="0" lang="en-US" sz="2400" spc="-1" strike="noStrike">
                <a:solidFill>
                  <a:srgbClr val="ffc000"/>
                </a:solidFill>
                <a:latin typeface="Calibri"/>
              </a:rPr>
              <a:t>//mang kieu item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92d050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int count;                     </a:t>
            </a:r>
            <a:r>
              <a:rPr b="0" lang="en-US" sz="2400" spc="-1" strike="noStrike">
                <a:solidFill>
                  <a:srgbClr val="ffc000"/>
                </a:solidFill>
                <a:latin typeface="Calibri"/>
              </a:rPr>
              <a:t>//so phan tu toi da cua mang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 List;                              </a:t>
            </a:r>
            <a:r>
              <a:rPr b="0" lang="en-US" sz="2400" spc="-1" strike="noStrike">
                <a:solidFill>
                  <a:srgbClr val="ffc000"/>
                </a:solidFill>
                <a:latin typeface="Calibri"/>
              </a:rPr>
              <a:t>//kieu danh sach List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List l;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c, Cài đặt các phép toán cơ bản của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rgbClr val="ff0000"/>
                </a:solidFill>
                <a:latin typeface="Calibri"/>
              </a:rPr>
              <a:t>1). Khởi tạo danh sách rỗng</a:t>
            </a:r>
            <a:endParaRPr b="0" lang="en-US" sz="4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Danh sách rỗng là một danh sách không chứa bất kỳ một phần tử nào (hay độ dài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danh sách bằng 0). 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Theo cách khai báo trên, trường count chỉ vị trí của phần tử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cuối cùng trong danh sách và đó cũng độ dài hiện tại của danh sách, 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vì vậy để khởi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tạo danh sách rỗng ta chỉ việc gán giá trị trường count này bằng 0.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"/>
              </a:rPr>
              <a:t>Hàm khởi tạo DS rỗng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void Init(List *L)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(*L).count = 0;                //count = 0.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/*Danh sach L duoc khai bao kieu con tro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de khi ra khoi ham no co the thay doi duoc*/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240" cy="589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2). Kiểm tra danh sách rỗng, danh sách đầy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Danh sách rỗng là một danh sách mà độ dài của nó bằng 0.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       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int Isempty (List L)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   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       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return (L.count==0);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M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Ụ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C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T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I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Ê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U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Nắm vững mô hình dữ liệu </a:t>
            </a: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Danh sách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, các kiểu dữ </a:t>
            </a:r>
            <a:r>
              <a:rPr b="1" i="1" lang="vi-VN" sz="3200" spc="-1" strike="noStrike">
                <a:solidFill>
                  <a:srgbClr val="ffffff"/>
                </a:solidFill>
                <a:latin typeface="Calibri"/>
              </a:rPr>
              <a:t>liệu trừu tượng </a:t>
            </a:r>
            <a:r>
              <a:rPr b="1" i="1" lang="vi-VN" sz="3200" spc="-1" strike="noStrike">
                <a:solidFill>
                  <a:srgbClr val="ff0000"/>
                </a:solidFill>
                <a:latin typeface="Calibri"/>
              </a:rPr>
              <a:t>Ngăn xếp, hàng đợi: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-  Hiểu khái niệm,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Biểu diễn được danh sách, ngăn xếp, hàng 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đợi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bởi các CTDL khác nhau,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-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 Cài đặt được các phép toán cơ bản trên từng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CTDL,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-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 Dùng các phép toán cơ bản đã cài đặt trên từng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CTDL để thực hiện các phép toán phức tạp hơn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trên CTDL đó,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70000"/>
              </a:lnSpc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- 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Biết ứng dụng để giải bài toán thực tế.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Để kiểm tra danh sách đầy ta chỉ việc xem số phần tử của danh sách có bằng N hay không.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int Isfull (List L)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    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return (L.count==N);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</a:rPr>
              <a:t>3) Thêm một phần tử vào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Xét danh sách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một giá trị cần thêm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và một vị trí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p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bất kỳ trong danh sách.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Chèn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vào vị trí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 p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trong danh sách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Khi chèn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x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vào vị trí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p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của danh sách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thì sẽ xuất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hiện các khả năng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Mảng đầy tức là mọi phần tử của mảng đều chứa phần tử của danh sách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khi đó không còn chỗ cho phần tử mới, vì vậy việc th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ê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m là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không thể thực hiện được, chương trình báo lỗi.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Ngược lại, nếu mảng chưa đầy ta tiếp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tục xét vị trí p: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57200" y="838080"/>
            <a:ext cx="8229240" cy="528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+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nếu p không hợp lệ (p&gt;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L.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count hoặc p&lt;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0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) thì chương trình báo lỗi; vì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vị trí thêm p&lt;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0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 thì khi đó p không phải là một vị trí phần tử trong danh sách. 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fffff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Nếu vị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trí p&gt;L.count thì khi thêm sẽ làm cho danh sách L không còn là một danh sách đặc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nữa. 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Nếu vị trí p hợp lệ thì ta tiến hành thêm theo các bước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- Dời các phần tử từ vị trí cuối danh sách đến vị trí p 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sang phải 1 ô nhớ.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- Đưa phần tử mới vào vị trí p.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vi-VN" sz="2600" spc="-1" strike="noStrike">
                <a:solidFill>
                  <a:srgbClr val="ffffff"/>
                </a:solidFill>
                <a:latin typeface="Calibri"/>
              </a:rPr>
              <a:t>- Tăng độ dài danh sách lên 1 đơn vị.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Giải thuật thêm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80880" y="1066680"/>
            <a:ext cx="8229240" cy="53337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int Insert_p (List *L, item x, int p)//chen x vao vi tri p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if (Isfull(*L)) //kiem tra danh sach day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printf("Danh sach day !");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if (p&lt;0 || p&gt;(*L).count) //kiem tra dieu kien vi tri chen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printf("Vi tri chen khong hop le !\n");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printf ("Nhap thong tin: ");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scanf(“%d”, &amp;x);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int i;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//di chuyen cac phan tu ve cuoi danh sach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for (i = (*L).count+1; i &gt;= p; i--)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(*L).Elems[i] = (*L).Elems[i-1];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(*L).Elems[p]=x;//chen x vao vi tri p.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(*L).count++;//tang size len 1 don vi.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 1;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088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4. Nhập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Nhập như bình thường với mảng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void Input (List *L)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int n;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printf("Nhap so phan tu cua danh sach: ");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scanf("%d",&amp;(*L).count);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int i;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for (i=0; i&lt;(*L).count; i++)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printf("Nhap phan tu thu %d : ",i+1);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scanf(“%d”,&amp;(*L).Elems[i] 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Xuất danh sách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void Output (List L)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printf("Danh sach: \n");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int i;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for (i=0; i&lt;L.count; i++)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 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printf("%5d",L.Elems[i]);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  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printf("\n");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c000"/>
                </a:solidFill>
                <a:latin typeface="Calibri"/>
              </a:rPr>
              <a:t>5. Tìm phần tử x trong danh sách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  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467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Ta duyệt từ đầu đến cuối danh sách nếu có giá trị x thì đưa ra vị trí của nó.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Giải thuật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int Search (List L, item x)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int i;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for (i=0; i&lt;L.count; i++)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if (L.Elems[i] == x)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            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return i+1;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6). Xóa 1 phần tử thứ k ra khỏi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Để xoá phần tử ở vị trí k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ra khỏi danh sách L ta làm công việc ngược lại với thêm một phần tử: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Trước tiên ta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kiểm tra xem danh sách có rỗng hay không, nếu ds rỗng thì thông báo 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Nếu ds khác rỗng thì kiểm tra vị trí phần tử cần xóa xem có hợp lệ hay không.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Nếu k&gt;L.count hoặc k&lt;1 thì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đây không phải là vị trí của phần tử trong danh sách.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Ngược lại, vị trí đã hợp lệ thì ta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phải dời các phần tử từ vị trí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+1 đến cuối danh sách sang trái một ô nhớ để đè lên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phần tử cần xóa và độ dài danh sách giảm đi 1 phần tử.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4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Giải thuật xóa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6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int Del_k (List *L, item *x, int k)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if (Isempty(*L))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printf("Danh sach rong !");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if (k&lt;0 || k&gt;(*L).count-1)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printf("Vi tri xoa khong hop le !");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*x=(*L).Elems[k-1]; //luu lai gia tri cua phan tu can xoa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int i;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for (i=k-1; i&lt;=(*L).count-1; i++) //don cac phan tu ve truoc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(*L).Elems[i]=(*L).Elems[i+1];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(*L).count--; //giam count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return 1;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Ộ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I 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U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N</a:t>
            </a:r>
            <a:r>
              <a:rPr b="1" lang="en-US" sz="4400" spc="-1" strike="noStrike">
                <a:solidFill>
                  <a:srgbClr val="00b0f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c000"/>
                </a:solidFill>
                <a:latin typeface="Arial"/>
              </a:rPr>
              <a:t>1. Mô hình dữ liệu danh sách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vi-VN" sz="3200" spc="-1" strike="noStrike">
                <a:solidFill>
                  <a:srgbClr val="ffc000"/>
                </a:solidFill>
                <a:latin typeface="Arial"/>
              </a:rPr>
              <a:t>2. Kiểu dữ liệu trừu </a:t>
            </a:r>
            <a:r>
              <a:rPr b="1" lang="en-US" sz="3200" spc="-1" strike="noStrike">
                <a:solidFill>
                  <a:srgbClr val="ffc000"/>
                </a:solidFill>
                <a:latin typeface="Arial"/>
              </a:rPr>
              <a:t>tượng </a:t>
            </a:r>
            <a:r>
              <a:rPr b="1" lang="vi-VN" sz="3200" spc="-1" strike="noStrike">
                <a:solidFill>
                  <a:srgbClr val="ffc000"/>
                </a:solidFill>
                <a:latin typeface="Arial"/>
              </a:rPr>
              <a:t>ngăn xếp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vi-VN" sz="3200" spc="-1" strike="noStrike">
                <a:solidFill>
                  <a:srgbClr val="ffc000"/>
                </a:solidFill>
                <a:latin typeface="Arial"/>
              </a:rPr>
              <a:t>3. Kiểu dữ liệu trừu </a:t>
            </a:r>
            <a:r>
              <a:rPr b="1" lang="en-US" sz="3200" spc="-1" strike="noStrike">
                <a:solidFill>
                  <a:srgbClr val="ffc000"/>
                </a:solidFill>
                <a:latin typeface="Arial"/>
              </a:rPr>
              <a:t>tượng </a:t>
            </a:r>
            <a:r>
              <a:rPr b="1" lang="vi-VN" sz="3200" spc="-1" strike="noStrike">
                <a:solidFill>
                  <a:srgbClr val="ffc000"/>
                </a:solidFill>
                <a:latin typeface="Arial"/>
              </a:rPr>
              <a:t>hàng đợi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088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7. Xóa phần tử có nội dung x trong danh sách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  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05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Để xóa phần tử có nội dung x trong danh sách ta tiến hành tìm phần tử x trước bằng hàm search sau đó giá trị trả về là vị trí của x, ta tiếp tục sử dụng hàm del_k để xóa phần tử ở vị trí mà ta tìm được.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7200" y="0"/>
            <a:ext cx="8229240" cy="612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343080" indent="-343080" algn="ctr">
              <a:lnSpc>
                <a:spcPct val="100000"/>
              </a:lnSpc>
              <a:spcBef>
                <a:spcPts val="1020"/>
              </a:spcBef>
              <a:buNone/>
              <a:tabLst>
                <a:tab algn="l" pos="0"/>
              </a:tabLst>
            </a:pPr>
            <a:r>
              <a:rPr b="0" lang="en-US" sz="5100" spc="-1" strike="noStrike" u="sng">
                <a:solidFill>
                  <a:srgbClr val="ffc000"/>
                </a:solidFill>
                <a:uFillTx/>
                <a:latin typeface="Calibri"/>
              </a:rPr>
              <a:t>Giải thuật</a:t>
            </a:r>
            <a:endParaRPr b="0" lang="en-US" sz="51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int Del_x (List *L, item x)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if (Isempty(*L))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printf("Danh sach rong !");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} 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int i = Search(*L,x);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if (!i)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printf("Danh sach khong co %d",x);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return 0;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do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Del_k(L,&amp;x,i);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 = Search(*L,x);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while (i);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return 1;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7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1.3.2. Danh sách cài đặt bằng con trỏ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686440" cy="505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Danh sách được </a:t>
            </a:r>
            <a:r>
              <a:rPr b="0" lang="vi-VN" sz="2800" spc="-1" strike="noStrike">
                <a:solidFill>
                  <a:srgbClr val="ffc000"/>
                </a:solidFill>
                <a:latin typeface="Calibri"/>
              </a:rPr>
              <a:t>cài đặt bởi con trỏ ta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còn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gọi là 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cấu trúc dữ liệu danh sách liên kết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gọi tắt là </a:t>
            </a:r>
            <a:r>
              <a:rPr b="0" i="1" lang="vi-VN" sz="2800" spc="-1" strike="noStrike">
                <a:solidFill>
                  <a:srgbClr val="ffc000"/>
                </a:solidFill>
                <a:latin typeface="Calibri"/>
              </a:rPr>
              <a:t>danh sách liên kết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, đây thuộc loại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c000"/>
                </a:solidFill>
                <a:latin typeface="Calibri"/>
              </a:rPr>
              <a:t>cấu trúc dữ liệu động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Các ô nhớ chứa các phần tử trong danh sách có thể 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nằm rải rác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trong bộ nhớ, và </a:t>
            </a:r>
            <a:r>
              <a:rPr b="0" i="1" lang="vi-VN" sz="2800" spc="-1" strike="noStrike">
                <a:solidFill>
                  <a:srgbClr val="ffffff"/>
                </a:solidFill>
                <a:latin typeface="Calibri"/>
              </a:rPr>
              <a:t>chúng gắn kết với nhau thông qua</a:t>
            </a:r>
            <a:r>
              <a:rPr b="0" i="1" lang="vi-VN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i="1" lang="vi-VN" sz="2800" spc="-1" strike="noStrike">
                <a:solidFill>
                  <a:srgbClr val="ffc000"/>
                </a:solidFill>
                <a:latin typeface="Calibri"/>
              </a:rPr>
              <a:t>cơ chế</a:t>
            </a:r>
            <a:r>
              <a:rPr b="0" i="1" lang="en-US" sz="28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i="1" lang="vi-VN" sz="2800" spc="-1" strike="noStrike">
                <a:solidFill>
                  <a:srgbClr val="ffc000"/>
                </a:solidFill>
                <a:latin typeface="Calibri"/>
              </a:rPr>
              <a:t>móc nối </a:t>
            </a:r>
            <a:r>
              <a:rPr b="0" i="1" lang="vi-VN" sz="2800" spc="-1" strike="noStrike">
                <a:solidFill>
                  <a:srgbClr val="ffffff"/>
                </a:solidFill>
                <a:latin typeface="Calibri"/>
              </a:rPr>
              <a:t>- lưu địa chỉ của nhau, các ô nhớ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vi-VN" sz="2800" spc="-1" strike="noStrike">
                <a:solidFill>
                  <a:srgbClr val="ffffff"/>
                </a:solidFill>
                <a:latin typeface="Calibri"/>
              </a:rPr>
              <a:t>này được cấp phát động qua </a:t>
            </a:r>
            <a:r>
              <a:rPr b="1" i="1" lang="vi-VN" sz="2800" spc="-1" strike="noStrike">
                <a:solidFill>
                  <a:srgbClr val="ffc000"/>
                </a:solidFill>
                <a:latin typeface="Calibri"/>
              </a:rPr>
              <a:t>con trỏ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Một số kiến thức về Con trỏ?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822924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Khái niệm: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biến trỏ dùng để lưu trữ địa chỉ của đối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tượng khác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ff0000"/>
                </a:solidFill>
                <a:latin typeface="Calibri"/>
              </a:rPr>
              <a:t>Khai báo: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c000"/>
              </a:buClr>
              <a:buFont typeface="Arial"/>
              <a:buChar char="–"/>
            </a:pPr>
            <a:r>
              <a:rPr b="1" i="1" lang="en-US" sz="2400" spc="-1" strike="noStrike">
                <a:solidFill>
                  <a:srgbClr val="ffc000"/>
                </a:solidFill>
                <a:latin typeface="Courier New"/>
              </a:rPr>
              <a:t>&lt;kiểu dữ liệu&gt; *&lt;tên biến con trỏ&gt;;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5176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0000"/>
                </a:solidFill>
                <a:latin typeface="Calibri"/>
              </a:rPr>
              <a:t>Ví dụ: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c000"/>
                </a:solidFill>
                <a:latin typeface="Courier New"/>
              </a:rPr>
              <a:t>int *p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là biến con trỏ, trỏ tới vùng nhớ kiểu int (4 bytes) 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vi-VN" sz="2400" spc="-1" strike="noStrike">
                <a:solidFill>
                  <a:srgbClr val="ff0000"/>
                </a:solidFill>
                <a:latin typeface="Calibri"/>
              </a:rPr>
              <a:t>Cách truy xuất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Với con trỏ p bên trên ta có 2 phép 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uy xuất là: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vi-VN" sz="2400" spc="-1" strike="noStrike">
                <a:solidFill>
                  <a:srgbClr val="ffff00"/>
                </a:solidFill>
                <a:latin typeface="Calibri"/>
              </a:rPr>
              <a:t>p : Lấy địa chỉ mà nó lưu giữ (trỏ tới)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vi-VN" sz="2400" spc="-1" strike="noStrike">
                <a:solidFill>
                  <a:srgbClr val="ffff00"/>
                </a:solidFill>
                <a:latin typeface="Calibri"/>
              </a:rPr>
              <a:t>*p : Lấy giá trị trong vùng nhớ mà nó trỏ tới.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Định nghĩa kiểu con trỏ: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Courier New"/>
              </a:rPr>
              <a:t>typedef &lt;kiểu dữ liệu&gt; *&lt;tên kiểu con trỏ&gt;;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Khai báo biến: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ffffff"/>
                </a:solidFill>
                <a:latin typeface="Courier New"/>
              </a:rPr>
              <a:t>&lt;tên kiểu con trỏ&gt; &lt;tên biến con trỏ&gt;;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Ví dụ: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ourier New"/>
              </a:rPr>
              <a:t>typedef int *item;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Courier New"/>
              </a:rPr>
              <a:t>item p;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Cấp phát và thu hồi vùng nhớ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990720"/>
            <a:ext cx="845784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200" spc="-1" strike="noStrike">
                <a:solidFill>
                  <a:srgbClr val="ffffff"/>
                </a:solidFill>
                <a:latin typeface="Calibri"/>
              </a:rPr>
              <a:t>Để cấp phát vùng nhớ cho con trỏ ta dùng các hàm sau trong thư viện </a:t>
            </a:r>
            <a:r>
              <a:rPr b="1" lang="vi-VN" sz="2200" spc="-1" strike="noStrike">
                <a:solidFill>
                  <a:srgbClr val="ff0000"/>
                </a:solidFill>
                <a:latin typeface="Calibri"/>
              </a:rPr>
              <a:t>stdlib.h.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lvl="2" marL="511200" indent="-166680">
              <a:lnSpc>
                <a:spcPct val="100000"/>
              </a:lnSpc>
              <a:spcBef>
                <a:spcPts val="439"/>
              </a:spcBef>
              <a:buClr>
                <a:srgbClr val="ffc000"/>
              </a:buClr>
              <a:buFont typeface="Arial"/>
              <a:buChar char="•"/>
            </a:pPr>
            <a:r>
              <a:rPr b="0" i="1" lang="vi-VN" sz="2200" spc="-1" strike="noStrike">
                <a:solidFill>
                  <a:srgbClr val="ffc000"/>
                </a:solidFill>
                <a:latin typeface="Calibri"/>
              </a:rPr>
              <a:t>malloc : tên con trỏ = (kiểu con trỏ *) malloc (sizeof(kiểu con trỏ));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lvl="2" marL="511200" indent="-166680">
              <a:lnSpc>
                <a:spcPct val="100000"/>
              </a:lnSpc>
              <a:spcBef>
                <a:spcPts val="439"/>
              </a:spcBef>
              <a:buClr>
                <a:srgbClr val="ffc000"/>
              </a:buClr>
              <a:buFont typeface="Arial"/>
              <a:buChar char="•"/>
            </a:pPr>
            <a:r>
              <a:rPr b="0" i="1" lang="vi-VN" sz="2200" spc="-1" strike="noStrike">
                <a:solidFill>
                  <a:srgbClr val="ffc000"/>
                </a:solidFill>
                <a:latin typeface="Calibri"/>
              </a:rPr>
              <a:t>calloc : tên con trỏ = (kiểu con trỏ *) </a:t>
            </a:r>
            <a:r>
              <a:rPr b="0" i="1" lang="en-US" sz="2200" spc="-1" strike="noStrike">
                <a:solidFill>
                  <a:srgbClr val="ffc000"/>
                </a:solidFill>
                <a:latin typeface="Calibri"/>
              </a:rPr>
              <a:t>c</a:t>
            </a:r>
            <a:r>
              <a:rPr b="0" i="1" lang="vi-VN" sz="2200" spc="-1" strike="noStrike">
                <a:solidFill>
                  <a:srgbClr val="ffc000"/>
                </a:solidFill>
                <a:latin typeface="Calibri"/>
              </a:rPr>
              <a:t>alloc (n, sizeof(kiểu con trỏ));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200" spc="-1" strike="noStrike">
                <a:solidFill>
                  <a:srgbClr val="ffffff"/>
                </a:solidFill>
                <a:latin typeface="Calibri"/>
              </a:rPr>
              <a:t>Trong đó sizeof(kiểu con trỏ) là kích thước của kiểu; n là số lần của sizeof(kiểu con trỏ) được cấp.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Ví dụ: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i="1" lang="en-US" sz="2200" spc="-1" strike="noStrike">
                <a:solidFill>
                  <a:srgbClr val="ffff00"/>
                </a:solidFill>
                <a:latin typeface="Calibri"/>
              </a:rPr>
              <a:t>int *p, *q;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0" i="1" lang="en-US" sz="2200" spc="-1" strike="noStrike">
                <a:solidFill>
                  <a:srgbClr val="ffff00"/>
                </a:solidFill>
                <a:latin typeface="Calibri"/>
              </a:rPr>
              <a:t>p = (int *) malloc(sizeof(int));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0" i="1" lang="en-US" sz="2200" spc="-1" strike="noStrike">
                <a:solidFill>
                  <a:srgbClr val="ffff00"/>
                </a:solidFill>
                <a:latin typeface="Calibri"/>
              </a:rPr>
              <a:t>q = (int *) calloc(1, sizeof(int</a:t>
            </a:r>
            <a:r>
              <a:rPr b="0" lang="en-US" sz="2200" spc="-1" strike="noStrike">
                <a:solidFill>
                  <a:srgbClr val="ffff00"/>
                </a:solidFill>
                <a:latin typeface="Calibri"/>
              </a:rPr>
              <a:t>));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 lvl="2" marL="285840" indent="-22716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200" spc="-1" strike="noStrike">
                <a:solidFill>
                  <a:srgbClr val="ffffff"/>
                </a:solidFill>
                <a:latin typeface="Calibri"/>
              </a:rPr>
              <a:t>Để thu hổi bộ nhớ đã cấp phát ta dùng hàm </a:t>
            </a:r>
            <a:r>
              <a:rPr b="1" lang="vi-VN" sz="2200" spc="-1" strike="noStrike">
                <a:solidFill>
                  <a:srgbClr val="ffc000"/>
                </a:solidFill>
                <a:latin typeface="Calibri"/>
              </a:rPr>
              <a:t>free(tên con trỏ);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4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Các hình thức tổ chức liên kết các phần tử trong d/s: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00"/>
              </a:buClr>
              <a:buFont typeface="Arial"/>
              <a:buChar char="•"/>
            </a:pP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(1) </a:t>
            </a:r>
            <a:r>
              <a:rPr b="0" i="1" lang="vi-VN" sz="2600" spc="-1" strike="noStrike">
                <a:solidFill>
                  <a:srgbClr val="ffff00"/>
                </a:solidFill>
                <a:latin typeface="Calibri"/>
              </a:rPr>
              <a:t>Liên kết đơn</a:t>
            </a:r>
            <a:r>
              <a:rPr b="0" lang="en-US" sz="2600" spc="-1" strike="noStrike">
                <a:solidFill>
                  <a:srgbClr val="ffff00"/>
                </a:solidFill>
                <a:latin typeface="Calibri"/>
              </a:rPr>
              <a:t>:</a:t>
            </a: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tương ứng ta có cấu trúc dữ liệu danh sách liên kết đơn – gọi tắt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là danh sách liên kết đơn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00"/>
              </a:buClr>
              <a:buFont typeface="Arial"/>
              <a:buChar char="•"/>
            </a:pP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(2) </a:t>
            </a:r>
            <a:r>
              <a:rPr b="0" i="1" lang="vi-VN" sz="2600" spc="-1" strike="noStrike">
                <a:solidFill>
                  <a:srgbClr val="ffff00"/>
                </a:solidFill>
                <a:latin typeface="Calibri"/>
              </a:rPr>
              <a:t>Liên kết vòng</a:t>
            </a: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: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Tương ứng ta có cấu trúc dữ liệu danh sách liên kết vòng – gọi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tắt là danh sách liên kết vòng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00"/>
              </a:buClr>
              <a:buFont typeface="Arial"/>
              <a:buChar char="•"/>
            </a:pP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(3) </a:t>
            </a:r>
            <a:r>
              <a:rPr b="0" i="1" lang="vi-VN" sz="2600" spc="-1" strike="noStrike">
                <a:solidFill>
                  <a:srgbClr val="ffff00"/>
                </a:solidFill>
                <a:latin typeface="Calibri"/>
              </a:rPr>
              <a:t>Liên kết đôi</a:t>
            </a: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: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Tương ứng ta có cấu trúc dữ liệu danh sách liên kết đôi – gọi tắt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là danh sách liên kết đôi/kép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00"/>
              </a:buClr>
              <a:buFont typeface="Arial"/>
              <a:buChar char="•"/>
            </a:pP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(4)</a:t>
            </a:r>
            <a:r>
              <a:rPr b="0" i="1" lang="vi-VN" sz="2600" spc="-1" strike="noStrike">
                <a:solidFill>
                  <a:srgbClr val="ffff00"/>
                </a:solidFill>
                <a:latin typeface="Calibri"/>
              </a:rPr>
              <a:t>Đa liên kết</a:t>
            </a:r>
            <a:r>
              <a:rPr b="0" lang="vi-VN" sz="2600" spc="-1" strike="noStrike">
                <a:solidFill>
                  <a:srgbClr val="ffff00"/>
                </a:solidFill>
                <a:latin typeface="Calibri"/>
              </a:rPr>
              <a:t>: </a:t>
            </a:r>
            <a:r>
              <a:rPr b="0" lang="vi-VN" sz="2600" spc="-1" strike="noStrike">
                <a:solidFill>
                  <a:srgbClr val="ffffff"/>
                </a:solidFill>
                <a:latin typeface="Calibri"/>
              </a:rPr>
              <a:t>Tương ứng ta có danh sách đa liên kết/ đa móc nối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80880" y="34200"/>
            <a:ext cx="8229240" cy="1020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4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a) Danh sách liên kết đơn (Single Link List)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04920" y="1219320"/>
            <a:ext cx="838152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00"/>
              </a:buClr>
              <a:buFont typeface="Arial"/>
              <a:buChar char="-"/>
            </a:pPr>
            <a:r>
              <a:rPr b="1" lang="vi-VN" sz="2800" spc="-1" strike="noStrike">
                <a:solidFill>
                  <a:srgbClr val="ffff00"/>
                </a:solidFill>
                <a:latin typeface="Calibri"/>
              </a:rPr>
              <a:t>Liên kết đơn: 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Mỗi pt trong danh sách chứa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địa chỉ của phần tử đứng ngay sau nó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-"/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1 phần tử trong d/s là 1 ô nhớ (</a:t>
            </a:r>
            <a:r>
              <a:rPr b="1" lang="en-US" sz="2800" spc="-1" strike="noStrike">
                <a:solidFill>
                  <a:srgbClr val="ffc000"/>
                </a:solidFill>
                <a:latin typeface="Calibri"/>
              </a:rPr>
              <a:t>1 node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),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1" lang="vi-VN" sz="2800" spc="-1" strike="noStrike">
                <a:solidFill>
                  <a:srgbClr val="ffc000"/>
                </a:solidFill>
                <a:latin typeface="Calibri"/>
              </a:rPr>
              <a:t>1 ô nhớ 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là một </a:t>
            </a:r>
            <a:r>
              <a:rPr b="1" lang="vi-VN" sz="2800" spc="-1" strike="noStrike">
                <a:solidFill>
                  <a:srgbClr val="ffc000"/>
                </a:solidFill>
                <a:latin typeface="Calibri"/>
              </a:rPr>
              <a:t>cấu trúc ít nhất là hai ngăn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+ </a:t>
            </a:r>
            <a:r>
              <a:rPr b="1" lang="en-US" sz="2800" spc="-1" strike="noStrike">
                <a:solidFill>
                  <a:srgbClr val="ffc000"/>
                </a:solidFill>
                <a:latin typeface="Calibri"/>
              </a:rPr>
              <a:t>1 </a:t>
            </a:r>
            <a:r>
              <a:rPr b="1" lang="vi-VN" sz="2800" spc="-1" strike="noStrike">
                <a:solidFill>
                  <a:srgbClr val="ffc000"/>
                </a:solidFill>
                <a:latin typeface="Calibri"/>
              </a:rPr>
              <a:t>ngăn chứa dữ liệu 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của phần tử đó,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+ </a:t>
            </a:r>
            <a:r>
              <a:rPr b="1" lang="en-US" sz="2800" spc="-1" strike="noStrike">
                <a:solidFill>
                  <a:srgbClr val="ffc000"/>
                </a:solidFill>
                <a:latin typeface="Calibri"/>
              </a:rPr>
              <a:t>1 </a:t>
            </a:r>
            <a:r>
              <a:rPr b="1" lang="vi-VN" sz="2800" spc="-1" strike="noStrike">
                <a:solidFill>
                  <a:srgbClr val="ffc000"/>
                </a:solidFill>
                <a:latin typeface="Calibri"/>
              </a:rPr>
              <a:t>ngăn là con trỏ 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chứa địa chỉ của ô nhớ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vi-VN" sz="2800" spc="-1" strike="noStrike">
                <a:solidFill>
                  <a:srgbClr val="ffffff"/>
                </a:solidFill>
                <a:latin typeface="Calibri"/>
              </a:rPr>
              <a:t>đứng kế sau nó trong ds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Ví dụ: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56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Ta có một danh sách: Bắc, Đông, Nam, Tây.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Để truy cập đến các phần tử trong ds chỉ cần giữ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        </a:t>
            </a:r>
            <a:r>
              <a:rPr b="0" lang="vi-VN" sz="3000" spc="-1" strike="noStrike">
                <a:solidFill>
                  <a:srgbClr val="ffffff"/>
                </a:solidFill>
                <a:latin typeface="Calibri"/>
              </a:rPr>
              <a:t>địa chỉ của Bắc (địa chỉ của ô nhớ đầu tiên trong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ds).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1752480" y="990720"/>
            <a:ext cx="5485680" cy="312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1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.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M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ô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h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ì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h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ữ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ệ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u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d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n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h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á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c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h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1.1. Khái niệm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1.2. Các phép toán cơ bản trên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1.3. Biểu diễn danh sách trên máy tính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Hình ảnh danh sách có dạng như sau: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33520" y="1371600"/>
            <a:ext cx="82292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Nút cuối cùng trong danh sách không có nút đứng sau, nên Trường </a:t>
            </a:r>
            <a:r>
              <a:rPr b="1" i="1" lang="en-US" sz="3600" spc="-1" strike="noStrike">
                <a:solidFill>
                  <a:srgbClr val="ffffff"/>
                </a:solidFill>
                <a:latin typeface="Calibri"/>
              </a:rPr>
              <a:t>next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của phần tử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cuối trong danh sách, trỏ đến một giá trị đặc biệt là </a:t>
            </a: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ull</a:t>
            </a: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 (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trỏ tới đất – không trỏ tới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đâu</a:t>
            </a:r>
            <a:r>
              <a:rPr b="1" lang="vi-VN" sz="3600" spc="-1" strike="noStrike">
                <a:solidFill>
                  <a:srgbClr val="ffffff"/>
                </a:solidFill>
                <a:latin typeface="Calibri"/>
              </a:rPr>
              <a:t>)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.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Để truy nhập vào d/s ta phải truy nhập tuần tự đến vị trí mong muốn, xuất phát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từ phần tử đầu tiên,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o đó để quản lý danh sách ta chỉ cần quản lý địa chỉ ô nhớ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chứa phần tử đầu tiên của danh sách, tức là cần một con trỏ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     </a:t>
            </a:r>
            <a:r>
              <a:rPr b="0" lang="vi-VN" sz="3600" spc="-1" strike="noStrike">
                <a:solidFill>
                  <a:srgbClr val="ffffff"/>
                </a:solidFill>
                <a:latin typeface="Calibri"/>
              </a:rPr>
              <a:t>trỏ đến phần tử đầu tiên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này - giả sử con trỏ L.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L còn gọi là con trỏ quản lý danh sách. Danh sách L rỗng khi: L=null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647280" y="1371600"/>
            <a:ext cx="7938720" cy="8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Mô tả dạng biểu diễn danh sách trên máy tính (mô tả cài đặt)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Trong cài đặt, mỗi phần tử trong danh sách được cài đặt như một </a:t>
            </a:r>
            <a:r>
              <a:rPr b="1" lang="vi-VN" sz="24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2400" spc="-1" strike="noStrike">
                <a:solidFill>
                  <a:srgbClr val="ffff00"/>
                </a:solidFill>
                <a:latin typeface="Calibri"/>
              </a:rPr>
              <a:t>ode</a:t>
            </a:r>
            <a:r>
              <a:rPr b="0" lang="vi-VN" sz="2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có hai trường: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Trường </a:t>
            </a:r>
            <a:r>
              <a:rPr b="1" i="1" lang="en-US" sz="2400" spc="-1" strike="noStrike">
                <a:solidFill>
                  <a:srgbClr val="ffff00"/>
                </a:solidFill>
                <a:latin typeface="Calibri"/>
              </a:rPr>
              <a:t>data</a:t>
            </a:r>
            <a:r>
              <a:rPr b="1" i="1" lang="vi-VN" sz="2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chứa giá trị của các phần tử trong danh sách;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Trường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c000"/>
                </a:solidFill>
                <a:latin typeface="Calibri"/>
              </a:rPr>
              <a:t>Next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là một </a:t>
            </a:r>
            <a:r>
              <a:rPr b="0" i="1" lang="vi-VN" sz="2400" spc="-1" strike="noStrike">
                <a:solidFill>
                  <a:srgbClr val="ffffff"/>
                </a:solidFill>
                <a:latin typeface="Calibri"/>
              </a:rPr>
              <a:t>con trỏ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giữ địa chỉ của ô kế tiếp nó trong danh sách: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c9da92"/>
                </a:solidFill>
                <a:latin typeface="Calibri"/>
              </a:rPr>
              <a:t>Dạng biểu diễn danh sách: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38152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typedef int item;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//kieu cac phan tu dinh nghia la item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typedef struct Node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//Xay dung mot Node trong danh sach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   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item Data;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//Du lieu co kieu item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Node *next;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//Truong next la con tro, tro den 1 Node tiep theo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};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typedef Node *List;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//List la mot danh sach cac Node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4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Cài đặt các phép toán cơ bản của ds liên kết đơn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1- Tạo danh sách rỗng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2600" spc="-1" strike="noStrike">
                <a:solidFill>
                  <a:srgbClr val="ffffff"/>
                </a:solidFill>
                <a:latin typeface="Calibri"/>
              </a:rPr>
              <a:t>void Init (List &amp;L) </a:t>
            </a:r>
            <a:r>
              <a:rPr b="0" i="1" lang="en-US" sz="2600" spc="-1" strike="noStrike">
                <a:solidFill>
                  <a:srgbClr val="c9da92"/>
                </a:solidFill>
                <a:latin typeface="Calibri"/>
              </a:rPr>
              <a:t>// </a:t>
            </a:r>
            <a:r>
              <a:rPr b="0" i="1" lang="en-US" sz="1600" spc="-1" strike="noStrike">
                <a:solidFill>
                  <a:srgbClr val="c9da92"/>
                </a:solidFill>
                <a:latin typeface="Calibri"/>
              </a:rPr>
              <a:t>&amp;L lay dia chi cua danh sach ngay khi truyen vao ham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L=NULL;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2- Kiểm tra một danh sách rỗng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int Isempty (List L)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return (L==NULL);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0880" y="53352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3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3- </a:t>
            </a:r>
            <a:r>
              <a:rPr b="1" lang="vi-VN" sz="3600" spc="-1" strike="noStrike">
                <a:solidFill>
                  <a:srgbClr val="ffff00"/>
                </a:solidFill>
                <a:latin typeface="Calibri"/>
              </a:rPr>
              <a:t>Tính độ dài danh sách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Ta dùng 1 Node để duyệt từ đầu đến cuối, vừa duyệt vừa đếm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6" name="Picture 3" descr="Capture.JPG"/>
          <p:cNvPicPr/>
          <p:nvPr/>
        </p:nvPicPr>
        <p:blipFill>
          <a:blip r:embed="rId1"/>
          <a:stretch/>
        </p:blipFill>
        <p:spPr>
          <a:xfrm>
            <a:off x="304920" y="2362320"/>
            <a:ext cx="8514720" cy="33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"/>
              </a:rPr>
              <a:t>4-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Tạo 1 Node trong danh sách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9240" cy="483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Trước tiên ta sẽ phải cấp phát vùng nhớ cho Node và sau đó gán Data vào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9" name="Picture 3" descr="Capture.JPG"/>
          <p:cNvPicPr/>
          <p:nvPr/>
        </p:nvPicPr>
        <p:blipFill>
          <a:blip r:embed="rId1"/>
          <a:stretch/>
        </p:blipFill>
        <p:spPr>
          <a:xfrm>
            <a:off x="685800" y="2514600"/>
            <a:ext cx="823824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5- Nhập dữ liệu cho danh sách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1" name="Content Placeholder 3" descr="nhapdl.JPG"/>
          <p:cNvPicPr/>
          <p:nvPr/>
        </p:nvPicPr>
        <p:blipFill>
          <a:blip r:embed="rId1"/>
          <a:stretch/>
        </p:blipFill>
        <p:spPr>
          <a:xfrm>
            <a:off x="457200" y="1219320"/>
            <a:ext cx="8210880" cy="51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6- In dữ liệu trong ds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3" name="Content Placeholder 3" descr="indl.JPG"/>
          <p:cNvPicPr/>
          <p:nvPr/>
        </p:nvPicPr>
        <p:blipFill>
          <a:blip r:embed="rId1"/>
          <a:stretch/>
        </p:blipFill>
        <p:spPr>
          <a:xfrm>
            <a:off x="533520" y="1523880"/>
            <a:ext cx="82292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380880" y="304920"/>
            <a:ext cx="8610120" cy="624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7- Chèn 1 phần tử vào danh sách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Chèn một phần tử có giá trị x vào danh sách L tại vị trí k ta cần: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- </a:t>
            </a:r>
            <a:r>
              <a:rPr b="1" lang="vi-VN" sz="2400" spc="-1" strike="noStrike">
                <a:solidFill>
                  <a:srgbClr val="ffc000"/>
                </a:solidFill>
                <a:latin typeface="Arial"/>
              </a:rPr>
              <a:t>Cấp phát 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một ô nhớ để lưu trữ phần tử mới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này: Giả sử con trỏ </a:t>
            </a:r>
            <a:r>
              <a:rPr b="1" lang="vi-VN" sz="2400" spc="-1" strike="noStrike">
                <a:solidFill>
                  <a:srgbClr val="ffc000"/>
                </a:solidFill>
                <a:latin typeface="Arial"/>
              </a:rPr>
              <a:t>p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 trỏ tới ô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nhớ này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Đổ dữ liệu cần chèn vào ô nhớ vừa cấp phát: </a:t>
            </a:r>
            <a:r>
              <a:rPr b="1" lang="en-US" sz="2400" spc="-1" strike="noStrike">
                <a:solidFill>
                  <a:srgbClr val="ffc000"/>
                </a:solidFill>
                <a:latin typeface="Arial"/>
              </a:rPr>
              <a:t>p-&gt;data= x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- </a:t>
            </a:r>
            <a:r>
              <a:rPr b="1" lang="vi-VN" sz="2400" spc="-1" strike="noStrike">
                <a:solidFill>
                  <a:srgbClr val="ffc000"/>
                </a:solidFill>
                <a:latin typeface="Arial"/>
              </a:rPr>
              <a:t>Nối kết lại các con trỏ 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để đưa ô nhớ mới này vào vị trí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k.  </a:t>
            </a:r>
            <a:r>
              <a:rPr b="0" lang="vi-VN" sz="2400" spc="-1" strike="noStrike">
                <a:solidFill>
                  <a:srgbClr val="ffffff"/>
                </a:solidFill>
                <a:latin typeface="Arial"/>
              </a:rPr>
              <a:t>Gồm: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+ Nếu ds rỗng: if (l=null) thì l=p; p--&gt;next=null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+ Nếu ds khác rỗng: ta ktra vị trí k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-) Nếu k=1: ta thêm vào đầu ds p-&gt;next=l; l=p;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-) Nếu 1&lt;k&lt;= len(l): ta thêm vào giữa ds như sau: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5" marL="2514600" indent="-228600">
              <a:lnSpc>
                <a:spcPct val="100000"/>
              </a:lnSpc>
              <a:spcBef>
                <a:spcPts val="400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1" lang="it-IT" sz="2000" spc="-1" strike="noStrike">
                <a:solidFill>
                  <a:srgbClr val="ffc000"/>
                </a:solidFill>
                <a:latin typeface="Arial"/>
              </a:rPr>
              <a:t>Sử dụng con trỏ phụ M cùng trỏ đến phần tử đầu tiên với 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14600" indent="-228600">
              <a:lnSpc>
                <a:spcPct val="100000"/>
              </a:lnSpc>
              <a:spcBef>
                <a:spcPts val="400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1" lang="it-IT" sz="2000" spc="-1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i="1" lang="it-IT" sz="2000" spc="-1" strike="noStrike">
                <a:solidFill>
                  <a:srgbClr val="ffc000"/>
                </a:solidFill>
                <a:latin typeface="Arial"/>
              </a:rPr>
              <a:t>Di chuyển con trỏ M đến vị trí trước k ( vị trí k-1)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14600" indent="-228600">
              <a:lnSpc>
                <a:spcPct val="100000"/>
              </a:lnSpc>
              <a:spcBef>
                <a:spcPts val="400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Cho con trỏ 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next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của nút mới trỏ tới ô nhớ ứng với phần tử đứng sau nó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14600" indent="-228600">
              <a:lnSpc>
                <a:spcPct val="100000"/>
              </a:lnSpc>
              <a:spcBef>
                <a:spcPts val="400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Xóa liên kết từ B đến C, và tạo liên kết từ phần tử thứ B đến phần tử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mới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0574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-) Nếu k&gt; len(l): thêm vào cuối ds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0" y="1295640"/>
            <a:ext cx="8771040" cy="32763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137880" y="4883760"/>
            <a:ext cx="900612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Cho con trỏ 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next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của nút mới trỏ tới ô nhớ ứng với phần tử đứng sau nó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0" y="5486400"/>
            <a:ext cx="895752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Xóa liên kết từ B đến C, và tạo liên kết từ phần tử thứ B đến phần tử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mới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1.1. Khái niệm danh sách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Danh sách là một mô hình dữ liệu chứa một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tập hợp </a:t>
            </a:r>
            <a:r>
              <a:rPr b="1" i="1" lang="vi-VN" sz="3200" spc="-1" strike="noStrike">
                <a:solidFill>
                  <a:srgbClr val="ffc000"/>
                </a:solidFill>
                <a:latin typeface="Calibri"/>
              </a:rPr>
              <a:t>hữu hạn</a:t>
            </a:r>
            <a:r>
              <a:rPr b="1" i="1" lang="vi-VN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i="1" lang="vi-VN" sz="3200" spc="-1" strike="noStrike">
                <a:solidFill>
                  <a:srgbClr val="ffc000"/>
                </a:solidFill>
                <a:latin typeface="Calibri"/>
              </a:rPr>
              <a:t>biến động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các phần tử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thuộc </a:t>
            </a:r>
            <a:r>
              <a:rPr b="0" i="1" lang="vi-VN" sz="3200" spc="-1" strike="noStrike">
                <a:solidFill>
                  <a:srgbClr val="ffc000"/>
                </a:solidFill>
                <a:latin typeface="Calibri"/>
              </a:rPr>
              <a:t>cùng một lớp đối tượng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nào đó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Một đối tượng có thể xuất hiện nhiều lần trong 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0" i="1" lang="vi-VN" sz="3000" spc="-1" strike="noStrike">
                <a:solidFill>
                  <a:srgbClr val="ffffff"/>
                </a:solidFill>
                <a:latin typeface="Calibri"/>
              </a:rPr>
              <a:t>Gỉa sử xét danh sách L như là một chuỗi các</a:t>
            </a:r>
            <a:r>
              <a:rPr b="0" i="1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phần tử: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pt-BR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i="1" lang="pt-BR" sz="3200" spc="-1" strike="noStrike">
                <a:solidFill>
                  <a:srgbClr val="ffc000"/>
                </a:solidFill>
                <a:latin typeface="Calibri"/>
              </a:rPr>
              <a:t>a1, a2, . . ., an với n ≥ 0.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Khi đó: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Chèn Node P vào vị trí đầu tiên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Để chèn P vào đầu danh sách trước tiên ta cho P trỏ đến L, sau đó chỉ việc cho L trỏ lại về 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0" name="Picture 3" descr="Capture.JPG"/>
          <p:cNvPicPr/>
          <p:nvPr/>
        </p:nvPicPr>
        <p:blipFill>
          <a:blip r:embed="rId1"/>
          <a:stretch/>
        </p:blipFill>
        <p:spPr>
          <a:xfrm>
            <a:off x="533520" y="2286000"/>
            <a:ext cx="8366040" cy="22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Chèn Node P vào vị trí k trong danh sách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33520" y="990720"/>
            <a:ext cx="8229240" cy="510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ffffff"/>
                </a:solidFill>
                <a:latin typeface="Calibri"/>
              </a:rPr>
              <a:t>Với k &gt;1 ta thực hiện duyệt bằng Node Q đến vị trí k-1 sau đó cho P-&gt;Next trỏ đến Node Q-&gt;Next, tiếp đến cho Q-&gt;Next trỏ đến P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3" name="Picture 5" descr="Capture.JPG"/>
          <p:cNvPicPr/>
          <p:nvPr/>
        </p:nvPicPr>
        <p:blipFill>
          <a:blip r:embed="rId1"/>
          <a:stretch/>
        </p:blipFill>
        <p:spPr>
          <a:xfrm>
            <a:off x="304920" y="1981080"/>
            <a:ext cx="8615160" cy="44193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5715000" y="3429000"/>
            <a:ext cx="4684320" cy="331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n(l): ta thêm vào giữa ds như sau:</a:t>
            </a:r>
            <a:endParaRPr b="0" lang="en-US" sz="2400" spc="-1" strike="noStrike">
              <a:latin typeface="Arial"/>
            </a:endParaRPr>
          </a:p>
          <a:p>
            <a:r>
              <a:rPr b="1" lang="it-IT" sz="2000" spc="-1" strike="noStrike">
                <a:solidFill>
                  <a:srgbClr val="ffc000"/>
                </a:solidFill>
                <a:latin typeface="Arial"/>
              </a:rPr>
              <a:t>Sử dụng con trỏ phụ M cùng trỏ đến phần tử đầu tiên với L</a:t>
            </a:r>
            <a:endParaRPr b="0" lang="en-US" sz="2000" spc="-1" strike="noStrike">
              <a:latin typeface="Arial"/>
            </a:endParaRPr>
          </a:p>
          <a:p>
            <a:r>
              <a:rPr b="1" lang="it-IT" sz="2000" spc="-1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i="1" lang="it-IT" sz="2000" spc="-1" strike="noStrike">
                <a:solidFill>
                  <a:srgbClr val="ffc000"/>
                </a:solidFill>
                <a:latin typeface="Arial"/>
              </a:rPr>
              <a:t>Di chuyển con trỏ M đến vị trí trước k ( vị trí k-1)</a:t>
            </a:r>
            <a:endParaRPr b="0" lang="en-US" sz="2000" spc="-1" strike="noStrike">
              <a:latin typeface="Arial"/>
            </a:endParaRPr>
          </a:p>
          <a:p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Cho con trỏ 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next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của nút mới trỏ tới ô nhớ ứng với phần tử đứng sau nó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Xóa liên kết từ B đến C, và tạo liên kết từ phần tử thứ B đến phần tử</a:t>
            </a:r>
            <a:r>
              <a:rPr b="1" i="1" lang="en-US" sz="2000" spc="-1" strike="noStrike">
                <a:solidFill>
                  <a:srgbClr val="ffc000"/>
                </a:solidFill>
                <a:latin typeface="Arial"/>
              </a:rPr>
              <a:t> </a:t>
            </a:r>
            <a:r>
              <a:rPr b="1" i="1" lang="vi-VN" sz="2000" spc="-1" strike="noStrike">
                <a:solidFill>
                  <a:srgbClr val="ffc000"/>
                </a:solidFill>
                <a:latin typeface="Arial"/>
              </a:rPr>
              <a:t>mới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* Nếu k &gt; len(l): thêm vào cuối ds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While (Q-&gt;next &lt;&gt;null)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Q=Q-&gt;next;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Q-&gt;next =p;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P-&gt;next =null;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8- Tìm phần tử có giá trị x trong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ffffff"/>
                </a:solidFill>
                <a:latin typeface="Calibri"/>
              </a:rPr>
              <a:t>Ta duyệt danh sách cho đến khi tìm thấy hoặc kết thúc và trả về vị trí nếu tìm thấy, ngược lại trả về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9" name="Picture 3" descr="Capture.JPG"/>
          <p:cNvPicPr/>
          <p:nvPr/>
        </p:nvPicPr>
        <p:blipFill>
          <a:blip r:embed="rId1"/>
          <a:stretch/>
        </p:blipFill>
        <p:spPr>
          <a:xfrm>
            <a:off x="380880" y="2209680"/>
            <a:ext cx="830952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00"/>
                </a:solidFill>
                <a:latin typeface="Calibri"/>
              </a:rPr>
              <a:t>9- xóa phần tử ra khỏi danh sách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22924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Tương tự như khi thêm một phần tử vào danh sách liên kết, muốn xóa một phần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tử khỏi danh sách ta cần: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Kiểm tra ds: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Nếu Ds rỗng (L=NULL): Báo lỗi ds rỗng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Nếu ds khác rỗng thì ta </a:t>
            </a:r>
            <a:r>
              <a:rPr b="0" lang="vi-VN" sz="2000" spc="-1" strike="noStrike">
                <a:solidFill>
                  <a:srgbClr val="00b0f0"/>
                </a:solidFill>
                <a:latin typeface="Calibri"/>
              </a:rPr>
              <a:t>Xác định vị trí </a:t>
            </a:r>
            <a:r>
              <a:rPr b="0" lang="vi-VN" sz="2000" spc="-1" strike="noStrike">
                <a:solidFill>
                  <a:srgbClr val="ffffff"/>
                </a:solidFill>
                <a:latin typeface="Calibri"/>
              </a:rPr>
              <a:t>của phần tử muốn xóa trong danh sách L, giả sử ví trí thứ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K: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c000"/>
                </a:solidFill>
                <a:latin typeface="Calibri"/>
              </a:rPr>
              <a:t>+ Nếu K&lt;1 or K &gt; len(L): vị trí này ko tồn tại trong danh sách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c000"/>
                </a:solidFill>
                <a:latin typeface="Calibri"/>
              </a:rPr>
              <a:t>+ Nếu K=1: ta thực hiện phép toán xóa phần tử ở vị trí đầu danh sách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c000"/>
                </a:solidFill>
                <a:latin typeface="Calibri"/>
              </a:rPr>
              <a:t>+ Nếu 1&lt; K &lt; len(L): ta thực hiện phép toán xóa phần tử ở giữa danh sách (ở vị trí thứ k bất kỳ)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c000"/>
                </a:solidFill>
                <a:latin typeface="Calibri"/>
              </a:rPr>
              <a:t>+ Nếu K= len(L): Xóa phần tử ở cuối danh sách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Xóa phần tử ở vị trí đầu tiên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Trước tiên ta lưu giá trị của phần tử đầu tiên vào biến x, sau đó tiền hành cho L trỏ đến L-&gt;Next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Hàm xóa phần tử ở vị trí đầu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Content Placeholder 3" descr="Capture.JPG"/>
          <p:cNvPicPr/>
          <p:nvPr/>
        </p:nvPicPr>
        <p:blipFill>
          <a:blip r:embed="rId1"/>
          <a:stretch/>
        </p:blipFill>
        <p:spPr>
          <a:xfrm>
            <a:off x="380880" y="1828800"/>
            <a:ext cx="8381520" cy="20570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1" descr=""/>
          <p:cNvPicPr/>
          <p:nvPr/>
        </p:nvPicPr>
        <p:blipFill>
          <a:blip r:embed="rId2"/>
          <a:stretch/>
        </p:blipFill>
        <p:spPr>
          <a:xfrm>
            <a:off x="685800" y="4372200"/>
            <a:ext cx="7938720" cy="8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Xóa phần t</a:t>
            </a: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ử</a:t>
            </a:r>
            <a:r>
              <a:rPr b="1" lang="vi-VN" sz="4400" spc="-1" strike="noStrike">
                <a:solidFill>
                  <a:srgbClr val="ffffff"/>
                </a:solidFill>
                <a:latin typeface="Calibri"/>
              </a:rPr>
              <a:t> ở vị trí k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Dùng P duyệt đến vị trí k-1 và tiến hành cho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P-&gt;Next trỏ đến phần tư kế tiếp k mà bỏ qua k.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9" name="Content Placeholder 1" descr="Capture.JPG"/>
          <p:cNvPicPr/>
          <p:nvPr/>
        </p:nvPicPr>
        <p:blipFill>
          <a:blip r:embed="rId1"/>
          <a:stretch/>
        </p:blipFill>
        <p:spPr>
          <a:xfrm>
            <a:off x="685800" y="2772000"/>
            <a:ext cx="8104320" cy="457164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4" descr=""/>
          <p:cNvPicPr/>
          <p:nvPr/>
        </p:nvPicPr>
        <p:blipFill>
          <a:blip r:embed="rId2"/>
          <a:stretch/>
        </p:blipFill>
        <p:spPr>
          <a:xfrm>
            <a:off x="914400" y="2314800"/>
            <a:ext cx="7938720" cy="8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020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Hàm xóa phần tử ở vị trí k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2" name="Content Placeholder 3" descr="Capture.JPG"/>
          <p:cNvPicPr/>
          <p:nvPr/>
        </p:nvPicPr>
        <p:blipFill>
          <a:blip r:embed="rId1"/>
          <a:stretch/>
        </p:blipFill>
        <p:spPr>
          <a:xfrm>
            <a:off x="457200" y="1371600"/>
            <a:ext cx="81043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5- Các phép toán còn lại xem như bài tập SV tự nghiên cứu và cài đặt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+ Nếu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n = 0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ta nói </a:t>
            </a: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danh sách rỗng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(empty list).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+ Nếu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n &gt; 0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ta gọi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a1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là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phần tử đầu tiên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và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an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là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phần tử cuối cùng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của danh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sách.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+ Số phần tử của danh sách ta gọi là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độ dài của danh sách.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+ Một tính chất quan trọng của danh sách đó là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tính tuyến tính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: Các phần tử của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danh sách có thứ tự tuyến tính theo vị trí (position) xuất hiện của các phần tử.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Ta nói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ai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đứng trước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ai+1</a:t>
            </a:r>
            <a:r>
              <a:rPr b="0" lang="vi-VN" sz="3200" spc="-1" strike="noStrike">
                <a:solidFill>
                  <a:srgbClr val="ff0000"/>
                </a:solidFill>
                <a:latin typeface="Calibri"/>
              </a:rPr>
              <a:t>,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với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i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từ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1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đến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n-1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;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Tương tự ta nói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ai</a:t>
            </a:r>
            <a:r>
              <a:rPr b="0" lang="vi-VN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là phần tử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đứng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sau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ai-1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với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i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từ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2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đến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n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Ta cũng nói </a:t>
            </a:r>
            <a:r>
              <a:rPr b="0" lang="vi-VN" sz="3200" spc="-1" strike="noStrike">
                <a:solidFill>
                  <a:srgbClr val="00b0f0"/>
                </a:solidFill>
                <a:latin typeface="Calibri"/>
              </a:rPr>
              <a:t>ai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là phần </a:t>
            </a:r>
            <a:r>
              <a:rPr b="0" lang="vi-VN" sz="3200" spc="-1" strike="noStrike">
                <a:solidFill>
                  <a:srgbClr val="ffc000"/>
                </a:solidFill>
                <a:latin typeface="Calibri"/>
              </a:rPr>
              <a:t>tử tại vị trí thứ i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hay phần tử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thứ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của danh sách.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b) Một số dạng danh sách liên kết khác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22924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00"/>
                </a:solidFill>
                <a:latin typeface="Calibri"/>
              </a:rPr>
              <a:t>1- Danh sách nối vòng (Circularly linked list)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Danh sách liên kết vòng là một cải tiến của d/s nối đơn.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Mỗi phần tử trong danh sách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được lưu trong một nút, trường Link của nút cuối cùng trong d/s chứa địa chỉ của nút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đầu tiên của d/s.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vi-VN" sz="2400" spc="-1" strike="noStrike">
                <a:solidFill>
                  <a:srgbClr val="ffffff"/>
                </a:solidFill>
                <a:latin typeface="Calibri"/>
              </a:rPr>
              <a:t>Hình ảnh của nó như sau: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990720" y="4114800"/>
            <a:ext cx="6897240" cy="13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57200" y="838080"/>
            <a:ext cx="8229240" cy="528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92d050"/>
                </a:solidFill>
                <a:latin typeface="Calibri"/>
              </a:rPr>
              <a:t>Biểu diễn d/s liên kết vòng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Tương tự như danh sách liên kết đơn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2d050"/>
              </a:buClr>
              <a:buFont typeface="Arial"/>
              <a:buChar char="•"/>
              <a:tabLst>
                <a:tab algn="l" pos="0"/>
              </a:tabLst>
            </a:pPr>
            <a:r>
              <a:rPr b="1" lang="vi-VN" sz="3200" spc="-1" strike="noStrike">
                <a:solidFill>
                  <a:srgbClr val="92d050"/>
                </a:solidFill>
                <a:latin typeface="Calibri"/>
              </a:rPr>
              <a:t>Cài đặt các phép toán cơ bản: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Tương tự như danh sách liên kết đơn, cần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chú ý, trường Link của phần tử cuối cùng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trong d/s trỏ tới ptu đầu tiên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380880" y="838080"/>
            <a:ext cx="8305560" cy="586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 </a:t>
            </a:r>
            <a:r>
              <a:rPr b="0" lang="vi-VN" sz="2800" spc="-1" strike="noStrike">
                <a:solidFill>
                  <a:srgbClr val="ffff00"/>
                </a:solidFill>
                <a:latin typeface="Calibri"/>
              </a:rPr>
              <a:t>Ưu điểm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của danh sách liên kết vòng giúp cho việc truy nhập vào các nút được </a:t>
            </a:r>
            <a:r>
              <a:rPr b="0" lang="vi-VN" sz="2800" spc="-1" strike="noStrike">
                <a:solidFill>
                  <a:srgbClr val="ffff00"/>
                </a:solidFill>
                <a:latin typeface="Calibri"/>
              </a:rPr>
              <a:t>linh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ff00"/>
                </a:solidFill>
                <a:latin typeface="Calibri"/>
              </a:rPr>
              <a:t>hoạt hơn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, vì nút nào trong danh sách cũng có thể coi là nút đầu tiên và con trỏ L trỏ tới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nút nào cũng được, từ một nút trong danh sách ta có thể truy cập được đến các nút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khác,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T</a:t>
            </a:r>
            <a:r>
              <a:rPr b="0" lang="vi-VN" sz="2800" spc="-1" strike="noStrike">
                <a:solidFill>
                  <a:srgbClr val="ffff00"/>
                </a:solidFill>
                <a:latin typeface="Calibri"/>
              </a:rPr>
              <a:t>uy nhiên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trong xử lý, nếu không cẩn thận sẽ dẫn đến 1 </a:t>
            </a:r>
            <a:r>
              <a:rPr b="0" lang="vi-VN" sz="2800" spc="-1" strike="noStrike">
                <a:solidFill>
                  <a:srgbClr val="ffff00"/>
                </a:solidFill>
                <a:latin typeface="Calibri"/>
              </a:rPr>
              <a:t>chu trình không kết thúc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(Vì không biết được chỗ kết thúc d/s)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9000"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2-</a:t>
            </a:r>
            <a:r>
              <a:rPr b="0" lang="en-US" sz="36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Danh sách nối kép (double link list)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ới danh sách móc nối đơn và nối vòng, chỉ có phép duyệt 1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chiều, từ phần tử trước có thể truy nhập đến phần tử đứng sau, nhưng từ phần tử đứng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sau không truy cập trực tiếp đến phần tử đứng ngay trước nó được.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Khắc phục hạn chế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này ta có danh sách liên kết kép. Mỗi phần tử trong danh sách nối kép xem là một nút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(bản ghi) gồm 3 trường: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2200" spc="-1" strike="noStrike">
                <a:solidFill>
                  <a:srgbClr val="ffc000"/>
                </a:solidFill>
                <a:latin typeface="Calibri"/>
              </a:rPr>
              <a:t>- Info : chứa thông tin về đối tượng.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ffc000"/>
                </a:solidFill>
                <a:latin typeface="Calibri"/>
              </a:rPr>
              <a:t>- LPTR : con trỏ trỏ tới phần tử bên trái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ffc000"/>
                </a:solidFill>
                <a:latin typeface="Calibri"/>
              </a:rPr>
              <a:t>- RPTR : con trỏ trỏ tới phần tử bên phải</a:t>
            </a:r>
            <a:endParaRPr b="0" lang="en-US" sz="2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2590920" y="5791320"/>
            <a:ext cx="2819160" cy="4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380880" y="304920"/>
            <a:ext cx="822924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Hình ảnh danh sách móc nối kép có dạng: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Việc truy nhập các phần tử của d/s phải truy cập xuất phát từ một trong hai đầu của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danh sách. Do đó, để quản lý danh sách, dùng 2 con trỏ L, R lần lượt trỏ tới nút trái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nhất và phải nhất của danh sách, hai con trỏ này còn gọi là con trỏ cực trái, cực phải 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của danh sách.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Khi đó d/s rỗng nếu: L=R= n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vi-VN" sz="2400" spc="-1" strike="noStrike">
                <a:solidFill>
                  <a:srgbClr val="ffffff"/>
                </a:solidFill>
                <a:latin typeface="Calibri"/>
              </a:rPr>
              <a:t>ll.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685800" y="1066680"/>
            <a:ext cx="740052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1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1.3.3. So sánh 2 phương pháp cài đặt DS bởi mảng và bởi con trỏ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Cài đặt bằng mảng đòi hỏi phải xác định số phần tử của mảng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Cài đặt bằng con trỏ thích hợp cho sự biến động của danh sách, danh sách có thể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rỗng hoặc lớn tuỳ ý chỉ phụ thuộc vào bộ nhớ tối đa của máy. Tuy nhiên ta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phải tốn thêm vùng nhớ cho các con trỏ.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228600" y="914400"/>
            <a:ext cx="853416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Cài đặt bằng mảng thì thời gian thêm hoặc xoá một phần tử tỉ lệ với số phần tử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đi sau vị trí thêm/ xóa.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Trong khi cài đặt bằng con trỏ các phép toán này mất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chỉ một hằng thời gian.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Phép truy nhập vào một phần tử trong danh sách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chỉ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tốn một hằng thời gian đối với cài đặt bằng mảng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trong khi đối với danh sách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cài đặt bằng con trỏ ta phải tìm từ đầu danh sách cho đến vị trí trước vị trí của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phần tử hiện hành.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Nói chung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danh sách liên kết thích hợp với danh sách có 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nhiều biến động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tức là ta thường xuyên thêm, xoá các phần tử.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4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8000"/>
          </a:bodyPr>
          <a:p>
            <a:pPr algn="ctr">
              <a:lnSpc>
                <a:spcPct val="100000"/>
              </a:lnSpc>
              <a:buNone/>
            </a:pPr>
            <a:br>
              <a:rPr sz="4000"/>
            </a:br>
            <a:r>
              <a:rPr b="1" lang="vi-VN" sz="6000" spc="-1" strike="noStrike">
                <a:solidFill>
                  <a:srgbClr val="ffc000"/>
                </a:solidFill>
                <a:latin typeface="Arial"/>
              </a:rPr>
              <a:t>2. </a:t>
            </a:r>
            <a:r>
              <a:rPr b="1" lang="en-US" sz="6000" spc="-1" strike="noStrike">
                <a:solidFill>
                  <a:srgbClr val="ffc000"/>
                </a:solidFill>
                <a:latin typeface="Arial"/>
              </a:rPr>
              <a:t>N</a:t>
            </a:r>
            <a:r>
              <a:rPr b="1" lang="vi-VN" sz="6000" spc="-1" strike="noStrike">
                <a:solidFill>
                  <a:srgbClr val="ffc000"/>
                </a:solidFill>
                <a:latin typeface="Arial"/>
              </a:rPr>
              <a:t>găn xếp</a:t>
            </a:r>
            <a:br>
              <a:rPr sz="4400"/>
            </a:b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76276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2.1.   ĐỊNH NGHĨA NGĂN XẾP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2.2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CÁC PHÉP TOÁN CƠ BẢN TRÊN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NGĂN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XẾP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2.3.   BIỂU DIỄN NGĂN XẾP TRÊN MT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2.4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1" lang="vi-VN" sz="2800" spc="-1" strike="noStrike">
                <a:solidFill>
                  <a:srgbClr val="ffffff"/>
                </a:solidFill>
                <a:latin typeface="Arial"/>
              </a:rPr>
              <a:t>CÀI ĐẶT CÁC PHÉP TOÁN CƠ BẢN TRÊN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NGĂN XẾP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2.5.  ỨNG DỤNG NGĂN XẾP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9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2.1.   ĐỊNH NGHĨA NGĂN XẾP</a:t>
            </a:r>
            <a:br>
              <a:rPr sz="4400"/>
            </a:b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04920" y="1295280"/>
            <a:ext cx="883872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Ngăn xếp (Stack) là một </a:t>
            </a:r>
            <a:r>
              <a:rPr b="0" lang="vi-VN" sz="3200" spc="-1" strike="noStrike">
                <a:solidFill>
                  <a:srgbClr val="ffff00"/>
                </a:solidFill>
                <a:latin typeface="Calibri"/>
              </a:rPr>
              <a:t>danh sách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đặc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biệt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, trong đó việc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thêm</a:t>
            </a: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vào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lấy</a:t>
            </a: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một phần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tử ra khỏi ngăn xếp chỉ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thực hiện tại một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vi-VN" sz="3200" spc="-1" strike="noStrike">
                <a:solidFill>
                  <a:srgbClr val="ffff00"/>
                </a:solidFill>
                <a:latin typeface="Calibri"/>
              </a:rPr>
              <a:t>đầu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của ngăn xếp, đầu này gọi là </a:t>
            </a:r>
            <a:r>
              <a:rPr b="0" lang="vi-VN" sz="3200" spc="-1" strike="noStrike">
                <a:solidFill>
                  <a:srgbClr val="ffff00"/>
                </a:solidFill>
                <a:latin typeface="Calibri"/>
              </a:rPr>
              <a:t>đỉnh</a:t>
            </a: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vi-VN" sz="3200" spc="-1" strike="noStrike">
                <a:solidFill>
                  <a:srgbClr val="ffffff"/>
                </a:solidFill>
                <a:latin typeface="Calibri"/>
              </a:rPr>
              <a:t>(TOP)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của ngăn xếp.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Ví dụ: Xếp chồng đĩa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vi-VN" sz="3600" spc="-1" strike="noStrike">
                <a:solidFill>
                  <a:srgbClr val="ffc000"/>
                </a:solidFill>
                <a:latin typeface="Calibri"/>
              </a:rPr>
              <a:t>Hình ảnh của ngăn xếp có dạng nh</a:t>
            </a:r>
            <a:r>
              <a:rPr b="1" lang="en-US" sz="3600" spc="-1" strike="noStrike">
                <a:solidFill>
                  <a:srgbClr val="ffc000"/>
                </a:solidFill>
                <a:latin typeface="Calibri"/>
              </a:rPr>
              <a:t>ư</a:t>
            </a:r>
            <a:r>
              <a:rPr b="1" lang="vi-VN" sz="3600" spc="-1" strike="noStrike">
                <a:solidFill>
                  <a:srgbClr val="ffc000"/>
                </a:solidFill>
                <a:latin typeface="Calibri"/>
              </a:rPr>
              <a:t> sau: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1" i="1" lang="vi-VN" sz="2600" spc="-1" strike="noStrike">
                <a:solidFill>
                  <a:srgbClr val="ffffff"/>
                </a:solidFill>
                <a:latin typeface="Calibri"/>
              </a:rPr>
              <a:t>=&gt; Ngăn xếp có tính chất “vào sau - ra trước” hay “vào</a:t>
            </a:r>
            <a:r>
              <a:rPr b="1" i="1" lang="en-US" sz="2600" spc="-1" strike="noStrike">
                <a:solidFill>
                  <a:srgbClr val="ffffff"/>
                </a:solidFill>
                <a:latin typeface="Calibri"/>
              </a:rPr>
              <a:t> trước – ra sau“ </a:t>
            </a:r>
            <a:r>
              <a:rPr b="1" i="1" lang="en-US" sz="2600" spc="-1" strike="noStrike">
                <a:solidFill>
                  <a:srgbClr val="ffc000"/>
                </a:solidFill>
                <a:latin typeface="Calibri"/>
              </a:rPr>
              <a:t>(LIFO (last in - first out ) hay FILO (first in – last out)).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481040" y="1681200"/>
            <a:ext cx="6441480" cy="3176280"/>
          </a:xfrm>
          <a:prstGeom prst="rect">
            <a:avLst/>
          </a:prstGeom>
          <a:ln w="0">
            <a:noFill/>
          </a:ln>
        </p:spPr>
      </p:pic>
      <p:sp>
        <p:nvSpPr>
          <p:cNvPr id="184" name="Arc 3"/>
          <p:cNvSpPr/>
          <p:nvPr/>
        </p:nvSpPr>
        <p:spPr>
          <a:xfrm>
            <a:off x="432360" y="1371600"/>
            <a:ext cx="1660680" cy="1115640"/>
          </a:xfrm>
          <a:prstGeom prst="arc">
            <a:avLst>
              <a:gd name="adj1" fmla="val 16200000"/>
              <a:gd name="adj2" fmla="val 0"/>
            </a:avLst>
          </a:prstGeom>
          <a:noFill/>
          <a:ln w="381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Arc 8"/>
          <p:cNvSpPr/>
          <p:nvPr/>
        </p:nvSpPr>
        <p:spPr>
          <a:xfrm>
            <a:off x="2286000" y="1175040"/>
            <a:ext cx="1540800" cy="1011600"/>
          </a:xfrm>
          <a:prstGeom prst="arc">
            <a:avLst>
              <a:gd name="adj1" fmla="val 10094540"/>
              <a:gd name="adj2" fmla="val 17344966"/>
            </a:avLst>
          </a:prstGeom>
          <a:noFill/>
          <a:ln w="3810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609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algn="ctr"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1" lang="en-US" sz="4200" spc="-1" strike="noStrike">
                <a:solidFill>
                  <a:srgbClr val="00b0f0"/>
                </a:solidFill>
                <a:latin typeface="Calibri"/>
              </a:rPr>
              <a:t>Ví dụ</a:t>
            </a:r>
            <a:endParaRPr b="0" lang="en-US" sz="4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Tập hợp họ tên các sinh viên của lớp TINHOC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được liệt kê trên giấy như sau: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1. Nguyễn Trung Cang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vi-VN" sz="2800" spc="-1" strike="noStrike">
                <a:solidFill>
                  <a:srgbClr val="ffffff"/>
                </a:solidFill>
                <a:latin typeface="Calibri"/>
              </a:rPr>
              <a:t>2. Nguyễn Ngọc Chương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vi-VN" sz="2800" spc="-1" strike="noStrike">
                <a:solidFill>
                  <a:srgbClr val="ffffff"/>
                </a:solidFill>
                <a:latin typeface="Calibri"/>
              </a:rPr>
              <a:t>3. Lê Thị Lệ Sương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4. Trịnh Vũ Thành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5. Nguyễn Phú Vĩnh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6. Phạm Quách Què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Là một danh sách gồm có 6 phần tử, các pt có kiểu dữ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liệu xâu ký tự, mỗi phần tử có một vị trí trong danh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sách theo thứ tự xuất hiện của nó, có quan hệ tuyến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tính với các phần tử đứng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trước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, đứng sau.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280" y="34200"/>
            <a:ext cx="8838720" cy="103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1" lang="vi-VN" sz="4400" spc="-1" strike="noStrike">
                <a:solidFill>
                  <a:srgbClr val="92d050"/>
                </a:solidFill>
                <a:latin typeface="Calibri"/>
              </a:rPr>
              <a:t>2.2 Các phép toán cơ bản trên ngăn xếp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61012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1-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MAKENULL_STACK(S):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Tạo một ngăn xếp rỗng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2-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POP(S,x);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Lấy phần tử tại đỉnh ngăn xếp S, nội dung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được lưu vào biến x 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3 -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PUSH(x,S)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Thêm phần tử x vào ngăn xếp S.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4 - </a:t>
            </a: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EMPTY_STACK(S)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kiểm tra ngăn xếp S có rỗng hay không.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Hàm cho kết quả 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true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nếu ngăn xếp rỗng và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i="1" lang="vi-VN" sz="3200" spc="-1" strike="noStrike">
                <a:solidFill>
                  <a:srgbClr val="ffffff"/>
                </a:solidFill>
                <a:latin typeface="Calibri"/>
              </a:rPr>
              <a:t>False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trong trường hợp ngược lại.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4000"/>
          </a:bodyPr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rgbClr val="92d050"/>
                </a:solidFill>
                <a:latin typeface="Arial"/>
              </a:rPr>
              <a:t>2.3.   BIỂU DIỄN NGĂN XẾP TRÊN MT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1.  Có thể dùng cấu trúc dữ liệu danh </a:t>
            </a:r>
            <a:r>
              <a:rPr b="1" lang="vi-VN" sz="2800" spc="-1" strike="noStrike">
                <a:solidFill>
                  <a:srgbClr val="ffff00"/>
                </a:solidFill>
                <a:latin typeface="Arial"/>
              </a:rPr>
              <a:t>sách để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vi-VN" sz="2800" spc="-1" strike="noStrike">
                <a:solidFill>
                  <a:srgbClr val="ffff00"/>
                </a:solidFill>
                <a:latin typeface="Arial"/>
              </a:rPr>
              <a:t>cài đặt ngăn xếp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vi-VN" sz="2800" spc="-1" strike="noStrike">
                <a:solidFill>
                  <a:srgbClr val="ffff00"/>
                </a:solidFill>
                <a:latin typeface="Arial"/>
              </a:rPr>
              <a:t>2.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vi-VN" sz="2800" spc="-1" strike="noStrike">
                <a:solidFill>
                  <a:srgbClr val="ffff00"/>
                </a:solidFill>
                <a:latin typeface="Arial"/>
              </a:rPr>
              <a:t>Biểu diễn trực tiếp ngăn xếp và cài đặt các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  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Phép toán của nó bởi mảng hoặc con trỏ</a:t>
            </a:r>
            <a:r>
              <a:rPr b="0" lang="en-US" sz="2800" spc="-1" strike="noStrike">
                <a:solidFill>
                  <a:srgbClr val="ffff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  <a:buNone/>
            </a:pPr>
            <a:br>
              <a:rPr sz="3100"/>
            </a:br>
            <a:r>
              <a:rPr b="1" lang="en-US" sz="3300" spc="-1" strike="noStrike">
                <a:solidFill>
                  <a:srgbClr val="ffff00"/>
                </a:solidFill>
                <a:latin typeface="Arial"/>
              </a:rPr>
              <a:t>a. Dùng cấu trúc dữ liệu danh </a:t>
            </a:r>
            <a:r>
              <a:rPr b="1" lang="vi-VN" sz="3300" spc="-1" strike="noStrike">
                <a:solidFill>
                  <a:srgbClr val="ffff00"/>
                </a:solidFill>
                <a:latin typeface="Arial"/>
              </a:rPr>
              <a:t>sách để cài đặt ngăn xếp</a:t>
            </a:r>
            <a:r>
              <a:rPr b="1" lang="en-US" sz="3300" spc="-1" strike="noStrike">
                <a:solidFill>
                  <a:srgbClr val="ffff00"/>
                </a:solidFill>
                <a:latin typeface="Arial"/>
              </a:rPr>
              <a:t>.</a:t>
            </a:r>
            <a:br>
              <a:rPr sz="4400"/>
            </a:br>
            <a:endParaRPr b="0" lang="en-US" sz="3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228600" y="1371600"/>
            <a:ext cx="876276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nb-NO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i="1" lang="nb-NO" sz="3200" spc="-1" strike="noStrike">
                <a:solidFill>
                  <a:srgbClr val="00b0f0"/>
                </a:solidFill>
                <a:latin typeface="Calibri"/>
              </a:rPr>
              <a:t>type Stack = List ( hoặc = PList);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Chú ý: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+ Thay trường Count = Top: trong cài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đặt bởi mảng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+ Trong cách cài đặt sử dụng con trỏ, </a:t>
            </a:r>
            <a:r>
              <a:rPr b="1" lang="vi-VN" sz="2800" spc="-1" strike="noStrike">
                <a:solidFill>
                  <a:srgbClr val="00b0f0"/>
                </a:solidFill>
                <a:latin typeface="Calibri"/>
              </a:rPr>
              <a:t>con</a:t>
            </a:r>
            <a:r>
              <a:rPr b="1" lang="en-US" sz="2800" spc="-1" strike="noStrike">
                <a:solidFill>
                  <a:srgbClr val="00b0f0"/>
                </a:solidFill>
                <a:latin typeface="Calibri"/>
              </a:rPr>
              <a:t> </a:t>
            </a:r>
            <a:r>
              <a:rPr b="1" lang="vi-VN" sz="2800" spc="-1" strike="noStrike">
                <a:solidFill>
                  <a:srgbClr val="00b0f0"/>
                </a:solidFill>
                <a:latin typeface="Calibri"/>
              </a:rPr>
              <a:t>trỏ </a:t>
            </a:r>
            <a:r>
              <a:rPr b="1" lang="en-US" sz="2800" spc="-1" strike="noStrike">
                <a:solidFill>
                  <a:srgbClr val="00b0f0"/>
                </a:solidFill>
                <a:latin typeface="Calibri"/>
              </a:rPr>
              <a:t>    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1" lang="vi-VN" sz="2800" spc="-1" strike="noStrike">
                <a:solidFill>
                  <a:srgbClr val="00b0f0"/>
                </a:solidFill>
                <a:latin typeface="Calibri"/>
              </a:rPr>
              <a:t>quản lý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ngăn xếp đặt tên là </a:t>
            </a:r>
            <a:r>
              <a:rPr b="1" lang="vi-VN" sz="2800" spc="-1" strike="noStrike">
                <a:solidFill>
                  <a:srgbClr val="00b0f0"/>
                </a:solidFill>
                <a:latin typeface="Calibri"/>
              </a:rPr>
              <a:t>Top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=&gt; sử dụng các phép toán trên danh sách 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để cài đặt các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vi-VN" sz="2800" spc="-1" strike="noStrike">
                <a:solidFill>
                  <a:srgbClr val="ffffff"/>
                </a:solidFill>
                <a:latin typeface="Calibri"/>
              </a:rPr>
              <a:t>phép toán trên ngăn xếp.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b</a:t>
            </a:r>
            <a:r>
              <a:rPr b="1" lang="vi-VN" sz="3600" spc="-1" strike="noStrike">
                <a:solidFill>
                  <a:srgbClr val="ffff00"/>
                </a:solidFill>
                <a:latin typeface="Arial"/>
              </a:rPr>
              <a:t>.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vi-VN" sz="3600" spc="-1" strike="noStrike">
                <a:solidFill>
                  <a:srgbClr val="ffff00"/>
                </a:solidFill>
                <a:latin typeface="Arial"/>
              </a:rPr>
              <a:t>Biểu diễn và cài đặt các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 phép toán của ngăn xếp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b1. Biểu diễn ngăn xếp bằng mảng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b2. Biểu diễn ngăn xếp bằng con trỏ 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b0f0"/>
                </a:solidFill>
                <a:latin typeface="Calibri"/>
              </a:rPr>
              <a:t>b1. Biểu diễn ngăn xếp băng mảng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571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Biểu diễn ngăn xếp trên máy tính: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#define Max 100 //so phan tu toi da cua Stack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typedef int item; //kieu du lieu cua Stack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struct Stack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int Top; //Dinh Top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item Data[Max]; //Mang cac phan tu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};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Stack S;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1" i="1" lang="en-US" sz="2600" spc="-1" strike="noStrike" u="sng">
                <a:solidFill>
                  <a:srgbClr val="ffc000"/>
                </a:solidFill>
                <a:uFillTx/>
                <a:latin typeface="Calibri"/>
              </a:rPr>
              <a:t>Nhận xét: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Ngăn xếp S rỗng khi: S.Top=0; 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Ngăn xếp S đầy khi: S.top = n; 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Thêm/lấy một phần tử vào/ra ngăn xếp được thực hiện ở S.top 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228600" y="152280"/>
            <a:ext cx="8457840" cy="670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ffff00"/>
              </a:buClr>
              <a:buFont typeface="Wingdings" charset="2"/>
              <a:buChar char=""/>
            </a:pPr>
            <a:r>
              <a:rPr b="0" lang="en-US" sz="3600" spc="-1" strike="noStrike">
                <a:solidFill>
                  <a:srgbClr val="ffff00"/>
                </a:solidFill>
                <a:latin typeface="Calibri"/>
              </a:rPr>
              <a:t>Cài đặt các phép toán cơ bản của ngăn xếp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Xét ngăn xếp S và x là một biến cùng kiểu với kiểu dữ liệu của các phần tử trong ngăn xếp.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ffc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1" lang="en-US" sz="2800" spc="-1" strike="noStrike">
                <a:solidFill>
                  <a:srgbClr val="ffc000"/>
                </a:solidFill>
                <a:latin typeface="Calibri"/>
              </a:rPr>
              <a:t>khởi tạo ngăn xếp rỗng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void Init (Stack &amp;S) //khoi tao Stack rong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S.Top = 0; //Stack rong khi Top la 0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c000"/>
                </a:solidFill>
                <a:latin typeface="Calibri"/>
              </a:rPr>
              <a:t>2)  Kiểm tra tính rỗng của ngăn xếp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int Isempty(Stack S) //kiem tra Stack rong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return (S.Top == 0);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304920" y="228600"/>
            <a:ext cx="8381520" cy="64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3) Kiểm tra tính đầy của ngăn xếp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 Isfull(Stack S) //kiem tra Stack day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return (S.Top == Max); //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229240" cy="80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3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4) Thêm một phần tử vào đỉnh ngăn xếp 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Yêu cầu</a:t>
            </a:r>
            <a:r>
              <a:rPr b="0" lang="en-US" sz="3200" spc="-1" strike="noStrike">
                <a:solidFill>
                  <a:srgbClr val="ffff00"/>
                </a:solidFill>
                <a:latin typeface="Calibri"/>
              </a:rPr>
              <a:t>: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thêm phần tử x vào đỉnh ngăn xếp 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</a:rPr>
              <a:t>Cách làm: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Kiểm tra xem ngăn xếp đầy hay chưa?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Nếu đầy thì thông báo ngăn xếp đầy không thêm được, ngược lại tiến hành thêm: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Tăng  Top lên 1 đơn vị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Chèn x vào vị trí Top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457200" y="152280"/>
            <a:ext cx="8229240" cy="64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Giải thuật: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void Push(Stack &amp;S, item x) //them phan tu vao Stack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if (!Isfull(S))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S.Top ++; //Tang Top len 1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S.Data[S.Top] = x; //Gan du lieu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ffc000"/>
                </a:solidFill>
                <a:latin typeface="Calibri"/>
              </a:rPr>
              <a:t>5) Lấy một phần tử ra khỏi ngăn xếp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ffff00"/>
                </a:solidFill>
                <a:uFillTx/>
                <a:latin typeface="Calibri"/>
              </a:rPr>
              <a:t>Yêu cầu: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lấy 1 phần tử ra khỏi đỉnh ngăn xếp và lưu vào biến x.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ffff00"/>
                </a:solidFill>
                <a:uFillTx/>
                <a:latin typeface="Calibri"/>
              </a:rPr>
              <a:t>Cách làm: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Kiểm tra xem ngăn xếp có rỗng hay không?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Nếu ngăn xếp rỗng thì báo lỗi, ngược lại tiến hành xóa: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Gán x= S.Data[S.Top];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Giảm biến Top đi 1 đơn vị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304920" y="380880"/>
            <a:ext cx="8686440" cy="57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ffc000"/>
                </a:solidFill>
                <a:latin typeface="Calibri"/>
              </a:rPr>
              <a:t>Danh sách con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: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Nếu L = (a1 , a2, . . . , an ) là một danh sách thì ta gọi một danh sách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con của L là một đoạn các phần tử kế tiếp của L. Danh sách rỗng được xem là danh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sách con của một danh sách bất kỳ.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</a:rPr>
              <a:t>Giải thuật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int Pop(Stack &amp;S, item &amp;x) //Loai bo phan tu khoi Stack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if (!Isempty(S))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     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x=  S.Data[S.Top];      //Lay du lieu tai Top đưa vào x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       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S.Top --; //Giam Top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return x;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Thêm một phần tử vào vị trí bất kỳ trong ngăn xếp 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Lần lượt lấy các phần tử từ đỉnh ngăn xếp đến vị trí cần chèn lưu tạm vào 1 ngăn xếp trung gian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Sd phép toán chèn vào đỉnh ngăn xếp để chèn phần tử cần chèn vào ngăn xếp.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Lấy các phần tử lưu tạm trong ngăn xếp trung gian đẩy vào ngăn xếp ban đầu.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b0f0"/>
                </a:solidFill>
                <a:latin typeface="Calibri"/>
              </a:rPr>
              <a:t>b2. Biểu diễn ngăn xếp bằng con trỏ </a:t>
            </a:r>
            <a:br>
              <a:rPr sz="4200"/>
            </a:br>
            <a:endParaRPr b="0" lang="en-US" sz="4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71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c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Dạng cài đặt ngăn xếp bằng con trỏ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typedef int item; //kieu du lieu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struct Node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item Data; //du lieu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Node *Next; //link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};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typedef struct Stack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    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Node *Top;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743040" indent="6350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};</a:t>
            </a:r>
            <a:r>
              <a:rPr b="0" lang="en-US" sz="2000" spc="-1" strike="noStrike">
                <a:solidFill>
                  <a:srgbClr val="92d05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" name="Content Placeholder 3" descr="stack pointer"/>
          <p:cNvPicPr/>
          <p:nvPr/>
        </p:nvPicPr>
        <p:blipFill>
          <a:blip r:embed="rId1"/>
          <a:stretch/>
        </p:blipFill>
        <p:spPr>
          <a:xfrm>
            <a:off x="1752480" y="609480"/>
            <a:ext cx="4233240" cy="5516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8000"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Khởi tạo ngăn xếp rỗng, kiểm tra ngăn xếp rỗng</a:t>
            </a:r>
            <a:br>
              <a:rPr sz="4400"/>
            </a:b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1" name="Content Placeholder 3" descr="Capture.JPG"/>
          <p:cNvPicPr/>
          <p:nvPr/>
        </p:nvPicPr>
        <p:blipFill>
          <a:blip r:embed="rId1"/>
          <a:stretch/>
        </p:blipFill>
        <p:spPr>
          <a:xfrm>
            <a:off x="228600" y="1523880"/>
            <a:ext cx="868752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Tính độ dài của ngăn xếp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3" name="Content Placeholder 3" descr="Capture.JPG"/>
          <p:cNvPicPr/>
          <p:nvPr/>
        </p:nvPicPr>
        <p:blipFill>
          <a:blip r:embed="rId1"/>
          <a:stretch/>
        </p:blipFill>
        <p:spPr>
          <a:xfrm>
            <a:off x="304920" y="1523880"/>
            <a:ext cx="862128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Tạo 1 Node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5" name="Content Placeholder 3" descr="Capture.JPG"/>
          <p:cNvPicPr/>
          <p:nvPr/>
        </p:nvPicPr>
        <p:blipFill>
          <a:blip r:embed="rId1"/>
          <a:stretch/>
        </p:blipFill>
        <p:spPr>
          <a:xfrm>
            <a:off x="523800" y="2209680"/>
            <a:ext cx="86198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Chèn phần tử vào Stack (Push)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Để chèn phần tử vào Stack thì chỉ cần cho con trỏ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đó trỏ và Top, rồi Top trỏ lại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 </a:t>
            </a: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là xong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8" name="Picture 3" descr="Capture.JPG"/>
          <p:cNvPicPr/>
          <p:nvPr/>
        </p:nvPicPr>
        <p:blipFill>
          <a:blip r:embed="rId1"/>
          <a:stretch/>
        </p:blipFill>
        <p:spPr>
          <a:xfrm>
            <a:off x="304920" y="3733920"/>
            <a:ext cx="840960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Giải thuật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0" name="Content Placeholder 3" descr="Capture.JPG"/>
          <p:cNvPicPr/>
          <p:nvPr/>
        </p:nvPicPr>
        <p:blipFill>
          <a:blip r:embed="rId1"/>
          <a:stretch/>
        </p:blipFill>
        <p:spPr>
          <a:xfrm>
            <a:off x="762120" y="2743200"/>
            <a:ext cx="785124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Xóa và lấy dữ liệu tại Top (Pop)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2" name="Content Placeholder 3" descr="Capture.JPG"/>
          <p:cNvPicPr/>
          <p:nvPr/>
        </p:nvPicPr>
        <p:blipFill>
          <a:blip r:embed="rId1"/>
          <a:stretch/>
        </p:blipFill>
        <p:spPr>
          <a:xfrm>
            <a:off x="380880" y="2895480"/>
            <a:ext cx="8532000" cy="19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762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ffc000"/>
                </a:solidFill>
                <a:latin typeface="Calibri"/>
              </a:rPr>
              <a:t>1.2. Các phép toán cơ bản trên danh sách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ffc000"/>
                </a:solidFill>
                <a:latin typeface="Calibri"/>
              </a:rPr>
              <a:t>Một số ký hiệu: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: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Tên biến danh sách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Item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Là kiểu dữ liệu của các phần tử trong 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p: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Là một ví trí trong danh sách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Là một phần tử bất kỳ có kiểu Item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=&gt; Ta xét các phép toán cơ bản sau trên L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Giải thuật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4" name="Content Placeholder 3" descr="Capture.JPG"/>
          <p:cNvPicPr/>
          <p:nvPr/>
        </p:nvPicPr>
        <p:blipFill>
          <a:blip r:embed="rId1"/>
          <a:stretch/>
        </p:blipFill>
        <p:spPr>
          <a:xfrm>
            <a:off x="762120" y="2286000"/>
            <a:ext cx="76100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9000"/>
          </a:bodyPr>
          <a:p>
            <a:pPr algn="ctr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rgbClr val="92d050"/>
                </a:solidFill>
                <a:latin typeface="Arial"/>
              </a:rPr>
              <a:t>2.5.  ỨNG DỤNG NGĂN XẾP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80880" y="1143000"/>
            <a:ext cx="838152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Cấu trúc ngăn xếp thích hợp với việc lưu trữ các loại dữ liệu mà có trình tự lưu trữ ngược với trình tự truy xuất dữ liệu.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Nó đóng vai trò là vùng nhớ tam thời.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Trong trình biên dịch khi thực hiện các chương trình con, ngăn xếp được sử dụng để lưu trữ 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môi trường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của các chương trình con này.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Ngoài ra nó còn được sử dụng để khử đệ quy/loại bỏ tính đệ qui của chương trình.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80880" y="34200"/>
            <a:ext cx="8229240" cy="103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3. HÀNG ĐỢI (QUEUE)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3.1 ĐỊNH NGHĨA HÀNG ĐỢI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0" lang="vi-VN" sz="2800" spc="-1" strike="noStrike">
                <a:solidFill>
                  <a:srgbClr val="00b050"/>
                </a:solidFill>
                <a:latin typeface="Arial"/>
              </a:rPr>
              <a:t>3.2 CÁC PHÉP TOÁN CƠ BẢN TRÊN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         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HÀNG ĐỢI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3.3 BIỂU DIỄN HÀNG ĐỢI TRÊN MT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800" spc="-1" strike="noStrike">
                <a:solidFill>
                  <a:srgbClr val="00b050"/>
                </a:solidFill>
                <a:latin typeface="Arial"/>
              </a:rPr>
              <a:t>3.4 CÀI ĐẶT CÁC PHÉP TOÁN CƠ BẢN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         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TRÊN HÀNG ĐỢI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3.5 ỨNG DỤNG HÀNG ĐỢI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4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00b050"/>
                </a:solidFill>
                <a:latin typeface="Calibri"/>
              </a:rPr>
              <a:t>3.1 ĐỊNH NGHĨA HÀNG ĐỢI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Hàng đợi, hay ngắn gọn là hàng (queue) là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một danh sách đặc biệt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mà phép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thêm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một phần tử vào hàng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chỉ thực hiện tại một đầu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của hàng, gọi là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cuối hàng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(REAR), còn phép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lấy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một phần tử ra khỏi hàng thì thực hiện ở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đầu còn lại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của hàng, gọi là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đầu hàng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(FRONT).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Ví dụ: Khi ta xếp hàng mua vé xem phim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450000" y="609480"/>
            <a:ext cx="8229240" cy="597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Hình ảnh của hàng có dạng như sau: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vi-VN" sz="3200" spc="-1" strike="noStrike">
                <a:solidFill>
                  <a:srgbClr val="ffffff"/>
                </a:solidFill>
                <a:latin typeface="Calibri"/>
              </a:rPr>
              <a:t>=&gt; hàng còn được gọi là cấu trúc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i="1" lang="en-US" sz="3200" spc="-1" strike="noStrike">
                <a:solidFill>
                  <a:srgbClr val="ffc000"/>
                </a:solidFill>
                <a:latin typeface="Calibri"/>
              </a:rPr>
              <a:t>FIFO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 (first in - first out; hay "</a:t>
            </a:r>
            <a:r>
              <a:rPr b="1" i="1" lang="en-US" sz="3200" spc="-1" strike="noStrike">
                <a:solidFill>
                  <a:srgbClr val="ffc000"/>
                </a:solidFill>
                <a:latin typeface="Calibri"/>
              </a:rPr>
              <a:t>vào </a:t>
            </a:r>
            <a:r>
              <a:rPr b="1" i="1" lang="vi-VN" sz="3200" spc="-1" strike="noStrike">
                <a:solidFill>
                  <a:srgbClr val="ffc000"/>
                </a:solidFill>
                <a:latin typeface="Calibri"/>
              </a:rPr>
              <a:t>trước - ra trước</a:t>
            </a:r>
            <a:r>
              <a:rPr b="1" i="1" lang="vi-VN" sz="3200" spc="-1" strike="noStrike">
                <a:solidFill>
                  <a:srgbClr val="ffffff"/>
                </a:solidFill>
                <a:latin typeface="Calibri"/>
              </a:rPr>
              <a:t>“ 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762120" y="1447920"/>
            <a:ext cx="760536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5000"/>
          </a:bodyPr>
          <a:p>
            <a:pPr algn="ctr">
              <a:lnSpc>
                <a:spcPct val="100000"/>
              </a:lnSpc>
              <a:buNone/>
            </a:pPr>
            <a:br>
              <a:rPr sz="3600"/>
            </a:br>
            <a:r>
              <a:rPr b="1" lang="vi-VN" sz="3600" spc="-1" strike="noStrike">
                <a:solidFill>
                  <a:srgbClr val="00b050"/>
                </a:solidFill>
                <a:latin typeface="Arial"/>
              </a:rPr>
              <a:t>3.2 CÁC PHÉP TOÁN CƠ BẢN TRÊN</a:t>
            </a:r>
            <a:br>
              <a:rPr sz="3600"/>
            </a:br>
            <a:r>
              <a:rPr b="1" lang="en-US" sz="3600" spc="-1" strike="noStrike">
                <a:solidFill>
                  <a:srgbClr val="00b050"/>
                </a:solidFill>
                <a:latin typeface="Arial"/>
              </a:rPr>
              <a:t>HÀNG ĐỢI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MAKENULL_QUEUE(Q) 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Khởi tạo một hàng rỗng.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INSERT_QUEUE(x,Q):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i="1" lang="en-US" sz="32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hêm phần tử x vào cuối hàng Q.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DEQUEUE(Q):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Xoá phần tử tại đầu của hàng Q.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- </a:t>
            </a: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EMPTY_QUEUE(Q):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iểm tra hàng Q có rỗng hay không?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4000"/>
          </a:bodyPr>
          <a:p>
            <a:pPr algn="ctr">
              <a:lnSpc>
                <a:spcPct val="100000"/>
              </a:lnSpc>
              <a:buNone/>
            </a:pPr>
            <a:br>
              <a:rPr sz="3600"/>
            </a:br>
            <a:r>
              <a:rPr b="0" lang="en-US" sz="3600" spc="-1" strike="noStrike">
                <a:solidFill>
                  <a:srgbClr val="00b050"/>
                </a:solidFill>
                <a:latin typeface="Arial"/>
              </a:rPr>
              <a:t>3.3 BIỂU DIỄN HÀNG ĐỢI TRÊN MT</a:t>
            </a:r>
            <a:br>
              <a:rPr sz="44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92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c000"/>
                </a:solidFill>
                <a:latin typeface="Arial"/>
              </a:rPr>
              <a:t>a, Biểu diễn hàng bởi mảng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c000"/>
                </a:solidFill>
                <a:latin typeface="Arial"/>
              </a:rPr>
              <a:t>b, Biểu diễn hàng bởi con trỏ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4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0" lang="en-US" sz="4400" spc="-1" strike="noStrike">
                <a:solidFill>
                  <a:srgbClr val="ffc000"/>
                </a:solidFill>
                <a:latin typeface="Arial"/>
              </a:rPr>
              <a:t>a, Biểu diễn hàng bởi mảng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33520" y="1371600"/>
            <a:ext cx="82292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Sử dụng một mảng để chứa các phần tử của hàng.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Giả sử hàng có n phần tử, ta có front=1 và rear=n.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Khi xoá một phần tử front tăng lên 1. Khi thêm một phần tử rear tăng lên 1.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"/>
              </a:rPr>
              <a:t>Nhược điểm của hàng cài đặt bằng mảng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Đến một lúc nào đó ta không thể thêm vào hàng được nữa (rear = max) dù mảng còn nhiều chỗ trống (các vị trí trước front) trường hợp này ta gọi là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hàng bị tràn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Trong trường hợp toàn bộ mảng đã chứa các phần tử của hàng ta gọi là </a:t>
            </a: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hàng bị đầy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867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c000"/>
                </a:solidFill>
                <a:latin typeface="Calibri"/>
              </a:rPr>
              <a:t>Cách khắc phục hàng bị tràn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990720"/>
            <a:ext cx="8381520" cy="54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f2f2f2"/>
              </a:buClr>
              <a:buFont typeface="Arial"/>
              <a:buAutoNum type="arabicParenR"/>
            </a:pPr>
            <a:r>
              <a:rPr b="1" lang="en-US" sz="3200" spc="-1" strike="noStrike">
                <a:solidFill>
                  <a:srgbClr val="f2f2f2"/>
                </a:solidFill>
                <a:latin typeface="Calibri"/>
              </a:rPr>
              <a:t>Tịnh tiến hàng khi thêm phần tử mới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=&gt; Tốn thời gian vì phải rời hàng =&gt; Dùng </a:t>
            </a:r>
            <a:r>
              <a:rPr b="0" i="1" lang="vi-VN" sz="3200" spc="-1" strike="noStrike">
                <a:solidFill>
                  <a:srgbClr val="ffffff"/>
                </a:solidFill>
                <a:latin typeface="Calibri"/>
              </a:rPr>
              <a:t>mảng xoay vòng để biểu diễn hàng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914400" y="1752480"/>
            <a:ext cx="6777000" cy="28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13815</TotalTime>
  <Application>LibreOffice/7.3.7.2$Linux_X86_64 LibreOffice_project/30$Build-2</Application>
  <AppVersion>15.0000</AppVersion>
  <Words>7920</Words>
  <Paragraphs>767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2012-08-15T15:54:34Z</dcterms:created>
  <dc:creator>Kim Quy</dc:creator>
  <dc:description/>
  <dc:language>en-US</dc:language>
  <cp:lastModifiedBy/>
  <dcterms:modified xsi:type="dcterms:W3CDTF">2023-09-14T00:44:49Z</dcterms:modified>
  <cp:revision>289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119</vt:i4>
  </property>
</Properties>
</file>