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378" r:id="rId8"/>
    <p:sldId id="262" r:id="rId9"/>
    <p:sldId id="263" r:id="rId10"/>
    <p:sldId id="264" r:id="rId11"/>
    <p:sldId id="283" r:id="rId12"/>
    <p:sldId id="290" r:id="rId13"/>
    <p:sldId id="299" r:id="rId14"/>
    <p:sldId id="301" r:id="rId15"/>
    <p:sldId id="302" r:id="rId16"/>
    <p:sldId id="303" r:id="rId17"/>
    <p:sldId id="305" r:id="rId18"/>
    <p:sldId id="379" r:id="rId19"/>
    <p:sldId id="360" r:id="rId20"/>
    <p:sldId id="304" r:id="rId21"/>
    <p:sldId id="306" r:id="rId22"/>
    <p:sldId id="307" r:id="rId23"/>
    <p:sldId id="308" r:id="rId24"/>
    <p:sldId id="309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361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1" r:id="rId44"/>
    <p:sldId id="341" r:id="rId45"/>
    <p:sldId id="363" r:id="rId46"/>
    <p:sldId id="324" r:id="rId47"/>
    <p:sldId id="323" r:id="rId48"/>
    <p:sldId id="325" r:id="rId49"/>
    <p:sldId id="326" r:id="rId50"/>
    <p:sldId id="376" r:id="rId51"/>
    <p:sldId id="367" r:id="rId52"/>
    <p:sldId id="368" r:id="rId53"/>
    <p:sldId id="369" r:id="rId54"/>
    <p:sldId id="371" r:id="rId55"/>
    <p:sldId id="372" r:id="rId56"/>
    <p:sldId id="373" r:id="rId57"/>
    <p:sldId id="374" r:id="rId58"/>
    <p:sldId id="375" r:id="rId59"/>
    <p:sldId id="327" r:id="rId60"/>
    <p:sldId id="328" r:id="rId61"/>
    <p:sldId id="329" r:id="rId62"/>
    <p:sldId id="332" r:id="rId63"/>
    <p:sldId id="330" r:id="rId64"/>
    <p:sldId id="331" r:id="rId65"/>
    <p:sldId id="377" r:id="rId66"/>
    <p:sldId id="380" r:id="rId67"/>
    <p:sldId id="381" r:id="rId68"/>
    <p:sldId id="38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2" r:id="rId77"/>
    <p:sldId id="343" r:id="rId78"/>
    <p:sldId id="344" r:id="rId79"/>
    <p:sldId id="345" r:id="rId80"/>
    <p:sldId id="359" r:id="rId81"/>
    <p:sldId id="346" r:id="rId82"/>
    <p:sldId id="347" r:id="rId83"/>
    <p:sldId id="357" r:id="rId84"/>
    <p:sldId id="364" r:id="rId85"/>
    <p:sldId id="349" r:id="rId86"/>
    <p:sldId id="350" r:id="rId87"/>
    <p:sldId id="351" r:id="rId88"/>
    <p:sldId id="352" r:id="rId89"/>
    <p:sldId id="353" r:id="rId90"/>
    <p:sldId id="354" r:id="rId91"/>
    <p:sldId id="365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6" autoAdjust="0"/>
    <p:restoredTop sz="94660"/>
  </p:normalViewPr>
  <p:slideViewPr>
    <p:cSldViewPr>
      <p:cViewPr varScale="1">
        <p:scale>
          <a:sx n="75" d="100"/>
          <a:sy n="75" d="100"/>
        </p:scale>
        <p:origin x="11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E6FCE-C158-41D5-8016-D5FD313AF0ED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3AD5C-3120-4A87-840B-AF2711D85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3AD5C-3120-4A87-840B-AF2711D8548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3AD5C-3120-4A87-840B-AF2711D8548D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CHƯƠNG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sz="4400" b="1" dirty="0">
                <a:solidFill>
                  <a:srgbClr val="00B0F0"/>
                </a:solidFill>
              </a:rPr>
              <a:t>MÔ HÌNH DỮ LIỆU CÂY</a:t>
            </a:r>
          </a:p>
        </p:txBody>
      </p:sp>
    </p:spTree>
    <p:extLst>
      <p:ext uri="{BB962C8B-B14F-4D97-AF65-F5344CB8AC3E}">
        <p14:creationId xmlns:p14="http://schemas.microsoft.com/office/powerpoint/2010/main" val="343214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8200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26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Autofit/>
          </a:bodyPr>
          <a:lstStyle/>
          <a:p>
            <a:r>
              <a:rPr lang="en-US" sz="4000" b="1" dirty="0"/>
              <a:t>1.3. </a:t>
            </a:r>
            <a:r>
              <a:rPr lang="en-US" sz="4000" b="1" dirty="0" err="1"/>
              <a:t>Biểu</a:t>
            </a:r>
            <a:r>
              <a:rPr lang="en-US" sz="4000" b="1" dirty="0"/>
              <a:t> </a:t>
            </a:r>
            <a:r>
              <a:rPr lang="en-US" sz="4000" b="1" dirty="0" err="1"/>
              <a:t>diễn</a:t>
            </a:r>
            <a:r>
              <a:rPr lang="en-US" sz="4000" b="1" dirty="0"/>
              <a:t> </a:t>
            </a:r>
            <a:r>
              <a:rPr lang="en-US" sz="4000" b="1" dirty="0" err="1"/>
              <a:t>cây</a:t>
            </a:r>
            <a:r>
              <a:rPr lang="en-US" sz="4000" b="1" dirty="0"/>
              <a:t> </a:t>
            </a:r>
            <a:r>
              <a:rPr lang="en-US" sz="4000" b="1" dirty="0" err="1"/>
              <a:t>trên</a:t>
            </a:r>
            <a:r>
              <a:rPr lang="en-US" sz="4000" b="1" dirty="0"/>
              <a:t> </a:t>
            </a:r>
            <a:r>
              <a:rPr lang="en-US" sz="4000" b="1" dirty="0" err="1"/>
              <a:t>máy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và</a:t>
            </a:r>
            <a:r>
              <a:rPr lang="en-US" sz="4000" b="1" dirty="0"/>
              <a:t> </a:t>
            </a:r>
            <a:r>
              <a:rPr lang="en-US" sz="4000" b="1" dirty="0" err="1"/>
              <a:t>cài</a:t>
            </a:r>
            <a:r>
              <a:rPr lang="en-US" sz="4000" b="1" dirty="0"/>
              <a:t> </a:t>
            </a:r>
            <a:r>
              <a:rPr lang="en-US" sz="4000" b="1" dirty="0" err="1"/>
              <a:t>đặt</a:t>
            </a:r>
            <a:r>
              <a:rPr lang="en-US" sz="4000" b="1" dirty="0"/>
              <a:t>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phép</a:t>
            </a:r>
            <a:r>
              <a:rPr lang="en-US" sz="4000" b="1" dirty="0"/>
              <a:t> </a:t>
            </a:r>
            <a:r>
              <a:rPr lang="en-US" sz="4000" b="1" dirty="0" err="1"/>
              <a:t>toán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1.3.1.</a:t>
            </a:r>
            <a:r>
              <a:rPr lang="vi-V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Biểu diễn cây bởi danh sách các con của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mỗi đỉnh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1.3.2.</a:t>
            </a:r>
            <a:r>
              <a:rPr lang="vi-V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Biểu diễn cây bởi con trưởng và em liền 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vi-V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kề của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mỗi đỉnh</a:t>
            </a:r>
          </a:p>
          <a:p>
            <a:pPr marL="0" indent="0">
              <a:buNone/>
            </a:pPr>
            <a:r>
              <a:rPr lang="en-US" sz="3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1.3.3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vi-V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Biểu diễn cây bởi cha của mỗi đỉnh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24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1.3.2. </a:t>
            </a:r>
            <a:r>
              <a:rPr lang="en-US" sz="4000" dirty="0" err="1">
                <a:solidFill>
                  <a:srgbClr val="FF0000"/>
                </a:solidFill>
              </a:rPr>
              <a:t>Biểu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diễn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cây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bằng</a:t>
            </a:r>
            <a:r>
              <a:rPr lang="en-US" sz="4000" dirty="0">
                <a:solidFill>
                  <a:srgbClr val="FF0000"/>
                </a:solidFill>
              </a:rPr>
              <a:t> con </a:t>
            </a:r>
            <a:r>
              <a:rPr lang="en-US" sz="4000" dirty="0" err="1">
                <a:solidFill>
                  <a:srgbClr val="FF0000"/>
                </a:solidFill>
              </a:rPr>
              <a:t>trưởng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và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em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liền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kề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của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mỗi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đỉnh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err="1"/>
              <a:t>Mô</a:t>
            </a:r>
            <a:r>
              <a:rPr lang="en-US" sz="2800" b="1" dirty="0"/>
              <a:t> </a:t>
            </a:r>
            <a:r>
              <a:rPr lang="en-US" sz="2800" b="1" dirty="0" err="1"/>
              <a:t>tả</a:t>
            </a:r>
            <a:r>
              <a:rPr lang="en-US" sz="2800" b="1" dirty="0"/>
              <a:t> </a:t>
            </a:r>
            <a:r>
              <a:rPr lang="en-US" sz="2800" b="1" dirty="0" err="1"/>
              <a:t>phương</a:t>
            </a:r>
            <a:r>
              <a:rPr lang="en-US" sz="2800" b="1" dirty="0"/>
              <a:t> </a:t>
            </a:r>
            <a:r>
              <a:rPr lang="en-US" sz="2800" b="1" dirty="0" err="1"/>
              <a:t>pháp</a:t>
            </a:r>
            <a:r>
              <a:rPr lang="en-US" sz="2800" b="1" dirty="0"/>
              <a:t> </a:t>
            </a:r>
            <a:r>
              <a:rPr lang="en-US" sz="2800" b="1" dirty="0" err="1"/>
              <a:t>biểu</a:t>
            </a:r>
            <a:r>
              <a:rPr lang="en-US" sz="2800" b="1" dirty="0"/>
              <a:t> </a:t>
            </a:r>
            <a:r>
              <a:rPr lang="en-US" sz="2800" b="1" dirty="0" err="1"/>
              <a:t>diễn</a:t>
            </a:r>
            <a:r>
              <a:rPr lang="en-US" sz="2800" b="1" dirty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đỉnh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3 </a:t>
            </a:r>
            <a:r>
              <a:rPr lang="en-US" sz="2800" dirty="0" err="1"/>
              <a:t>thông</a:t>
            </a:r>
            <a:r>
              <a:rPr lang="en-US" sz="2800" dirty="0"/>
              <a:t> tin:</a:t>
            </a:r>
            <a:endParaRPr lang="en-US" sz="2400" dirty="0"/>
          </a:p>
          <a:p>
            <a:pPr lvl="2"/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(</a:t>
            </a:r>
            <a:r>
              <a:rPr lang="en-US" sz="2400" dirty="0" err="1"/>
              <a:t>infor</a:t>
            </a:r>
            <a:r>
              <a:rPr lang="en-US" sz="2400" dirty="0"/>
              <a:t>)</a:t>
            </a:r>
            <a:endParaRPr lang="en-US" sz="2000" dirty="0"/>
          </a:p>
          <a:p>
            <a:pPr lvl="2"/>
            <a:r>
              <a:rPr lang="en-US" sz="2400" dirty="0"/>
              <a:t>Con </a:t>
            </a:r>
            <a:r>
              <a:rPr lang="en-US" sz="2400" dirty="0" err="1"/>
              <a:t>trưởng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(</a:t>
            </a:r>
            <a:r>
              <a:rPr lang="en-US" sz="2400" dirty="0" err="1"/>
              <a:t>EldestChild</a:t>
            </a:r>
            <a:r>
              <a:rPr lang="en-US" sz="2400" dirty="0"/>
              <a:t>): </a:t>
            </a:r>
            <a:r>
              <a:rPr lang="en-US" sz="2400" dirty="0" err="1"/>
              <a:t>Lưu</a:t>
            </a:r>
            <a:r>
              <a:rPr lang="en-US" sz="2400" dirty="0"/>
              <a:t> ID</a:t>
            </a:r>
            <a:endParaRPr lang="en-US" sz="2000" dirty="0"/>
          </a:p>
          <a:p>
            <a:pPr lvl="2"/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liền</a:t>
            </a:r>
            <a:r>
              <a:rPr lang="en-US" sz="2400" dirty="0"/>
              <a:t> </a:t>
            </a:r>
            <a:r>
              <a:rPr lang="en-US" sz="2400" dirty="0" err="1"/>
              <a:t>kề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(</a:t>
            </a:r>
            <a:r>
              <a:rPr lang="en-US" sz="2400" dirty="0" err="1"/>
              <a:t>NextSibling</a:t>
            </a:r>
            <a:r>
              <a:rPr lang="en-US" sz="2400" dirty="0"/>
              <a:t>): </a:t>
            </a:r>
            <a:r>
              <a:rPr lang="en-US" sz="2400" dirty="0" err="1"/>
              <a:t>Lưu</a:t>
            </a:r>
            <a:r>
              <a:rPr lang="en-US" sz="2400" dirty="0"/>
              <a:t> ID</a:t>
            </a:r>
            <a:endParaRPr lang="en-US" sz="2000" dirty="0"/>
          </a:p>
          <a:p>
            <a:pPr marL="0" indent="0">
              <a:buNone/>
            </a:pPr>
            <a:r>
              <a:rPr lang="en-US" sz="2800" i="1" dirty="0">
                <a:sym typeface="Wingdings" pitchFamily="2" charset="2"/>
              </a:rPr>
              <a:t> </a:t>
            </a:r>
            <a:r>
              <a:rPr lang="en-US" sz="2800" i="1" dirty="0" err="1"/>
              <a:t>Mỗi</a:t>
            </a:r>
            <a:r>
              <a:rPr lang="en-US" sz="2800" i="1" dirty="0"/>
              <a:t> </a:t>
            </a:r>
            <a:r>
              <a:rPr lang="en-US" sz="2800" i="1" dirty="0" err="1"/>
              <a:t>đỉnh</a:t>
            </a:r>
            <a:r>
              <a:rPr lang="en-US" sz="2800" i="1" dirty="0"/>
              <a:t>, </a:t>
            </a:r>
            <a:r>
              <a:rPr lang="en-US" sz="2800" i="1" dirty="0" err="1"/>
              <a:t>còn</a:t>
            </a:r>
            <a:r>
              <a:rPr lang="en-US" sz="2800" i="1" dirty="0"/>
              <a:t> </a:t>
            </a:r>
            <a:r>
              <a:rPr lang="en-US" sz="2800" i="1" dirty="0" err="1"/>
              <a:t>gọi</a:t>
            </a:r>
            <a:r>
              <a:rPr lang="en-US" sz="2800" i="1" dirty="0"/>
              <a:t> </a:t>
            </a:r>
            <a:r>
              <a:rPr lang="en-US" sz="2800" i="1" dirty="0" err="1"/>
              <a:t>là</a:t>
            </a:r>
            <a:r>
              <a:rPr lang="en-US" sz="2800" i="1" dirty="0"/>
              <a:t> </a:t>
            </a:r>
            <a:r>
              <a:rPr lang="en-US" sz="2800" i="1" dirty="0" err="1"/>
              <a:t>một</a:t>
            </a:r>
            <a:r>
              <a:rPr lang="en-US" sz="2800" i="1" dirty="0"/>
              <a:t> </a:t>
            </a:r>
            <a:r>
              <a:rPr lang="en-US" sz="2800" i="1" dirty="0" err="1"/>
              <a:t>nút</a:t>
            </a:r>
            <a:r>
              <a:rPr lang="en-US" sz="2800" i="1" dirty="0"/>
              <a:t> </a:t>
            </a:r>
            <a:r>
              <a:rPr lang="en-US" sz="2800" i="1" dirty="0" err="1"/>
              <a:t>có</a:t>
            </a:r>
            <a:r>
              <a:rPr lang="en-US" sz="2800" i="1" dirty="0"/>
              <a:t> </a:t>
            </a:r>
            <a:r>
              <a:rPr lang="en-US" sz="2800" i="1" dirty="0" err="1"/>
              <a:t>thể</a:t>
            </a:r>
            <a:r>
              <a:rPr lang="en-US" sz="2800" i="1" dirty="0"/>
              <a:t> </a:t>
            </a:r>
            <a:r>
              <a:rPr lang="en-US" sz="2800" i="1" dirty="0" err="1"/>
              <a:t>xem</a:t>
            </a:r>
            <a:r>
              <a:rPr lang="en-US" sz="2800" i="1" dirty="0"/>
              <a:t> </a:t>
            </a:r>
            <a:r>
              <a:rPr lang="en-US" sz="2800" i="1" dirty="0" err="1"/>
              <a:t>như</a:t>
            </a:r>
            <a:r>
              <a:rPr lang="en-US" sz="2800" i="1" dirty="0"/>
              <a:t> </a:t>
            </a:r>
            <a:r>
              <a:rPr lang="en-US" sz="2800" i="1" dirty="0" err="1"/>
              <a:t>một</a:t>
            </a:r>
            <a:r>
              <a:rPr lang="en-US" sz="2800" i="1" dirty="0"/>
              <a:t> </a:t>
            </a:r>
            <a:r>
              <a:rPr lang="en-US" sz="2800" i="1" dirty="0" err="1"/>
              <a:t>cấu</a:t>
            </a:r>
            <a:r>
              <a:rPr lang="en-US" sz="2800" i="1" dirty="0"/>
              <a:t> </a:t>
            </a:r>
            <a:r>
              <a:rPr lang="en-US" sz="2800" i="1" dirty="0" err="1"/>
              <a:t>trúc</a:t>
            </a:r>
            <a:r>
              <a:rPr lang="en-US" sz="2800" i="1" dirty="0"/>
              <a:t> </a:t>
            </a:r>
            <a:r>
              <a:rPr lang="en-US" sz="2800" i="1" dirty="0" err="1"/>
              <a:t>bản</a:t>
            </a:r>
            <a:r>
              <a:rPr lang="en-US" sz="2800" i="1" dirty="0"/>
              <a:t> </a:t>
            </a:r>
            <a:r>
              <a:rPr lang="en-US" sz="2800" i="1" dirty="0" err="1"/>
              <a:t>ghi</a:t>
            </a:r>
            <a:r>
              <a:rPr lang="en-US" sz="2800" i="1" dirty="0"/>
              <a:t> </a:t>
            </a:r>
            <a:r>
              <a:rPr lang="en-US" sz="2800" i="1" dirty="0" err="1"/>
              <a:t>gồm</a:t>
            </a:r>
            <a:r>
              <a:rPr lang="en-US" sz="2800" i="1" dirty="0"/>
              <a:t> 3 </a:t>
            </a:r>
            <a:r>
              <a:rPr lang="en-US" sz="2800" i="1" dirty="0" err="1"/>
              <a:t>trường</a:t>
            </a:r>
            <a:r>
              <a:rPr lang="en-US" sz="2800" i="1" dirty="0"/>
              <a:t>: </a:t>
            </a:r>
            <a:r>
              <a:rPr lang="en-US" sz="2800" i="1" dirty="0" err="1"/>
              <a:t>infor</a:t>
            </a:r>
            <a:r>
              <a:rPr lang="en-US" sz="2800" i="1" dirty="0"/>
              <a:t>, </a:t>
            </a:r>
            <a:r>
              <a:rPr lang="en-US" sz="2800" i="1" dirty="0" err="1"/>
              <a:t>EldestChild</a:t>
            </a:r>
            <a:r>
              <a:rPr lang="en-US" sz="2800" i="1" dirty="0"/>
              <a:t>, </a:t>
            </a:r>
            <a:r>
              <a:rPr lang="en-US" sz="2800" i="1" dirty="0" err="1"/>
              <a:t>NextSibling</a:t>
            </a:r>
            <a:endParaRPr lang="en-US" sz="2400" dirty="0"/>
          </a:p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đỉnh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1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n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móc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. Ta </a:t>
            </a: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lượt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 2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9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r>
              <a:rPr lang="en-US" dirty="0"/>
              <a:t>a)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3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3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sz="36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6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36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36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infor</a:t>
            </a:r>
            <a:r>
              <a:rPr lang="en-US" sz="36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EldestChild</a:t>
            </a:r>
            <a:r>
              <a:rPr lang="en-US" sz="36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NextSibling</a:t>
            </a:r>
            <a:endParaRPr lang="en-US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6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Ví</a:t>
            </a:r>
            <a:r>
              <a:rPr lang="en-US" sz="3600" b="1" dirty="0"/>
              <a:t> </a:t>
            </a:r>
            <a:r>
              <a:rPr lang="en-US" sz="3600" b="1" dirty="0" err="1"/>
              <a:t>dụ</a:t>
            </a:r>
            <a:r>
              <a:rPr lang="en-US" sz="3600" b="1" dirty="0"/>
              <a:t>: </a:t>
            </a:r>
            <a:r>
              <a:rPr lang="en-US" sz="3600" b="1" dirty="0" err="1"/>
              <a:t>Xét</a:t>
            </a:r>
            <a:r>
              <a:rPr lang="en-US" sz="3600" b="1" dirty="0"/>
              <a:t> </a:t>
            </a:r>
            <a:r>
              <a:rPr lang="en-US" sz="3600" b="1" dirty="0" err="1"/>
              <a:t>cây</a:t>
            </a:r>
            <a:r>
              <a:rPr lang="en-US" sz="3600" b="1" dirty="0"/>
              <a:t> </a:t>
            </a:r>
            <a:r>
              <a:rPr lang="en-US" sz="3600" b="1" dirty="0" err="1"/>
              <a:t>và</a:t>
            </a:r>
            <a:r>
              <a:rPr lang="en-US" sz="3600" b="1" dirty="0"/>
              <a:t> </a:t>
            </a:r>
            <a:r>
              <a:rPr lang="en-US" sz="3600" b="1" dirty="0" err="1"/>
              <a:t>hình</a:t>
            </a:r>
            <a:r>
              <a:rPr lang="en-US" sz="3600" b="1" dirty="0"/>
              <a:t> </a:t>
            </a:r>
            <a:r>
              <a:rPr lang="en-US" sz="3600" b="1" dirty="0" err="1"/>
              <a:t>ảnh</a:t>
            </a:r>
            <a:r>
              <a:rPr lang="en-US" sz="3600" b="1" dirty="0"/>
              <a:t> </a:t>
            </a:r>
            <a:r>
              <a:rPr lang="en-US" sz="3600" b="1" dirty="0" err="1"/>
              <a:t>cây</a:t>
            </a:r>
            <a:r>
              <a:rPr lang="en-US" sz="3600" b="1" dirty="0"/>
              <a:t> </a:t>
            </a:r>
            <a:r>
              <a:rPr lang="en-US" sz="3600" b="1" dirty="0" err="1"/>
              <a:t>sau</a:t>
            </a:r>
            <a:r>
              <a:rPr lang="en-US" sz="3600" b="1" dirty="0"/>
              <a:t> </a:t>
            </a:r>
            <a:r>
              <a:rPr lang="en-US" sz="3600" b="1" dirty="0" err="1"/>
              <a:t>khi</a:t>
            </a:r>
            <a:r>
              <a:rPr lang="en-US" sz="3600" b="1" dirty="0"/>
              <a:t> </a:t>
            </a:r>
            <a:r>
              <a:rPr lang="en-US" sz="3600" b="1" dirty="0" err="1"/>
              <a:t>biểu</a:t>
            </a:r>
            <a:r>
              <a:rPr lang="en-US" sz="3600" b="1" dirty="0"/>
              <a:t> </a:t>
            </a:r>
            <a:r>
              <a:rPr lang="en-US" sz="3600" b="1" dirty="0" err="1"/>
              <a:t>diễn</a:t>
            </a:r>
            <a:r>
              <a:rPr lang="en-US" sz="36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5029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848600" cy="491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910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Cú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diễn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ứng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# define N &lt;</a:t>
            </a: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MaxNode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endParaRPr lang="en-US" sz="28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item </a:t>
            </a: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Infor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EldestChild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NextSibling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} Node;</a:t>
            </a:r>
          </a:p>
          <a:p>
            <a:pPr marL="365760" lvl="1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2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Tree</a:t>
            </a:r>
          </a:p>
          <a:p>
            <a:pPr marL="365760" lvl="1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365760" lvl="1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Node  Elements[N];</a:t>
            </a:r>
          </a:p>
          <a:p>
            <a:pPr marL="365760" lvl="1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9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 err="1"/>
              <a:t>Nhận</a:t>
            </a:r>
            <a:r>
              <a:rPr lang="en-US" sz="3600" b="1" u="sng" dirty="0"/>
              <a:t> </a:t>
            </a:r>
            <a:r>
              <a:rPr lang="en-US" sz="3600" b="1" u="sng" dirty="0" err="1"/>
              <a:t>xét</a:t>
            </a:r>
            <a:endParaRPr lang="en-US" sz="3600" b="1" dirty="0"/>
          </a:p>
          <a:p>
            <a:pPr lvl="0"/>
            <a:r>
              <a:rPr lang="en-US" sz="3200" dirty="0" err="1">
                <a:solidFill>
                  <a:srgbClr val="00B050"/>
                </a:solidFill>
              </a:rPr>
              <a:t>Cây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sau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khi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biểu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diễn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được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xem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như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là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một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mảng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các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nút</a:t>
            </a:r>
            <a:endParaRPr lang="en-US" sz="3200" dirty="0">
              <a:solidFill>
                <a:srgbClr val="00B050"/>
              </a:solidFill>
            </a:endParaRPr>
          </a:p>
          <a:p>
            <a:pPr lvl="0"/>
            <a:r>
              <a:rPr lang="en-US" sz="3200" dirty="0" err="1">
                <a:solidFill>
                  <a:srgbClr val="00B050"/>
                </a:solidFill>
              </a:rPr>
              <a:t>Thao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tác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trên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cây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là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thao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tác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trên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mảng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các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nút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này</a:t>
            </a:r>
            <a:endParaRPr lang="en-US" sz="32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9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  <a:defRPr/>
            </a:pPr>
            <a:r>
              <a:rPr lang="en-US" sz="3600" b="1" dirty="0" err="1">
                <a:solidFill>
                  <a:srgbClr val="FF0000"/>
                </a:solidFill>
                <a:cs typeface="Times New Roman" pitchFamily="18" charset="0"/>
              </a:rPr>
              <a:t>Cài</a:t>
            </a:r>
            <a:r>
              <a:rPr lang="en-US" sz="36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cs typeface="Times New Roman" pitchFamily="18" charset="0"/>
              </a:rPr>
              <a:t>đặt</a:t>
            </a:r>
            <a:r>
              <a:rPr lang="en-US" sz="36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cs typeface="Times New Roman" pitchFamily="18" charset="0"/>
              </a:rPr>
              <a:t>một</a:t>
            </a:r>
            <a:r>
              <a:rPr lang="en-US" sz="36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cs typeface="Times New Roman" pitchFamily="18" charset="0"/>
              </a:rPr>
              <a:t>số</a:t>
            </a:r>
            <a:r>
              <a:rPr lang="en-US" sz="36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cs typeface="Times New Roman" pitchFamily="18" charset="0"/>
              </a:rPr>
              <a:t>phép</a:t>
            </a:r>
            <a:r>
              <a:rPr lang="en-US" sz="36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cs typeface="Times New Roman" pitchFamily="18" charset="0"/>
              </a:rPr>
              <a:t>toán</a:t>
            </a:r>
            <a:r>
              <a:rPr lang="en-US" sz="36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cs typeface="Times New Roman" pitchFamily="18" charset="0"/>
              </a:rPr>
              <a:t>trên</a:t>
            </a:r>
            <a:r>
              <a:rPr lang="en-US" sz="36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cs typeface="Times New Roman" pitchFamily="18" charset="0"/>
              </a:rPr>
              <a:t>cây</a:t>
            </a:r>
            <a:endParaRPr lang="en-US" sz="36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r>
              <a:rPr lang="en-US" sz="3600" b="1" i="1" dirty="0" err="1">
                <a:cs typeface="Times New Roman" pitchFamily="18" charset="0"/>
              </a:rPr>
              <a:t>Tìm</a:t>
            </a:r>
            <a:r>
              <a:rPr lang="en-US" sz="3600" b="1" i="1" dirty="0">
                <a:cs typeface="Times New Roman" pitchFamily="18" charset="0"/>
              </a:rPr>
              <a:t> cha </a:t>
            </a:r>
            <a:r>
              <a:rPr lang="en-US" sz="3600" b="1" i="1" dirty="0" err="1">
                <a:cs typeface="Times New Roman" pitchFamily="18" charset="0"/>
              </a:rPr>
              <a:t>của</a:t>
            </a:r>
            <a:r>
              <a:rPr lang="en-US" sz="3600" b="1" i="1" dirty="0">
                <a:cs typeface="Times New Roman" pitchFamily="18" charset="0"/>
              </a:rPr>
              <a:t> </a:t>
            </a:r>
            <a:r>
              <a:rPr lang="en-US" sz="3600" b="1" i="1" dirty="0" err="1">
                <a:cs typeface="Times New Roman" pitchFamily="18" charset="0"/>
              </a:rPr>
              <a:t>đỉnh</a:t>
            </a:r>
            <a:r>
              <a:rPr lang="en-US" sz="3600" b="1" i="1" dirty="0">
                <a:cs typeface="Times New Roman" pitchFamily="18" charset="0"/>
              </a:rPr>
              <a:t> </a:t>
            </a:r>
            <a:r>
              <a:rPr lang="en-US" sz="3600" b="1" i="1" dirty="0" err="1">
                <a:cs typeface="Times New Roman" pitchFamily="18" charset="0"/>
              </a:rPr>
              <a:t>thứ</a:t>
            </a:r>
            <a:r>
              <a:rPr lang="en-US" sz="3600" b="1" i="1" dirty="0">
                <a:cs typeface="Times New Roman" pitchFamily="18" charset="0"/>
              </a:rPr>
              <a:t> k </a:t>
            </a:r>
            <a:r>
              <a:rPr lang="en-US" sz="3600" b="1" i="1" dirty="0" err="1">
                <a:cs typeface="Times New Roman" pitchFamily="18" charset="0"/>
              </a:rPr>
              <a:t>trên</a:t>
            </a:r>
            <a:r>
              <a:rPr lang="en-US" sz="3600" b="1" i="1" dirty="0">
                <a:cs typeface="Times New Roman" pitchFamily="18" charset="0"/>
              </a:rPr>
              <a:t> </a:t>
            </a:r>
            <a:r>
              <a:rPr lang="en-US" sz="3600" b="1" i="1" dirty="0" err="1">
                <a:cs typeface="Times New Roman" pitchFamily="18" charset="0"/>
              </a:rPr>
              <a:t>cây</a:t>
            </a:r>
            <a:r>
              <a:rPr lang="en-US" sz="3600" b="1" i="1" dirty="0">
                <a:cs typeface="Times New Roman" pitchFamily="18" charset="0"/>
              </a:rPr>
              <a:t> T:</a:t>
            </a:r>
          </a:p>
          <a:p>
            <a:pPr marL="0" indent="0" algn="just">
              <a:buFontTx/>
              <a:buNone/>
              <a:defRPr/>
            </a:pPr>
            <a:r>
              <a:rPr lang="en-US" sz="3600" dirty="0">
                <a:cs typeface="Times New Roman" pitchFamily="18" charset="0"/>
              </a:rPr>
              <a:t>+ </a:t>
            </a:r>
            <a:r>
              <a:rPr lang="en-US" sz="3600" dirty="0" err="1">
                <a:cs typeface="Times New Roman" pitchFamily="18" charset="0"/>
              </a:rPr>
              <a:t>Duyệt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lần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lượt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các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đỉnh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trên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cây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xuất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phát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từ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gốc</a:t>
            </a:r>
            <a:r>
              <a:rPr lang="en-US" sz="3600" dirty="0">
                <a:cs typeface="Times New Roman" pitchFamily="18" charset="0"/>
              </a:rPr>
              <a:t> (</a:t>
            </a:r>
            <a:r>
              <a:rPr lang="en-US" sz="3600" dirty="0" err="1">
                <a:cs typeface="Times New Roman" pitchFamily="18" charset="0"/>
              </a:rPr>
              <a:t>i</a:t>
            </a:r>
            <a:r>
              <a:rPr lang="en-US" sz="3600" dirty="0">
                <a:cs typeface="Times New Roman" pitchFamily="18" charset="0"/>
              </a:rPr>
              <a:t> =0), </a:t>
            </a:r>
            <a:r>
              <a:rPr lang="en-US" sz="3600" dirty="0" err="1">
                <a:cs typeface="Times New Roman" pitchFamily="18" charset="0"/>
              </a:rPr>
              <a:t>kiểm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tra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xem</a:t>
            </a:r>
            <a:r>
              <a:rPr lang="en-US" sz="3600" dirty="0">
                <a:cs typeface="Times New Roman" pitchFamily="18" charset="0"/>
              </a:rPr>
              <a:t> con </a:t>
            </a:r>
            <a:r>
              <a:rPr lang="en-US" sz="3600" dirty="0" err="1">
                <a:cs typeface="Times New Roman" pitchFamily="18" charset="0"/>
              </a:rPr>
              <a:t>trưởng</a:t>
            </a:r>
            <a:r>
              <a:rPr lang="en-US" sz="3600" dirty="0">
                <a:cs typeface="Times New Roman" pitchFamily="18" charset="0"/>
              </a:rPr>
              <a:t> J </a:t>
            </a:r>
            <a:r>
              <a:rPr lang="en-US" sz="3600" dirty="0" err="1">
                <a:cs typeface="Times New Roman" pitchFamily="18" charset="0"/>
              </a:rPr>
              <a:t>của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i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có</a:t>
            </a:r>
            <a:r>
              <a:rPr lang="en-US" sz="3600" dirty="0">
                <a:cs typeface="Times New Roman" pitchFamily="18" charset="0"/>
              </a:rPr>
              <a:t> = k hay </a:t>
            </a:r>
            <a:r>
              <a:rPr lang="en-US" sz="3600" dirty="0" err="1">
                <a:cs typeface="Times New Roman" pitchFamily="18" charset="0"/>
              </a:rPr>
              <a:t>không</a:t>
            </a:r>
            <a:r>
              <a:rPr lang="en-US" sz="3600" dirty="0">
                <a:cs typeface="Times New Roman" pitchFamily="18" charset="0"/>
              </a:rPr>
              <a:t>? </a:t>
            </a:r>
            <a:r>
              <a:rPr lang="en-US" sz="3600" dirty="0" err="1">
                <a:cs typeface="Times New Roman" pitchFamily="18" charset="0"/>
              </a:rPr>
              <a:t>Nếu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có</a:t>
            </a:r>
            <a:r>
              <a:rPr lang="en-US" sz="3600" dirty="0">
                <a:cs typeface="Times New Roman" pitchFamily="18" charset="0"/>
              </a:rPr>
              <a:t> =&gt; </a:t>
            </a:r>
            <a:r>
              <a:rPr lang="en-US" sz="3600" dirty="0" err="1">
                <a:cs typeface="Times New Roman" pitchFamily="18" charset="0"/>
              </a:rPr>
              <a:t>i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chính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là</a:t>
            </a:r>
            <a:r>
              <a:rPr lang="en-US" sz="3600" dirty="0">
                <a:cs typeface="Times New Roman" pitchFamily="18" charset="0"/>
              </a:rPr>
              <a:t> cha </a:t>
            </a:r>
            <a:r>
              <a:rPr lang="en-US" sz="3600" dirty="0" err="1">
                <a:cs typeface="Times New Roman" pitchFamily="18" charset="0"/>
              </a:rPr>
              <a:t>cần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tìm</a:t>
            </a:r>
            <a:r>
              <a:rPr lang="en-US" sz="3600" dirty="0">
                <a:cs typeface="Times New Roman" pitchFamily="18" charset="0"/>
              </a:rPr>
              <a:t>.</a:t>
            </a:r>
          </a:p>
          <a:p>
            <a:pPr marL="0" indent="0" algn="just">
              <a:buFontTx/>
              <a:buNone/>
              <a:defRPr/>
            </a:pPr>
            <a:r>
              <a:rPr lang="en-US" sz="3600" dirty="0">
                <a:cs typeface="Times New Roman" pitchFamily="18" charset="0"/>
              </a:rPr>
              <a:t>+ </a:t>
            </a:r>
            <a:r>
              <a:rPr lang="en-US" sz="3600" dirty="0" err="1">
                <a:cs typeface="Times New Roman" pitchFamily="18" charset="0"/>
              </a:rPr>
              <a:t>Ngược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lại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kiểm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tra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em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liền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kề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của</a:t>
            </a:r>
            <a:r>
              <a:rPr lang="en-US" sz="3600" dirty="0">
                <a:cs typeface="Times New Roman" pitchFamily="18" charset="0"/>
              </a:rPr>
              <a:t> con </a:t>
            </a:r>
            <a:r>
              <a:rPr lang="en-US" sz="3600" dirty="0" err="1">
                <a:cs typeface="Times New Roman" pitchFamily="18" charset="0"/>
              </a:rPr>
              <a:t>trưởng</a:t>
            </a:r>
            <a:r>
              <a:rPr lang="en-US" sz="3600" dirty="0">
                <a:cs typeface="Times New Roman" pitchFamily="18" charset="0"/>
              </a:rPr>
              <a:t> J </a:t>
            </a:r>
            <a:r>
              <a:rPr lang="en-US" sz="3600" dirty="0" err="1">
                <a:cs typeface="Times New Roman" pitchFamily="18" charset="0"/>
              </a:rPr>
              <a:t>có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bằng</a:t>
            </a:r>
            <a:r>
              <a:rPr lang="en-US" sz="3600" dirty="0">
                <a:cs typeface="Times New Roman" pitchFamily="18" charset="0"/>
              </a:rPr>
              <a:t> k hay </a:t>
            </a:r>
            <a:r>
              <a:rPr lang="en-US" sz="3600" dirty="0" err="1">
                <a:cs typeface="Times New Roman" pitchFamily="18" charset="0"/>
              </a:rPr>
              <a:t>không</a:t>
            </a:r>
            <a:endParaRPr lang="en-US" sz="3600" dirty="0">
              <a:cs typeface="Times New Roman" pitchFamily="18" charset="0"/>
            </a:endParaRPr>
          </a:p>
          <a:p>
            <a:pPr marL="0" indent="287338" algn="just">
              <a:buFontTx/>
              <a:buNone/>
              <a:defRPr/>
            </a:pPr>
            <a:r>
              <a:rPr lang="en-US" sz="3600" dirty="0" err="1">
                <a:cs typeface="Times New Roman" pitchFamily="18" charset="0"/>
              </a:rPr>
              <a:t>Nếu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bằng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thì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i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chính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là</a:t>
            </a:r>
            <a:r>
              <a:rPr lang="en-US" sz="3600" dirty="0">
                <a:cs typeface="Times New Roman" pitchFamily="18" charset="0"/>
              </a:rPr>
              <a:t> cha </a:t>
            </a:r>
            <a:r>
              <a:rPr lang="en-US" sz="3600" dirty="0" err="1">
                <a:cs typeface="Times New Roman" pitchFamily="18" charset="0"/>
              </a:rPr>
              <a:t>cần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tìm</a:t>
            </a:r>
            <a:r>
              <a:rPr lang="en-US" sz="3600" dirty="0">
                <a:cs typeface="Times New Roman" pitchFamily="18" charset="0"/>
              </a:rPr>
              <a:t>.</a:t>
            </a:r>
          </a:p>
          <a:p>
            <a:pPr marL="0" indent="0" algn="just">
              <a:buFontTx/>
              <a:buNone/>
              <a:defRPr/>
            </a:pPr>
            <a:r>
              <a:rPr lang="en-US" sz="3600" dirty="0">
                <a:cs typeface="Times New Roman" pitchFamily="18" charset="0"/>
              </a:rPr>
              <a:t>   </a:t>
            </a:r>
            <a:r>
              <a:rPr lang="en-US" sz="3600" dirty="0" err="1">
                <a:cs typeface="Times New Roman" pitchFamily="18" charset="0"/>
              </a:rPr>
              <a:t>Nếu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không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kiểm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tra</a:t>
            </a:r>
            <a:r>
              <a:rPr lang="en-US" sz="3600" dirty="0">
                <a:cs typeface="Times New Roman" pitchFamily="18" charset="0"/>
              </a:rPr>
              <a:t> J </a:t>
            </a:r>
            <a:r>
              <a:rPr lang="en-US" sz="3600" dirty="0" err="1">
                <a:cs typeface="Times New Roman" pitchFamily="18" charset="0"/>
              </a:rPr>
              <a:t>là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em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liền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kề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của</a:t>
            </a:r>
            <a:r>
              <a:rPr lang="en-US" sz="3600" dirty="0">
                <a:cs typeface="Times New Roman" pitchFamily="18" charset="0"/>
              </a:rPr>
              <a:t> J </a:t>
            </a:r>
            <a:r>
              <a:rPr lang="en-US" sz="3600" dirty="0" err="1">
                <a:cs typeface="Times New Roman" pitchFamily="18" charset="0"/>
              </a:rPr>
              <a:t>cũ.cứ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tiếp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tục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như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vậy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cho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đến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khi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kiểm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tra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hết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các</a:t>
            </a:r>
            <a:r>
              <a:rPr lang="en-US" sz="3600" dirty="0">
                <a:cs typeface="Times New Roman" pitchFamily="18" charset="0"/>
              </a:rPr>
              <a:t> con </a:t>
            </a:r>
            <a:r>
              <a:rPr lang="en-US" sz="3600" dirty="0" err="1">
                <a:cs typeface="Times New Roman" pitchFamily="18" charset="0"/>
              </a:rPr>
              <a:t>của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i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mà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không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có</a:t>
            </a:r>
            <a:r>
              <a:rPr lang="en-US" sz="3600" dirty="0">
                <a:cs typeface="Times New Roman" pitchFamily="18" charset="0"/>
              </a:rPr>
              <a:t> con </a:t>
            </a:r>
            <a:r>
              <a:rPr lang="en-US" sz="3600" dirty="0" err="1">
                <a:cs typeface="Times New Roman" pitchFamily="18" charset="0"/>
              </a:rPr>
              <a:t>nào</a:t>
            </a:r>
            <a:r>
              <a:rPr lang="en-US" sz="3600" dirty="0">
                <a:cs typeface="Times New Roman" pitchFamily="18" charset="0"/>
              </a:rPr>
              <a:t> = k </a:t>
            </a:r>
            <a:r>
              <a:rPr lang="en-US" sz="3600" dirty="0" err="1">
                <a:cs typeface="Times New Roman" pitchFamily="18" charset="0"/>
              </a:rPr>
              <a:t>thì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duyệt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đỉnh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i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tiếp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theo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trên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cây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ngược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lại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thì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dừng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việc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tìm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kiếm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và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kết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luận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i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chính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là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đỉnh</a:t>
            </a:r>
            <a:r>
              <a:rPr lang="en-US" sz="3600" dirty="0">
                <a:cs typeface="Times New Roman" pitchFamily="18" charset="0"/>
              </a:rPr>
              <a:t> cha </a:t>
            </a:r>
            <a:r>
              <a:rPr lang="en-US" sz="3600" dirty="0" err="1">
                <a:cs typeface="Times New Roman" pitchFamily="18" charset="0"/>
              </a:rPr>
              <a:t>cần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tìm</a:t>
            </a:r>
            <a:r>
              <a:rPr lang="en-US" sz="3600" dirty="0">
                <a:cs typeface="Times New Roman" pitchFamily="18" charset="0"/>
              </a:rPr>
              <a:t>.</a:t>
            </a:r>
          </a:p>
          <a:p>
            <a:pPr marL="0" indent="0" algn="ctr">
              <a:buNone/>
            </a:pPr>
            <a:endParaRPr lang="en-US" sz="36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4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b="1" u="sng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43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b="1" u="sng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4300" b="1" u="sng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endParaRPr lang="en-US" sz="43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 Parent(Tree T, </a:t>
            </a: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 k)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-55563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=0,j, found = 0;</a:t>
            </a:r>
          </a:p>
          <a:p>
            <a:pPr indent="-55563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while( </a:t>
            </a: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&lt;N &amp;&amp; (found != 1))</a:t>
            </a:r>
          </a:p>
          <a:p>
            <a:pPr indent="-55563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176213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j = </a:t>
            </a: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T.Elements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EldestChild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176213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if (j == k)</a:t>
            </a:r>
          </a:p>
          <a:p>
            <a:pPr indent="339725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625475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; found =1;</a:t>
            </a:r>
          </a:p>
          <a:p>
            <a:pPr indent="339725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indent="339725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else {</a:t>
            </a:r>
          </a:p>
          <a:p>
            <a:pPr indent="625475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j  = </a:t>
            </a: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T.Elements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[j].</a:t>
            </a: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NextSibling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625475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while (j!= -1 &amp;&amp; (found != 1))</a:t>
            </a:r>
          </a:p>
          <a:p>
            <a:pPr indent="858838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{  if (j==k)</a:t>
            </a:r>
          </a:p>
          <a:p>
            <a:pPr indent="858838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     { return </a:t>
            </a: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; found = 1;}</a:t>
            </a:r>
          </a:p>
          <a:p>
            <a:pPr indent="858838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else j = </a:t>
            </a: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T.Elements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[j].</a:t>
            </a: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NextSibling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803275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indent="803275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pPr indent="-55563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}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/>
          </a:bodyPr>
          <a:lstStyle/>
          <a:p>
            <a:r>
              <a:rPr lang="vi-VN" sz="2800" dirty="0"/>
              <a:t>Hiểu định nghĩa về cây, phân biệt các mô hình cây như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vi-VN" sz="2800" dirty="0"/>
              <a:t>cây tổng quát, cây nhị phân, cây NPTK. Nắm được các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vi-VN" sz="2800" dirty="0"/>
              <a:t>khái niệm cơ bản trên cây.</a:t>
            </a:r>
          </a:p>
          <a:p>
            <a:r>
              <a:rPr lang="vi-VN" sz="2800" dirty="0"/>
              <a:t>Biểu diễn cây bởi các CTDL khác nhau và cài đặt được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vi-VN" sz="2800" dirty="0"/>
              <a:t>các phép toán cơ bản trên từng C</a:t>
            </a:r>
            <a:r>
              <a:rPr lang="en-US" sz="2800" dirty="0"/>
              <a:t>TD</a:t>
            </a:r>
            <a:r>
              <a:rPr lang="vi-VN" sz="2800" dirty="0"/>
              <a:t>L cây.</a:t>
            </a:r>
          </a:p>
          <a:p>
            <a:r>
              <a:rPr lang="vi-VN" sz="2800" dirty="0"/>
              <a:t>Vận dụng các phép toán cơ bản đã cài đặt trên từng</a:t>
            </a:r>
            <a:r>
              <a:rPr lang="en-US" sz="2800" dirty="0"/>
              <a:t> </a:t>
            </a:r>
            <a:r>
              <a:rPr lang="vi-VN" sz="2800" dirty="0"/>
              <a:t>CTLD cây để thực hiện các thao tác phức tạp hơn trên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873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229600" cy="1143000"/>
          </a:xfrm>
        </p:spPr>
        <p:txBody>
          <a:bodyPr/>
          <a:lstStyle/>
          <a:p>
            <a:r>
              <a:rPr lang="en-US" dirty="0"/>
              <a:t>b)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867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err="1"/>
              <a:t>Mô</a:t>
            </a:r>
            <a:r>
              <a:rPr lang="en-US" sz="2800" b="1" dirty="0"/>
              <a:t> </a:t>
            </a:r>
            <a:r>
              <a:rPr lang="en-US" sz="2800" b="1" dirty="0" err="1"/>
              <a:t>tả</a:t>
            </a:r>
            <a:r>
              <a:rPr lang="en-US" sz="2800" b="1" dirty="0"/>
              <a:t> </a:t>
            </a:r>
            <a:r>
              <a:rPr lang="en-US" sz="2800" b="1" dirty="0" err="1"/>
              <a:t>dạng</a:t>
            </a:r>
            <a:r>
              <a:rPr lang="en-US" sz="2800" b="1" dirty="0"/>
              <a:t> </a:t>
            </a:r>
            <a:r>
              <a:rPr lang="en-US" sz="2800" b="1" dirty="0" err="1"/>
              <a:t>biểu</a:t>
            </a:r>
            <a:r>
              <a:rPr lang="en-US" sz="2800" b="1" dirty="0"/>
              <a:t> </a:t>
            </a:r>
            <a:r>
              <a:rPr lang="en-US" sz="2800" b="1" dirty="0" err="1"/>
              <a:t>diễn</a:t>
            </a:r>
            <a:r>
              <a:rPr lang="en-US" sz="2800" b="1" dirty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đỉnh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3 </a:t>
            </a:r>
            <a:r>
              <a:rPr lang="en-US" sz="2800" dirty="0" err="1"/>
              <a:t>thông</a:t>
            </a:r>
            <a:r>
              <a:rPr lang="en-US" sz="2800" dirty="0"/>
              <a:t> tin:</a:t>
            </a:r>
            <a:endParaRPr lang="en-US" sz="2400" dirty="0"/>
          </a:p>
          <a:p>
            <a:pPr lvl="2"/>
            <a:r>
              <a:rPr lang="en-US" sz="2400" i="1" dirty="0" err="1">
                <a:solidFill>
                  <a:srgbClr val="00B050"/>
                </a:solidFill>
              </a:rPr>
              <a:t>Dữ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liệu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của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đỉnh</a:t>
            </a:r>
            <a:r>
              <a:rPr lang="en-US" sz="2400" i="1" dirty="0">
                <a:solidFill>
                  <a:srgbClr val="00B050"/>
                </a:solidFill>
              </a:rPr>
              <a:t> (</a:t>
            </a:r>
            <a:r>
              <a:rPr lang="en-US" sz="2400" b="1" i="1" dirty="0" err="1">
                <a:solidFill>
                  <a:srgbClr val="FF0000"/>
                </a:solidFill>
              </a:rPr>
              <a:t>infor</a:t>
            </a:r>
            <a:r>
              <a:rPr lang="en-US" sz="2400" i="1" dirty="0">
                <a:solidFill>
                  <a:srgbClr val="00B050"/>
                </a:solidFill>
              </a:rPr>
              <a:t>)</a:t>
            </a:r>
            <a:endParaRPr lang="en-US" sz="2000" i="1" dirty="0">
              <a:solidFill>
                <a:srgbClr val="00B050"/>
              </a:solidFill>
            </a:endParaRPr>
          </a:p>
          <a:p>
            <a:pPr lvl="2"/>
            <a:r>
              <a:rPr lang="en-US" sz="2400" i="1" dirty="0">
                <a:solidFill>
                  <a:srgbClr val="00B050"/>
                </a:solidFill>
              </a:rPr>
              <a:t>Con </a:t>
            </a:r>
            <a:r>
              <a:rPr lang="en-US" sz="2400" i="1" dirty="0" err="1">
                <a:solidFill>
                  <a:srgbClr val="00B050"/>
                </a:solidFill>
              </a:rPr>
              <a:t>trưởng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của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đỉnh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b="1" i="1" dirty="0">
                <a:solidFill>
                  <a:srgbClr val="00B050"/>
                </a:solidFill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</a:rPr>
              <a:t>EldestChild</a:t>
            </a:r>
            <a:r>
              <a:rPr lang="en-US" sz="2400" i="1" dirty="0">
                <a:solidFill>
                  <a:srgbClr val="00B050"/>
                </a:solidFill>
              </a:rPr>
              <a:t>): </a:t>
            </a:r>
            <a:r>
              <a:rPr lang="en-US" sz="2400" i="1" dirty="0" err="1">
                <a:solidFill>
                  <a:srgbClr val="00B050"/>
                </a:solidFill>
              </a:rPr>
              <a:t>trỏ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tới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gốc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cây</a:t>
            </a:r>
            <a:r>
              <a:rPr lang="en-US" sz="2400" i="1" dirty="0">
                <a:solidFill>
                  <a:srgbClr val="00B050"/>
                </a:solidFill>
              </a:rPr>
              <a:t> con </a:t>
            </a:r>
            <a:r>
              <a:rPr lang="en-US" sz="2400" i="1" dirty="0" err="1">
                <a:solidFill>
                  <a:srgbClr val="00B050"/>
                </a:solidFill>
              </a:rPr>
              <a:t>trưởng</a:t>
            </a:r>
            <a:endParaRPr lang="en-US" sz="2000" i="1" dirty="0">
              <a:solidFill>
                <a:srgbClr val="00B050"/>
              </a:solidFill>
            </a:endParaRPr>
          </a:p>
          <a:p>
            <a:pPr lvl="2"/>
            <a:r>
              <a:rPr lang="en-US" sz="2400" i="1" dirty="0" err="1">
                <a:solidFill>
                  <a:srgbClr val="00B050"/>
                </a:solidFill>
              </a:rPr>
              <a:t>Em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liền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kề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của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đỉnh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b="1" i="1" dirty="0">
                <a:solidFill>
                  <a:srgbClr val="00B050"/>
                </a:solidFill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</a:rPr>
              <a:t>NextSibling</a:t>
            </a:r>
            <a:r>
              <a:rPr lang="en-US" sz="2400" i="1" dirty="0">
                <a:solidFill>
                  <a:srgbClr val="00B050"/>
                </a:solidFill>
              </a:rPr>
              <a:t>): </a:t>
            </a:r>
            <a:r>
              <a:rPr lang="en-US" sz="2400" i="1" dirty="0" err="1">
                <a:solidFill>
                  <a:srgbClr val="00B050"/>
                </a:solidFill>
              </a:rPr>
              <a:t>Trỏ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tới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gốc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cây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em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kề</a:t>
            </a:r>
            <a:endParaRPr lang="en-US" sz="2000" i="1" dirty="0">
              <a:solidFill>
                <a:srgbClr val="00B050"/>
              </a:solidFill>
            </a:endParaRPr>
          </a:p>
          <a:p>
            <a:pPr>
              <a:buFont typeface="Symbol"/>
              <a:buChar char="Þ"/>
            </a:pPr>
            <a:r>
              <a:rPr lang="en-US" i="1" dirty="0" err="1"/>
              <a:t>Mỗi</a:t>
            </a:r>
            <a:r>
              <a:rPr lang="en-US" i="1" dirty="0"/>
              <a:t> </a:t>
            </a:r>
            <a:r>
              <a:rPr lang="en-US" i="1" dirty="0" err="1"/>
              <a:t>đỉnh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xem</a:t>
            </a:r>
            <a:r>
              <a:rPr lang="en-US" i="1" dirty="0"/>
              <a:t> </a:t>
            </a:r>
            <a:r>
              <a:rPr lang="en-US" i="1" dirty="0" err="1"/>
              <a:t>như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một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cấu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trúc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bản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ghi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/>
              <a:t>gồm</a:t>
            </a:r>
            <a:r>
              <a:rPr lang="en-US" i="1" dirty="0"/>
              <a:t> 3 </a:t>
            </a:r>
            <a:r>
              <a:rPr lang="en-US" i="1" dirty="0" err="1"/>
              <a:t>trường</a:t>
            </a:r>
            <a:r>
              <a:rPr lang="en-US" i="1" dirty="0"/>
              <a:t>: </a:t>
            </a:r>
            <a:r>
              <a:rPr lang="en-US" b="1" i="1" dirty="0" err="1">
                <a:solidFill>
                  <a:srgbClr val="00B0F0"/>
                </a:solidFill>
              </a:rPr>
              <a:t>infor</a:t>
            </a:r>
            <a:r>
              <a:rPr lang="en-US" b="1" i="1" dirty="0">
                <a:solidFill>
                  <a:srgbClr val="00B0F0"/>
                </a:solidFill>
              </a:rPr>
              <a:t>, </a:t>
            </a:r>
            <a:r>
              <a:rPr lang="en-US" b="1" i="1" dirty="0" err="1">
                <a:solidFill>
                  <a:srgbClr val="00B0F0"/>
                </a:solidFill>
              </a:rPr>
              <a:t>ldestChild</a:t>
            </a:r>
            <a:r>
              <a:rPr lang="en-US" b="1" i="1" dirty="0">
                <a:solidFill>
                  <a:srgbClr val="00B0F0"/>
                </a:solidFill>
              </a:rPr>
              <a:t>, </a:t>
            </a:r>
            <a:r>
              <a:rPr lang="en-US" b="1" i="1" dirty="0" err="1">
                <a:solidFill>
                  <a:srgbClr val="00B0F0"/>
                </a:solidFill>
              </a:rPr>
              <a:t>NextSibling</a:t>
            </a:r>
            <a:r>
              <a:rPr lang="en-US" i="1" dirty="0"/>
              <a:t>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1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>
              <a:buFont typeface="Symbol"/>
              <a:buChar char="Þ"/>
            </a:pPr>
            <a:endParaRPr lang="en-US" sz="2800" dirty="0"/>
          </a:p>
          <a:p>
            <a:pPr lvl="0"/>
            <a:endParaRPr lang="en-US" sz="2800" dirty="0"/>
          </a:p>
          <a:p>
            <a:pPr lvl="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91" y="5143500"/>
            <a:ext cx="374904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070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7" y="457200"/>
            <a:ext cx="8229600" cy="1676400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3600" dirty="0" err="1">
                <a:solidFill>
                  <a:srgbClr val="FF0000"/>
                </a:solidFill>
              </a:rPr>
              <a:t>Ví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dụ</a:t>
            </a:r>
            <a:r>
              <a:rPr lang="en-US" sz="3600" dirty="0">
                <a:solidFill>
                  <a:srgbClr val="FF0000"/>
                </a:solidFill>
              </a:rPr>
              <a:t>: </a:t>
            </a:r>
            <a:r>
              <a:rPr lang="en-US" sz="3600" dirty="0" err="1">
                <a:solidFill>
                  <a:srgbClr val="FF0000"/>
                </a:solidFill>
              </a:rPr>
              <a:t>Xét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cây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và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hình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ảnh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cây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sau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khi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biểu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diễn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dưới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dạng</a:t>
            </a:r>
            <a:r>
              <a:rPr lang="en-US" sz="3600" dirty="0">
                <a:solidFill>
                  <a:srgbClr val="FF0000"/>
                </a:solidFill>
              </a:rPr>
              <a:t> Tree: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41566"/>
            <a:ext cx="7467600" cy="465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820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err="1">
                <a:solidFill>
                  <a:srgbClr val="00B0F0"/>
                </a:solidFill>
              </a:rPr>
              <a:t>Cú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dirty="0" err="1">
                <a:solidFill>
                  <a:srgbClr val="00B0F0"/>
                </a:solidFill>
              </a:rPr>
              <a:t>pháp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dirty="0" err="1">
                <a:solidFill>
                  <a:srgbClr val="00B0F0"/>
                </a:solidFill>
              </a:rPr>
              <a:t>biểu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dirty="0" err="1">
                <a:solidFill>
                  <a:srgbClr val="00B0F0"/>
                </a:solidFill>
              </a:rPr>
              <a:t>diễn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dirty="0" err="1">
                <a:solidFill>
                  <a:srgbClr val="00B0F0"/>
                </a:solidFill>
              </a:rPr>
              <a:t>cây</a:t>
            </a:r>
            <a:endParaRPr lang="en-US" sz="3200" dirty="0">
              <a:solidFill>
                <a:srgbClr val="00B0F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đặt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Node  </a:t>
            </a:r>
            <a:r>
              <a:rPr lang="en-US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Cau</a:t>
            </a:r>
            <a:r>
              <a:rPr lang="en-US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truc</a:t>
            </a:r>
            <a:r>
              <a:rPr lang="en-US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cua</a:t>
            </a:r>
            <a:r>
              <a:rPr lang="en-US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Node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item </a:t>
            </a: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Infor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 Node  *</a:t>
            </a: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EldestChild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 Node  *</a:t>
            </a: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NextSibling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Node  *Tree; </a:t>
            </a:r>
            <a:r>
              <a:rPr lang="en-US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8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dinh</a:t>
            </a:r>
            <a:r>
              <a:rPr lang="en-US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nghia</a:t>
            </a:r>
            <a:r>
              <a:rPr lang="en-US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cay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Tree root;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i="1" dirty="0"/>
              <a:t>{root </a:t>
            </a:r>
            <a:r>
              <a:rPr lang="en-US" i="1" dirty="0" err="1"/>
              <a:t>là</a:t>
            </a:r>
            <a:r>
              <a:rPr lang="en-US" i="1" dirty="0"/>
              <a:t> con </a:t>
            </a:r>
            <a:r>
              <a:rPr lang="en-US" i="1" dirty="0" err="1"/>
              <a:t>trỏ</a:t>
            </a:r>
            <a:r>
              <a:rPr lang="en-US" i="1" dirty="0"/>
              <a:t>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cây</a:t>
            </a:r>
            <a:r>
              <a:rPr lang="en-US" i="1" dirty="0"/>
              <a:t>, </a:t>
            </a:r>
            <a:r>
              <a:rPr lang="en-US" i="1" dirty="0" err="1"/>
              <a:t>luôn</a:t>
            </a:r>
            <a:r>
              <a:rPr lang="en-US" i="1" dirty="0"/>
              <a:t> </a:t>
            </a:r>
            <a:r>
              <a:rPr lang="en-US" i="1" dirty="0" err="1"/>
              <a:t>trỏ</a:t>
            </a:r>
            <a:r>
              <a:rPr lang="en-US" i="1" dirty="0"/>
              <a:t> </a:t>
            </a:r>
            <a:r>
              <a:rPr lang="en-US" i="1" dirty="0" err="1"/>
              <a:t>tới</a:t>
            </a:r>
            <a:r>
              <a:rPr lang="en-US" i="1" dirty="0"/>
              <a:t> </a:t>
            </a:r>
            <a:r>
              <a:rPr lang="en-US" i="1" dirty="0" err="1"/>
              <a:t>gốc</a:t>
            </a:r>
            <a:r>
              <a:rPr lang="en-US" i="1" dirty="0"/>
              <a:t> </a:t>
            </a:r>
            <a:r>
              <a:rPr lang="en-US" i="1" dirty="0" err="1"/>
              <a:t>cây</a:t>
            </a:r>
            <a:r>
              <a:rPr lang="en-US" i="1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18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 err="1">
                <a:solidFill>
                  <a:srgbClr val="00B0F0"/>
                </a:solidFill>
              </a:rPr>
              <a:t>Nhận</a:t>
            </a:r>
            <a:r>
              <a:rPr lang="en-US" sz="3600" b="1" u="sng" dirty="0">
                <a:solidFill>
                  <a:srgbClr val="00B0F0"/>
                </a:solidFill>
              </a:rPr>
              <a:t> </a:t>
            </a:r>
            <a:r>
              <a:rPr lang="en-US" sz="3600" b="1" u="sng" dirty="0" err="1">
                <a:solidFill>
                  <a:srgbClr val="00B0F0"/>
                </a:solidFill>
              </a:rPr>
              <a:t>xét</a:t>
            </a:r>
            <a:r>
              <a:rPr lang="en-US" sz="3600" b="1" u="sng" dirty="0">
                <a:solidFill>
                  <a:srgbClr val="00B0F0"/>
                </a:solidFill>
              </a:rPr>
              <a:t>: </a:t>
            </a:r>
            <a:endParaRPr lang="en-US" sz="3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,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Root.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Root = nil.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ta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. Tree4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ta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3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762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1.4.3. </a:t>
            </a:r>
            <a:r>
              <a:rPr lang="en-US" sz="3600" dirty="0" err="1">
                <a:solidFill>
                  <a:srgbClr val="FF0000"/>
                </a:solidFill>
              </a:rPr>
              <a:t>Biểu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diễn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cây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bởi</a:t>
            </a:r>
            <a:r>
              <a:rPr lang="en-US" sz="3600" dirty="0">
                <a:solidFill>
                  <a:srgbClr val="FF0000"/>
                </a:solidFill>
              </a:rPr>
              <a:t> cha </a:t>
            </a:r>
            <a:r>
              <a:rPr lang="en-US" sz="3600" dirty="0" err="1">
                <a:solidFill>
                  <a:srgbClr val="FF0000"/>
                </a:solidFill>
              </a:rPr>
              <a:t>của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mỗi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đỉnh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799"/>
            <a:ext cx="76295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971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/>
              <a:t>1.4.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(</a:t>
            </a:r>
            <a:r>
              <a:rPr lang="en-US" dirty="0" err="1"/>
              <a:t>duyệt</a:t>
            </a:r>
            <a:r>
              <a:rPr lang="en-US" dirty="0"/>
              <a:t>)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thăm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thăm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*  </a:t>
            </a:r>
            <a:r>
              <a:rPr lang="en-US" sz="3200" b="1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32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sz="32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2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32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32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– Preorder</a:t>
            </a:r>
          </a:p>
          <a:p>
            <a:pPr lvl="0"/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Inorder</a:t>
            </a:r>
            <a:endParaRPr lang="en-US" sz="3200" i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en-US" sz="3200" i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sz="32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90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1) </a:t>
            </a:r>
            <a:r>
              <a:rPr lang="en-US" sz="4400" dirty="0" err="1"/>
              <a:t>Duyệt</a:t>
            </a:r>
            <a:r>
              <a:rPr lang="en-US" sz="4400" dirty="0"/>
              <a:t> </a:t>
            </a:r>
            <a:r>
              <a:rPr lang="en-US" sz="4400" dirty="0" err="1"/>
              <a:t>theo</a:t>
            </a:r>
            <a:r>
              <a:rPr lang="en-US" sz="4400" dirty="0"/>
              <a:t> </a:t>
            </a:r>
            <a:r>
              <a:rPr lang="en-US" sz="4400" dirty="0" err="1"/>
              <a:t>thứ</a:t>
            </a:r>
            <a:r>
              <a:rPr lang="en-US" sz="4400" dirty="0"/>
              <a:t> </a:t>
            </a:r>
            <a:r>
              <a:rPr lang="en-US" sz="4400" dirty="0" err="1"/>
              <a:t>tự</a:t>
            </a:r>
            <a:r>
              <a:rPr lang="en-US" sz="4400" dirty="0"/>
              <a:t> </a:t>
            </a:r>
            <a:r>
              <a:rPr lang="en-US" sz="4400" dirty="0" err="1"/>
              <a:t>trước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Ta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cả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1)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2)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con: T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, ....,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thứ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trước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65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76800"/>
          </a:xfrm>
        </p:spPr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2133600"/>
            <a:ext cx="79533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025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indent="-288925"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void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PreOrder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NodeType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T)</a:t>
            </a:r>
          </a:p>
          <a:p>
            <a:pPr indent="176213"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461963">
              <a:buFontTx/>
              <a:buNone/>
              <a:defRPr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NodeType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C;</a:t>
            </a:r>
          </a:p>
          <a:p>
            <a:pPr indent="461963"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Visit(T);		//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461963"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EldestChild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(T);	// Con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</a:t>
            </a:r>
          </a:p>
          <a:p>
            <a:pPr indent="461963"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while(C!=$)</a:t>
            </a:r>
          </a:p>
          <a:p>
            <a:pPr indent="461963"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858838">
              <a:buFontTx/>
              <a:buNone/>
              <a:defRPr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PreOrder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(C);</a:t>
            </a:r>
          </a:p>
          <a:p>
            <a:pPr indent="858838"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NextSibling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461963"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indent="176213"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786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800" dirty="0"/>
              <a:t>2) </a:t>
            </a:r>
            <a:r>
              <a:rPr lang="en-US" sz="4800" dirty="0" err="1"/>
              <a:t>Duyệt</a:t>
            </a:r>
            <a:r>
              <a:rPr lang="en-US" sz="4800" dirty="0"/>
              <a:t> </a:t>
            </a:r>
            <a:r>
              <a:rPr lang="en-US" sz="4800" dirty="0" err="1"/>
              <a:t>theo</a:t>
            </a:r>
            <a:r>
              <a:rPr lang="en-US" sz="4800" dirty="0"/>
              <a:t> </a:t>
            </a:r>
            <a:r>
              <a:rPr lang="en-US" sz="4800" dirty="0" err="1"/>
              <a:t>thứ</a:t>
            </a:r>
            <a:r>
              <a:rPr lang="en-US" sz="4800" dirty="0"/>
              <a:t>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giữa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duyệt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Ta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cả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- Nếu T khác rỗng: Trình tự thăm các đỉnh trên cây như sau: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1) Thăm cây con T1 của T theo thứ tự giữa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2) Thăm gốc 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3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) Thăm các cây con còn lại của T theo thứ tự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giữa: T2 , ...., Tk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/>
              <a:t>NỘI DUNG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1. </a:t>
            </a:r>
            <a:r>
              <a:rPr lang="vi-VN" sz="3200" b="1" dirty="0">
                <a:solidFill>
                  <a:srgbClr val="00B0F0"/>
                </a:solidFill>
              </a:rPr>
              <a:t>CÂY TỔNG QUÁT (cây đa phân, cây)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2. CÂY NHỊ PHÂN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3. CÂY NHỊ PHÂN TÌM KIẾM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80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1905000"/>
            <a:ext cx="7831183" cy="294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061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i="1" dirty="0"/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NodeType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-1588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NodeType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C;</a:t>
            </a:r>
          </a:p>
          <a:p>
            <a:pPr indent="-1588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EldestChild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(T); // Con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</a:t>
            </a:r>
          </a:p>
          <a:p>
            <a:pPr indent="-1588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if( C!= $)</a:t>
            </a:r>
          </a:p>
          <a:p>
            <a:pPr indent="-1588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393700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(C);</a:t>
            </a:r>
          </a:p>
          <a:p>
            <a:pPr indent="393700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 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NextSibling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(C);</a:t>
            </a:r>
          </a:p>
          <a:p>
            <a:pPr indent="-1588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indent="-1588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Visit(T);</a:t>
            </a:r>
          </a:p>
          <a:p>
            <a:pPr indent="-1588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while (C!=$)</a:t>
            </a:r>
          </a:p>
          <a:p>
            <a:pPr indent="-1588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-1588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(C);</a:t>
            </a:r>
          </a:p>
          <a:p>
            <a:pPr indent="-1588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C 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NextSibling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(C);</a:t>
            </a:r>
          </a:p>
          <a:p>
            <a:pPr indent="-1588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3833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914400"/>
          </a:xfrm>
        </p:spPr>
        <p:txBody>
          <a:bodyPr/>
          <a:lstStyle/>
          <a:p>
            <a:r>
              <a:rPr lang="en-US" dirty="0"/>
              <a:t>3)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Ta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cả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1)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con: T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, ....,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2)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09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2010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549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void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NodeType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T)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indent="-55563">
              <a:buFontTx/>
              <a:buNone/>
              <a:defRPr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NodeType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C;</a:t>
            </a:r>
          </a:p>
          <a:p>
            <a:pPr indent="-55563">
              <a:buFontTx/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	C =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EldestChild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(T);  //con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cả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	   while (C != $)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		{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(C);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			C =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NextSibling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(C);	//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liền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kề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FontTx/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		Visit (T); 	//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Thăm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cha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85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00B0F0"/>
                </a:solidFill>
              </a:rPr>
              <a:t>2. CÂY NHỊ PHÂN</a:t>
            </a:r>
            <a:br>
              <a:rPr lang="en-US" sz="5400" b="1" dirty="0">
                <a:solidFill>
                  <a:srgbClr val="00B0F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2.1 ĐỊNH NGHĨA CÂY NHỊ PHÂN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2.2 BIỂU DIỄN CÂY NHỊ PHÂN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2.3. CÁC PHÉP TOÁN CƠ BẢN TRÊN 		CÂY NHỊ PHÂN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2.4. CÁC PHÉP DUYỆT CÂY</a:t>
            </a:r>
            <a:endParaRPr lang="en-US" sz="32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98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2.1 ĐỊNH NGHĨA CÂY NHỊ PHÂN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nhị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rỗng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con.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con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biệt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rõ</a:t>
            </a:r>
            <a:r>
              <a:rPr lang="en-US" sz="2800" dirty="0"/>
              <a:t> </a:t>
            </a:r>
            <a:r>
              <a:rPr lang="en-US" sz="2800" dirty="0" err="1"/>
              <a:t>ràng</a:t>
            </a:r>
            <a:r>
              <a:rPr lang="en-US" sz="2800" dirty="0"/>
              <a:t>,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con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con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con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con </a:t>
            </a:r>
            <a:r>
              <a:rPr lang="en-US" sz="2800" dirty="0" err="1"/>
              <a:t>phải</a:t>
            </a:r>
            <a:r>
              <a:rPr lang="en-US" sz="2800" dirty="0"/>
              <a:t>. </a:t>
            </a:r>
          </a:p>
          <a:p>
            <a:r>
              <a:rPr lang="en-US" sz="2800" dirty="0"/>
              <a:t>Ta qui </a:t>
            </a:r>
            <a:r>
              <a:rPr lang="en-US" sz="2800" dirty="0" err="1"/>
              <a:t>ước</a:t>
            </a:r>
            <a:r>
              <a:rPr lang="en-US" sz="2800" dirty="0"/>
              <a:t> </a:t>
            </a:r>
            <a:r>
              <a:rPr lang="en-US" sz="2800" dirty="0" err="1"/>
              <a:t>vẽ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con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cha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con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cha,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con 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cha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bởi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thẳng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endParaRPr lang="en-US" dirty="0"/>
          </a:p>
          <a:p>
            <a:r>
              <a:rPr lang="en-US" sz="2800" b="1" dirty="0" err="1">
                <a:solidFill>
                  <a:srgbClr val="00B0F0"/>
                </a:solidFill>
              </a:rPr>
              <a:t>Ví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dụ</a:t>
            </a:r>
            <a:r>
              <a:rPr lang="en-US" sz="2800" b="1" dirty="0">
                <a:solidFill>
                  <a:srgbClr val="00B0F0"/>
                </a:solidFill>
              </a:rPr>
              <a:t>: 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nhị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nhau:một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con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con </a:t>
            </a:r>
            <a:r>
              <a:rPr lang="en-US" sz="2800" dirty="0" err="1"/>
              <a:t>phải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68675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105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51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vi-VN" sz="3600" b="1" dirty="0"/>
              <a:t>* Các dạng cây NP đặc biệt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i="1" dirty="0">
                <a:solidFill>
                  <a:srgbClr val="FF0000"/>
                </a:solidFill>
              </a:rPr>
              <a:t>=&gt; </a:t>
            </a:r>
            <a:r>
              <a:rPr lang="en-US" sz="2800" i="1" dirty="0" err="1">
                <a:solidFill>
                  <a:srgbClr val="FF0000"/>
                </a:solidFill>
              </a:rPr>
              <a:t>Đây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là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các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dạng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của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cây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nhị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phân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suy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biến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có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dạng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là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một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danh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sách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1" y="1447800"/>
            <a:ext cx="814387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93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/>
              <a:t>1. </a:t>
            </a:r>
            <a:r>
              <a:rPr lang="en-US" sz="5400" dirty="0" err="1"/>
              <a:t>Cây</a:t>
            </a:r>
            <a:r>
              <a:rPr lang="en-US" sz="5400" dirty="0"/>
              <a:t> </a:t>
            </a:r>
            <a:r>
              <a:rPr lang="en-US" sz="5400" dirty="0" err="1"/>
              <a:t>Tổng</a:t>
            </a:r>
            <a:r>
              <a:rPr lang="en-US" sz="5400" dirty="0"/>
              <a:t> </a:t>
            </a:r>
            <a:r>
              <a:rPr lang="en-US" sz="5400" dirty="0" err="1"/>
              <a:t>Quát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5029200"/>
          </a:xfrm>
        </p:spPr>
        <p:txBody>
          <a:bodyPr>
            <a:normAutofit/>
          </a:bodyPr>
          <a:lstStyle/>
          <a:p>
            <a:r>
              <a:rPr lang="vi-VN" sz="3200" b="1" dirty="0">
                <a:solidFill>
                  <a:srgbClr val="0070C0"/>
                </a:solidFill>
              </a:rPr>
              <a:t>1.1</a:t>
            </a:r>
            <a:r>
              <a:rPr lang="en-US" sz="3200" b="1" dirty="0">
                <a:solidFill>
                  <a:srgbClr val="0070C0"/>
                </a:solidFill>
              </a:rPr>
              <a:t>.</a:t>
            </a:r>
            <a:r>
              <a:rPr lang="vi-VN" sz="3200" b="1" dirty="0">
                <a:solidFill>
                  <a:srgbClr val="0070C0"/>
                </a:solidFill>
              </a:rPr>
              <a:t> Định nghĩa cây và các khái niệm cơ bản trên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cây</a:t>
            </a:r>
            <a:endParaRPr lang="en-US" sz="3200" b="1" dirty="0">
              <a:solidFill>
                <a:srgbClr val="0070C0"/>
              </a:solidFill>
            </a:endParaRPr>
          </a:p>
          <a:p>
            <a:r>
              <a:rPr lang="vi-VN" sz="3200" b="1" dirty="0">
                <a:solidFill>
                  <a:srgbClr val="0070C0"/>
                </a:solidFill>
              </a:rPr>
              <a:t>1.2</a:t>
            </a:r>
            <a:r>
              <a:rPr lang="en-US" sz="3200" b="1" dirty="0">
                <a:solidFill>
                  <a:srgbClr val="0070C0"/>
                </a:solidFill>
              </a:rPr>
              <a:t>.</a:t>
            </a:r>
            <a:r>
              <a:rPr lang="vi-VN" sz="3200" b="1" dirty="0">
                <a:solidFill>
                  <a:srgbClr val="0070C0"/>
                </a:solidFill>
              </a:rPr>
              <a:t> Các phép toán cơ bản trên cây</a:t>
            </a:r>
            <a:endParaRPr lang="en-US" sz="3200" b="1" dirty="0">
              <a:solidFill>
                <a:srgbClr val="0070C0"/>
              </a:solidFill>
            </a:endParaRPr>
          </a:p>
          <a:p>
            <a:r>
              <a:rPr lang="vi-V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b="1" dirty="0">
                <a:solidFill>
                  <a:srgbClr val="0070C0"/>
                </a:solidFill>
              </a:rPr>
              <a:t>.</a:t>
            </a:r>
            <a:r>
              <a:rPr lang="vi-VN" sz="3200" b="1" dirty="0">
                <a:solidFill>
                  <a:srgbClr val="0070C0"/>
                </a:solidFill>
              </a:rPr>
              <a:t> Biểu diễn cây trên máy tính &amp; cài đặt các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vi-VN" sz="3200" b="1" dirty="0">
                <a:solidFill>
                  <a:srgbClr val="0070C0"/>
                </a:solidFill>
              </a:rPr>
              <a:t>phép toán cơ bản</a:t>
            </a:r>
            <a:r>
              <a:rPr lang="en-US" sz="32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1.4.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endParaRPr lang="vi-VN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16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vi-VN" sz="3600" b="1" dirty="0">
                <a:solidFill>
                  <a:srgbClr val="0070C0"/>
                </a:solidFill>
              </a:rPr>
              <a:t>* Các dạng cây NP đặc biệt</a:t>
            </a:r>
            <a:endParaRPr lang="en-US" sz="36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793347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867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err="1"/>
              <a:t>Nhận</a:t>
            </a:r>
            <a:r>
              <a:rPr lang="en-US" b="1" dirty="0"/>
              <a:t> </a:t>
            </a:r>
            <a:r>
              <a:rPr lang="en-US" b="1" dirty="0" err="1"/>
              <a:t>xét</a:t>
            </a:r>
            <a:r>
              <a:rPr lang="en-US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</a:rPr>
              <a:t>+ </a:t>
            </a:r>
            <a:r>
              <a:rPr lang="en-US" sz="2800" b="1" dirty="0" err="1">
                <a:solidFill>
                  <a:srgbClr val="00B0F0"/>
                </a:solidFill>
              </a:rPr>
              <a:t>Trong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cây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nhị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phân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có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cùng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số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đỉnh</a:t>
            </a:r>
            <a:endParaRPr lang="en-US" sz="2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800" dirty="0"/>
              <a:t>	-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nhị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suy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-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nhị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đầy</a:t>
            </a:r>
            <a:r>
              <a:rPr lang="en-US" sz="2800" dirty="0"/>
              <a:t> </a:t>
            </a:r>
            <a:r>
              <a:rPr lang="en-US" sz="2800" dirty="0" err="1"/>
              <a:t>đủ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</a:rPr>
              <a:t>+ </a:t>
            </a:r>
            <a:r>
              <a:rPr lang="en-US" sz="2800" b="1" dirty="0" err="1">
                <a:solidFill>
                  <a:srgbClr val="00B0F0"/>
                </a:solidFill>
              </a:rPr>
              <a:t>Với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cây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nhị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phân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đầy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đủ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cần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chú</a:t>
            </a:r>
            <a:r>
              <a:rPr lang="en-US" sz="2800" b="1" dirty="0">
                <a:solidFill>
                  <a:srgbClr val="00B0F0"/>
                </a:solidFill>
              </a:rPr>
              <a:t> ý </a:t>
            </a:r>
            <a:r>
              <a:rPr lang="en-US" sz="2800" b="1" dirty="0" err="1">
                <a:solidFill>
                  <a:srgbClr val="00B0F0"/>
                </a:solidFill>
              </a:rPr>
              <a:t>tới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một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số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tính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chất</a:t>
            </a:r>
            <a:endParaRPr lang="en-US" sz="2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800" dirty="0"/>
              <a:t>	  -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đỉnh</a:t>
            </a:r>
            <a:r>
              <a:rPr lang="en-US" sz="2800" dirty="0"/>
              <a:t> ở </a:t>
            </a:r>
            <a:r>
              <a:rPr lang="en-US" sz="2800" dirty="0" err="1"/>
              <a:t>mức</a:t>
            </a:r>
            <a:r>
              <a:rPr lang="en-US" sz="2800" dirty="0"/>
              <a:t> i </a:t>
            </a:r>
            <a:r>
              <a:rPr lang="en-US" sz="2800" dirty="0" err="1"/>
              <a:t>là</a:t>
            </a:r>
            <a:r>
              <a:rPr lang="en-US" sz="2800" dirty="0"/>
              <a:t> 2</a:t>
            </a:r>
            <a:r>
              <a:rPr lang="en-US" sz="2800" baseline="30000" dirty="0"/>
              <a:t>i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   -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đỉnh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	    </a:t>
            </a:r>
            <a:r>
              <a:rPr lang="en-US" sz="2800" dirty="0" err="1"/>
              <a:t>cao</a:t>
            </a:r>
            <a:r>
              <a:rPr lang="en-US" sz="2800" dirty="0"/>
              <a:t> h </a:t>
            </a:r>
            <a:r>
              <a:rPr lang="en-US" sz="2800" dirty="0" err="1"/>
              <a:t>là</a:t>
            </a:r>
            <a:r>
              <a:rPr lang="en-US" sz="2800" dirty="0"/>
              <a:t>: 2</a:t>
            </a:r>
            <a:r>
              <a:rPr lang="en-US" sz="2800" baseline="30000" dirty="0"/>
              <a:t>h+1</a:t>
            </a:r>
            <a:r>
              <a:rPr lang="en-US" sz="2800" dirty="0"/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532139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b="1" dirty="0"/>
              <a:t>2.2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nhị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a) BIỂU DIỄN CÂY NHỊ PHÂN ( NP) BỞI MẢNG</a:t>
            </a:r>
          </a:p>
          <a:p>
            <a:pPr marL="514350" indent="-514350">
              <a:buAutoNum type="alphaLcParenR"/>
            </a:pPr>
            <a:endParaRPr lang="en-US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b) BIỂU DIỄN CÂY NP BỞI CON TRỎ</a:t>
            </a:r>
          </a:p>
        </p:txBody>
      </p:sp>
    </p:spTree>
    <p:extLst>
      <p:ext uri="{BB962C8B-B14F-4D97-AF65-F5344CB8AC3E}">
        <p14:creationId xmlns:p14="http://schemas.microsoft.com/office/powerpoint/2010/main" val="327435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a) </a:t>
            </a:r>
            <a:r>
              <a:rPr lang="en-US" sz="4400" b="1" dirty="0" err="1">
                <a:solidFill>
                  <a:srgbClr val="00B050"/>
                </a:solidFill>
              </a:rPr>
              <a:t>Biểu</a:t>
            </a:r>
            <a:r>
              <a:rPr lang="en-US" sz="4400" b="1" dirty="0">
                <a:solidFill>
                  <a:srgbClr val="00B050"/>
                </a:solidFill>
              </a:rPr>
              <a:t> </a:t>
            </a:r>
            <a:r>
              <a:rPr lang="en-US" sz="4400" b="1" dirty="0" err="1">
                <a:solidFill>
                  <a:srgbClr val="00B050"/>
                </a:solidFill>
              </a:rPr>
              <a:t>diễn</a:t>
            </a:r>
            <a:r>
              <a:rPr lang="en-US" sz="4400" b="1" dirty="0">
                <a:solidFill>
                  <a:srgbClr val="00B050"/>
                </a:solidFill>
              </a:rPr>
              <a:t> </a:t>
            </a:r>
            <a:r>
              <a:rPr lang="en-US" sz="4400" b="1" dirty="0" err="1">
                <a:solidFill>
                  <a:srgbClr val="00B050"/>
                </a:solidFill>
              </a:rPr>
              <a:t>cây</a:t>
            </a:r>
            <a:r>
              <a:rPr lang="en-US" sz="4400" b="1" dirty="0">
                <a:solidFill>
                  <a:srgbClr val="00B050"/>
                </a:solidFill>
              </a:rPr>
              <a:t> NP </a:t>
            </a:r>
            <a:r>
              <a:rPr lang="en-US" sz="4400" b="1" dirty="0" err="1">
                <a:solidFill>
                  <a:srgbClr val="00B050"/>
                </a:solidFill>
              </a:rPr>
              <a:t>bởi</a:t>
            </a:r>
            <a:r>
              <a:rPr lang="en-US" sz="4400" b="1" dirty="0">
                <a:solidFill>
                  <a:srgbClr val="00B050"/>
                </a:solidFill>
              </a:rPr>
              <a:t> </a:t>
            </a:r>
            <a:r>
              <a:rPr lang="en-US" sz="4400" b="1" dirty="0" err="1">
                <a:solidFill>
                  <a:srgbClr val="00B050"/>
                </a:solidFill>
              </a:rPr>
              <a:t>mảng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Mô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tả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biểu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diễn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mảng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các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nút</a:t>
            </a:r>
            <a:r>
              <a:rPr lang="en-US" b="1" dirty="0">
                <a:solidFill>
                  <a:srgbClr val="00B050"/>
                </a:solidFill>
              </a:rPr>
              <a:t> (</a:t>
            </a:r>
            <a:r>
              <a:rPr lang="en-US" b="1" dirty="0" err="1">
                <a:solidFill>
                  <a:srgbClr val="00B050"/>
                </a:solidFill>
              </a:rPr>
              <a:t>đỉnh</a:t>
            </a:r>
            <a:r>
              <a:rPr lang="en-US" b="1" dirty="0">
                <a:solidFill>
                  <a:srgbClr val="00B050"/>
                </a:solidFill>
              </a:rPr>
              <a:t>).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Mỗi</a:t>
            </a:r>
            <a:r>
              <a:rPr lang="en-US" b="1" dirty="0">
                <a:solidFill>
                  <a:srgbClr val="00B050"/>
                </a:solidFill>
              </a:rPr>
              <a:t> nut </a:t>
            </a:r>
            <a:r>
              <a:rPr lang="en-US" dirty="0"/>
              <a:t>(</a:t>
            </a:r>
            <a:r>
              <a:rPr lang="en-US" dirty="0" err="1"/>
              <a:t>đỉnh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trường</a:t>
            </a:r>
            <a:r>
              <a:rPr lang="en-US" dirty="0"/>
              <a:t>: </a:t>
            </a:r>
            <a:r>
              <a:rPr lang="en-US" b="1" dirty="0">
                <a:solidFill>
                  <a:srgbClr val="00B050"/>
                </a:solidFill>
              </a:rPr>
              <a:t>info, left, right.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Info: </a:t>
            </a:r>
            <a:r>
              <a:rPr lang="en-US" dirty="0" err="1">
                <a:solidFill>
                  <a:srgbClr val="00B0F0"/>
                </a:solidFill>
              </a:rPr>
              <a:t>lưu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giá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trị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của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đỉnh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rgbClr val="00B0F0"/>
                </a:solidFill>
              </a:rPr>
              <a:t>Left: con </a:t>
            </a:r>
            <a:r>
              <a:rPr lang="en-US" dirty="0" err="1">
                <a:solidFill>
                  <a:srgbClr val="00B0F0"/>
                </a:solidFill>
              </a:rPr>
              <a:t>trái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của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đỉnh</a:t>
            </a:r>
            <a:r>
              <a:rPr lang="en-US" dirty="0">
                <a:solidFill>
                  <a:srgbClr val="00B0F0"/>
                </a:solidFill>
              </a:rPr>
              <a:t> (</a:t>
            </a:r>
            <a:r>
              <a:rPr lang="en-US" dirty="0" err="1">
                <a:solidFill>
                  <a:srgbClr val="00B0F0"/>
                </a:solidFill>
              </a:rPr>
              <a:t>lưu</a:t>
            </a:r>
            <a:r>
              <a:rPr lang="en-US" dirty="0">
                <a:solidFill>
                  <a:srgbClr val="00B0F0"/>
                </a:solidFill>
              </a:rPr>
              <a:t> ID)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Right: con </a:t>
            </a:r>
            <a:r>
              <a:rPr lang="en-US" dirty="0" err="1">
                <a:solidFill>
                  <a:srgbClr val="00B0F0"/>
                </a:solidFill>
              </a:rPr>
              <a:t>phải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của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đỉnh</a:t>
            </a:r>
            <a:r>
              <a:rPr lang="en-US" dirty="0">
                <a:solidFill>
                  <a:srgbClr val="00B0F0"/>
                </a:solidFill>
              </a:rPr>
              <a:t> (</a:t>
            </a:r>
            <a:r>
              <a:rPr lang="en-US" dirty="0" err="1">
                <a:solidFill>
                  <a:srgbClr val="00B0F0"/>
                </a:solidFill>
              </a:rPr>
              <a:t>lưu</a:t>
            </a:r>
            <a:r>
              <a:rPr lang="en-US" dirty="0">
                <a:solidFill>
                  <a:srgbClr val="00B0F0"/>
                </a:solidFill>
              </a:rPr>
              <a:t> ID)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 marL="978408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6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40692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971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# define N &lt;</a:t>
            </a: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MaxNode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endParaRPr lang="en-US" sz="28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item </a:t>
            </a: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Infor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left;</a:t>
            </a: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right;</a:t>
            </a:r>
          </a:p>
          <a:p>
            <a:pPr marL="1188720" lvl="4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} Node;</a:t>
            </a:r>
          </a:p>
          <a:p>
            <a:pPr marL="365760" lvl="1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2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binaryTree1</a:t>
            </a:r>
          </a:p>
          <a:p>
            <a:pPr marL="365760" lvl="1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365760" lvl="1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Node  Elements[N];</a:t>
            </a:r>
          </a:p>
          <a:p>
            <a:pPr marL="365760" lvl="1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count; // </a:t>
            </a:r>
            <a:r>
              <a:rPr lang="en-US" sz="22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endParaRPr lang="en-US" sz="22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- </a:t>
            </a:r>
            <a:r>
              <a:rPr lang="vi-VN" b="1" dirty="0">
                <a:solidFill>
                  <a:srgbClr val="00B050"/>
                </a:solidFill>
              </a:rPr>
              <a:t>Chỉ danh </a:t>
            </a:r>
            <a:r>
              <a:rPr lang="vi-VN" dirty="0"/>
              <a:t>(số thứ tự - id) của các đỉnh trên cây là</a:t>
            </a:r>
            <a:r>
              <a:rPr lang="en-US" dirty="0"/>
              <a:t> </a:t>
            </a:r>
            <a:r>
              <a:rPr lang="vi-VN" dirty="0"/>
              <a:t>xác định duy nhất cho đỉnh đó</a:t>
            </a:r>
            <a:r>
              <a:rPr lang="en-US" dirty="0"/>
              <a:t>.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- Có thể đánh chỉ danh cho các đỉnh trên cây theo</a:t>
            </a:r>
            <a:r>
              <a:rPr lang="en-US" dirty="0"/>
              <a:t> </a:t>
            </a:r>
            <a:r>
              <a:rPr lang="vi-VN" dirty="0"/>
              <a:t>thứ tự nào đó, tuy nhiên </a:t>
            </a:r>
            <a:r>
              <a:rPr lang="en-US" dirty="0"/>
              <a:t>n</a:t>
            </a:r>
            <a:r>
              <a:rPr lang="vi-VN" dirty="0"/>
              <a:t>ên đánh theo thứ tự: Nếu</a:t>
            </a:r>
            <a:r>
              <a:rPr lang="en-US" dirty="0"/>
              <a:t> </a:t>
            </a:r>
            <a:r>
              <a:rPr lang="vi-VN" dirty="0"/>
              <a:t>đỉnh cha có thứ tự là </a:t>
            </a:r>
            <a:r>
              <a:rPr lang="vi-VN" dirty="0">
                <a:solidFill>
                  <a:srgbClr val="FF0000"/>
                </a:solidFill>
              </a:rPr>
              <a:t>i, </a:t>
            </a:r>
            <a:r>
              <a:rPr lang="vi-VN" dirty="0"/>
              <a:t>thì 2 con trái, phải của nó sẽ</a:t>
            </a:r>
            <a:r>
              <a:rPr lang="en-US" dirty="0"/>
              <a:t> </a:t>
            </a:r>
            <a:r>
              <a:rPr lang="vi-VN" dirty="0"/>
              <a:t>có chỉ danh là</a:t>
            </a:r>
            <a:r>
              <a:rPr lang="vi-VN" dirty="0">
                <a:solidFill>
                  <a:srgbClr val="FF0000"/>
                </a:solidFill>
              </a:rPr>
              <a:t> 2i </a:t>
            </a:r>
            <a:r>
              <a:rPr lang="vi-VN" dirty="0"/>
              <a:t>và </a:t>
            </a:r>
            <a:r>
              <a:rPr lang="vi-VN" dirty="0">
                <a:solidFill>
                  <a:srgbClr val="FF0000"/>
                </a:solidFill>
              </a:rPr>
              <a:t>2i+1</a:t>
            </a:r>
            <a:r>
              <a:rPr lang="vi-VN" dirty="0"/>
              <a:t> để </a:t>
            </a:r>
            <a:r>
              <a:rPr lang="vi-VN" b="1" i="1" dirty="0">
                <a:solidFill>
                  <a:srgbClr val="FF0000"/>
                </a:solidFill>
              </a:rPr>
              <a:t>tiện </a:t>
            </a:r>
            <a:r>
              <a:rPr lang="vi-VN" dirty="0"/>
              <a:t>cho việc truy cập</a:t>
            </a:r>
            <a:r>
              <a:rPr lang="en-US" dirty="0"/>
              <a:t> </a:t>
            </a:r>
            <a:r>
              <a:rPr lang="vi-VN" dirty="0"/>
              <a:t>đến các đỉnh trên cây</a:t>
            </a:r>
          </a:p>
          <a:p>
            <a:pPr marL="0" indent="0">
              <a:buNone/>
            </a:pPr>
            <a:r>
              <a:rPr lang="vi-VN" b="1" i="1" dirty="0">
                <a:solidFill>
                  <a:srgbClr val="FF0000"/>
                </a:solidFill>
              </a:rPr>
              <a:t>Tiện: </a:t>
            </a:r>
            <a:r>
              <a:rPr lang="vi-VN" dirty="0"/>
              <a:t>Từ con có thể truy cập đến cha và ngược lại: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>
                <a:solidFill>
                  <a:srgbClr val="00B050"/>
                </a:solidFill>
              </a:rPr>
              <a:t>Với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nút</a:t>
            </a:r>
            <a:r>
              <a:rPr lang="en-US" b="1" dirty="0">
                <a:solidFill>
                  <a:srgbClr val="00B050"/>
                </a:solidFill>
              </a:rPr>
              <a:t> i </a:t>
            </a:r>
            <a:r>
              <a:rPr lang="en-US" b="1" dirty="0" err="1">
                <a:solidFill>
                  <a:srgbClr val="00B050"/>
                </a:solidFill>
              </a:rPr>
              <a:t>thì</a:t>
            </a:r>
            <a:endParaRPr lang="en-US" b="1" dirty="0">
              <a:solidFill>
                <a:srgbClr val="00B050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b="1" dirty="0" err="1"/>
              <a:t>nút</a:t>
            </a:r>
            <a:r>
              <a:rPr lang="en-US" b="1" dirty="0"/>
              <a:t> con </a:t>
            </a:r>
            <a:r>
              <a:rPr lang="en-US" b="1" dirty="0" err="1"/>
              <a:t>trái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nó</a:t>
            </a:r>
            <a:r>
              <a:rPr lang="en-US" b="1" dirty="0"/>
              <a:t> 2i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nút</a:t>
            </a:r>
            <a:r>
              <a:rPr lang="en-US" b="1" dirty="0"/>
              <a:t> con 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2i+1.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 err="1"/>
              <a:t>Nút</a:t>
            </a:r>
            <a:r>
              <a:rPr lang="en-US" b="1" dirty="0"/>
              <a:t> cha </a:t>
            </a:r>
            <a:r>
              <a:rPr lang="en-US" b="1" dirty="0" err="1"/>
              <a:t>là</a:t>
            </a:r>
            <a:r>
              <a:rPr lang="en-US" b="1" dirty="0"/>
              <a:t> i = </a:t>
            </a:r>
            <a:r>
              <a:rPr lang="en-US" b="1" dirty="0" err="1"/>
              <a:t>Div</a:t>
            </a:r>
            <a:r>
              <a:rPr lang="en-US" b="1" dirty="0"/>
              <a:t> (2i, 2) = </a:t>
            </a:r>
            <a:r>
              <a:rPr lang="en-US" b="1" dirty="0" err="1"/>
              <a:t>Div</a:t>
            </a:r>
            <a:r>
              <a:rPr lang="en-US" b="1" dirty="0"/>
              <a:t>(2i+1,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45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1447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b) BIỂU DIỄN CÂY NP BỞI CON TRỎ</a:t>
            </a:r>
            <a:br>
              <a:rPr lang="en-US" sz="5400" b="1" dirty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447800"/>
            <a:ext cx="83248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325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typedef</a:t>
            </a:r>
            <a:r>
              <a:rPr lang="en-US" i="1" dirty="0"/>
              <a:t>  </a:t>
            </a:r>
            <a:r>
              <a:rPr lang="en-US" i="1" dirty="0" err="1"/>
              <a:t>struct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Node</a:t>
            </a:r>
            <a:r>
              <a:rPr lang="en-US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{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		</a:t>
            </a:r>
            <a:r>
              <a:rPr lang="vi-VN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Item</a:t>
            </a:r>
            <a:r>
              <a:rPr lang="vi-VN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infor</a:t>
            </a:r>
            <a:r>
              <a:rPr lang="vi-VN" dirty="0">
                <a:solidFill>
                  <a:srgbClr val="00B050"/>
                </a:solidFill>
              </a:rPr>
              <a:t>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vi-VN" dirty="0">
                <a:solidFill>
                  <a:srgbClr val="00B050"/>
                </a:solidFill>
              </a:rPr>
              <a:t> N</a:t>
            </a:r>
            <a:r>
              <a:rPr lang="en-US" dirty="0">
                <a:solidFill>
                  <a:srgbClr val="00B050"/>
                </a:solidFill>
              </a:rPr>
              <a:t>ode</a:t>
            </a:r>
            <a:r>
              <a:rPr lang="vi-VN" dirty="0">
                <a:solidFill>
                  <a:srgbClr val="00B050"/>
                </a:solidFill>
              </a:rPr>
              <a:t> *pLeft; // con trỏ đến nút con trái </a:t>
            </a:r>
            <a:r>
              <a:rPr lang="en-US" dirty="0">
                <a:solidFill>
                  <a:srgbClr val="00B050"/>
                </a:solidFill>
              </a:rPr>
              <a:t>		             </a:t>
            </a:r>
            <a:r>
              <a:rPr lang="vi-VN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0de</a:t>
            </a:r>
            <a:r>
              <a:rPr lang="vi-VN" dirty="0">
                <a:solidFill>
                  <a:srgbClr val="00B050"/>
                </a:solidFill>
              </a:rPr>
              <a:t> *pRight;// con trỏ đến nút con phải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vi-VN" dirty="0">
                <a:solidFill>
                  <a:srgbClr val="00B050"/>
                </a:solidFill>
              </a:rPr>
              <a:t>}; </a:t>
            </a:r>
            <a:endParaRPr lang="en-US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Node * bTree2;</a:t>
            </a:r>
          </a:p>
        </p:txBody>
      </p:sp>
    </p:spTree>
    <p:extLst>
      <p:ext uri="{BB962C8B-B14F-4D97-AF65-F5344CB8AC3E}">
        <p14:creationId xmlns:p14="http://schemas.microsoft.com/office/powerpoint/2010/main" val="982718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84708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2.3. CÁC PHÉP TOÁN CƠ BẢN TRÊN 				CÂY NHỊ PHÂN</a:t>
            </a:r>
            <a:br>
              <a:rPr lang="en-US" sz="5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b="1" dirty="0"/>
              <a:t>1 -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rỗng</a:t>
            </a:r>
            <a:endParaRPr lang="en-US" dirty="0"/>
          </a:p>
          <a:p>
            <a:r>
              <a:rPr lang="en-US" b="1" dirty="0"/>
              <a:t>2 -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rỗng</a:t>
            </a:r>
            <a:endParaRPr lang="en-US" dirty="0"/>
          </a:p>
          <a:p>
            <a:r>
              <a:rPr lang="en-US" b="1" dirty="0"/>
              <a:t>3 -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con </a:t>
            </a:r>
            <a:r>
              <a:rPr lang="en-US" b="1" dirty="0" err="1"/>
              <a:t>trái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nút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trỏ</a:t>
            </a:r>
            <a:r>
              <a:rPr lang="en-US" b="1" dirty="0"/>
              <a:t> </a:t>
            </a:r>
            <a:r>
              <a:rPr lang="en-US" b="1" dirty="0" err="1"/>
              <a:t>bởi</a:t>
            </a:r>
            <a:r>
              <a:rPr lang="en-US" b="1" dirty="0"/>
              <a:t> p</a:t>
            </a:r>
            <a:endParaRPr lang="en-US" dirty="0"/>
          </a:p>
          <a:p>
            <a:r>
              <a:rPr lang="en-US" b="1" dirty="0"/>
              <a:t>4 -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con 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nút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trỏ</a:t>
            </a:r>
            <a:r>
              <a:rPr lang="en-US" b="1" dirty="0"/>
              <a:t> </a:t>
            </a:r>
            <a:r>
              <a:rPr lang="en-US" b="1" dirty="0" err="1"/>
              <a:t>bởi</a:t>
            </a:r>
            <a:r>
              <a:rPr lang="en-US" b="1" dirty="0"/>
              <a:t> P</a:t>
            </a:r>
            <a:endParaRPr lang="en-US" dirty="0"/>
          </a:p>
          <a:p>
            <a:r>
              <a:rPr lang="en-US" b="1" dirty="0"/>
              <a:t>5 -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nút</a:t>
            </a:r>
            <a:r>
              <a:rPr lang="en-US" b="1" dirty="0"/>
              <a:t> </a:t>
            </a:r>
            <a:r>
              <a:rPr lang="en-US" b="1" dirty="0" err="1"/>
              <a:t>lá</a:t>
            </a:r>
            <a:endParaRPr lang="en-US" dirty="0"/>
          </a:p>
          <a:p>
            <a:r>
              <a:rPr lang="en-US" b="1" dirty="0"/>
              <a:t>6 -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nút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endParaRPr lang="en-US" dirty="0"/>
          </a:p>
          <a:p>
            <a:r>
              <a:rPr lang="en-US" b="1" dirty="0"/>
              <a:t>7 -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mới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hai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sẵn</a:t>
            </a:r>
            <a:endParaRPr lang="en-US" b="1" dirty="0"/>
          </a:p>
          <a:p>
            <a:r>
              <a:rPr lang="en-US" b="1" dirty="0"/>
              <a:t>8-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khóa</a:t>
            </a:r>
            <a:r>
              <a:rPr lang="en-US" b="1" dirty="0"/>
              <a:t> x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sz="4000" b="1" dirty="0">
                <a:solidFill>
                  <a:srgbClr val="0070C0"/>
                </a:solidFill>
              </a:rPr>
            </a:br>
            <a:br>
              <a:rPr lang="en-US" sz="4000" b="1" dirty="0">
                <a:solidFill>
                  <a:srgbClr val="0070C0"/>
                </a:solidFill>
              </a:rPr>
            </a:br>
            <a:br>
              <a:rPr lang="en-US" sz="4000" b="1" dirty="0">
                <a:solidFill>
                  <a:srgbClr val="0070C0"/>
                </a:solidFill>
              </a:rPr>
            </a:br>
            <a:br>
              <a:rPr lang="en-US" sz="4000" b="1" dirty="0">
                <a:solidFill>
                  <a:srgbClr val="0070C0"/>
                </a:solidFill>
              </a:rPr>
            </a:br>
            <a:br>
              <a:rPr lang="en-US" sz="4000" b="1" dirty="0">
                <a:solidFill>
                  <a:srgbClr val="0070C0"/>
                </a:solidFill>
              </a:rPr>
            </a:br>
            <a:br>
              <a:rPr lang="en-US" sz="4000" b="1" dirty="0">
                <a:solidFill>
                  <a:srgbClr val="0070C0"/>
                </a:solidFill>
              </a:rPr>
            </a:br>
            <a:br>
              <a:rPr lang="en-US" sz="4000" b="1" dirty="0">
                <a:solidFill>
                  <a:srgbClr val="0070C0"/>
                </a:solidFill>
              </a:rPr>
            </a:br>
            <a:br>
              <a:rPr lang="en-US" sz="4000" b="1" dirty="0">
                <a:solidFill>
                  <a:srgbClr val="0070C0"/>
                </a:solidFill>
              </a:rPr>
            </a:br>
            <a:br>
              <a:rPr lang="en-US" sz="4000" b="1" dirty="0">
                <a:solidFill>
                  <a:srgbClr val="0070C0"/>
                </a:solidFill>
              </a:rPr>
            </a:br>
            <a:br>
              <a:rPr lang="en-US" sz="4000" b="1" dirty="0">
                <a:solidFill>
                  <a:srgbClr val="0070C0"/>
                </a:solidFill>
              </a:rPr>
            </a:br>
            <a:r>
              <a:rPr lang="vi-VN" sz="4000" b="1" dirty="0">
                <a:solidFill>
                  <a:srgbClr val="0070C0"/>
                </a:solidFill>
              </a:rPr>
              <a:t>1.1 Định nghĩa cây và các khái niệm cơ bản trên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70C0"/>
                </a:solidFill>
              </a:rPr>
              <a:t>cây</a:t>
            </a:r>
            <a:br>
              <a:rPr lang="en-US" sz="5400" b="1" dirty="0">
                <a:solidFill>
                  <a:srgbClr val="0070C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i="1" dirty="0">
                <a:solidFill>
                  <a:schemeClr val="accent6"/>
                </a:solidFill>
              </a:rPr>
              <a:t>* Định nghĩa cây bằng đệ quy:</a:t>
            </a:r>
          </a:p>
          <a:p>
            <a:pPr marL="0" indent="0">
              <a:buNone/>
            </a:pPr>
            <a:r>
              <a:rPr lang="vi-VN" dirty="0"/>
              <a:t>1) Tập chỉ có </a:t>
            </a:r>
            <a:r>
              <a:rPr lang="vi-VN" dirty="0">
                <a:solidFill>
                  <a:srgbClr val="FF0000"/>
                </a:solidFill>
              </a:rPr>
              <a:t>1 đỉnh r</a:t>
            </a:r>
            <a:r>
              <a:rPr lang="vi-VN" dirty="0"/>
              <a:t>, là </a:t>
            </a:r>
            <a:r>
              <a:rPr lang="vi-VN" dirty="0">
                <a:solidFill>
                  <a:srgbClr val="FF0000"/>
                </a:solidFill>
              </a:rPr>
              <a:t>một cây</a:t>
            </a:r>
            <a:r>
              <a:rPr lang="vi-VN" dirty="0"/>
              <a:t>: r là </a:t>
            </a:r>
            <a:r>
              <a:rPr lang="vi-VN" dirty="0">
                <a:solidFill>
                  <a:srgbClr val="FF0000"/>
                </a:solidFill>
              </a:rPr>
              <a:t>gốc</a:t>
            </a:r>
            <a:r>
              <a:rPr lang="vi-VN" dirty="0"/>
              <a:t> và là </a:t>
            </a:r>
            <a:r>
              <a:rPr lang="vi-VN" dirty="0">
                <a:solidFill>
                  <a:srgbClr val="FF0000"/>
                </a:solidFill>
              </a:rPr>
              <a:t>lá</a:t>
            </a:r>
          </a:p>
          <a:p>
            <a:pPr marL="0" indent="0">
              <a:buNone/>
            </a:pPr>
            <a:r>
              <a:rPr lang="vi-VN" dirty="0"/>
              <a:t>2) Giả sử </a:t>
            </a:r>
            <a:r>
              <a:rPr lang="vi-VN" dirty="0">
                <a:solidFill>
                  <a:srgbClr val="FF0000"/>
                </a:solidFill>
              </a:rPr>
              <a:t>T1</a:t>
            </a:r>
            <a:r>
              <a:rPr lang="vi-VN" dirty="0"/>
              <a:t> , </a:t>
            </a:r>
            <a:r>
              <a:rPr lang="vi-VN" dirty="0">
                <a:solidFill>
                  <a:srgbClr val="FF0000"/>
                </a:solidFill>
              </a:rPr>
              <a:t>T2 </a:t>
            </a:r>
            <a:r>
              <a:rPr lang="vi-VN" dirty="0"/>
              <a:t>, ... , </a:t>
            </a:r>
            <a:r>
              <a:rPr lang="vi-VN" dirty="0">
                <a:solidFill>
                  <a:srgbClr val="FF0000"/>
                </a:solidFill>
              </a:rPr>
              <a:t>Tk</a:t>
            </a:r>
            <a:r>
              <a:rPr lang="vi-VN" dirty="0"/>
              <a:t> (</a:t>
            </a:r>
            <a:r>
              <a:rPr lang="vi-VN" dirty="0">
                <a:solidFill>
                  <a:srgbClr val="FF0000"/>
                </a:solidFill>
              </a:rPr>
              <a:t>k </a:t>
            </a:r>
            <a:r>
              <a:rPr lang="en-US" dirty="0">
                <a:solidFill>
                  <a:srgbClr val="FF0000"/>
                </a:solidFill>
              </a:rPr>
              <a:t>&gt;=</a:t>
            </a:r>
            <a:r>
              <a:rPr lang="vi-VN" dirty="0">
                <a:solidFill>
                  <a:srgbClr val="FF0000"/>
                </a:solidFill>
              </a:rPr>
              <a:t>1</a:t>
            </a:r>
            <a:r>
              <a:rPr lang="vi-VN" dirty="0"/>
              <a:t>) là các cây có gốc tương</a:t>
            </a:r>
          </a:p>
          <a:p>
            <a:pPr marL="0" indent="0">
              <a:buNone/>
            </a:pPr>
            <a:r>
              <a:rPr lang="vi-VN" dirty="0"/>
              <a:t>ứng là </a:t>
            </a:r>
            <a:r>
              <a:rPr lang="vi-VN" dirty="0">
                <a:solidFill>
                  <a:srgbClr val="FF0000"/>
                </a:solidFill>
              </a:rPr>
              <a:t>r1</a:t>
            </a:r>
            <a:r>
              <a:rPr lang="vi-VN" dirty="0"/>
              <a:t>, </a:t>
            </a:r>
            <a:r>
              <a:rPr lang="vi-VN" dirty="0">
                <a:solidFill>
                  <a:srgbClr val="FF0000"/>
                </a:solidFill>
              </a:rPr>
              <a:t>r2</a:t>
            </a:r>
            <a:r>
              <a:rPr lang="vi-VN" dirty="0"/>
              <a:t>, ... , </a:t>
            </a:r>
            <a:r>
              <a:rPr lang="vi-VN" dirty="0">
                <a:solidFill>
                  <a:srgbClr val="FF0000"/>
                </a:solidFill>
              </a:rPr>
              <a:t>rk</a:t>
            </a:r>
            <a:r>
              <a:rPr lang="vi-VN" dirty="0"/>
              <a:t> ; các cây </a:t>
            </a:r>
            <a:r>
              <a:rPr lang="vi-VN" dirty="0">
                <a:solidFill>
                  <a:srgbClr val="FF0000"/>
                </a:solidFill>
              </a:rPr>
              <a:t>T1</a:t>
            </a:r>
            <a:r>
              <a:rPr lang="vi-VN" dirty="0"/>
              <a:t> , </a:t>
            </a:r>
            <a:r>
              <a:rPr lang="vi-VN" dirty="0">
                <a:solidFill>
                  <a:srgbClr val="FF0000"/>
                </a:solidFill>
              </a:rPr>
              <a:t>T2</a:t>
            </a:r>
            <a:r>
              <a:rPr lang="vi-VN" dirty="0"/>
              <a:t> , ... , </a:t>
            </a:r>
            <a:r>
              <a:rPr lang="vi-VN" dirty="0">
                <a:solidFill>
                  <a:srgbClr val="FF0000"/>
                </a:solidFill>
              </a:rPr>
              <a:t>Tk</a:t>
            </a:r>
            <a:r>
              <a:rPr lang="vi-VN" dirty="0"/>
              <a:t> đôi một</a:t>
            </a:r>
          </a:p>
          <a:p>
            <a:pPr marL="0" indent="0">
              <a:buNone/>
            </a:pPr>
            <a:r>
              <a:rPr lang="vi-VN" dirty="0"/>
              <a:t>không cắt nhau. Nếu </a:t>
            </a:r>
            <a:r>
              <a:rPr lang="vi-VN" dirty="0">
                <a:solidFill>
                  <a:srgbClr val="FF0000"/>
                </a:solidFill>
              </a:rPr>
              <a:t>r </a:t>
            </a:r>
            <a:r>
              <a:rPr lang="vi-VN" dirty="0"/>
              <a:t>là một đỉnh không thuộc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ri</a:t>
            </a:r>
            <a:r>
              <a:rPr lang="vi-VN" dirty="0"/>
              <a:t>, thế thì tập </a:t>
            </a:r>
            <a:r>
              <a:rPr lang="vi-VN" dirty="0">
                <a:solidFill>
                  <a:srgbClr val="FF0000"/>
                </a:solidFill>
              </a:rPr>
              <a:t>T</a:t>
            </a:r>
            <a:r>
              <a:rPr lang="vi-VN" dirty="0"/>
              <a:t> gồm đỉnh </a:t>
            </a:r>
            <a:r>
              <a:rPr lang="vi-VN" dirty="0">
                <a:solidFill>
                  <a:srgbClr val="FF0000"/>
                </a:solidFill>
              </a:rPr>
              <a:t>r</a:t>
            </a:r>
            <a:r>
              <a:rPr lang="vi-VN" dirty="0"/>
              <a:t> và tất cả các đỉnh của các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Ti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24594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7989160" cy="3449025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1200"/>
            <a:ext cx="7908358" cy="3415715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533400"/>
            <a:ext cx="7504817" cy="5791200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1200"/>
            <a:ext cx="7902445" cy="3096604"/>
          </a:xfr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609600"/>
            <a:ext cx="7463707" cy="5410200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85800"/>
            <a:ext cx="8400933" cy="5410200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018" y="1981200"/>
            <a:ext cx="7901182" cy="2910841"/>
          </a:xfr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8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85800"/>
            <a:ext cx="8273723" cy="5565337"/>
          </a:xfr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2.4. CÁC PHÉP DUYỆT CÂY</a:t>
            </a:r>
            <a:br>
              <a:rPr lang="en-US" sz="5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3" y="1143000"/>
            <a:ext cx="839152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57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err="1"/>
              <a:t>Hình</a:t>
            </a:r>
            <a:r>
              <a:rPr lang="en-US" sz="4400" dirty="0"/>
              <a:t> </a:t>
            </a:r>
            <a:r>
              <a:rPr lang="en-US" sz="4400" dirty="0" err="1"/>
              <a:t>ảnh</a:t>
            </a:r>
            <a:r>
              <a:rPr lang="en-US" sz="4400" dirty="0"/>
              <a:t> </a:t>
            </a:r>
            <a:r>
              <a:rPr lang="en-US" sz="4400" dirty="0" err="1"/>
              <a:t>cây</a:t>
            </a:r>
            <a:r>
              <a:rPr lang="en-US" sz="4400" dirty="0"/>
              <a:t> </a:t>
            </a:r>
            <a:r>
              <a:rPr lang="en-US" sz="4400" dirty="0" err="1"/>
              <a:t>tổng</a:t>
            </a:r>
            <a:r>
              <a:rPr lang="en-US" sz="4400" dirty="0"/>
              <a:t> </a:t>
            </a:r>
            <a:r>
              <a:rPr lang="en-US" sz="4400" dirty="0" err="1"/>
              <a:t>quát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3340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vậy</a:t>
            </a:r>
            <a:r>
              <a:rPr lang="en-US" sz="2800" dirty="0"/>
              <a:t>: C</a:t>
            </a:r>
            <a:r>
              <a:rPr lang="vi-VN" sz="2800" dirty="0"/>
              <a:t>ây gồm một tập hữu hạn các đỉnh, trong đó có một</a:t>
            </a:r>
            <a:r>
              <a:rPr lang="en-US" sz="2800" dirty="0"/>
              <a:t> </a:t>
            </a:r>
            <a:r>
              <a:rPr lang="vi-VN" sz="2800" dirty="0"/>
              <a:t>đỉnh đặc biệt gọi là gốc (root). Giữa các đỉnh có một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cha - con. </a:t>
            </a:r>
            <a:r>
              <a:rPr lang="en-US" sz="2800" dirty="0" err="1"/>
              <a:t>Đỉnh</a:t>
            </a:r>
            <a:r>
              <a:rPr lang="en-US" sz="2800" dirty="0"/>
              <a:t> ở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đỉnh</a:t>
            </a:r>
            <a:r>
              <a:rPr lang="en-US" sz="2800" dirty="0"/>
              <a:t> cha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đỉnh</a:t>
            </a:r>
            <a:r>
              <a:rPr lang="en-US" sz="2800" dirty="0"/>
              <a:t> ở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đỉnh</a:t>
            </a:r>
            <a:r>
              <a:rPr lang="en-US" sz="2800" dirty="0"/>
              <a:t> con.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26567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3346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VD: </a:t>
            </a:r>
            <a:r>
              <a:rPr lang="en-US" sz="2800" b="1" dirty="0" err="1">
                <a:solidFill>
                  <a:srgbClr val="FF0000"/>
                </a:solidFill>
              </a:rPr>
              <a:t>Xét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cây</a:t>
            </a:r>
            <a:r>
              <a:rPr lang="en-US" sz="2800" b="1" dirty="0">
                <a:solidFill>
                  <a:srgbClr val="FF0000"/>
                </a:solidFill>
              </a:rPr>
              <a:t> NP </a:t>
            </a:r>
            <a:r>
              <a:rPr lang="en-US" sz="2800" b="1" dirty="0" err="1">
                <a:solidFill>
                  <a:srgbClr val="FF0000"/>
                </a:solidFill>
              </a:rPr>
              <a:t>gốc</a:t>
            </a:r>
            <a:r>
              <a:rPr lang="en-US" sz="2800" b="1" dirty="0">
                <a:solidFill>
                  <a:srgbClr val="FF0000"/>
                </a:solidFill>
              </a:rPr>
              <a:t> T, T </a:t>
            </a:r>
            <a:r>
              <a:rPr lang="en-US" sz="2800" b="1" dirty="0" err="1">
                <a:solidFill>
                  <a:srgbClr val="FF0000"/>
                </a:solidFill>
              </a:rPr>
              <a:t>có</a:t>
            </a:r>
            <a:r>
              <a:rPr lang="en-US" sz="2800" b="1" dirty="0">
                <a:solidFill>
                  <a:srgbClr val="FF0000"/>
                </a:solidFill>
              </a:rPr>
              <a:t> 2 </a:t>
            </a:r>
            <a:r>
              <a:rPr lang="en-US" sz="2800" b="1" dirty="0" err="1">
                <a:solidFill>
                  <a:srgbClr val="FF0000"/>
                </a:solidFill>
              </a:rPr>
              <a:t>cây</a:t>
            </a:r>
            <a:r>
              <a:rPr lang="en-US" sz="2800" b="1" dirty="0">
                <a:solidFill>
                  <a:srgbClr val="FF0000"/>
                </a:solidFill>
              </a:rPr>
              <a:t> con </a:t>
            </a:r>
            <a:r>
              <a:rPr lang="en-US" sz="2800" b="1" dirty="0" err="1">
                <a:solidFill>
                  <a:srgbClr val="FF0000"/>
                </a:solidFill>
              </a:rPr>
              <a:t>trái</a:t>
            </a:r>
            <a:r>
              <a:rPr lang="en-US" sz="2800" b="1" dirty="0">
                <a:solidFill>
                  <a:srgbClr val="FF0000"/>
                </a:solidFill>
              </a:rPr>
              <a:t>, </a:t>
            </a:r>
            <a:r>
              <a:rPr lang="vi-VN" sz="2800" b="1" dirty="0">
                <a:solidFill>
                  <a:srgbClr val="FF0000"/>
                </a:solidFill>
              </a:rPr>
              <a:t>phải tương ứng là Tl, Tr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1) </a:t>
            </a:r>
            <a:r>
              <a:rPr lang="vi-VN" sz="3200" dirty="0">
                <a:solidFill>
                  <a:srgbClr val="0070C0"/>
                </a:solidFill>
              </a:rPr>
              <a:t>Duyệt thứ tự trước cây gốc T: PreOrder(T) như sau:</a:t>
            </a:r>
          </a:p>
          <a:p>
            <a:pPr marL="365760" lvl="1" indent="0">
              <a:buNone/>
            </a:pPr>
            <a:r>
              <a:rPr lang="vi-VN" sz="2800" dirty="0">
                <a:solidFill>
                  <a:srgbClr val="00B050"/>
                </a:solidFill>
              </a:rPr>
              <a:t>- </a:t>
            </a:r>
            <a:r>
              <a:rPr lang="vi-VN" sz="2800" b="1" dirty="0">
                <a:solidFill>
                  <a:srgbClr val="00B050"/>
                </a:solidFill>
              </a:rPr>
              <a:t>Thăm gốc T</a:t>
            </a:r>
          </a:p>
          <a:p>
            <a:pPr marL="365760" lvl="1" indent="0">
              <a:buNone/>
            </a:pPr>
            <a:r>
              <a:rPr lang="vi-VN" sz="2800" dirty="0">
                <a:solidFill>
                  <a:srgbClr val="00B050"/>
                </a:solidFill>
              </a:rPr>
              <a:t>- </a:t>
            </a:r>
            <a:r>
              <a:rPr lang="vi-VN" sz="2800" b="1" dirty="0">
                <a:solidFill>
                  <a:srgbClr val="00B050"/>
                </a:solidFill>
              </a:rPr>
              <a:t>Thăm con trái Tl theo thứ tự trước</a:t>
            </a:r>
          </a:p>
          <a:p>
            <a:pPr marL="365760" lvl="1" indent="0">
              <a:buNone/>
            </a:pPr>
            <a:r>
              <a:rPr lang="vi-VN" sz="2800" dirty="0">
                <a:solidFill>
                  <a:srgbClr val="00B050"/>
                </a:solidFill>
              </a:rPr>
              <a:t>- </a:t>
            </a:r>
            <a:r>
              <a:rPr lang="vi-VN" sz="2800" b="1" dirty="0">
                <a:solidFill>
                  <a:srgbClr val="00B050"/>
                </a:solidFill>
              </a:rPr>
              <a:t>Thăm con phải Tr theo thứ tự trước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3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5" y="0"/>
            <a:ext cx="9112015" cy="688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31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847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</a:rPr>
              <a:t>Thủ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tục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duyệt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theo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thứ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tự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trước</a:t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(</a:t>
            </a:r>
            <a:r>
              <a:rPr lang="en-US" sz="4000" b="1" dirty="0" err="1">
                <a:solidFill>
                  <a:srgbClr val="FF0000"/>
                </a:solidFill>
              </a:rPr>
              <a:t>sử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dụng</a:t>
            </a:r>
            <a:r>
              <a:rPr lang="en-US" sz="4000" b="1" dirty="0">
                <a:solidFill>
                  <a:srgbClr val="FF0000"/>
                </a:solidFill>
              </a:rPr>
              <a:t> con </a:t>
            </a:r>
            <a:r>
              <a:rPr lang="en-US" sz="4000" b="1" dirty="0" err="1">
                <a:solidFill>
                  <a:srgbClr val="FF0000"/>
                </a:solidFill>
              </a:rPr>
              <a:t>trỏ</a:t>
            </a:r>
            <a:r>
              <a:rPr lang="en-US" sz="4000" b="1" dirty="0">
                <a:solidFill>
                  <a:srgbClr val="FF0000"/>
                </a:solidFill>
              </a:rPr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void </a:t>
            </a:r>
            <a:r>
              <a:rPr lang="en-US" dirty="0" err="1">
                <a:solidFill>
                  <a:srgbClr val="00B050"/>
                </a:solidFill>
              </a:rPr>
              <a:t>PreOrder</a:t>
            </a:r>
            <a:r>
              <a:rPr lang="en-US" dirty="0">
                <a:solidFill>
                  <a:srgbClr val="00B050"/>
                </a:solidFill>
              </a:rPr>
              <a:t>(Tree * r)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     if (r == NULL) return;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     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("%c", r-&gt;data);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     </a:t>
            </a:r>
            <a:r>
              <a:rPr lang="en-US" dirty="0" err="1">
                <a:solidFill>
                  <a:srgbClr val="00B050"/>
                </a:solidFill>
              </a:rPr>
              <a:t>PreOrder</a:t>
            </a:r>
            <a:r>
              <a:rPr lang="en-US" dirty="0">
                <a:solidFill>
                  <a:srgbClr val="00B050"/>
                </a:solidFill>
              </a:rPr>
              <a:t>(r-&gt;</a:t>
            </a:r>
            <a:r>
              <a:rPr lang="en-US" dirty="0" err="1">
                <a:solidFill>
                  <a:srgbClr val="00B050"/>
                </a:solidFill>
              </a:rPr>
              <a:t>LeftChild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     </a:t>
            </a:r>
            <a:r>
              <a:rPr lang="en-US" dirty="0" err="1">
                <a:solidFill>
                  <a:srgbClr val="00B050"/>
                </a:solidFill>
              </a:rPr>
              <a:t>PreOrder</a:t>
            </a:r>
            <a:r>
              <a:rPr lang="en-US" dirty="0">
                <a:solidFill>
                  <a:srgbClr val="00B050"/>
                </a:solidFill>
              </a:rPr>
              <a:t>(r-&gt;</a:t>
            </a:r>
            <a:r>
              <a:rPr lang="en-US" dirty="0" err="1">
                <a:solidFill>
                  <a:srgbClr val="00B050"/>
                </a:solidFill>
              </a:rPr>
              <a:t>RightChild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60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vi-VN" sz="4000" dirty="0">
                <a:solidFill>
                  <a:srgbClr val="FF0000"/>
                </a:solidFill>
              </a:rPr>
              <a:t>Tương tự, các phép duyệt còn lại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z="2800" dirty="0">
                <a:solidFill>
                  <a:srgbClr val="0070C0"/>
                </a:solidFill>
              </a:rPr>
              <a:t>2) Duyệt giữa cây gốc T theo thứ tự giữa: InOrder(T) như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sau</a:t>
            </a:r>
            <a:r>
              <a:rPr lang="en-US" sz="2800" dirty="0">
                <a:solidFill>
                  <a:srgbClr val="0070C0"/>
                </a:solidFill>
              </a:rPr>
              <a:t>:</a:t>
            </a:r>
          </a:p>
          <a:p>
            <a:pPr marL="365760" lvl="1" indent="0">
              <a:buNone/>
            </a:pPr>
            <a:r>
              <a:rPr lang="vi-VN" sz="2600" b="1" i="1" dirty="0">
                <a:solidFill>
                  <a:srgbClr val="00B050"/>
                </a:solidFill>
              </a:rPr>
              <a:t>- Thăm Tl theo thứ tự giữa</a:t>
            </a:r>
          </a:p>
          <a:p>
            <a:pPr marL="365760" lvl="1" indent="0">
              <a:buNone/>
            </a:pPr>
            <a:r>
              <a:rPr lang="vi-VN" sz="2600" b="1" i="1" dirty="0">
                <a:solidFill>
                  <a:srgbClr val="00B050"/>
                </a:solidFill>
              </a:rPr>
              <a:t>- Thăm T</a:t>
            </a:r>
          </a:p>
          <a:p>
            <a:pPr marL="365760" lvl="1" indent="0">
              <a:buNone/>
            </a:pPr>
            <a:r>
              <a:rPr lang="vi-VN" sz="2600" b="1" i="1" dirty="0">
                <a:solidFill>
                  <a:srgbClr val="00B050"/>
                </a:solidFill>
              </a:rPr>
              <a:t>- Thăm Tr theo thứ tự giữa</a:t>
            </a:r>
          </a:p>
          <a:p>
            <a:pPr marL="0" indent="0">
              <a:buNone/>
            </a:pPr>
            <a:r>
              <a:rPr lang="vi-VN" sz="2800" dirty="0">
                <a:solidFill>
                  <a:srgbClr val="0070C0"/>
                </a:solidFill>
              </a:rPr>
              <a:t>3) Duyệt sau: PostOrder(T) như sau:</a:t>
            </a:r>
          </a:p>
          <a:p>
            <a:pPr marL="365760" lvl="1" indent="0">
              <a:buNone/>
            </a:pPr>
            <a:r>
              <a:rPr lang="vi-VN" sz="2600" b="1" i="1" dirty="0">
                <a:solidFill>
                  <a:srgbClr val="00B050"/>
                </a:solidFill>
              </a:rPr>
              <a:t>- Thăm Tl theo thứ tự sau</a:t>
            </a:r>
          </a:p>
          <a:p>
            <a:pPr marL="365760" lvl="1" indent="0">
              <a:buNone/>
            </a:pPr>
            <a:r>
              <a:rPr lang="vi-VN" sz="2600" b="1" i="1" dirty="0">
                <a:solidFill>
                  <a:srgbClr val="00B050"/>
                </a:solidFill>
              </a:rPr>
              <a:t>- Thăm Tr theo thứ tự sau</a:t>
            </a:r>
          </a:p>
          <a:p>
            <a:pPr marL="365760" lvl="1" indent="0">
              <a:buNone/>
            </a:pPr>
            <a:r>
              <a:rPr lang="vi-VN" sz="2600" b="1" i="1" dirty="0">
                <a:solidFill>
                  <a:srgbClr val="00B050"/>
                </a:solidFill>
              </a:rPr>
              <a:t>- Thăm gốc T</a:t>
            </a:r>
            <a:endParaRPr lang="en-US" sz="2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188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8952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>
              <a:buNone/>
            </a:pPr>
            <a:r>
              <a:rPr lang="en-US" dirty="0"/>
              <a:t>      	 E = (2*</a:t>
            </a:r>
            <a:r>
              <a:rPr lang="en-US" dirty="0" err="1"/>
              <a:t>x+y</a:t>
            </a:r>
            <a:r>
              <a:rPr lang="en-US" dirty="0"/>
              <a:t>)*(5*a - b)</a:t>
            </a:r>
            <a:r>
              <a:rPr lang="en-US" baseline="30000" dirty="0"/>
              <a:t>3</a:t>
            </a:r>
          </a:p>
          <a:p>
            <a:pPr>
              <a:buNone/>
            </a:pPr>
            <a:r>
              <a:rPr lang="en-US" baseline="30000" dirty="0"/>
              <a:t>		 </a:t>
            </a:r>
            <a:r>
              <a:rPr lang="en-US" sz="3600" baseline="30000" dirty="0"/>
              <a:t>E= (a*</a:t>
            </a:r>
            <a:r>
              <a:rPr lang="en-US" sz="3600" baseline="30000" dirty="0" err="1"/>
              <a:t>c+b</a:t>
            </a:r>
            <a:r>
              <a:rPr lang="en-US" sz="3600" baseline="30000" dirty="0"/>
              <a:t>/d)-(</a:t>
            </a:r>
            <a:r>
              <a:rPr lang="en-US" sz="3600" baseline="30000" dirty="0" err="1"/>
              <a:t>e+f+g</a:t>
            </a:r>
            <a:r>
              <a:rPr lang="en-US" sz="3600" baseline="30000" dirty="0"/>
              <a:t>*h)</a:t>
            </a:r>
            <a:endParaRPr lang="en-US" sz="3600" dirty="0"/>
          </a:p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T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E 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  <a:p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,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cây từ kết quả duyệt trước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Chọn giá trị đầu tiên làm node gốc</a:t>
            </a:r>
          </a:p>
          <a:p>
            <a:r>
              <a:rPr lang="en-US" dirty="0"/>
              <a:t>Lần lượt đưa các giá trị còn lại từ trái sang phải vào cây theo nguyên tắc tạo cây</a:t>
            </a:r>
          </a:p>
        </p:txBody>
      </p:sp>
    </p:spTree>
    <p:extLst>
      <p:ext uri="{BB962C8B-B14F-4D97-AF65-F5344CB8AC3E}">
        <p14:creationId xmlns:p14="http://schemas.microsoft.com/office/powerpoint/2010/main" val="41875214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cây từ kết quả duyệt sau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Chọn giá trị cuối cùng làm node gốc</a:t>
            </a:r>
          </a:p>
          <a:p>
            <a:r>
              <a:rPr lang="en-US" dirty="0"/>
              <a:t>Lần lượt đưa các giá trị còn lại từ phải sang trái vào cây theo nguyên tắc tạo cây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24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cây từ kết quả duyệt giữa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Gọi r: Số lượng giá trị cho trước</a:t>
            </a:r>
          </a:p>
          <a:p>
            <a:r>
              <a:rPr lang="en-US" dirty="0"/>
              <a:t>Gọi m=r div 2: giá trị ở giữa</a:t>
            </a:r>
          </a:p>
          <a:p>
            <a:r>
              <a:rPr lang="en-US" dirty="0"/>
              <a:t>Chọn giá trị thứ m làm node gốc</a:t>
            </a:r>
          </a:p>
          <a:p>
            <a:r>
              <a:rPr lang="en-US" dirty="0"/>
              <a:t>Lần lượt đưa các giá trị bắt đầu từ vị trí m-1 lùi về trái vào cây theo nguyên tắc tạo cây</a:t>
            </a:r>
          </a:p>
          <a:p>
            <a:r>
              <a:rPr lang="en-US" dirty="0"/>
              <a:t>Lần lượt đưa các giá trị bắt đầu từ vị trí m+1 đến cuối vào cây theo nguyên tắc tạo cây</a:t>
            </a:r>
          </a:p>
        </p:txBody>
      </p:sp>
    </p:spTree>
    <p:extLst>
      <p:ext uri="{BB962C8B-B14F-4D97-AF65-F5344CB8AC3E}">
        <p14:creationId xmlns:p14="http://schemas.microsoft.com/office/powerpoint/2010/main" val="29345075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NHẬN XÉT CHUNG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rmAutofit/>
          </a:bodyPr>
          <a:lstStyle/>
          <a:p>
            <a:r>
              <a:rPr lang="vi-VN" sz="2800" dirty="0"/>
              <a:t>Người ta thường chuyển cây tổng quát về cây NP để</a:t>
            </a:r>
            <a:r>
              <a:rPr lang="en-US" sz="2800" dirty="0"/>
              <a:t> </a:t>
            </a:r>
            <a:r>
              <a:rPr lang="vi-VN" sz="2800" dirty="0"/>
              <a:t>tiện cho việc biểu diễn cây và cài đặt các phép toán</a:t>
            </a:r>
          </a:p>
          <a:p>
            <a:pPr marL="0" indent="0">
              <a:buNone/>
            </a:pPr>
            <a:r>
              <a:rPr lang="vi-VN" sz="2800" i="1" dirty="0">
                <a:solidFill>
                  <a:srgbClr val="0070C0"/>
                </a:solidFill>
              </a:rPr>
              <a:t>=&gt; dùng cách cài đặt cây bằng con trưởng và em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vi-VN" sz="2800" i="1" dirty="0">
                <a:solidFill>
                  <a:srgbClr val="0070C0"/>
                </a:solidFill>
              </a:rPr>
              <a:t>liền kề của mỗi đỉnh để chuyển đổi</a:t>
            </a:r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 err="1"/>
              <a:t>Cây</a:t>
            </a:r>
            <a:r>
              <a:rPr lang="en-US" sz="2800" dirty="0"/>
              <a:t> NP </a:t>
            </a:r>
            <a:r>
              <a:rPr lang="en-US" sz="2800" dirty="0" err="1"/>
              <a:t>vẫn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thuận</a:t>
            </a:r>
            <a:r>
              <a:rPr lang="en-US" sz="2800" dirty="0"/>
              <a:t> </a:t>
            </a:r>
            <a:r>
              <a:rPr lang="en-US" sz="2800" dirty="0" err="1"/>
              <a:t>lợi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vi-VN" sz="2800" dirty="0"/>
              <a:t>kiếm </a:t>
            </a:r>
            <a:r>
              <a:rPr lang="vi-VN" sz="2800" i="1" dirty="0">
                <a:solidFill>
                  <a:srgbClr val="0070C0"/>
                </a:solidFill>
              </a:rPr>
              <a:t>(thường chỉ có thể tìm kiếm tuần tự). </a:t>
            </a:r>
            <a:r>
              <a:rPr lang="vi-VN" sz="2800" dirty="0"/>
              <a:t>Thao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trọng</a:t>
            </a:r>
            <a:r>
              <a:rPr lang="en-US" sz="2800" dirty="0"/>
              <a:t> =&gt;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thuận</a:t>
            </a:r>
            <a:r>
              <a:rPr lang="en-US" sz="2800" dirty="0"/>
              <a:t> </a:t>
            </a:r>
            <a:r>
              <a:rPr lang="en-US" sz="2800" dirty="0" err="1"/>
              <a:t>lợi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vi-VN" sz="2800" dirty="0"/>
              <a:t>tìm kiếm, người ta tổ chức cây NP thành cây Tìm</a:t>
            </a:r>
            <a:r>
              <a:rPr lang="en-US" sz="2800" dirty="0"/>
              <a:t> </a:t>
            </a:r>
            <a:r>
              <a:rPr lang="vi-VN" sz="2800" dirty="0"/>
              <a:t>kiếm nhị phân (TKNP) để có thể áp dụng phương</a:t>
            </a:r>
            <a:r>
              <a:rPr lang="en-US" sz="2800" dirty="0"/>
              <a:t> </a:t>
            </a:r>
            <a:r>
              <a:rPr lang="vi-VN" sz="2800" dirty="0"/>
              <a:t>pháp tìm kiếm nhị phân trên cây đó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41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10432110" cy="6248400"/>
          </a:xfrm>
        </p:spPr>
      </p:pic>
    </p:spTree>
    <p:extLst>
      <p:ext uri="{BB962C8B-B14F-4D97-AF65-F5344CB8AC3E}">
        <p14:creationId xmlns:p14="http://schemas.microsoft.com/office/powerpoint/2010/main" val="28314292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3. </a:t>
            </a:r>
            <a:r>
              <a:rPr lang="en-US" sz="4000" b="1" dirty="0" err="1"/>
              <a:t>Cây</a:t>
            </a:r>
            <a:r>
              <a:rPr lang="en-US" sz="4000" b="1" dirty="0"/>
              <a:t> </a:t>
            </a:r>
            <a:r>
              <a:rPr lang="en-US" sz="4000" b="1" dirty="0" err="1"/>
              <a:t>nhị</a:t>
            </a:r>
            <a:r>
              <a:rPr lang="en-US" sz="4000" b="1" dirty="0"/>
              <a:t> </a:t>
            </a:r>
            <a:r>
              <a:rPr lang="en-US" sz="4000" b="1" dirty="0" err="1"/>
              <a:t>phân</a:t>
            </a:r>
            <a:r>
              <a:rPr lang="en-US" sz="4000" b="1" dirty="0"/>
              <a:t> </a:t>
            </a:r>
            <a:r>
              <a:rPr lang="en-US" sz="4000" b="1" dirty="0" err="1"/>
              <a:t>tìm</a:t>
            </a:r>
            <a:r>
              <a:rPr lang="en-US" sz="4000" b="1" dirty="0"/>
              <a:t> </a:t>
            </a:r>
            <a:r>
              <a:rPr lang="en-US" sz="4000" b="1" dirty="0" err="1"/>
              <a:t>kiếm</a:t>
            </a:r>
            <a:r>
              <a:rPr lang="en-US" sz="4000" b="1" dirty="0"/>
              <a:t> – Binary search tree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B0F0"/>
                </a:solidFill>
              </a:rPr>
              <a:t>nhị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phân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tìm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kiếm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B0F0"/>
                </a:solidFill>
              </a:rPr>
              <a:t>tìm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kiếm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nhị</a:t>
            </a:r>
            <a:endParaRPr lang="en-US" sz="2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B0F0"/>
                </a:solidFill>
              </a:rPr>
              <a:t>phân</a:t>
            </a:r>
            <a:r>
              <a:rPr lang="en-US" sz="2800" dirty="0"/>
              <a:t>,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tắt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TKNP</a:t>
            </a:r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chính</a:t>
            </a:r>
            <a:endParaRPr lang="en-US" sz="2800" dirty="0"/>
          </a:p>
          <a:p>
            <a:pPr marL="36576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1. </a:t>
            </a:r>
            <a:r>
              <a:rPr lang="en-US" b="1" dirty="0" err="1">
                <a:solidFill>
                  <a:srgbClr val="00B050"/>
                </a:solidFill>
              </a:rPr>
              <a:t>Định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nghĩa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cây</a:t>
            </a:r>
            <a:r>
              <a:rPr lang="en-US" b="1" dirty="0">
                <a:solidFill>
                  <a:srgbClr val="00B050"/>
                </a:solidFill>
              </a:rPr>
              <a:t> TKNP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2. </a:t>
            </a:r>
            <a:r>
              <a:rPr lang="en-US" b="1" dirty="0" err="1">
                <a:solidFill>
                  <a:srgbClr val="00B050"/>
                </a:solidFill>
              </a:rPr>
              <a:t>Biểu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diễn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cây</a:t>
            </a:r>
            <a:r>
              <a:rPr lang="en-US" b="1" dirty="0">
                <a:solidFill>
                  <a:srgbClr val="00B050"/>
                </a:solidFill>
              </a:rPr>
              <a:t> TKNP</a:t>
            </a:r>
          </a:p>
          <a:p>
            <a:pPr marL="365760" lvl="1" indent="0">
              <a:buNone/>
            </a:pPr>
            <a:r>
              <a:rPr lang="vi-VN" b="1" dirty="0">
                <a:solidFill>
                  <a:srgbClr val="00B050"/>
                </a:solidFill>
              </a:rPr>
              <a:t>3. Một số phép toán cơ bản trên cây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759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3.1. </a:t>
            </a:r>
            <a:r>
              <a:rPr lang="en-US" sz="4000" dirty="0" err="1"/>
              <a:t>Định</a:t>
            </a:r>
            <a:r>
              <a:rPr lang="en-US" sz="4000" dirty="0"/>
              <a:t> </a:t>
            </a:r>
            <a:r>
              <a:rPr lang="en-US" sz="4000" dirty="0" err="1"/>
              <a:t>nghĩa</a:t>
            </a:r>
            <a:r>
              <a:rPr lang="en-US" sz="4000" dirty="0"/>
              <a:t> </a:t>
            </a:r>
            <a:r>
              <a:rPr lang="en-US" sz="4000" dirty="0" err="1"/>
              <a:t>cây</a:t>
            </a:r>
            <a:r>
              <a:rPr lang="en-US" sz="4000" dirty="0"/>
              <a:t> TKNP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thoả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err="1"/>
              <a:t>Điều</a:t>
            </a:r>
            <a:r>
              <a:rPr lang="en-US" b="1" i="1" dirty="0"/>
              <a:t> </a:t>
            </a:r>
            <a:r>
              <a:rPr lang="en-US" b="1" i="1" dirty="0" err="1"/>
              <a:t>kiện</a:t>
            </a:r>
            <a:r>
              <a:rPr lang="en-US" b="1" i="1" dirty="0"/>
              <a:t> 1: </a:t>
            </a:r>
            <a:endParaRPr lang="en-US" dirty="0"/>
          </a:p>
          <a:p>
            <a:r>
              <a:rPr lang="en-US" dirty="0" err="1">
                <a:solidFill>
                  <a:srgbClr val="00B0F0"/>
                </a:solidFill>
              </a:rPr>
              <a:t>Tất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cả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các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khoá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tại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các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đỉnh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của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cây</a:t>
            </a:r>
            <a:r>
              <a:rPr lang="en-US" dirty="0">
                <a:solidFill>
                  <a:srgbClr val="00B0F0"/>
                </a:solidFill>
              </a:rPr>
              <a:t> con </a:t>
            </a:r>
            <a:r>
              <a:rPr lang="en-US" dirty="0" err="1">
                <a:solidFill>
                  <a:srgbClr val="00B0F0"/>
                </a:solidFill>
              </a:rPr>
              <a:t>bên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trái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đều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có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giá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trị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trước</a:t>
            </a:r>
            <a:r>
              <a:rPr lang="en-US" dirty="0">
                <a:solidFill>
                  <a:srgbClr val="00B0F0"/>
                </a:solidFill>
              </a:rPr>
              <a:t> (&lt; ) </a:t>
            </a:r>
            <a:r>
              <a:rPr lang="en-US" dirty="0" err="1">
                <a:solidFill>
                  <a:srgbClr val="00B0F0"/>
                </a:solidFill>
              </a:rPr>
              <a:t>các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khoá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tại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đỉnh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gốc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i="1" dirty="0" err="1"/>
              <a:t>Điều</a:t>
            </a:r>
            <a:r>
              <a:rPr lang="en-US" b="1" i="1" dirty="0"/>
              <a:t> </a:t>
            </a:r>
            <a:r>
              <a:rPr lang="en-US" b="1" i="1" dirty="0" err="1"/>
              <a:t>kiện</a:t>
            </a:r>
            <a:r>
              <a:rPr lang="en-US" b="1" i="1" dirty="0"/>
              <a:t> 1: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Khoá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tại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gốc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trước</a:t>
            </a:r>
            <a:r>
              <a:rPr lang="en-US" dirty="0">
                <a:solidFill>
                  <a:srgbClr val="00B0F0"/>
                </a:solidFill>
              </a:rPr>
              <a:t> (&lt;) </a:t>
            </a:r>
            <a:r>
              <a:rPr lang="en-US" dirty="0" err="1">
                <a:solidFill>
                  <a:srgbClr val="00B0F0"/>
                </a:solidFill>
              </a:rPr>
              <a:t>tất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cả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các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khoá</a:t>
            </a:r>
            <a:r>
              <a:rPr lang="en-US" dirty="0">
                <a:solidFill>
                  <a:srgbClr val="00B0F0"/>
                </a:solidFill>
              </a:rPr>
              <a:t> ở </a:t>
            </a:r>
            <a:r>
              <a:rPr lang="en-US" dirty="0" err="1">
                <a:solidFill>
                  <a:srgbClr val="00B0F0"/>
                </a:solidFill>
              </a:rPr>
              <a:t>các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đỉnh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của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cây</a:t>
            </a:r>
            <a:r>
              <a:rPr lang="en-US" dirty="0">
                <a:solidFill>
                  <a:srgbClr val="00B0F0"/>
                </a:solidFill>
              </a:rPr>
              <a:t> con </a:t>
            </a:r>
            <a:r>
              <a:rPr lang="en-US" dirty="0" err="1">
                <a:solidFill>
                  <a:srgbClr val="00B0F0"/>
                </a:solidFill>
              </a:rPr>
              <a:t>bên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phải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i="1" dirty="0" err="1"/>
              <a:t>Điều</a:t>
            </a:r>
            <a:r>
              <a:rPr lang="en-US" b="1" i="1" dirty="0"/>
              <a:t> </a:t>
            </a:r>
            <a:r>
              <a:rPr lang="en-US" b="1" i="1" dirty="0" err="1"/>
              <a:t>kiện</a:t>
            </a:r>
            <a:r>
              <a:rPr lang="en-US" b="1" i="1" dirty="0"/>
              <a:t> 3:</a:t>
            </a:r>
            <a:endParaRPr lang="en-US" dirty="0"/>
          </a:p>
          <a:p>
            <a:r>
              <a:rPr lang="en-US" dirty="0" err="1">
                <a:solidFill>
                  <a:srgbClr val="00B0F0"/>
                </a:solidFill>
              </a:rPr>
              <a:t>Cây</a:t>
            </a:r>
            <a:r>
              <a:rPr lang="en-US" dirty="0">
                <a:solidFill>
                  <a:srgbClr val="00B0F0"/>
                </a:solidFill>
              </a:rPr>
              <a:t> con </a:t>
            </a:r>
            <a:r>
              <a:rPr lang="en-US" dirty="0" err="1">
                <a:solidFill>
                  <a:srgbClr val="00B0F0"/>
                </a:solidFill>
              </a:rPr>
              <a:t>bên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trái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và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cây</a:t>
            </a:r>
            <a:r>
              <a:rPr lang="en-US" dirty="0">
                <a:solidFill>
                  <a:srgbClr val="00B0F0"/>
                </a:solidFill>
              </a:rPr>
              <a:t> con </a:t>
            </a:r>
            <a:r>
              <a:rPr lang="en-US" dirty="0" err="1">
                <a:solidFill>
                  <a:srgbClr val="00B0F0"/>
                </a:solidFill>
              </a:rPr>
              <a:t>bên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phải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cũng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là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cây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tìm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kiếm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nhị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phân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389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516"/>
            <a:ext cx="9277350" cy="69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397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u="sng" dirty="0" err="1"/>
              <a:t>Lưu</a:t>
            </a:r>
            <a:r>
              <a:rPr lang="en-US" b="1" i="1" u="sng" dirty="0"/>
              <a:t> ý: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lưu</a:t>
            </a:r>
            <a:r>
              <a:rPr lang="en-US" sz="3200" dirty="0"/>
              <a:t> </a:t>
            </a:r>
            <a:r>
              <a:rPr lang="en-US" sz="3200" dirty="0" err="1"/>
              <a:t>trữ</a:t>
            </a:r>
            <a:r>
              <a:rPr lang="en-US" sz="3200" dirty="0"/>
              <a:t> </a:t>
            </a:r>
            <a:r>
              <a:rPr lang="en-US" sz="3200" dirty="0" err="1"/>
              <a:t>tại</a:t>
            </a:r>
            <a:r>
              <a:rPr lang="en-US" sz="3200" dirty="0"/>
              <a:t> </a:t>
            </a:r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dirty="0" err="1"/>
              <a:t>nút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phức</a:t>
            </a:r>
            <a:r>
              <a:rPr lang="en-US" sz="3200" dirty="0"/>
              <a:t> </a:t>
            </a:r>
            <a:r>
              <a:rPr lang="en-US" sz="3200" dirty="0" err="1"/>
              <a:t>tạp</a:t>
            </a:r>
            <a:r>
              <a:rPr lang="en-US" sz="3200" dirty="0"/>
              <a:t>, </a:t>
            </a:r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record </a:t>
            </a:r>
            <a:r>
              <a:rPr lang="en-US" sz="3200" dirty="0" err="1"/>
              <a:t>chẳng</a:t>
            </a:r>
            <a:r>
              <a:rPr lang="en-US" sz="3200" dirty="0"/>
              <a:t> </a:t>
            </a:r>
            <a:r>
              <a:rPr lang="en-US" sz="3200" dirty="0" err="1"/>
              <a:t>hạn</a:t>
            </a:r>
            <a:r>
              <a:rPr lang="en-US" sz="3200" dirty="0"/>
              <a:t>,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, </a:t>
            </a:r>
            <a:r>
              <a:rPr lang="en-US" sz="3200" dirty="0" err="1"/>
              <a:t>khoá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nút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dựa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, ta </a:t>
            </a:r>
            <a:r>
              <a:rPr lang="en-US" sz="3200" dirty="0" err="1"/>
              <a:t>gọi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khoá</a:t>
            </a:r>
            <a:r>
              <a:rPr lang="en-US" sz="3200" dirty="0"/>
              <a:t>.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khoá</a:t>
            </a:r>
            <a:r>
              <a:rPr lang="en-US" sz="3200" dirty="0"/>
              <a:t> </a:t>
            </a:r>
            <a:r>
              <a:rPr lang="en-US" sz="3200" dirty="0" err="1"/>
              <a:t>phải</a:t>
            </a:r>
            <a:r>
              <a:rPr lang="en-US" sz="3200" dirty="0"/>
              <a:t> </a:t>
            </a:r>
            <a:r>
              <a:rPr lang="en-US" sz="3200" dirty="0" err="1"/>
              <a:t>chứa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so </a:t>
            </a:r>
            <a:r>
              <a:rPr lang="en-US" sz="3200" dirty="0" err="1"/>
              <a:t>sánh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, </a:t>
            </a:r>
            <a:r>
              <a:rPr lang="en-US" sz="3200" dirty="0" err="1"/>
              <a:t>tức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phải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</a:t>
            </a:r>
            <a:r>
              <a:rPr lang="en-US" sz="3200" dirty="0" err="1"/>
              <a:t>tự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812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 err="1"/>
              <a:t>Nhận</a:t>
            </a:r>
            <a:r>
              <a:rPr lang="en-US" u="sng" dirty="0"/>
              <a:t> </a:t>
            </a:r>
            <a:r>
              <a:rPr lang="en-US" u="sng" dirty="0" err="1"/>
              <a:t>xét</a:t>
            </a:r>
            <a:r>
              <a:rPr lang="en-US" u="sng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-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cây</a:t>
            </a:r>
            <a:r>
              <a:rPr lang="en-US" sz="3200" dirty="0"/>
              <a:t> TKNP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hai</a:t>
            </a:r>
            <a:r>
              <a:rPr lang="en-US" sz="3200" dirty="0"/>
              <a:t> </a:t>
            </a:r>
            <a:r>
              <a:rPr lang="en-US" sz="3200" dirty="0" err="1"/>
              <a:t>nút</a:t>
            </a:r>
            <a:r>
              <a:rPr lang="en-US" sz="3200" dirty="0"/>
              <a:t> </a:t>
            </a:r>
            <a:r>
              <a:rPr lang="en-US" sz="3200" dirty="0" err="1"/>
              <a:t>cùng</a:t>
            </a:r>
            <a:r>
              <a:rPr lang="en-US" sz="3200" dirty="0"/>
              <a:t> </a:t>
            </a:r>
            <a:r>
              <a:rPr lang="en-US" sz="3200" dirty="0" err="1"/>
              <a:t>khoá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/>
              <a:t>- </a:t>
            </a:r>
            <a:r>
              <a:rPr lang="en-US" sz="3200" dirty="0" err="1"/>
              <a:t>Cây</a:t>
            </a:r>
            <a:r>
              <a:rPr lang="en-US" sz="3200" dirty="0"/>
              <a:t> con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cây</a:t>
            </a:r>
            <a:r>
              <a:rPr lang="en-US" sz="3200" dirty="0"/>
              <a:t> TKNP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cây</a:t>
            </a:r>
            <a:r>
              <a:rPr lang="en-US" sz="3200" dirty="0"/>
              <a:t> TKNP.</a:t>
            </a:r>
          </a:p>
          <a:p>
            <a:pPr marL="0" indent="0">
              <a:buNone/>
            </a:pPr>
            <a:r>
              <a:rPr lang="en-US" sz="3200" dirty="0"/>
              <a:t>-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duyệt</a:t>
            </a:r>
            <a:r>
              <a:rPr lang="en-US" sz="3200" dirty="0"/>
              <a:t> </a:t>
            </a:r>
            <a:r>
              <a:rPr lang="en-US" sz="3200" dirty="0" err="1"/>
              <a:t>trung</a:t>
            </a:r>
            <a:r>
              <a:rPr lang="en-US" sz="3200" dirty="0"/>
              <a:t> </a:t>
            </a:r>
            <a:r>
              <a:rPr lang="en-US" sz="3200" dirty="0" err="1"/>
              <a:t>tự</a:t>
            </a:r>
            <a:r>
              <a:rPr lang="en-US" sz="3200" dirty="0"/>
              <a:t> (</a:t>
            </a:r>
            <a:r>
              <a:rPr lang="en-US" sz="3200" dirty="0" err="1"/>
              <a:t>InOrder</a:t>
            </a:r>
            <a:r>
              <a:rPr lang="en-US" sz="3200" dirty="0"/>
              <a:t>) </a:t>
            </a:r>
            <a:r>
              <a:rPr lang="en-US" sz="3200" dirty="0" err="1"/>
              <a:t>cây</a:t>
            </a:r>
            <a:r>
              <a:rPr lang="en-US" sz="3200" dirty="0"/>
              <a:t> TKNP ta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</a:t>
            </a:r>
            <a:r>
              <a:rPr lang="en-US" sz="3200" dirty="0" err="1"/>
              <a:t>tự</a:t>
            </a:r>
            <a:r>
              <a:rPr lang="en-US" sz="3200" dirty="0"/>
              <a:t> </a:t>
            </a:r>
            <a:r>
              <a:rPr lang="en-US" sz="3200" dirty="0" err="1"/>
              <a:t>tăng</a:t>
            </a:r>
            <a:r>
              <a:rPr lang="en-US" sz="3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900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/>
              <a:t>3.2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TKNP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err="1"/>
              <a:t>Cây</a:t>
            </a:r>
            <a:r>
              <a:rPr lang="en-US" dirty="0"/>
              <a:t> TKNP,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cây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/>
              <a:t>. Do </a:t>
            </a:r>
            <a:r>
              <a:rPr lang="en-US" dirty="0" err="1"/>
              <a:t>đó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khóa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xác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định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duy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nhất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TKNP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bằng</a:t>
            </a:r>
            <a:r>
              <a:rPr lang="en-US" dirty="0">
                <a:solidFill>
                  <a:srgbClr val="FF0000"/>
                </a:solidFill>
              </a:rPr>
              <a:t> con </a:t>
            </a:r>
            <a:r>
              <a:rPr lang="en-US" dirty="0" err="1">
                <a:solidFill>
                  <a:srgbClr val="FF0000"/>
                </a:solidFill>
              </a:rPr>
              <a:t>trỏ</a:t>
            </a:r>
            <a:r>
              <a:rPr lang="en-US" dirty="0"/>
              <a:t>: 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khoá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hai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hai</a:t>
            </a:r>
            <a:r>
              <a:rPr lang="en-US" dirty="0">
                <a:solidFill>
                  <a:srgbClr val="FF0000"/>
                </a:solidFill>
              </a:rPr>
              <a:t> con </a:t>
            </a:r>
            <a:r>
              <a:rPr lang="en-US" dirty="0" err="1">
                <a:solidFill>
                  <a:srgbClr val="FF0000"/>
                </a:solidFill>
              </a:rPr>
              <a:t>trỏ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trỏ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nút</a:t>
            </a:r>
            <a:r>
              <a:rPr lang="en-US" dirty="0">
                <a:solidFill>
                  <a:srgbClr val="FF0000"/>
                </a:solidFill>
              </a:rPr>
              <a:t> con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con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vắng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mặt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ta </a:t>
            </a:r>
            <a:r>
              <a:rPr lang="en-US" dirty="0" err="1"/>
              <a:t>gán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NIL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163695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sz="3200" u="sng" dirty="0" err="1">
                <a:solidFill>
                  <a:srgbClr val="00B050"/>
                </a:solidFill>
              </a:rPr>
              <a:t>Xét</a:t>
            </a:r>
            <a:r>
              <a:rPr lang="en-US" sz="3200" u="sng" dirty="0">
                <a:solidFill>
                  <a:srgbClr val="00B050"/>
                </a:solidFill>
              </a:rPr>
              <a:t> </a:t>
            </a:r>
            <a:r>
              <a:rPr lang="en-US" sz="3200" u="sng" dirty="0" err="1">
                <a:solidFill>
                  <a:srgbClr val="00B050"/>
                </a:solidFill>
              </a:rPr>
              <a:t>dạng</a:t>
            </a:r>
            <a:r>
              <a:rPr lang="en-US" sz="3200" u="sng" dirty="0">
                <a:solidFill>
                  <a:srgbClr val="00B050"/>
                </a:solidFill>
              </a:rPr>
              <a:t> </a:t>
            </a:r>
            <a:r>
              <a:rPr lang="en-US" sz="3200" u="sng" dirty="0" err="1">
                <a:solidFill>
                  <a:srgbClr val="00B050"/>
                </a:solidFill>
              </a:rPr>
              <a:t>biểu</a:t>
            </a:r>
            <a:r>
              <a:rPr lang="en-US" sz="3200" u="sng" dirty="0">
                <a:solidFill>
                  <a:srgbClr val="00B050"/>
                </a:solidFill>
              </a:rPr>
              <a:t> </a:t>
            </a:r>
            <a:r>
              <a:rPr lang="en-US" sz="3200" u="sng" dirty="0" err="1">
                <a:solidFill>
                  <a:srgbClr val="00B050"/>
                </a:solidFill>
              </a:rPr>
              <a:t>diễn</a:t>
            </a:r>
            <a:r>
              <a:rPr lang="en-US" sz="3200" u="sng" dirty="0">
                <a:solidFill>
                  <a:srgbClr val="00B050"/>
                </a:solidFill>
              </a:rPr>
              <a:t> </a:t>
            </a:r>
            <a:r>
              <a:rPr lang="en-US" sz="3200" u="sng" dirty="0" err="1">
                <a:solidFill>
                  <a:srgbClr val="00B050"/>
                </a:solidFill>
              </a:rPr>
              <a:t>cây</a:t>
            </a:r>
            <a:r>
              <a:rPr lang="en-US" sz="3200" u="sng" dirty="0">
                <a:solidFill>
                  <a:srgbClr val="00B050"/>
                </a:solidFill>
              </a:rPr>
              <a:t> </a:t>
            </a:r>
            <a:r>
              <a:rPr lang="en-US" sz="3200" u="sng" dirty="0" err="1">
                <a:solidFill>
                  <a:srgbClr val="00B050"/>
                </a:solidFill>
              </a:rPr>
              <a:t>bởi</a:t>
            </a:r>
            <a:r>
              <a:rPr lang="en-US" sz="3200" u="sng" dirty="0">
                <a:solidFill>
                  <a:srgbClr val="00B050"/>
                </a:solidFill>
              </a:rPr>
              <a:t> con </a:t>
            </a:r>
            <a:r>
              <a:rPr lang="en-US" sz="3200" u="sng" dirty="0" err="1">
                <a:solidFill>
                  <a:srgbClr val="00B050"/>
                </a:solidFill>
              </a:rPr>
              <a:t>trỏ</a:t>
            </a:r>
            <a:r>
              <a:rPr lang="en-US" sz="3200" u="sng" dirty="0">
                <a:solidFill>
                  <a:srgbClr val="00B050"/>
                </a:solidFill>
              </a:rPr>
              <a:t>, ta </a:t>
            </a:r>
            <a:r>
              <a:rPr lang="en-US" sz="3200" u="sng" dirty="0" err="1">
                <a:solidFill>
                  <a:srgbClr val="00B050"/>
                </a:solidFill>
              </a:rPr>
              <a:t>gọi</a:t>
            </a:r>
            <a:r>
              <a:rPr lang="en-US" sz="3200" u="sng" dirty="0">
                <a:solidFill>
                  <a:srgbClr val="00B050"/>
                </a:solidFill>
              </a:rPr>
              <a:t> </a:t>
            </a:r>
            <a:r>
              <a:rPr lang="en-US" sz="3200" u="sng" dirty="0" err="1">
                <a:solidFill>
                  <a:srgbClr val="00B050"/>
                </a:solidFill>
              </a:rPr>
              <a:t>là</a:t>
            </a:r>
            <a:r>
              <a:rPr lang="en-US" sz="3200" u="sng" dirty="0">
                <a:solidFill>
                  <a:srgbClr val="00B050"/>
                </a:solidFill>
              </a:rPr>
              <a:t> </a:t>
            </a:r>
            <a:r>
              <a:rPr lang="en-US" sz="3200" u="sng" dirty="0" err="1">
                <a:solidFill>
                  <a:srgbClr val="00B050"/>
                </a:solidFill>
              </a:rPr>
              <a:t>BSTree</a:t>
            </a:r>
            <a:r>
              <a:rPr lang="en-US" sz="3200" u="sng" dirty="0">
                <a:solidFill>
                  <a:srgbClr val="00B050"/>
                </a:solidFill>
              </a:rPr>
              <a:t> </a:t>
            </a:r>
            <a:r>
              <a:rPr lang="en-US" sz="3200" u="sng" dirty="0" err="1">
                <a:solidFill>
                  <a:srgbClr val="00B050"/>
                </a:solidFill>
              </a:rPr>
              <a:t>như</a:t>
            </a:r>
            <a:r>
              <a:rPr lang="en-US" sz="3200" u="sng" dirty="0">
                <a:solidFill>
                  <a:srgbClr val="00B050"/>
                </a:solidFill>
              </a:rPr>
              <a:t> </a:t>
            </a:r>
            <a:r>
              <a:rPr lang="en-US" sz="3200" u="sng" dirty="0" err="1">
                <a:solidFill>
                  <a:srgbClr val="00B050"/>
                </a:solidFill>
              </a:rPr>
              <a:t>sau</a:t>
            </a:r>
            <a:r>
              <a:rPr lang="en-US" sz="3200" u="sng" dirty="0">
                <a:solidFill>
                  <a:srgbClr val="00B050"/>
                </a:solidFill>
              </a:rPr>
              <a:t>:</a:t>
            </a:r>
          </a:p>
          <a:p>
            <a:pPr marL="520700" indent="0">
              <a:buNone/>
            </a:pPr>
            <a:r>
              <a:rPr lang="en-US" dirty="0"/>
              <a:t>//</a:t>
            </a:r>
            <a:r>
              <a:rPr lang="en-US" dirty="0" err="1"/>
              <a:t>Cau</a:t>
            </a:r>
            <a:r>
              <a:rPr lang="en-US" dirty="0"/>
              <a:t> </a:t>
            </a:r>
            <a:r>
              <a:rPr lang="en-US" dirty="0" err="1"/>
              <a:t>truc</a:t>
            </a:r>
            <a:r>
              <a:rPr lang="en-US" dirty="0"/>
              <a:t> </a:t>
            </a:r>
            <a:r>
              <a:rPr lang="en-US" dirty="0" err="1"/>
              <a:t>cua</a:t>
            </a:r>
            <a:r>
              <a:rPr lang="en-US" dirty="0"/>
              <a:t> Node</a:t>
            </a:r>
            <a:br>
              <a:rPr lang="en-US" dirty="0"/>
            </a:br>
            <a:r>
              <a:rPr lang="en-US" dirty="0" err="1">
                <a:solidFill>
                  <a:srgbClr val="00B050"/>
                </a:solidFill>
              </a:rPr>
              <a:t>typedef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struct</a:t>
            </a:r>
            <a:r>
              <a:rPr lang="en-US" dirty="0">
                <a:solidFill>
                  <a:srgbClr val="00B050"/>
                </a:solidFill>
              </a:rPr>
              <a:t> Node{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 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info;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 Node*Left;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 Node*Right;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};</a:t>
            </a:r>
            <a:br>
              <a:rPr lang="en-US" dirty="0"/>
            </a:br>
            <a:r>
              <a:rPr lang="en-US" dirty="0"/>
              <a:t>//</a:t>
            </a:r>
            <a:r>
              <a:rPr lang="en-US" dirty="0" err="1"/>
              <a:t>Dinh</a:t>
            </a:r>
            <a:r>
              <a:rPr lang="en-US" dirty="0"/>
              <a:t> </a:t>
            </a:r>
            <a:r>
              <a:rPr lang="en-US" dirty="0" err="1"/>
              <a:t>nghia</a:t>
            </a:r>
            <a:r>
              <a:rPr lang="en-US" dirty="0"/>
              <a:t> cay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phan</a:t>
            </a:r>
            <a:br>
              <a:rPr lang="en-US" dirty="0"/>
            </a:br>
            <a:r>
              <a:rPr lang="en-US" dirty="0" err="1">
                <a:solidFill>
                  <a:srgbClr val="00B050"/>
                </a:solidFill>
              </a:rPr>
              <a:t>typedef</a:t>
            </a:r>
            <a:r>
              <a:rPr lang="en-US" dirty="0">
                <a:solidFill>
                  <a:srgbClr val="00B050"/>
                </a:solidFill>
              </a:rPr>
              <a:t> Node * </a:t>
            </a:r>
            <a:r>
              <a:rPr lang="en-US" dirty="0" err="1">
                <a:solidFill>
                  <a:srgbClr val="00B050"/>
                </a:solidFill>
              </a:rPr>
              <a:t>BSTree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06507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NPTK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 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 </a:t>
            </a:r>
            <a:r>
              <a:rPr lang="en-US" b="1" dirty="0" err="1">
                <a:solidFill>
                  <a:srgbClr val="00B0F0"/>
                </a:solidFill>
              </a:rPr>
              <a:t>tìm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kiếm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F0"/>
                </a:solidFill>
              </a:rPr>
              <a:t>thêm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hoặc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xoá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một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nút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trên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cây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TKNP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xóa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đảm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bảo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cây</a:t>
            </a:r>
            <a:r>
              <a:rPr lang="en-US" dirty="0">
                <a:solidFill>
                  <a:srgbClr val="FF0000"/>
                </a:solidFill>
              </a:rPr>
              <a:t> TKNP.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387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3.3.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TKNP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>
            <a:normAutofit/>
          </a:bodyPr>
          <a:lstStyle/>
          <a:p>
            <a:r>
              <a:rPr lang="vi-VN" sz="3600" b="1" dirty="0">
                <a:solidFill>
                  <a:srgbClr val="00B0F0"/>
                </a:solidFill>
              </a:rPr>
              <a:t>Ta xét 3 phép toán cơ bản: </a:t>
            </a:r>
            <a:endParaRPr lang="en-US" sz="3600" b="1" dirty="0">
              <a:solidFill>
                <a:srgbClr val="00B0F0"/>
              </a:solidFill>
            </a:endParaRPr>
          </a:p>
          <a:p>
            <a:r>
              <a:rPr lang="vi-VN" sz="3600" b="1" i="1" dirty="0"/>
              <a:t>Thêm</a:t>
            </a:r>
            <a:endParaRPr lang="en-US" sz="3600" b="1" i="1" dirty="0"/>
          </a:p>
          <a:p>
            <a:r>
              <a:rPr lang="en-US" sz="3600" b="1" i="1" dirty="0"/>
              <a:t>X</a:t>
            </a:r>
            <a:r>
              <a:rPr lang="vi-VN" sz="3600" b="1" i="1" dirty="0"/>
              <a:t>óa</a:t>
            </a:r>
            <a:endParaRPr lang="en-US" sz="3600" b="1" i="1" dirty="0"/>
          </a:p>
          <a:p>
            <a:r>
              <a:rPr lang="en-US" sz="3600" b="1" i="1" dirty="0"/>
              <a:t>T</a:t>
            </a:r>
            <a:r>
              <a:rPr lang="vi-VN" sz="3600" b="1" i="1" dirty="0"/>
              <a:t>ìm kiếm </a:t>
            </a:r>
            <a:r>
              <a:rPr lang="vi-VN" sz="3600" dirty="0"/>
              <a:t>1</a:t>
            </a:r>
            <a:r>
              <a:rPr lang="en-US" sz="3600" dirty="0"/>
              <a:t> </a:t>
            </a:r>
            <a:r>
              <a:rPr lang="vi-VN" sz="3600" dirty="0"/>
              <a:t>đỉnh trên cây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6105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" y="0"/>
            <a:ext cx="9137296" cy="686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47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vi-VN" sz="3600" b="1" i="1" dirty="0"/>
              <a:t>* Một số khái niệm cơ bản trên cây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105400"/>
          </a:xfrm>
        </p:spPr>
        <p:txBody>
          <a:bodyPr>
            <a:normAutofit fontScale="92500" lnSpcReduction="10000"/>
          </a:bodyPr>
          <a:lstStyle/>
          <a:p>
            <a:r>
              <a:rPr lang="vi-VN" dirty="0"/>
              <a:t>- Nếu tập các đỉnh = rỗng =&gt; </a:t>
            </a:r>
            <a:r>
              <a:rPr lang="vi-VN" i="1" dirty="0"/>
              <a:t>Cây </a:t>
            </a:r>
            <a:r>
              <a:rPr lang="vi-VN" i="1" dirty="0">
                <a:solidFill>
                  <a:srgbClr val="FF0000"/>
                </a:solidFill>
              </a:rPr>
              <a:t>rỗng</a:t>
            </a:r>
          </a:p>
          <a:p>
            <a:r>
              <a:rPr lang="vi-VN" dirty="0"/>
              <a:t>- </a:t>
            </a:r>
            <a:r>
              <a:rPr lang="vi-VN" i="1" dirty="0">
                <a:solidFill>
                  <a:srgbClr val="FF0000"/>
                </a:solidFill>
              </a:rPr>
              <a:t>Bậc</a:t>
            </a:r>
            <a:r>
              <a:rPr lang="vi-VN" i="1" dirty="0"/>
              <a:t> </a:t>
            </a:r>
            <a:r>
              <a:rPr lang="vi-VN" dirty="0"/>
              <a:t>của 1 đỉnh: là </a:t>
            </a:r>
            <a:r>
              <a:rPr lang="vi-VN" dirty="0">
                <a:solidFill>
                  <a:srgbClr val="FF0000"/>
                </a:solidFill>
              </a:rPr>
              <a:t>số con </a:t>
            </a:r>
            <a:r>
              <a:rPr lang="vi-VN" dirty="0"/>
              <a:t>của nó</a:t>
            </a:r>
          </a:p>
          <a:p>
            <a:r>
              <a:rPr lang="vi-VN" dirty="0"/>
              <a:t>- </a:t>
            </a:r>
            <a:r>
              <a:rPr lang="vi-VN" b="1" i="1" dirty="0">
                <a:solidFill>
                  <a:srgbClr val="FF0000"/>
                </a:solidFill>
              </a:rPr>
              <a:t>Đỉnh lá </a:t>
            </a:r>
            <a:r>
              <a:rPr lang="vi-VN" dirty="0"/>
              <a:t>(đỉnh tận cùng ): là đỉnh có bậc = 0</a:t>
            </a:r>
          </a:p>
          <a:p>
            <a:r>
              <a:rPr lang="vi-VN" dirty="0"/>
              <a:t>- </a:t>
            </a:r>
            <a:r>
              <a:rPr lang="vi-VN" b="1" i="1" dirty="0">
                <a:solidFill>
                  <a:srgbClr val="FF0000"/>
                </a:solidFill>
              </a:rPr>
              <a:t>Đỉnh trong</a:t>
            </a:r>
            <a:r>
              <a:rPr lang="vi-VN" dirty="0"/>
              <a:t>: là đỉnh khác lá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cha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/>
              <a:t>,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sang </a:t>
            </a:r>
            <a:r>
              <a:rPr lang="en-US" dirty="0" err="1"/>
              <a:t>phải</a:t>
            </a:r>
            <a:endParaRPr lang="en-US" dirty="0"/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rừng</a:t>
            </a:r>
            <a:endParaRPr lang="vi-VN" dirty="0">
              <a:solidFill>
                <a:srgbClr val="FF0000"/>
              </a:solidFill>
            </a:endParaRPr>
          </a:p>
          <a:p>
            <a:r>
              <a:rPr lang="vi-VN" dirty="0"/>
              <a:t>- Gốc cây có </a:t>
            </a:r>
            <a:r>
              <a:rPr lang="vi-VN" b="1" i="1" dirty="0">
                <a:solidFill>
                  <a:srgbClr val="FF0000"/>
                </a:solidFill>
              </a:rPr>
              <a:t>mức</a:t>
            </a:r>
            <a:r>
              <a:rPr lang="vi-VN" b="1" i="1" dirty="0"/>
              <a:t> </a:t>
            </a:r>
            <a:r>
              <a:rPr lang="vi-VN" dirty="0"/>
              <a:t>0 (</a:t>
            </a:r>
            <a:r>
              <a:rPr lang="vi-VN" dirty="0">
                <a:solidFill>
                  <a:srgbClr val="FF0000"/>
                </a:solidFill>
              </a:rPr>
              <a:t>level</a:t>
            </a:r>
            <a:r>
              <a:rPr lang="vi-VN" dirty="0"/>
              <a:t> = 0). Nếu đỉnh cha có mức</a:t>
            </a:r>
            <a:r>
              <a:rPr lang="en-US" dirty="0"/>
              <a:t> </a:t>
            </a:r>
            <a:r>
              <a:rPr lang="vi-VN" dirty="0"/>
              <a:t>i thì các đỉnh con của nó sẽ có mức là i+1</a:t>
            </a:r>
          </a:p>
          <a:p>
            <a:r>
              <a:rPr lang="en-US" dirty="0"/>
              <a:t>- </a:t>
            </a:r>
            <a:r>
              <a:rPr lang="en-US" b="1" i="1" dirty="0" err="1">
                <a:solidFill>
                  <a:srgbClr val="FF0000"/>
                </a:solidFill>
              </a:rPr>
              <a:t>Chiều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cao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(height)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vi-VN" dirty="0"/>
              <a:t>đỉnh có trên cây</a:t>
            </a:r>
          </a:p>
          <a:p>
            <a:r>
              <a:rPr lang="pt-BR" dirty="0"/>
              <a:t>- Dãy các đỉnh a1, a2, ... , an (n&gt;0) sao cho ai và ai+1 có </a:t>
            </a:r>
            <a:r>
              <a:rPr lang="vi-VN" dirty="0"/>
              <a:t>quan hệ phân cấp với nhau gọi là </a:t>
            </a:r>
            <a:r>
              <a:rPr lang="vi-VN" b="1" i="1" dirty="0">
                <a:solidFill>
                  <a:srgbClr val="FF0000"/>
                </a:solidFill>
              </a:rPr>
              <a:t>đường đi </a:t>
            </a:r>
            <a:r>
              <a:rPr lang="vi-VN" dirty="0">
                <a:solidFill>
                  <a:srgbClr val="FF0000"/>
                </a:solidFill>
              </a:rPr>
              <a:t>từ </a:t>
            </a:r>
            <a:r>
              <a:rPr lang="vi-VN" dirty="0"/>
              <a:t>a1</a:t>
            </a:r>
            <a:r>
              <a:rPr lang="en-US" dirty="0"/>
              <a:t> </a:t>
            </a:r>
            <a:r>
              <a:rPr lang="vi-VN" dirty="0"/>
              <a:t>đến an với độ dài n-1. Luôn tồn tại đường đi từ gốc</a:t>
            </a:r>
            <a:r>
              <a:rPr lang="en-US" dirty="0"/>
              <a:t> </a:t>
            </a:r>
            <a:r>
              <a:rPr lang="vi-VN" dirty="0"/>
              <a:t>đến một đỉnh bất kỳ trong cây.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857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1143000"/>
          </a:xfrm>
        </p:spPr>
        <p:txBody>
          <a:bodyPr/>
          <a:lstStyle/>
          <a:p>
            <a:pPr algn="ctr"/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5029200"/>
          </a:xfrm>
        </p:spPr>
        <p:txBody>
          <a:bodyPr>
            <a:normAutofit fontScale="92500" lnSpcReduction="20000"/>
          </a:bodyPr>
          <a:lstStyle/>
          <a:p>
            <a:pPr marL="520700" indent="-457200">
              <a:buNone/>
            </a:pPr>
            <a:r>
              <a:rPr lang="en-US" dirty="0"/>
              <a:t>//Ham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kiem</a:t>
            </a:r>
            <a:r>
              <a:rPr lang="en-US" dirty="0"/>
              <a:t>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neu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1 </a:t>
            </a:r>
            <a:r>
              <a:rPr lang="en-US" dirty="0" err="1"/>
              <a:t>nguoc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0</a:t>
            </a:r>
            <a:br>
              <a:rPr lang="en-US" dirty="0"/>
            </a:b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Search(</a:t>
            </a:r>
            <a:r>
              <a:rPr lang="en-US" dirty="0" err="1">
                <a:solidFill>
                  <a:srgbClr val="00B050"/>
                </a:solidFill>
              </a:rPr>
              <a:t>BSTree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T,int</a:t>
            </a:r>
            <a:r>
              <a:rPr lang="en-US" dirty="0">
                <a:solidFill>
                  <a:srgbClr val="00B050"/>
                </a:solidFill>
              </a:rPr>
              <a:t> x) {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 </a:t>
            </a:r>
            <a:r>
              <a:rPr lang="en-US" dirty="0" err="1">
                <a:solidFill>
                  <a:srgbClr val="00B050"/>
                </a:solidFill>
              </a:rPr>
              <a:t>BSTree</a:t>
            </a:r>
            <a:r>
              <a:rPr lang="en-US" dirty="0">
                <a:solidFill>
                  <a:srgbClr val="00B050"/>
                </a:solidFill>
              </a:rPr>
              <a:t> temp = T;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 while (temp != NULL ) {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    if (temp -&gt; info == x)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       return 1;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    else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    {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       if (temp -&gt; info &gt; x)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          temp = temp -&gt; Left;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       else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          temp = temp -&gt; Right;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    }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 }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  return 0;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0292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b="1" dirty="0"/>
              <a:t>2 - </a:t>
            </a:r>
            <a:r>
              <a:rPr lang="en-US" sz="4000" b="1" dirty="0" err="1"/>
              <a:t>Thêm</a:t>
            </a:r>
            <a:r>
              <a:rPr lang="en-US" sz="4000" b="1" dirty="0"/>
              <a:t> </a:t>
            </a:r>
            <a:r>
              <a:rPr lang="en-US" sz="4000" b="1" dirty="0" err="1"/>
              <a:t>một</a:t>
            </a:r>
            <a:r>
              <a:rPr lang="en-US" sz="4000" b="1" dirty="0"/>
              <a:t> </a:t>
            </a:r>
            <a:r>
              <a:rPr lang="en-US" sz="4000" b="1" dirty="0" err="1"/>
              <a:t>nút</a:t>
            </a:r>
            <a:r>
              <a:rPr lang="en-US" sz="4000" b="1" dirty="0"/>
              <a:t> </a:t>
            </a:r>
            <a:r>
              <a:rPr lang="en-US" sz="4000" b="1" dirty="0" err="1"/>
              <a:t>có</a:t>
            </a:r>
            <a:r>
              <a:rPr lang="en-US" sz="4000" b="1" dirty="0"/>
              <a:t> </a:t>
            </a:r>
            <a:r>
              <a:rPr lang="en-US" sz="4000" b="1" dirty="0" err="1"/>
              <a:t>khóa</a:t>
            </a:r>
            <a:r>
              <a:rPr lang="en-US" sz="4000" b="1" dirty="0"/>
              <a:t> x </a:t>
            </a:r>
            <a:r>
              <a:rPr lang="en-US" sz="4000" b="1" dirty="0" err="1"/>
              <a:t>vào</a:t>
            </a:r>
            <a:r>
              <a:rPr lang="en-US" sz="4000" b="1" dirty="0"/>
              <a:t> </a:t>
            </a:r>
            <a:r>
              <a:rPr lang="en-US" sz="4000" b="1" dirty="0" err="1"/>
              <a:t>cây</a:t>
            </a:r>
            <a:r>
              <a:rPr lang="en-US" sz="4000" b="1" dirty="0"/>
              <a:t> TKNP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Xét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cây</a:t>
            </a:r>
            <a:r>
              <a:rPr lang="en-US" dirty="0">
                <a:solidFill>
                  <a:srgbClr val="00B0F0"/>
                </a:solidFill>
              </a:rPr>
              <a:t> TKNP </a:t>
            </a:r>
            <a:r>
              <a:rPr lang="en-US" dirty="0" err="1">
                <a:solidFill>
                  <a:srgbClr val="00B0F0"/>
                </a:solidFill>
              </a:rPr>
              <a:t>gốc</a:t>
            </a:r>
            <a:r>
              <a:rPr lang="en-US" dirty="0">
                <a:solidFill>
                  <a:srgbClr val="00B0F0"/>
                </a:solidFill>
              </a:rPr>
              <a:t> T, </a:t>
            </a:r>
            <a:r>
              <a:rPr lang="en-US" dirty="0" err="1">
                <a:solidFill>
                  <a:srgbClr val="00B0F0"/>
                </a:solidFill>
              </a:rPr>
              <a:t>hãy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thêm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vào</a:t>
            </a:r>
            <a:r>
              <a:rPr lang="en-US" dirty="0">
                <a:solidFill>
                  <a:srgbClr val="00B0F0"/>
                </a:solidFill>
              </a:rPr>
              <a:t> T </a:t>
            </a:r>
            <a:r>
              <a:rPr lang="en-US" dirty="0" err="1">
                <a:solidFill>
                  <a:srgbClr val="00B0F0"/>
                </a:solidFill>
              </a:rPr>
              <a:t>đỉnh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có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khóa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là</a:t>
            </a:r>
            <a:r>
              <a:rPr lang="en-US" dirty="0">
                <a:solidFill>
                  <a:srgbClr val="00B0F0"/>
                </a:solidFill>
              </a:rPr>
              <a:t> x </a:t>
            </a:r>
            <a:r>
              <a:rPr lang="en-US" dirty="0" err="1">
                <a:solidFill>
                  <a:srgbClr val="00B0F0"/>
                </a:solidFill>
              </a:rPr>
              <a:t>nếu</a:t>
            </a:r>
            <a:r>
              <a:rPr lang="en-US" dirty="0">
                <a:solidFill>
                  <a:srgbClr val="00B0F0"/>
                </a:solidFill>
              </a:rPr>
              <a:t> x </a:t>
            </a:r>
            <a:r>
              <a:rPr lang="en-US" dirty="0" err="1">
                <a:solidFill>
                  <a:srgbClr val="00B0F0"/>
                </a:solidFill>
              </a:rPr>
              <a:t>chưa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có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trên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cây</a:t>
            </a:r>
            <a:r>
              <a:rPr lang="en-US" dirty="0">
                <a:solidFill>
                  <a:srgbClr val="00B0F0"/>
                </a:solidFill>
              </a:rPr>
              <a:t>. T </a:t>
            </a:r>
            <a:r>
              <a:rPr lang="en-US" dirty="0" err="1">
                <a:solidFill>
                  <a:srgbClr val="00B0F0"/>
                </a:solidFill>
              </a:rPr>
              <a:t>sau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khi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thêm</a:t>
            </a:r>
            <a:r>
              <a:rPr lang="en-US" dirty="0">
                <a:solidFill>
                  <a:srgbClr val="00B0F0"/>
                </a:solidFill>
              </a:rPr>
              <a:t> x </a:t>
            </a:r>
            <a:r>
              <a:rPr lang="en-US" dirty="0" err="1">
                <a:solidFill>
                  <a:srgbClr val="00B0F0"/>
                </a:solidFill>
              </a:rPr>
              <a:t>vẫn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thỏa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mãn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là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cây</a:t>
            </a:r>
            <a:r>
              <a:rPr lang="en-US" dirty="0">
                <a:solidFill>
                  <a:srgbClr val="00B0F0"/>
                </a:solidFill>
              </a:rPr>
              <a:t> TKNP.</a:t>
            </a:r>
          </a:p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tìm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kiếm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x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?</a:t>
            </a:r>
          </a:p>
          <a:p>
            <a:r>
              <a:rPr lang="en-US" dirty="0"/>
              <a:t>+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có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kết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thúc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!). </a:t>
            </a:r>
          </a:p>
          <a:p>
            <a:r>
              <a:rPr lang="en-US" dirty="0"/>
              <a:t>+ </a:t>
            </a:r>
            <a:r>
              <a:rPr lang="en-US" b="1" dirty="0" err="1">
                <a:solidFill>
                  <a:srgbClr val="FF0000"/>
                </a:solidFill>
              </a:rPr>
              <a:t>Ngược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lại</a:t>
            </a:r>
            <a:r>
              <a:rPr lang="en-US" dirty="0"/>
              <a:t>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thêm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nút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mới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b="1" dirty="0">
                <a:solidFill>
                  <a:srgbClr val="FF0000"/>
                </a:solidFill>
              </a:rPr>
              <a:t> x </a:t>
            </a:r>
            <a:r>
              <a:rPr lang="en-US" dirty="0" err="1"/>
              <a:t>này</a:t>
            </a:r>
            <a:r>
              <a:rPr lang="en-US" dirty="0"/>
              <a:t>. </a:t>
            </a:r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x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TKNP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TKNP </a:t>
            </a:r>
            <a:r>
              <a:rPr lang="en-US" b="1" dirty="0" err="1">
                <a:solidFill>
                  <a:srgbClr val="7030A0"/>
                </a:solidFill>
              </a:rPr>
              <a:t>không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bị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phá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vỡ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213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Nếu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nút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gốc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bằng</a:t>
            </a:r>
            <a:r>
              <a:rPr lang="en-US">
                <a:solidFill>
                  <a:srgbClr val="FF0000"/>
                </a:solidFill>
              </a:rPr>
              <a:t> Null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Thì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khoá</a:t>
            </a:r>
            <a:r>
              <a:rPr lang="en-US" dirty="0">
                <a:solidFill>
                  <a:srgbClr val="00B0F0"/>
                </a:solidFill>
              </a:rPr>
              <a:t> x </a:t>
            </a:r>
            <a:r>
              <a:rPr lang="en-US" dirty="0" err="1">
                <a:solidFill>
                  <a:srgbClr val="00B0F0"/>
                </a:solidFill>
              </a:rPr>
              <a:t>chưa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có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trên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cây</a:t>
            </a:r>
            <a:r>
              <a:rPr lang="en-US" dirty="0">
                <a:solidFill>
                  <a:srgbClr val="00B0F0"/>
                </a:solidFill>
              </a:rPr>
              <a:t>, do </a:t>
            </a:r>
            <a:r>
              <a:rPr lang="en-US" dirty="0" err="1">
                <a:solidFill>
                  <a:srgbClr val="00B0F0"/>
                </a:solidFill>
              </a:rPr>
              <a:t>đó</a:t>
            </a:r>
            <a:r>
              <a:rPr lang="en-US" dirty="0">
                <a:solidFill>
                  <a:srgbClr val="00B0F0"/>
                </a:solidFill>
              </a:rPr>
              <a:t> ta </a:t>
            </a:r>
            <a:r>
              <a:rPr lang="en-US" dirty="0" err="1">
                <a:solidFill>
                  <a:srgbClr val="00B0F0"/>
                </a:solidFill>
              </a:rPr>
              <a:t>thêm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khoá</a:t>
            </a:r>
            <a:r>
              <a:rPr lang="en-US" dirty="0">
                <a:solidFill>
                  <a:srgbClr val="00B0F0"/>
                </a:solidFill>
              </a:rPr>
              <a:t> x </a:t>
            </a:r>
            <a:r>
              <a:rPr lang="en-US" dirty="0" err="1">
                <a:solidFill>
                  <a:srgbClr val="00B0F0"/>
                </a:solidFill>
              </a:rPr>
              <a:t>vào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cây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Nếu</a:t>
            </a:r>
            <a:r>
              <a:rPr lang="en-US" dirty="0">
                <a:solidFill>
                  <a:srgbClr val="FF0000"/>
                </a:solidFill>
              </a:rPr>
              <a:t> x </a:t>
            </a:r>
            <a:r>
              <a:rPr lang="en-US" dirty="0" err="1">
                <a:solidFill>
                  <a:srgbClr val="FF0000"/>
                </a:solidFill>
              </a:rPr>
              <a:t>lớn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khoá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nút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gốc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Thì</a:t>
            </a:r>
            <a:r>
              <a:rPr lang="en-US" dirty="0">
                <a:solidFill>
                  <a:srgbClr val="00B0F0"/>
                </a:solidFill>
              </a:rPr>
              <a:t> ta </a:t>
            </a:r>
            <a:r>
              <a:rPr lang="en-US" dirty="0" err="1">
                <a:solidFill>
                  <a:srgbClr val="00B0F0"/>
                </a:solidFill>
              </a:rPr>
              <a:t>tiến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hành</a:t>
            </a:r>
            <a:r>
              <a:rPr lang="en-US" dirty="0">
                <a:solidFill>
                  <a:srgbClr val="00B0F0"/>
                </a:solidFill>
              </a:rPr>
              <a:t> (</a:t>
            </a:r>
            <a:r>
              <a:rPr lang="en-US" dirty="0" err="1">
                <a:solidFill>
                  <a:srgbClr val="00B0F0"/>
                </a:solidFill>
              </a:rPr>
              <a:t>một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cách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đệ</a:t>
            </a:r>
            <a:r>
              <a:rPr lang="en-US" dirty="0">
                <a:solidFill>
                  <a:srgbClr val="00B0F0"/>
                </a:solidFill>
              </a:rPr>
              <a:t> qui) </a:t>
            </a:r>
            <a:r>
              <a:rPr lang="en-US" dirty="0" err="1">
                <a:solidFill>
                  <a:srgbClr val="00B0F0"/>
                </a:solidFill>
              </a:rPr>
              <a:t>giải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thuật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này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trên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cây</a:t>
            </a:r>
            <a:r>
              <a:rPr lang="en-US" dirty="0">
                <a:solidFill>
                  <a:srgbClr val="00B0F0"/>
                </a:solidFill>
              </a:rPr>
              <a:t> con </a:t>
            </a:r>
            <a:r>
              <a:rPr lang="en-US" dirty="0" err="1">
                <a:solidFill>
                  <a:srgbClr val="00B0F0"/>
                </a:solidFill>
              </a:rPr>
              <a:t>bên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phải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Nếu</a:t>
            </a:r>
            <a:r>
              <a:rPr lang="en-US" dirty="0">
                <a:solidFill>
                  <a:srgbClr val="FF0000"/>
                </a:solidFill>
              </a:rPr>
              <a:t> x </a:t>
            </a:r>
            <a:r>
              <a:rPr lang="en-US" dirty="0" err="1">
                <a:solidFill>
                  <a:srgbClr val="FF0000"/>
                </a:solidFill>
              </a:rPr>
              <a:t>nhỏ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khoá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nút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gốc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Thì</a:t>
            </a:r>
            <a:r>
              <a:rPr lang="en-US" dirty="0">
                <a:solidFill>
                  <a:srgbClr val="00B0F0"/>
                </a:solidFill>
              </a:rPr>
              <a:t> ta </a:t>
            </a:r>
            <a:r>
              <a:rPr lang="en-US" dirty="0" err="1">
                <a:solidFill>
                  <a:srgbClr val="00B0F0"/>
                </a:solidFill>
              </a:rPr>
              <a:t>tiến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hành</a:t>
            </a:r>
            <a:r>
              <a:rPr lang="en-US" dirty="0">
                <a:solidFill>
                  <a:srgbClr val="00B0F0"/>
                </a:solidFill>
              </a:rPr>
              <a:t> (</a:t>
            </a:r>
            <a:r>
              <a:rPr lang="en-US" dirty="0" err="1">
                <a:solidFill>
                  <a:srgbClr val="00B0F0"/>
                </a:solidFill>
              </a:rPr>
              <a:t>một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cách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đệ</a:t>
            </a:r>
            <a:r>
              <a:rPr lang="en-US" dirty="0">
                <a:solidFill>
                  <a:srgbClr val="00B0F0"/>
                </a:solidFill>
              </a:rPr>
              <a:t> qui) </a:t>
            </a:r>
            <a:r>
              <a:rPr lang="en-US" dirty="0" err="1">
                <a:solidFill>
                  <a:srgbClr val="00B0F0"/>
                </a:solidFill>
              </a:rPr>
              <a:t>giải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thuật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này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trên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cây</a:t>
            </a:r>
            <a:r>
              <a:rPr lang="en-US" dirty="0">
                <a:solidFill>
                  <a:srgbClr val="00B0F0"/>
                </a:solidFill>
              </a:rPr>
              <a:t> con </a:t>
            </a:r>
            <a:r>
              <a:rPr lang="en-US" dirty="0" err="1">
                <a:solidFill>
                  <a:srgbClr val="00B0F0"/>
                </a:solidFill>
              </a:rPr>
              <a:t>bên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trái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105400" y="1447800"/>
            <a:ext cx="4038600" cy="4906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225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 err="1">
                <a:solidFill>
                  <a:srgbClr val="00B050"/>
                </a:solidFill>
              </a:rPr>
              <a:t>Ví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dụ</a:t>
            </a:r>
            <a:r>
              <a:rPr lang="en-US" b="1" dirty="0">
                <a:solidFill>
                  <a:srgbClr val="00B050"/>
                </a:solidFill>
              </a:rPr>
              <a:t>: </a:t>
            </a:r>
            <a:r>
              <a:rPr lang="en-US" b="1" dirty="0" err="1">
                <a:solidFill>
                  <a:srgbClr val="00B050"/>
                </a:solidFill>
              </a:rPr>
              <a:t>thêm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khóa</a:t>
            </a:r>
            <a:r>
              <a:rPr lang="en-US" b="1" dirty="0">
                <a:solidFill>
                  <a:srgbClr val="00B050"/>
                </a:solidFill>
              </a:rPr>
              <a:t> x=19 </a:t>
            </a:r>
            <a:r>
              <a:rPr lang="en-US" b="1" dirty="0" err="1">
                <a:solidFill>
                  <a:srgbClr val="00B050"/>
                </a:solidFill>
              </a:rPr>
              <a:t>vào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cây</a:t>
            </a:r>
            <a:br>
              <a:rPr lang="en-US" b="1" dirty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343400" cy="50595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19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20, </a:t>
            </a:r>
            <a:r>
              <a:rPr lang="en-US" dirty="0" err="1"/>
              <a:t>vì</a:t>
            </a:r>
            <a:r>
              <a:rPr lang="en-US" dirty="0"/>
              <a:t> 19 &lt; 20 </a:t>
            </a:r>
            <a:r>
              <a:rPr lang="en-US" dirty="0" err="1"/>
              <a:t>vậy</a:t>
            </a:r>
            <a:r>
              <a:rPr lang="en-US" dirty="0"/>
              <a:t> ta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10. </a:t>
            </a:r>
          </a:p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19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10, </a:t>
            </a:r>
            <a:r>
              <a:rPr lang="en-US" dirty="0" err="1"/>
              <a:t>vì</a:t>
            </a:r>
            <a:r>
              <a:rPr lang="en-US" dirty="0"/>
              <a:t> 19 &gt; 10 </a:t>
            </a:r>
            <a:r>
              <a:rPr lang="en-US" dirty="0" err="1"/>
              <a:t>vậy</a:t>
            </a:r>
            <a:r>
              <a:rPr lang="en-US" dirty="0"/>
              <a:t> ta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17.</a:t>
            </a:r>
          </a:p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19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17, </a:t>
            </a:r>
            <a:r>
              <a:rPr lang="en-US" dirty="0" err="1"/>
              <a:t>vì</a:t>
            </a:r>
            <a:r>
              <a:rPr lang="en-US" dirty="0"/>
              <a:t> 19 &gt; 17 </a:t>
            </a:r>
            <a:r>
              <a:rPr lang="en-US" dirty="0" err="1"/>
              <a:t>vậy</a:t>
            </a:r>
            <a:r>
              <a:rPr lang="en-US" dirty="0"/>
              <a:t> ta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. </a:t>
            </a:r>
            <a:r>
              <a:rPr lang="en-US" dirty="0" err="1"/>
              <a:t>Nút</a:t>
            </a:r>
            <a:r>
              <a:rPr lang="en-US" dirty="0"/>
              <a:t>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NULL,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tỏ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19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, ta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19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17, ta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bên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81200"/>
            <a:ext cx="3600450" cy="271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5477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Void </a:t>
            </a:r>
            <a:r>
              <a:rPr lang="en-US" b="1" i="1" dirty="0"/>
              <a:t>INSERT</a:t>
            </a:r>
            <a:r>
              <a:rPr lang="en-US" i="1" dirty="0"/>
              <a:t> ( </a:t>
            </a:r>
            <a:r>
              <a:rPr lang="en-US" i="1" dirty="0" err="1"/>
              <a:t>BSTree</a:t>
            </a:r>
            <a:r>
              <a:rPr lang="en-US" i="1" dirty="0"/>
              <a:t> R;  item x 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{   </a:t>
            </a:r>
            <a:r>
              <a:rPr lang="en-US" i="1" dirty="0" err="1"/>
              <a:t>BSTree</a:t>
            </a:r>
            <a:r>
              <a:rPr lang="en-US" i="1" dirty="0"/>
              <a:t> p;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If (R = null) {</a:t>
            </a:r>
            <a:endParaRPr lang="en-US" dirty="0"/>
          </a:p>
          <a:p>
            <a:pPr marL="3263900" indent="0">
              <a:buNone/>
            </a:pPr>
            <a:r>
              <a:rPr lang="en-US" dirty="0"/>
              <a:t>P= (</a:t>
            </a:r>
            <a:r>
              <a:rPr lang="en-US" i="1" dirty="0" err="1"/>
              <a:t>BSTree</a:t>
            </a:r>
            <a:r>
              <a:rPr lang="en-US" i="1" dirty="0"/>
              <a:t> </a:t>
            </a:r>
            <a:r>
              <a:rPr lang="en-US" dirty="0"/>
              <a:t>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i="1" dirty="0" err="1"/>
              <a:t>BSTree</a:t>
            </a:r>
            <a:r>
              <a:rPr lang="en-US" i="1" dirty="0"/>
              <a:t> 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   p -&gt;info = x;</a:t>
            </a:r>
            <a:br>
              <a:rPr lang="en-US" dirty="0"/>
            </a:br>
            <a:r>
              <a:rPr lang="en-US" dirty="0"/>
              <a:t>   p -&gt;Left = NULL;</a:t>
            </a:r>
            <a:br>
              <a:rPr lang="en-US" dirty="0"/>
            </a:br>
            <a:r>
              <a:rPr lang="en-US" dirty="0"/>
              <a:t>   p -&gt;Right = NULL;</a:t>
            </a:r>
            <a:r>
              <a:rPr lang="en-US" i="1" dirty="0"/>
              <a:t>			</a:t>
            </a:r>
          </a:p>
          <a:p>
            <a:pPr marL="3263900" indent="0">
              <a:buNone/>
            </a:pPr>
            <a:r>
              <a:rPr lang="en-US" dirty="0"/>
              <a:t>R=p;</a:t>
            </a:r>
          </a:p>
          <a:p>
            <a:pPr marL="326390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i="1" dirty="0"/>
              <a:t>		Else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	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	  If (x &lt;R-&gt; info)  INSERT (</a:t>
            </a:r>
            <a:r>
              <a:rPr lang="en-US" i="1" dirty="0" err="1"/>
              <a:t>Lefl</a:t>
            </a:r>
            <a:r>
              <a:rPr lang="en-US" i="1" dirty="0"/>
              <a:t> , x);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			 Else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	         if  (x &gt;R-&gt;info )  INSERT ( Right, X 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	         else </a:t>
            </a:r>
            <a:r>
              <a:rPr lang="en-US" i="1" dirty="0" err="1"/>
              <a:t>Printf</a:t>
            </a:r>
            <a:r>
              <a:rPr lang="en-US" i="1" dirty="0"/>
              <a:t>( “ Cay </a:t>
            </a:r>
            <a:r>
              <a:rPr lang="en-US" i="1" dirty="0" err="1"/>
              <a:t>da</a:t>
            </a:r>
            <a:r>
              <a:rPr lang="en-US" i="1" dirty="0"/>
              <a:t> co </a:t>
            </a:r>
            <a:r>
              <a:rPr lang="en-US" i="1" dirty="0" err="1"/>
              <a:t>Infor</a:t>
            </a:r>
            <a:r>
              <a:rPr lang="en-US" i="1" dirty="0"/>
              <a:t> X ”);</a:t>
            </a:r>
          </a:p>
          <a:p>
            <a:pPr marL="0" indent="0">
              <a:buNone/>
            </a:pPr>
            <a:r>
              <a:rPr lang="en-US" i="1" dirty="0"/>
              <a:t>			}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Autofit/>
          </a:bodyPr>
          <a:lstStyle/>
          <a:p>
            <a:r>
              <a:rPr lang="en-US" sz="4000" dirty="0"/>
              <a:t>3. </a:t>
            </a:r>
            <a:r>
              <a:rPr lang="en-US" sz="4000" dirty="0" err="1"/>
              <a:t>Xóa</a:t>
            </a:r>
            <a:r>
              <a:rPr lang="en-US" sz="4000" dirty="0"/>
              <a:t> </a:t>
            </a:r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nút</a:t>
            </a:r>
            <a:r>
              <a:rPr lang="en-US" sz="4000" dirty="0"/>
              <a:t>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khóa</a:t>
            </a:r>
            <a:r>
              <a:rPr lang="en-US" sz="4000" dirty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trước</a:t>
            </a:r>
            <a:r>
              <a:rPr lang="en-US" sz="4000" dirty="0"/>
              <a:t> </a:t>
            </a:r>
            <a:r>
              <a:rPr lang="en-US" sz="4000" dirty="0" err="1"/>
              <a:t>ra</a:t>
            </a:r>
            <a:r>
              <a:rPr lang="en-US" sz="4000" dirty="0"/>
              <a:t> </a:t>
            </a:r>
            <a:r>
              <a:rPr lang="en-US" sz="4000" dirty="0" err="1"/>
              <a:t>khỏi</a:t>
            </a:r>
            <a:r>
              <a:rPr lang="en-US" sz="4000" dirty="0"/>
              <a:t> </a:t>
            </a:r>
            <a:r>
              <a:rPr lang="en-US" sz="4000" dirty="0" err="1"/>
              <a:t>cây</a:t>
            </a:r>
            <a:r>
              <a:rPr lang="en-US" sz="4000" dirty="0"/>
              <a:t> TKNP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Search(x, P ,T)</a:t>
            </a:r>
            <a:endParaRPr lang="vi-V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- </a:t>
            </a:r>
            <a:r>
              <a:rPr lang="en-US" dirty="0" err="1">
                <a:solidFill>
                  <a:srgbClr val="00B0F0"/>
                </a:solidFill>
              </a:rPr>
              <a:t>Nếu</a:t>
            </a:r>
            <a:r>
              <a:rPr lang="en-US" dirty="0">
                <a:solidFill>
                  <a:srgbClr val="00B0F0"/>
                </a:solidFill>
              </a:rPr>
              <a:t> p = nil =&gt; x </a:t>
            </a:r>
            <a:r>
              <a:rPr lang="en-US" dirty="0" err="1">
                <a:solidFill>
                  <a:srgbClr val="00B0F0"/>
                </a:solidFill>
              </a:rPr>
              <a:t>không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thuộc</a:t>
            </a:r>
            <a:r>
              <a:rPr lang="en-US" dirty="0">
                <a:solidFill>
                  <a:srgbClr val="00B0F0"/>
                </a:solidFill>
              </a:rPr>
              <a:t> T =&gt; </a:t>
            </a:r>
            <a:r>
              <a:rPr lang="en-US" dirty="0" err="1">
                <a:solidFill>
                  <a:srgbClr val="00B0F0"/>
                </a:solidFill>
              </a:rPr>
              <a:t>kết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thúc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vi-VN" dirty="0">
                <a:solidFill>
                  <a:srgbClr val="00B0F0"/>
                </a:solidFill>
              </a:rPr>
              <a:t>- Nếu </a:t>
            </a:r>
            <a:r>
              <a:rPr lang="en-US" dirty="0" err="1">
                <a:solidFill>
                  <a:srgbClr val="00B0F0"/>
                </a:solidFill>
              </a:rPr>
              <a:t>tìm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được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nút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được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trỏ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bởi</a:t>
            </a:r>
            <a:r>
              <a:rPr lang="en-US" dirty="0">
                <a:solidFill>
                  <a:srgbClr val="00B0F0"/>
                </a:solidFill>
              </a:rPr>
              <a:t> p </a:t>
            </a:r>
            <a:r>
              <a:rPr lang="en-US" dirty="0" err="1">
                <a:solidFill>
                  <a:srgbClr val="00B0F0"/>
                </a:solidFill>
              </a:rPr>
              <a:t>có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chứa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khóa</a:t>
            </a:r>
            <a:r>
              <a:rPr lang="en-US" dirty="0">
                <a:solidFill>
                  <a:srgbClr val="00B0F0"/>
                </a:solidFill>
              </a:rPr>
              <a:t> x </a:t>
            </a:r>
            <a:r>
              <a:rPr lang="en-US" dirty="0"/>
              <a:t>	=&gt;</a:t>
            </a:r>
            <a:r>
              <a:rPr lang="vi-VN" dirty="0"/>
              <a:t> </a:t>
            </a:r>
            <a:r>
              <a:rPr lang="vi-VN" b="1" i="1" u="sng" dirty="0">
                <a:solidFill>
                  <a:srgbClr val="FF0000"/>
                </a:solidFill>
              </a:rPr>
              <a:t>xóa</a:t>
            </a:r>
            <a:r>
              <a:rPr lang="vi-VN" b="1" i="1" dirty="0"/>
              <a:t> </a:t>
            </a:r>
            <a:r>
              <a:rPr lang="vi-VN" dirty="0">
                <a:solidFill>
                  <a:srgbClr val="00B0F0"/>
                </a:solidFill>
              </a:rPr>
              <a:t>x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khỏi</a:t>
            </a:r>
            <a:r>
              <a:rPr lang="en-US" dirty="0">
                <a:solidFill>
                  <a:srgbClr val="00B0F0"/>
                </a:solidFill>
              </a:rPr>
              <a:t> T, </a:t>
            </a:r>
            <a:r>
              <a:rPr lang="en-US" dirty="0" err="1">
                <a:solidFill>
                  <a:srgbClr val="00B0F0"/>
                </a:solidFill>
              </a:rPr>
              <a:t>sao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cho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cây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sau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khi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xóa</a:t>
            </a:r>
            <a:r>
              <a:rPr lang="en-US" dirty="0">
                <a:solidFill>
                  <a:srgbClr val="00B0F0"/>
                </a:solidFill>
              </a:rPr>
              <a:t> x </a:t>
            </a:r>
            <a:r>
              <a:rPr lang="en-US" dirty="0" err="1">
                <a:solidFill>
                  <a:srgbClr val="00B0F0"/>
                </a:solidFill>
              </a:rPr>
              <a:t>vẫn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là</a:t>
            </a:r>
            <a:r>
              <a:rPr lang="en-US" dirty="0">
                <a:solidFill>
                  <a:srgbClr val="00B0F0"/>
                </a:solidFill>
              </a:rPr>
              <a:t> 	</a:t>
            </a:r>
            <a:r>
              <a:rPr lang="en-US" dirty="0" err="1">
                <a:solidFill>
                  <a:srgbClr val="00B0F0"/>
                </a:solidFill>
              </a:rPr>
              <a:t>cây</a:t>
            </a:r>
            <a:r>
              <a:rPr lang="en-US" dirty="0">
                <a:solidFill>
                  <a:srgbClr val="00B0F0"/>
                </a:solidFill>
              </a:rPr>
              <a:t> TKNP ~ </a:t>
            </a:r>
            <a:r>
              <a:rPr lang="en-US" dirty="0" err="1">
                <a:solidFill>
                  <a:srgbClr val="00B0F0"/>
                </a:solidFill>
              </a:rPr>
              <a:t>xóa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vi-VN" dirty="0">
                <a:solidFill>
                  <a:srgbClr val="00B0F0"/>
                </a:solidFill>
              </a:rPr>
              <a:t>đỉnh được trỏ bởi p.</a:t>
            </a:r>
          </a:p>
          <a:p>
            <a:r>
              <a:rPr lang="pl-PL" b="1" i="1" u="sng" dirty="0">
                <a:solidFill>
                  <a:srgbClr val="FF0000"/>
                </a:solidFill>
              </a:rPr>
              <a:t>Xóa</a:t>
            </a:r>
            <a:r>
              <a:rPr lang="pl-PL" dirty="0"/>
              <a:t>: Ta chia làm 3 trường hợp:</a:t>
            </a:r>
          </a:p>
          <a:p>
            <a:r>
              <a:rPr lang="en-US" dirty="0">
                <a:solidFill>
                  <a:srgbClr val="00B0F0"/>
                </a:solidFill>
              </a:rPr>
              <a:t>TH1: </a:t>
            </a:r>
            <a:r>
              <a:rPr lang="en-US" dirty="0" err="1">
                <a:solidFill>
                  <a:srgbClr val="00B0F0"/>
                </a:solidFill>
              </a:rPr>
              <a:t>Nếu</a:t>
            </a:r>
            <a:r>
              <a:rPr lang="en-US" dirty="0">
                <a:solidFill>
                  <a:srgbClr val="00B0F0"/>
                </a:solidFill>
              </a:rPr>
              <a:t> p </a:t>
            </a:r>
            <a:r>
              <a:rPr lang="en-US" dirty="0" err="1">
                <a:solidFill>
                  <a:srgbClr val="00B0F0"/>
                </a:solidFill>
              </a:rPr>
              <a:t>là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lá</a:t>
            </a:r>
            <a:r>
              <a:rPr lang="en-US" dirty="0">
                <a:solidFill>
                  <a:srgbClr val="00B0F0"/>
                </a:solidFill>
              </a:rPr>
              <a:t>: p := Null</a:t>
            </a:r>
          </a:p>
        </p:txBody>
      </p:sp>
    </p:spTree>
    <p:extLst>
      <p:ext uri="{BB962C8B-B14F-4D97-AF65-F5344CB8AC3E}">
        <p14:creationId xmlns:p14="http://schemas.microsoft.com/office/powerpoint/2010/main" val="3094434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TH2: </a:t>
            </a:r>
            <a:r>
              <a:rPr lang="en-US" dirty="0" err="1">
                <a:solidFill>
                  <a:srgbClr val="00B0F0"/>
                </a:solidFill>
              </a:rPr>
              <a:t>Nếu</a:t>
            </a:r>
            <a:r>
              <a:rPr lang="en-US" dirty="0">
                <a:solidFill>
                  <a:srgbClr val="00B0F0"/>
                </a:solidFill>
              </a:rPr>
              <a:t> p </a:t>
            </a:r>
            <a:r>
              <a:rPr lang="en-US" dirty="0" err="1">
                <a:solidFill>
                  <a:srgbClr val="00B0F0"/>
                </a:solidFill>
              </a:rPr>
              <a:t>có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một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trong</a:t>
            </a:r>
            <a:r>
              <a:rPr lang="en-US" dirty="0">
                <a:solidFill>
                  <a:srgbClr val="00B0F0"/>
                </a:solidFill>
              </a:rPr>
              <a:t> 2 con </a:t>
            </a:r>
            <a:r>
              <a:rPr lang="en-US" dirty="0" err="1">
                <a:solidFill>
                  <a:srgbClr val="00B0F0"/>
                </a:solidFill>
              </a:rPr>
              <a:t>là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khác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rỗng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1" y="1524000"/>
            <a:ext cx="852487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4041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3347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4000" dirty="0">
                <a:solidFill>
                  <a:srgbClr val="00B0F0"/>
                </a:solidFill>
              </a:rPr>
              <a:t>TH3: Đỉnh loại bỏ được trỏ bởi P</a:t>
            </a:r>
            <a:r>
              <a:rPr lang="en-US" sz="4000" dirty="0">
                <a:solidFill>
                  <a:srgbClr val="00B0F0"/>
                </a:solidFill>
              </a:rPr>
              <a:t> </a:t>
            </a:r>
            <a:r>
              <a:rPr lang="es-ES" sz="4000" dirty="0" err="1">
                <a:solidFill>
                  <a:srgbClr val="00B0F0"/>
                </a:solidFill>
              </a:rPr>
              <a:t>có</a:t>
            </a:r>
            <a:r>
              <a:rPr lang="es-ES" sz="4000" dirty="0">
                <a:solidFill>
                  <a:srgbClr val="00B0F0"/>
                </a:solidFill>
              </a:rPr>
              <a:t> 2 con </a:t>
            </a:r>
            <a:r>
              <a:rPr lang="es-ES" sz="4000" dirty="0" err="1">
                <a:solidFill>
                  <a:srgbClr val="00B0F0"/>
                </a:solidFill>
              </a:rPr>
              <a:t>đều</a:t>
            </a:r>
            <a:r>
              <a:rPr lang="es-ES" sz="4000" dirty="0">
                <a:solidFill>
                  <a:srgbClr val="00B0F0"/>
                </a:solidFill>
              </a:rPr>
              <a:t> </a:t>
            </a:r>
            <a:r>
              <a:rPr lang="es-ES" sz="4000" dirty="0" err="1">
                <a:solidFill>
                  <a:srgbClr val="00B0F0"/>
                </a:solidFill>
              </a:rPr>
              <a:t>khác</a:t>
            </a:r>
            <a:r>
              <a:rPr lang="es-ES" sz="4000" dirty="0">
                <a:solidFill>
                  <a:srgbClr val="00B0F0"/>
                </a:solidFill>
              </a:rPr>
              <a:t> </a:t>
            </a:r>
            <a:r>
              <a:rPr lang="es-ES" sz="4000" dirty="0" err="1">
                <a:solidFill>
                  <a:srgbClr val="00B0F0"/>
                </a:solidFill>
              </a:rPr>
              <a:t>rỗng</a:t>
            </a:r>
            <a:r>
              <a:rPr lang="es-ES" sz="4000" dirty="0">
                <a:solidFill>
                  <a:srgbClr val="00B0F0"/>
                </a:solidFill>
              </a:rPr>
              <a:t>: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u="sng" dirty="0" err="1">
                <a:solidFill>
                  <a:srgbClr val="00B050"/>
                </a:solidFill>
              </a:rPr>
              <a:t>Cách</a:t>
            </a:r>
            <a:r>
              <a:rPr lang="en-US" sz="3200" b="1" u="sng" dirty="0">
                <a:solidFill>
                  <a:srgbClr val="00B050"/>
                </a:solidFill>
              </a:rPr>
              <a:t> </a:t>
            </a:r>
            <a:r>
              <a:rPr lang="en-US" sz="3200" b="1" u="sng" dirty="0" err="1">
                <a:solidFill>
                  <a:srgbClr val="00B050"/>
                </a:solidFill>
              </a:rPr>
              <a:t>làm</a:t>
            </a:r>
            <a:r>
              <a:rPr lang="en-US" sz="3200" b="1" u="sng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vi-VN" sz="2800" dirty="0"/>
              <a:t>- Hoán đổi nội dung của đỉnh trỏ bởi p và đỉnh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vi-VN" sz="2800" dirty="0"/>
              <a:t>nhất của cây con trái</a:t>
            </a:r>
            <a:r>
              <a:rPr lang="en-US" sz="2800" dirty="0"/>
              <a:t>(</a:t>
            </a:r>
            <a:r>
              <a:rPr lang="en-US" sz="2800" dirty="0" err="1"/>
              <a:t>nút</a:t>
            </a:r>
            <a:r>
              <a:rPr lang="en-US" sz="2800" dirty="0"/>
              <a:t> </a:t>
            </a:r>
            <a:r>
              <a:rPr lang="en-US" sz="2800" dirty="0" err="1"/>
              <a:t>cực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con </a:t>
            </a:r>
            <a:r>
              <a:rPr lang="en-US" sz="2800" dirty="0" err="1"/>
              <a:t>trái</a:t>
            </a:r>
            <a:r>
              <a:rPr lang="en-US" sz="2800" dirty="0"/>
              <a:t>)</a:t>
            </a:r>
            <a:r>
              <a:rPr lang="vi-VN" sz="2800" dirty="0"/>
              <a:t>/đỉnh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vi-VN" sz="2800" dirty="0"/>
              <a:t>nhất của cây con phải</a:t>
            </a:r>
            <a:r>
              <a:rPr lang="en-US" sz="2800" dirty="0"/>
              <a:t> (</a:t>
            </a:r>
            <a:r>
              <a:rPr lang="en-US" sz="2800" dirty="0" err="1"/>
              <a:t>nút</a:t>
            </a:r>
            <a:r>
              <a:rPr lang="en-US" sz="2800" dirty="0"/>
              <a:t> </a:t>
            </a:r>
            <a:r>
              <a:rPr lang="en-US" sz="2800" dirty="0" err="1"/>
              <a:t>cực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con </a:t>
            </a:r>
            <a:r>
              <a:rPr lang="en-US" sz="2800" dirty="0" err="1"/>
              <a:t>phải</a:t>
            </a:r>
            <a:r>
              <a:rPr lang="en-US" sz="2800" dirty="0"/>
              <a:t>)</a:t>
            </a:r>
            <a:endParaRPr lang="vi-VN" sz="2800" dirty="0"/>
          </a:p>
          <a:p>
            <a:pPr marL="0" indent="0">
              <a:buNone/>
            </a:pPr>
            <a:r>
              <a:rPr lang="vi-VN" sz="2800" dirty="0"/>
              <a:t>- Xóa nút cực phải/nút cực trái, việc xoá nút này sẽ rơi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2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ở </a:t>
            </a:r>
            <a:r>
              <a:rPr lang="en-US" sz="2800" dirty="0" err="1"/>
              <a:t>trên</a:t>
            </a:r>
            <a:r>
              <a:rPr lang="en-US" sz="2800" dirty="0"/>
              <a:t> (TH1 </a:t>
            </a:r>
            <a:r>
              <a:rPr lang="en-US" sz="2800" dirty="0" err="1"/>
              <a:t>hoặc</a:t>
            </a:r>
            <a:r>
              <a:rPr lang="en-US" sz="2800" dirty="0"/>
              <a:t> TH2).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</a:rPr>
              <a:t>VD: </a:t>
            </a:r>
            <a:r>
              <a:rPr lang="en-US" sz="3200" b="1" dirty="0" err="1">
                <a:solidFill>
                  <a:srgbClr val="00B050"/>
                </a:solidFill>
              </a:rPr>
              <a:t>Xét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cây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439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" y="1"/>
            <a:ext cx="9137267" cy="686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85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1.2.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T: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6" y="2133600"/>
            <a:ext cx="80486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1726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2"/>
            <a:ext cx="9144000" cy="689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7278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/>
              <a:t>Cho </a:t>
            </a:r>
            <a:r>
              <a:rPr lang="en-US" sz="3200" b="1" dirty="0" err="1"/>
              <a:t>biết</a:t>
            </a:r>
            <a:r>
              <a:rPr lang="en-US" sz="3200" b="1" dirty="0"/>
              <a:t> </a:t>
            </a:r>
            <a:r>
              <a:rPr lang="en-US" sz="3200" b="1" dirty="0" err="1"/>
              <a:t>số</a:t>
            </a:r>
            <a:r>
              <a:rPr lang="en-US" sz="3200" b="1" dirty="0"/>
              <a:t> Fibonacci F</a:t>
            </a:r>
            <a:r>
              <a:rPr lang="en-US" sz="3200" b="1" baseline="-25000" dirty="0"/>
              <a:t>11</a:t>
            </a:r>
            <a:r>
              <a:rPr lang="en-US" sz="3200" b="1" dirty="0"/>
              <a:t> = 89 </a:t>
            </a:r>
            <a:r>
              <a:rPr lang="en-US" sz="3200" b="1" dirty="0" err="1"/>
              <a:t>và</a:t>
            </a:r>
            <a:r>
              <a:rPr lang="en-US" sz="3200" b="1" dirty="0"/>
              <a:t> F</a:t>
            </a:r>
            <a:r>
              <a:rPr lang="en-US" sz="3200" b="1" baseline="-25000" dirty="0"/>
              <a:t>12</a:t>
            </a:r>
            <a:r>
              <a:rPr lang="en-US" sz="3200" b="1" dirty="0"/>
              <a:t> = 144. </a:t>
            </a:r>
          </a:p>
          <a:p>
            <a:pPr>
              <a:buNone/>
            </a:pPr>
            <a:r>
              <a:rPr lang="en-US" sz="3600" b="1" dirty="0" err="1"/>
              <a:t>Yêu</a:t>
            </a:r>
            <a:r>
              <a:rPr lang="en-US" sz="3600" b="1" dirty="0"/>
              <a:t> </a:t>
            </a:r>
            <a:r>
              <a:rPr lang="en-US" sz="3600" b="1" dirty="0" err="1"/>
              <a:t>cầu</a:t>
            </a:r>
            <a:r>
              <a:rPr lang="en-US" sz="3600" b="1" dirty="0"/>
              <a:t>:</a:t>
            </a:r>
            <a:endParaRPr lang="en-US" sz="3600" b="1" u="sng" dirty="0"/>
          </a:p>
          <a:p>
            <a:pPr lvl="0"/>
            <a:r>
              <a:rPr lang="en-US" sz="3600" dirty="0" err="1"/>
              <a:t>Viết</a:t>
            </a:r>
            <a:r>
              <a:rPr lang="en-US" sz="3600" dirty="0"/>
              <a:t> </a:t>
            </a:r>
            <a:r>
              <a:rPr lang="en-US" sz="3600" dirty="0" err="1"/>
              <a:t>công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r>
              <a:rPr lang="en-US" sz="3600" dirty="0"/>
              <a:t> </a:t>
            </a:r>
            <a:r>
              <a:rPr lang="en-US" sz="3600" dirty="0" err="1"/>
              <a:t>dãy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Fibonacci.</a:t>
            </a:r>
          </a:p>
          <a:p>
            <a:pPr lvl="0"/>
            <a:r>
              <a:rPr lang="en-US" sz="3600" dirty="0" err="1"/>
              <a:t>Hãy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r>
              <a:rPr lang="en-US" sz="3600" dirty="0"/>
              <a:t> F</a:t>
            </a:r>
            <a:r>
              <a:rPr lang="en-US" sz="3600" baseline="-25000" dirty="0"/>
              <a:t>16</a:t>
            </a:r>
            <a:r>
              <a:rPr lang="en-US" sz="3600" dirty="0"/>
              <a:t>. </a:t>
            </a:r>
            <a:r>
              <a:rPr lang="en-US" sz="3600" dirty="0" err="1"/>
              <a:t>Trình</a:t>
            </a:r>
            <a:r>
              <a:rPr lang="en-US" sz="3600" dirty="0"/>
              <a:t> </a:t>
            </a:r>
            <a:r>
              <a:rPr lang="en-US" sz="3600" dirty="0" err="1"/>
              <a:t>bày</a:t>
            </a:r>
            <a:r>
              <a:rPr lang="en-US" sz="3600" dirty="0"/>
              <a:t> </a:t>
            </a:r>
            <a:r>
              <a:rPr lang="en-US" sz="3600" dirty="0" err="1"/>
              <a:t>từng</a:t>
            </a:r>
            <a:r>
              <a:rPr lang="en-US" sz="3600" dirty="0"/>
              <a:t> </a:t>
            </a:r>
            <a:r>
              <a:rPr lang="en-US" sz="3600" dirty="0" err="1"/>
              <a:t>bước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r>
              <a:rPr lang="en-US" sz="36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9724</TotalTime>
  <Words>4620</Words>
  <Application>Microsoft Office PowerPoint</Application>
  <PresentationFormat>On-screen Show (4:3)</PresentationFormat>
  <Paragraphs>418</Paragraphs>
  <Slides>91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Arial</vt:lpstr>
      <vt:lpstr>Calibri</vt:lpstr>
      <vt:lpstr>Constantia</vt:lpstr>
      <vt:lpstr>Symbol</vt:lpstr>
      <vt:lpstr>Times New Roman</vt:lpstr>
      <vt:lpstr>Wingdings</vt:lpstr>
      <vt:lpstr>Wingdings 2</vt:lpstr>
      <vt:lpstr>Flow</vt:lpstr>
      <vt:lpstr>CHƯƠNG 3</vt:lpstr>
      <vt:lpstr>Mục tiêu</vt:lpstr>
      <vt:lpstr>NỘI DUNG CHÍNH</vt:lpstr>
      <vt:lpstr>1. Cây Tổng Quát</vt:lpstr>
      <vt:lpstr>          1.1 Định nghĩa cây và các khái niệm cơ bản trên cây </vt:lpstr>
      <vt:lpstr>Hình ảnh cây tổng quát</vt:lpstr>
      <vt:lpstr>PowerPoint Presentation</vt:lpstr>
      <vt:lpstr>* Một số khái niệm cơ bản trên cây</vt:lpstr>
      <vt:lpstr>1.2. Các phép toán cơ bản trên cây</vt:lpstr>
      <vt:lpstr>PowerPoint Presentation</vt:lpstr>
      <vt:lpstr>1.3. Biểu diễn cây trên máy tính và cài đặt các phép toán</vt:lpstr>
      <vt:lpstr>1.3.2. Biểu diễn cây bằng con trưởng và em liền kề của mỗi đỉnh</vt:lpstr>
      <vt:lpstr>a) Biểu diễn cây bằng mảng</vt:lpstr>
      <vt:lpstr>Ví dụ: Xét cây và hình ảnh cây sau khi biểu diễn </vt:lpstr>
      <vt:lpstr>Cú pháp biểu diễn tương ứng</vt:lpstr>
      <vt:lpstr>PowerPoint Presentation</vt:lpstr>
      <vt:lpstr>PowerPoint Presentation</vt:lpstr>
      <vt:lpstr>PowerPoint Presentation</vt:lpstr>
      <vt:lpstr>PowerPoint Presentation</vt:lpstr>
      <vt:lpstr>b) Biểu diễn cây bởi con trỏ</vt:lpstr>
      <vt:lpstr>            Ví dụ: Xét cây và hình ảnh cây sau khi biểu diễn dưới dạng Tree: </vt:lpstr>
      <vt:lpstr>PowerPoint Presentation</vt:lpstr>
      <vt:lpstr>PowerPoint Presentation</vt:lpstr>
      <vt:lpstr>1.4.3. Biểu diễn cây bởi cha của mỗi đỉnh</vt:lpstr>
      <vt:lpstr>1.4. Các cách thăm (duyệt) cây</vt:lpstr>
      <vt:lpstr>1) Duyệt theo thứ tự trước</vt:lpstr>
      <vt:lpstr>Ví dụ:</vt:lpstr>
      <vt:lpstr>Giải thuật</vt:lpstr>
      <vt:lpstr>2) Duyệt theo thứ tự giữa</vt:lpstr>
      <vt:lpstr>Ví dụ: Xét cây</vt:lpstr>
      <vt:lpstr>Giải thuật</vt:lpstr>
      <vt:lpstr>3) Duyệt theo thứ tự sau</vt:lpstr>
      <vt:lpstr>Ví dụ: Xét cây</vt:lpstr>
      <vt:lpstr>Giải thuật</vt:lpstr>
      <vt:lpstr>PowerPoint Presentation</vt:lpstr>
      <vt:lpstr>2. CÂY NHỊ PHÂN </vt:lpstr>
      <vt:lpstr>2.1 ĐỊNH NGHĨA CÂY NHỊ PHÂN</vt:lpstr>
      <vt:lpstr>PowerPoint Presentation</vt:lpstr>
      <vt:lpstr>* Các dạng cây NP đặc biệt</vt:lpstr>
      <vt:lpstr>PowerPoint Presentation</vt:lpstr>
      <vt:lpstr>Nhận xét:</vt:lpstr>
      <vt:lpstr>2.2 Biểu diễn cây nhị phân</vt:lpstr>
      <vt:lpstr>a) Biểu diễn cây NP bởi mảng</vt:lpstr>
      <vt:lpstr>PowerPoint Presentation</vt:lpstr>
      <vt:lpstr>Cú pháp biểu diễn</vt:lpstr>
      <vt:lpstr>Nhận xét:</vt:lpstr>
      <vt:lpstr>b) BIỂU DIỄN CÂY NP BỞI CON TRỎ </vt:lpstr>
      <vt:lpstr>Cú pháp biểu diễn</vt:lpstr>
      <vt:lpstr>2.3. CÁC PHÉP TOÁN CƠ BẢN TRÊN     CÂY NHỊ PHÂN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2.4. CÁC PHÉP DUYỆT CÂY </vt:lpstr>
      <vt:lpstr>PowerPoint Presentation</vt:lpstr>
      <vt:lpstr>PowerPoint Presentation</vt:lpstr>
      <vt:lpstr>Thủ tục duyệt theo thứ tự trước (sử dụng con trỏ) </vt:lpstr>
      <vt:lpstr>Tương tự, các phép duyệt còn lại</vt:lpstr>
      <vt:lpstr>PowerPoint Presentation</vt:lpstr>
      <vt:lpstr>Ví dụ</vt:lpstr>
      <vt:lpstr>Tạo cây từ kết quả duyệt trước</vt:lpstr>
      <vt:lpstr>Tạo cây từ kết quả duyệt sau</vt:lpstr>
      <vt:lpstr>Tạo cây từ kết quả duyệt giữa</vt:lpstr>
      <vt:lpstr>NHẬN XÉT CHUNG</vt:lpstr>
      <vt:lpstr>3. Cây nhị phân tìm kiếm – Binary search tree </vt:lpstr>
      <vt:lpstr>3.1. Định nghĩa cây TKNP</vt:lpstr>
      <vt:lpstr>PowerPoint Presentation</vt:lpstr>
      <vt:lpstr>Lưu ý:  </vt:lpstr>
      <vt:lpstr>Nhận xét: </vt:lpstr>
      <vt:lpstr>3.2 Biểu diễn cây TKNP</vt:lpstr>
      <vt:lpstr>PowerPoint Presentation</vt:lpstr>
      <vt:lpstr>Nhận xét</vt:lpstr>
      <vt:lpstr>3.3. Một số phép toán cơ bản trên cây TKNP</vt:lpstr>
      <vt:lpstr>PowerPoint Presentation</vt:lpstr>
      <vt:lpstr>Thủ tục search</vt:lpstr>
      <vt:lpstr>2 - Thêm một nút có khóa x vào cây TKNP</vt:lpstr>
      <vt:lpstr>Cách giải</vt:lpstr>
      <vt:lpstr> Ví dụ: thêm khóa x=19 vào cây </vt:lpstr>
      <vt:lpstr>Giải thuật</vt:lpstr>
      <vt:lpstr>3. Xóa một nút có khóa cho trước ra khỏi cây TKNP</vt:lpstr>
      <vt:lpstr>PowerPoint Presentation</vt:lpstr>
      <vt:lpstr>PowerPoint Presentation</vt:lpstr>
      <vt:lpstr>TH3: Đỉnh loại bỏ được trỏ bởi P có 2 con đều khác rỗng: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Quy</dc:creator>
  <cp:lastModifiedBy>cnleminhhuu@gmail.com</cp:lastModifiedBy>
  <cp:revision>201</cp:revision>
  <dcterms:created xsi:type="dcterms:W3CDTF">2006-08-16T00:00:00Z</dcterms:created>
  <dcterms:modified xsi:type="dcterms:W3CDTF">2022-04-07T09:21:44Z</dcterms:modified>
</cp:coreProperties>
</file>