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3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851648" cy="1828800"/>
          </a:xfrm>
        </p:spPr>
        <p:txBody>
          <a:bodyPr/>
          <a:lstStyle/>
          <a:p>
            <a:pPr algn="ctr"/>
            <a:r>
              <a:rPr lang="en-US" smtClean="0"/>
              <a:t>CHƯƠNG 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7854696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  <a:latin typeface="Algerian" pitchFamily="82" charset="0"/>
              </a:rPr>
              <a:t>MÔ HÌNH DỮ LIỆU ĐỒ THỊ</a:t>
            </a:r>
            <a:endParaRPr lang="en-US" sz="6000" b="1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63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-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(a[</a:t>
            </a:r>
            <a:r>
              <a:rPr lang="en-US" dirty="0" err="1"/>
              <a:t>i,j</a:t>
            </a:r>
            <a:r>
              <a:rPr lang="en-US" dirty="0"/>
              <a:t>] = a[</a:t>
            </a:r>
            <a:r>
              <a:rPr lang="en-US" dirty="0" err="1"/>
              <a:t>j,i</a:t>
            </a:r>
            <a:r>
              <a:rPr lang="en-US" dirty="0"/>
              <a:t>]) </a:t>
            </a:r>
          </a:p>
          <a:p>
            <a:r>
              <a:rPr lang="en-US" dirty="0"/>
              <a:t>-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ma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thưa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/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) </a:t>
            </a:r>
          </a:p>
          <a:p>
            <a:r>
              <a:rPr lang="en-US" dirty="0"/>
              <a:t>- G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=&gt;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77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22280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92D050"/>
                </a:solidFill>
              </a:rPr>
              <a:t>b, </a:t>
            </a:r>
            <a:r>
              <a:rPr lang="en-US" sz="4400" b="1" dirty="0" err="1">
                <a:solidFill>
                  <a:srgbClr val="92D050"/>
                </a:solidFill>
              </a:rPr>
              <a:t>Biểu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diễn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đồ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thị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bằng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danh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sách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các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đỉnh</a:t>
            </a:r>
            <a:r>
              <a:rPr lang="en-US" sz="4400" b="1" dirty="0">
                <a:solidFill>
                  <a:srgbClr val="92D050"/>
                </a:solidFill>
              </a:rPr>
              <a:t> </a:t>
            </a:r>
            <a:r>
              <a:rPr lang="en-US" sz="4400" b="1" dirty="0" err="1">
                <a:solidFill>
                  <a:srgbClr val="92D050"/>
                </a:solidFill>
              </a:rPr>
              <a:t>kề</a:t>
            </a:r>
            <a:r>
              <a:rPr lang="en-US" sz="5400" dirty="0">
                <a:solidFill>
                  <a:srgbClr val="92D050"/>
                </a:solidFill>
              </a:rPr>
              <a:t/>
            </a:r>
            <a:br>
              <a:rPr lang="en-US" sz="5400" dirty="0">
                <a:solidFill>
                  <a:srgbClr val="92D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G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đỉnh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G[i</a:t>
            </a:r>
            <a:r>
              <a:rPr lang="en-US" dirty="0"/>
              <a:t>]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i.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422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7" y="838200"/>
            <a:ext cx="8139113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099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CÀI ĐẶT ĐỒ THỊ BẰNG PP DANH SÁCH LÂN CẬN KỀ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*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 define N &lt;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MaxNode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Dinh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nghia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1 node</a:t>
            </a:r>
            <a:endParaRPr lang="en-US" sz="28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item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Infor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dinhke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dsDinhke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 Node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dinhke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Dinh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nghia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sach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cac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dinh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endParaRPr lang="en-US" sz="28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id;</a:t>
            </a:r>
            <a:endParaRPr lang="en-US" sz="2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dinhke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*next;</a:t>
            </a:r>
            <a:endParaRPr lang="en-US" sz="2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dinhke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Do </a:t>
            </a:r>
            <a:r>
              <a:rPr lang="en-US" sz="22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la mot </a:t>
            </a:r>
            <a:r>
              <a:rPr lang="en-US" sz="22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cac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node</a:t>
            </a:r>
            <a:endParaRPr lang="en-US" sz="22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Node  Elements[N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size;</a:t>
            </a:r>
            <a:endParaRPr lang="en-US" sz="22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 Graph;</a:t>
            </a:r>
            <a:endParaRPr lang="en-US" sz="22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65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33"/>
            <a:ext cx="9144000" cy="686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078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91" y="0"/>
            <a:ext cx="925318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0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075688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4.5.Một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8610600" cy="4389120"/>
          </a:xfrm>
        </p:spPr>
        <p:txBody>
          <a:bodyPr/>
          <a:lstStyle/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thị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6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CÂU HỎI VÀ BÀI 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err="1"/>
              <a:t>hỏi</a:t>
            </a:r>
            <a:r>
              <a:rPr lang="en-US" sz="3200" b="1" dirty="0"/>
              <a:t> 1</a:t>
            </a:r>
            <a:r>
              <a:rPr lang="en-US" sz="3200" dirty="0"/>
              <a:t>: </a:t>
            </a:r>
            <a:r>
              <a:rPr lang="en-US" sz="3200" b="1" dirty="0" err="1"/>
              <a:t>Hãy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bày</a:t>
            </a:r>
            <a:r>
              <a:rPr lang="en-US" sz="3200" b="1" dirty="0"/>
              <a:t> </a:t>
            </a:r>
            <a:r>
              <a:rPr lang="en-US" sz="3200" b="1" dirty="0" err="1"/>
              <a:t>về</a:t>
            </a:r>
            <a:r>
              <a:rPr lang="en-US" sz="3200" b="1" dirty="0"/>
              <a:t> </a:t>
            </a:r>
            <a:r>
              <a:rPr lang="en-US" sz="3200" b="1" dirty="0" err="1"/>
              <a:t>cấu</a:t>
            </a:r>
            <a:r>
              <a:rPr lang="en-US" sz="3200" b="1" dirty="0"/>
              <a:t> </a:t>
            </a:r>
            <a:r>
              <a:rPr lang="en-US" sz="3200" b="1" dirty="0" err="1"/>
              <a:t>trúc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</a:t>
            </a:r>
            <a:r>
              <a:rPr lang="en-US" sz="3200" b="1" dirty="0" err="1" smtClean="0"/>
              <a:t>thị</a:t>
            </a:r>
            <a:endParaRPr lang="en-US" sz="3200" b="1" dirty="0" smtClean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CTDL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: Theo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Theo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8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Câu</a:t>
            </a:r>
            <a:r>
              <a:rPr lang="en-US" sz="3600" b="1" dirty="0"/>
              <a:t> </a:t>
            </a:r>
            <a:r>
              <a:rPr lang="en-US" sz="3600" b="1" dirty="0" err="1"/>
              <a:t>hỏi</a:t>
            </a:r>
            <a:r>
              <a:rPr lang="en-US" sz="3600" b="1" dirty="0"/>
              <a:t> </a:t>
            </a:r>
            <a:r>
              <a:rPr lang="en-US" sz="3600" b="1" dirty="0" smtClean="0"/>
              <a:t>2: </a:t>
            </a:r>
            <a:r>
              <a:rPr lang="en-US" sz="3600" b="1" dirty="0"/>
              <a:t>Cho </a:t>
            </a:r>
            <a:r>
              <a:rPr lang="en-US" sz="3600" b="1" dirty="0" err="1"/>
              <a:t>đồ</a:t>
            </a:r>
            <a:r>
              <a:rPr lang="en-US" sz="3600" b="1" dirty="0"/>
              <a:t> </a:t>
            </a:r>
            <a:r>
              <a:rPr lang="en-US" sz="3600" b="1" dirty="0" err="1"/>
              <a:t>thị</a:t>
            </a:r>
            <a:r>
              <a:rPr lang="en-US" sz="3600" b="1" dirty="0"/>
              <a:t> </a:t>
            </a:r>
            <a:r>
              <a:rPr lang="en-US" sz="3600" b="1" dirty="0" err="1"/>
              <a:t>như</a:t>
            </a:r>
            <a:r>
              <a:rPr lang="en-US" sz="3600" b="1" dirty="0"/>
              <a:t> </a:t>
            </a:r>
            <a:r>
              <a:rPr lang="en-US" sz="3600" b="1" dirty="0" err="1"/>
              <a:t>hình</a:t>
            </a:r>
            <a:r>
              <a:rPr lang="en-US" sz="3600" b="1" dirty="0"/>
              <a:t> </a:t>
            </a:r>
            <a:r>
              <a:rPr lang="en-US" sz="3600" b="1" dirty="0" err="1"/>
              <a:t>vẽ</a:t>
            </a:r>
            <a:r>
              <a:rPr lang="en-US" sz="3600" b="1" dirty="0"/>
              <a:t>:	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Hãy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CTDL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(</a:t>
            </a:r>
            <a:r>
              <a:rPr lang="en-US" dirty="0" err="1"/>
              <a:t>kề</a:t>
            </a:r>
            <a:r>
              <a:rPr lang="en-US" dirty="0"/>
              <a:t>).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(</a:t>
            </a:r>
            <a:r>
              <a:rPr lang="en-US" dirty="0" err="1"/>
              <a:t>kề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3352800" cy="298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43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b="1" dirty="0"/>
              <a:t> 3: Cho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vẽ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Hãy</a:t>
            </a:r>
            <a:r>
              <a:rPr lang="en-US" dirty="0"/>
              <a:t>: 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41226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39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4.1.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4.4.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4.5.Một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9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CÂU HỎI 4: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12445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59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7708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n - 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n,m</a:t>
            </a:r>
            <a:r>
              <a:rPr lang="en-US" dirty="0"/>
              <a:t> ≥ 0).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G=&lt; V, E&gt;,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+ V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( vertices) </a:t>
            </a:r>
          </a:p>
          <a:p>
            <a:pPr lvl="1"/>
            <a:r>
              <a:rPr lang="en-US" dirty="0" smtClean="0"/>
              <a:t>+ </a:t>
            </a:r>
            <a:r>
              <a:rPr lang="en-US" dirty="0"/>
              <a:t>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/</a:t>
            </a:r>
            <a:r>
              <a:rPr lang="en-US" dirty="0" err="1"/>
              <a:t>cung</a:t>
            </a:r>
            <a:r>
              <a:rPr lang="en-US" dirty="0"/>
              <a:t> ( Edges):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V 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800"/>
            <a:ext cx="2076450" cy="170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2569"/>
            <a:ext cx="20955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279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sz="3200" b="1" dirty="0" err="1"/>
              <a:t>Dựa</a:t>
            </a:r>
            <a:r>
              <a:rPr lang="en-US" sz="3200" b="1"/>
              <a:t> </a:t>
            </a:r>
            <a:r>
              <a:rPr lang="en-US" sz="3200" b="1" smtClean="0"/>
              <a:t>và0 </a:t>
            </a:r>
            <a:r>
              <a:rPr lang="en-US" sz="3200" b="1" dirty="0" err="1"/>
              <a:t>đặc</a:t>
            </a:r>
            <a:r>
              <a:rPr lang="en-US" sz="3200" b="1" dirty="0"/>
              <a:t> </a:t>
            </a:r>
            <a:r>
              <a:rPr lang="en-US" sz="3200" b="1" dirty="0" err="1"/>
              <a:t>tính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tập</a:t>
            </a:r>
            <a:r>
              <a:rPr lang="en-US" sz="3200" b="1" dirty="0"/>
              <a:t> E, ta </a:t>
            </a:r>
            <a:r>
              <a:rPr lang="en-US" sz="3200" b="1" dirty="0" err="1"/>
              <a:t>có</a:t>
            </a:r>
            <a:r>
              <a:rPr lang="en-US" sz="3200" b="1" dirty="0"/>
              <a:t>: </a:t>
            </a:r>
          </a:p>
          <a:p>
            <a:pPr marL="365760" lvl="1" indent="0">
              <a:buNone/>
            </a:pPr>
            <a:r>
              <a:rPr lang="en-US" dirty="0" smtClean="0"/>
              <a:t>+ </a:t>
            </a:r>
            <a:r>
              <a:rPr lang="en-US" b="1" i="1" dirty="0"/>
              <a:t>G </a:t>
            </a:r>
            <a:r>
              <a:rPr lang="en-US" b="1" i="1" dirty="0" err="1"/>
              <a:t>là</a:t>
            </a:r>
            <a:r>
              <a:rPr lang="en-US" b="1" i="1" dirty="0"/>
              <a:t> </a:t>
            </a:r>
            <a:r>
              <a:rPr lang="en-US" b="1" i="1" dirty="0" err="1"/>
              <a:t>đơn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thị</a:t>
            </a:r>
            <a:r>
              <a:rPr lang="en-US" b="1" i="1" dirty="0"/>
              <a:t>: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giữa</a:t>
            </a:r>
            <a:r>
              <a:rPr lang="en-US" i="1" dirty="0"/>
              <a:t> 2 </a:t>
            </a:r>
            <a:r>
              <a:rPr lang="en-US" i="1" dirty="0" err="1"/>
              <a:t>đỉnh</a:t>
            </a:r>
            <a:r>
              <a:rPr lang="en-US" i="1" dirty="0"/>
              <a:t> </a:t>
            </a:r>
            <a:r>
              <a:rPr lang="en-US" i="1" dirty="0" err="1"/>
              <a:t>u,v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1 </a:t>
            </a:r>
            <a:r>
              <a:rPr lang="en-US" i="1" dirty="0" err="1"/>
              <a:t>cạnh</a:t>
            </a:r>
            <a:r>
              <a:rPr lang="en-US" dirty="0"/>
              <a:t>/</a:t>
            </a:r>
            <a:r>
              <a:rPr lang="en-US" dirty="0" err="1"/>
              <a:t>cung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/>
              <a:t>+ </a:t>
            </a:r>
            <a:r>
              <a:rPr lang="en-US" b="1" i="1" dirty="0"/>
              <a:t>G </a:t>
            </a:r>
            <a:r>
              <a:rPr lang="en-US" b="1" i="1" dirty="0" err="1"/>
              <a:t>là</a:t>
            </a:r>
            <a:r>
              <a:rPr lang="en-US" b="1" i="1" dirty="0"/>
              <a:t> </a:t>
            </a:r>
            <a:r>
              <a:rPr lang="en-US" b="1" i="1" dirty="0" err="1"/>
              <a:t>đa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thị</a:t>
            </a:r>
            <a:r>
              <a:rPr lang="en-US" b="1" i="1" dirty="0"/>
              <a:t>: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giữa</a:t>
            </a:r>
            <a:r>
              <a:rPr lang="en-US" i="1" dirty="0"/>
              <a:t> 2 </a:t>
            </a:r>
            <a:r>
              <a:rPr lang="en-US" i="1" dirty="0" err="1"/>
              <a:t>đỉnh</a:t>
            </a:r>
            <a:r>
              <a:rPr lang="en-US" i="1" dirty="0"/>
              <a:t> </a:t>
            </a:r>
            <a:r>
              <a:rPr lang="en-US" i="1" dirty="0" err="1"/>
              <a:t>u,v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nhiều</a:t>
            </a:r>
            <a:r>
              <a:rPr lang="en-US" i="1" dirty="0" smtClean="0"/>
              <a:t> </a:t>
            </a:r>
            <a:r>
              <a:rPr lang="en-US" i="1" dirty="0" err="1"/>
              <a:t>hơn</a:t>
            </a:r>
            <a:r>
              <a:rPr lang="en-US" i="1" dirty="0"/>
              <a:t> 1 </a:t>
            </a:r>
            <a:r>
              <a:rPr lang="en-US" i="1" dirty="0" err="1"/>
              <a:t>cạnh</a:t>
            </a:r>
            <a:r>
              <a:rPr lang="en-US" i="1" dirty="0"/>
              <a:t>/</a:t>
            </a:r>
            <a:r>
              <a:rPr lang="en-US" i="1" dirty="0" err="1"/>
              <a:t>cung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b="1" i="1" dirty="0"/>
              <a:t>+ G </a:t>
            </a:r>
            <a:r>
              <a:rPr lang="en-US" b="1" i="1" dirty="0" err="1"/>
              <a:t>là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thị</a:t>
            </a:r>
            <a:r>
              <a:rPr lang="en-US" b="1" i="1" dirty="0"/>
              <a:t> </a:t>
            </a:r>
            <a:r>
              <a:rPr lang="en-US" b="1" i="1" dirty="0" err="1"/>
              <a:t>vô</a:t>
            </a:r>
            <a:r>
              <a:rPr lang="en-US" b="1" i="1" dirty="0"/>
              <a:t> </a:t>
            </a:r>
            <a:r>
              <a:rPr lang="en-US" b="1" i="1" dirty="0" err="1"/>
              <a:t>hướng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)=(</a:t>
            </a:r>
            <a:r>
              <a:rPr lang="en-US" dirty="0" err="1"/>
              <a:t>v,u</a:t>
            </a:r>
            <a:r>
              <a:rPr lang="en-US" dirty="0"/>
              <a:t>), </a:t>
            </a:r>
            <a:r>
              <a:rPr lang="en-US" i="1" dirty="0" err="1"/>
              <a:t>gọi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cạnh</a:t>
            </a:r>
            <a:r>
              <a:rPr lang="en-US" i="1" dirty="0"/>
              <a:t> 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+ </a:t>
            </a:r>
            <a:r>
              <a:rPr lang="en-US" b="1" i="1" dirty="0"/>
              <a:t>G </a:t>
            </a:r>
            <a:r>
              <a:rPr lang="en-US" b="1" i="1" dirty="0" err="1"/>
              <a:t>là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thị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hướng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)&lt;&gt;(</a:t>
            </a:r>
            <a:r>
              <a:rPr lang="en-US" dirty="0" err="1"/>
              <a:t>v,u</a:t>
            </a:r>
            <a:r>
              <a:rPr lang="en-US" dirty="0"/>
              <a:t>), </a:t>
            </a:r>
            <a:r>
              <a:rPr lang="en-US" i="1" dirty="0" err="1"/>
              <a:t>gọi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cung</a:t>
            </a:r>
            <a:r>
              <a:rPr lang="en-US" dirty="0"/>
              <a:t>. </a:t>
            </a:r>
          </a:p>
          <a:p>
            <a:pPr marL="365760" lvl="1" indent="0">
              <a:buNone/>
            </a:pPr>
            <a:r>
              <a:rPr lang="en-US" dirty="0"/>
              <a:t>+ </a:t>
            </a:r>
            <a:r>
              <a:rPr lang="en-US" b="1" dirty="0"/>
              <a:t>G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/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1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a</a:t>
            </a:r>
            <a:r>
              <a:rPr lang="en-US" sz="3200" b="1" dirty="0" smtClean="0"/>
              <a:t>, </a:t>
            </a:r>
            <a:r>
              <a:rPr lang="en-US" sz="3200" b="1" dirty="0" err="1"/>
              <a:t>Cạnh</a:t>
            </a:r>
            <a:r>
              <a:rPr lang="en-US" sz="3200" b="1" dirty="0"/>
              <a:t> </a:t>
            </a:r>
            <a:r>
              <a:rPr lang="en-US" sz="3200" b="1" dirty="0" err="1" smtClean="0"/>
              <a:t>liên</a:t>
            </a:r>
            <a:r>
              <a:rPr lang="en-US" sz="3200" b="1" dirty="0" smtClean="0"/>
              <a:t> </a:t>
            </a:r>
            <a:r>
              <a:rPr lang="en-US" sz="3200" b="1" dirty="0" err="1"/>
              <a:t>thuộc</a:t>
            </a:r>
            <a:r>
              <a:rPr lang="en-US" sz="3200" b="1" dirty="0"/>
              <a:t>, </a:t>
            </a:r>
            <a:r>
              <a:rPr lang="en-US" sz="3200" b="1" dirty="0" err="1"/>
              <a:t>đỉnh</a:t>
            </a:r>
            <a:r>
              <a:rPr lang="en-US" sz="3200" b="1" dirty="0"/>
              <a:t> </a:t>
            </a:r>
            <a:r>
              <a:rPr lang="en-US" sz="3200" b="1" dirty="0" err="1"/>
              <a:t>kề</a:t>
            </a:r>
            <a:r>
              <a:rPr lang="en-US" sz="3200" b="1" dirty="0"/>
              <a:t> , </a:t>
            </a:r>
            <a:r>
              <a:rPr lang="en-US" sz="3200" b="1" dirty="0" err="1"/>
              <a:t>bậc</a:t>
            </a:r>
            <a:r>
              <a:rPr lang="en-US" sz="3200" b="1" dirty="0" smtClean="0"/>
              <a:t>:</a:t>
            </a:r>
          </a:p>
          <a:p>
            <a:pPr lvl="1"/>
            <a:r>
              <a:rPr lang="en-US" sz="2700" dirty="0" err="1"/>
              <a:t>Nếu</a:t>
            </a:r>
            <a:r>
              <a:rPr lang="en-US" sz="2700" dirty="0"/>
              <a:t> e = (</a:t>
            </a:r>
            <a:r>
              <a:rPr lang="en-US" sz="2700" dirty="0" err="1"/>
              <a:t>u,v</a:t>
            </a:r>
            <a:r>
              <a:rPr lang="en-US" sz="2700" dirty="0"/>
              <a:t>)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một</a:t>
            </a:r>
            <a:r>
              <a:rPr lang="en-US" sz="2700" dirty="0"/>
              <a:t> </a:t>
            </a:r>
            <a:r>
              <a:rPr lang="en-US" sz="2700" dirty="0" err="1"/>
              <a:t>cạnh</a:t>
            </a:r>
            <a:r>
              <a:rPr lang="en-US" sz="2700" dirty="0"/>
              <a:t> </a:t>
            </a:r>
            <a:r>
              <a:rPr lang="en-US" sz="2700" dirty="0" err="1"/>
              <a:t>thuộc</a:t>
            </a:r>
            <a:r>
              <a:rPr lang="en-US" sz="2700" dirty="0"/>
              <a:t> E </a:t>
            </a:r>
            <a:r>
              <a:rPr lang="en-US" sz="2700" dirty="0" err="1"/>
              <a:t>thì</a:t>
            </a:r>
            <a:r>
              <a:rPr lang="en-US" sz="2700" dirty="0"/>
              <a:t> ta </a:t>
            </a:r>
            <a:r>
              <a:rPr lang="en-US" sz="2700" dirty="0" err="1"/>
              <a:t>nói</a:t>
            </a:r>
            <a:r>
              <a:rPr lang="en-US" sz="2700" dirty="0"/>
              <a:t> </a:t>
            </a:r>
            <a:r>
              <a:rPr lang="en-US" sz="2700" dirty="0" err="1"/>
              <a:t>u,v</a:t>
            </a:r>
            <a:r>
              <a:rPr lang="en-US" sz="2700" dirty="0"/>
              <a:t> </a:t>
            </a:r>
            <a:r>
              <a:rPr lang="en-US" sz="2700" dirty="0" err="1"/>
              <a:t>kề</a:t>
            </a:r>
            <a:r>
              <a:rPr lang="en-US" sz="2700" dirty="0"/>
              <a:t> </a:t>
            </a:r>
            <a:r>
              <a:rPr lang="en-US" sz="2700" dirty="0" err="1"/>
              <a:t>nhau</a:t>
            </a:r>
            <a:r>
              <a:rPr lang="en-US" sz="2700" dirty="0"/>
              <a:t>, </a:t>
            </a:r>
            <a:r>
              <a:rPr lang="en-US" sz="2700" dirty="0" err="1"/>
              <a:t>và</a:t>
            </a:r>
            <a:r>
              <a:rPr lang="en-US" sz="2700" dirty="0"/>
              <a:t> e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liên</a:t>
            </a:r>
            <a:r>
              <a:rPr lang="en-US" sz="2700" dirty="0"/>
              <a:t> </a:t>
            </a:r>
            <a:r>
              <a:rPr lang="en-US" sz="2700" dirty="0" err="1"/>
              <a:t>thuộc</a:t>
            </a:r>
            <a:r>
              <a:rPr lang="en-US" sz="2700" dirty="0"/>
              <a:t> </a:t>
            </a:r>
            <a:r>
              <a:rPr lang="en-US" sz="2700" dirty="0" err="1"/>
              <a:t>với</a:t>
            </a:r>
            <a:r>
              <a:rPr lang="en-US" sz="2700" dirty="0"/>
              <a:t> u </a:t>
            </a:r>
            <a:r>
              <a:rPr lang="en-US" sz="2700" dirty="0" err="1"/>
              <a:t>và</a:t>
            </a:r>
            <a:r>
              <a:rPr lang="en-US" sz="2700" dirty="0"/>
              <a:t> v</a:t>
            </a:r>
            <a:endParaRPr lang="en-US" sz="2300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e =(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nói</a:t>
            </a:r>
            <a:r>
              <a:rPr lang="en-US" dirty="0"/>
              <a:t> u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v </a:t>
            </a:r>
            <a:r>
              <a:rPr lang="en-US" dirty="0" err="1"/>
              <a:t>và</a:t>
            </a:r>
            <a:r>
              <a:rPr lang="en-US" dirty="0"/>
              <a:t> v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u. </a:t>
            </a:r>
            <a:r>
              <a:rPr lang="en-US" dirty="0" err="1"/>
              <a:t>Cung</a:t>
            </a:r>
            <a:r>
              <a:rPr lang="en-US" dirty="0"/>
              <a:t> e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u (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v (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).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u </a:t>
            </a:r>
            <a:r>
              <a:rPr lang="en-US" dirty="0" err="1"/>
              <a:t>kề</a:t>
            </a:r>
            <a:r>
              <a:rPr lang="en-US" dirty="0"/>
              <a:t> v</a:t>
            </a:r>
            <a:endParaRPr lang="en-US" sz="2200" dirty="0"/>
          </a:p>
          <a:p>
            <a:pPr lvl="1"/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 (</a:t>
            </a:r>
            <a:r>
              <a:rPr lang="en-US" dirty="0" err="1"/>
              <a:t>deg</a:t>
            </a:r>
            <a:r>
              <a:rPr lang="en-US" dirty="0"/>
              <a:t>(v))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 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12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b)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chu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P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...., </a:t>
            </a:r>
            <a:r>
              <a:rPr lang="en-US" dirty="0" err="1"/>
              <a:t>v</a:t>
            </a:r>
            <a:r>
              <a:rPr lang="en-US" baseline="-25000" dirty="0" err="1"/>
              <a:t>p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(v</a:t>
            </a:r>
            <a:r>
              <a:rPr lang="en-US" baseline="-25000" dirty="0"/>
              <a:t>i-1</a:t>
            </a:r>
            <a:r>
              <a:rPr lang="en-US" dirty="0"/>
              <a:t>, v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r>
              <a:rPr lang="en-US" dirty="0" err="1"/>
              <a:t>thuộc</a:t>
            </a:r>
            <a:r>
              <a:rPr lang="en-US" dirty="0"/>
              <a:t> E, </a:t>
            </a:r>
            <a:r>
              <a:rPr lang="en-US" dirty="0" err="1"/>
              <a:t>với</a:t>
            </a:r>
            <a:r>
              <a:rPr lang="en-US" dirty="0"/>
              <a:t> i = 2...p;</a:t>
            </a:r>
          </a:p>
          <a:p>
            <a:pPr lvl="0"/>
            <a:r>
              <a:rPr lang="en-US" dirty="0"/>
              <a:t>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0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P</a:t>
            </a:r>
          </a:p>
          <a:p>
            <a:pPr lvl="0"/>
            <a:r>
              <a:rPr lang="en-US" dirty="0"/>
              <a:t>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p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 </a:t>
            </a:r>
            <a:r>
              <a:rPr lang="en-US" dirty="0" err="1"/>
              <a:t>đến</a:t>
            </a:r>
            <a:r>
              <a:rPr lang="en-US" dirty="0"/>
              <a:t> v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92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215188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a, </a:t>
            </a:r>
            <a:r>
              <a:rPr lang="en-US" sz="3600" b="1" dirty="0" err="1">
                <a:solidFill>
                  <a:srgbClr val="92D050"/>
                </a:solidFill>
              </a:rPr>
              <a:t>Biểu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diễn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đồ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thị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</a:rPr>
              <a:t>bằng</a:t>
            </a:r>
            <a:r>
              <a:rPr lang="en-US" sz="3600" b="1" dirty="0" smtClean="0">
                <a:solidFill>
                  <a:srgbClr val="92D050"/>
                </a:solidFill>
              </a:rPr>
              <a:t> </a:t>
            </a:r>
            <a:r>
              <a:rPr lang="en-US" sz="3600" b="1" dirty="0">
                <a:solidFill>
                  <a:srgbClr val="92D050"/>
                </a:solidFill>
              </a:rPr>
              <a:t>ma </a:t>
            </a:r>
            <a:r>
              <a:rPr lang="en-US" sz="3600" b="1" dirty="0" err="1">
                <a:solidFill>
                  <a:srgbClr val="92D050"/>
                </a:solidFill>
              </a:rPr>
              <a:t>trận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</a:rPr>
              <a:t>kề</a:t>
            </a:r>
            <a:endParaRPr lang="en-US" sz="3600" b="1" dirty="0" smtClean="0">
              <a:solidFill>
                <a:srgbClr val="92D050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b, </a:t>
            </a:r>
            <a:r>
              <a:rPr lang="en-US" sz="3600" b="1" dirty="0" err="1" smtClean="0">
                <a:solidFill>
                  <a:srgbClr val="92D050"/>
                </a:solidFill>
              </a:rPr>
              <a:t>Biểu</a:t>
            </a:r>
            <a:r>
              <a:rPr lang="en-US" sz="3600" b="1" dirty="0" smtClean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diễn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đồ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thị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bằng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danh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sách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các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đỉnh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b="1" dirty="0" err="1">
                <a:solidFill>
                  <a:srgbClr val="92D050"/>
                </a:solidFill>
              </a:rPr>
              <a:t>kề</a:t>
            </a:r>
            <a:endParaRPr lang="en-US" sz="36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58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2151888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/>
            </a:r>
            <a:br>
              <a:rPr lang="en-US" sz="5400" b="1" dirty="0" smtClean="0">
                <a:solidFill>
                  <a:srgbClr val="92D050"/>
                </a:solidFill>
              </a:rPr>
            </a:br>
            <a:r>
              <a:rPr lang="en-US" sz="5400" b="1" dirty="0" smtClean="0">
                <a:solidFill>
                  <a:srgbClr val="92D050"/>
                </a:solidFill>
              </a:rPr>
              <a:t>a</a:t>
            </a:r>
            <a:r>
              <a:rPr lang="en-US" sz="5400" b="1" dirty="0">
                <a:solidFill>
                  <a:srgbClr val="92D050"/>
                </a:solidFill>
              </a:rPr>
              <a:t>, </a:t>
            </a:r>
            <a:r>
              <a:rPr lang="en-US" sz="5400" b="1" dirty="0" err="1">
                <a:solidFill>
                  <a:srgbClr val="92D050"/>
                </a:solidFill>
              </a:rPr>
              <a:t>Biểu</a:t>
            </a:r>
            <a:r>
              <a:rPr lang="en-US" sz="5400" b="1" dirty="0">
                <a:solidFill>
                  <a:srgbClr val="92D050"/>
                </a:solidFill>
              </a:rPr>
              <a:t> </a:t>
            </a:r>
            <a:r>
              <a:rPr lang="en-US" sz="5400" b="1" dirty="0" err="1">
                <a:solidFill>
                  <a:srgbClr val="92D050"/>
                </a:solidFill>
              </a:rPr>
              <a:t>diễn</a:t>
            </a:r>
            <a:r>
              <a:rPr lang="en-US" sz="5400" b="1" dirty="0">
                <a:solidFill>
                  <a:srgbClr val="92D050"/>
                </a:solidFill>
              </a:rPr>
              <a:t> </a:t>
            </a:r>
            <a:r>
              <a:rPr lang="en-US" sz="5400" b="1" dirty="0" err="1" smtClean="0">
                <a:solidFill>
                  <a:srgbClr val="92D050"/>
                </a:solidFill>
              </a:rPr>
              <a:t>bằng</a:t>
            </a:r>
            <a:r>
              <a:rPr lang="en-US" sz="5400" b="1" dirty="0" smtClean="0">
                <a:solidFill>
                  <a:srgbClr val="92D050"/>
                </a:solidFill>
              </a:rPr>
              <a:t> </a:t>
            </a:r>
            <a:r>
              <a:rPr lang="en-US" sz="5400" b="1" dirty="0">
                <a:solidFill>
                  <a:srgbClr val="92D050"/>
                </a:solidFill>
              </a:rPr>
              <a:t>ma </a:t>
            </a:r>
            <a:r>
              <a:rPr lang="en-US" sz="5400" b="1" dirty="0" err="1">
                <a:solidFill>
                  <a:srgbClr val="92D050"/>
                </a:solidFill>
              </a:rPr>
              <a:t>trận</a:t>
            </a:r>
            <a:r>
              <a:rPr lang="en-US" sz="5400" b="1" dirty="0">
                <a:solidFill>
                  <a:srgbClr val="92D050"/>
                </a:solidFill>
              </a:rPr>
              <a:t> </a:t>
            </a:r>
            <a:r>
              <a:rPr lang="en-US" sz="5400" b="1" dirty="0" err="1">
                <a:solidFill>
                  <a:srgbClr val="92D050"/>
                </a:solidFill>
              </a:rPr>
              <a:t>kề</a:t>
            </a:r>
            <a:r>
              <a:rPr lang="en-US" sz="5400" b="1" dirty="0">
                <a:solidFill>
                  <a:srgbClr val="92D050"/>
                </a:solidFill>
              </a:rPr>
              <a:t/>
            </a:r>
            <a:br>
              <a:rPr lang="en-US" sz="5400" b="1" dirty="0">
                <a:solidFill>
                  <a:srgbClr val="92D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029200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1..n </a:t>
            </a:r>
            <a:r>
              <a:rPr lang="en-US" dirty="0" err="1"/>
              <a:t>thì</a:t>
            </a:r>
            <a:r>
              <a:rPr lang="en-US" dirty="0"/>
              <a:t> A[</a:t>
            </a:r>
            <a:r>
              <a:rPr lang="en-US" dirty="0" err="1"/>
              <a:t>i,j</a:t>
            </a:r>
            <a:r>
              <a:rPr lang="en-US" dirty="0"/>
              <a:t>] = true,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smtClean="0"/>
              <a:t>cạnh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j,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A[</a:t>
            </a:r>
            <a:r>
              <a:rPr lang="en-US" dirty="0" err="1"/>
              <a:t>i,j</a:t>
            </a:r>
            <a:r>
              <a:rPr lang="en-US" dirty="0"/>
              <a:t>] = false</a:t>
            </a:r>
          </a:p>
        </p:txBody>
      </p:sp>
    </p:spTree>
    <p:extLst>
      <p:ext uri="{BB962C8B-B14F-4D97-AF65-F5344CB8AC3E}">
        <p14:creationId xmlns="" xmlns:p14="http://schemas.microsoft.com/office/powerpoint/2010/main" val="41060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diễn</a:t>
            </a:r>
            <a:r>
              <a:rPr lang="en-US" dirty="0"/>
              <a:t> true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còn</a:t>
            </a:r>
            <a:r>
              <a:rPr lang="en-US" dirty="0"/>
              <a:t> false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/>
              <a:t>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2" y="1828800"/>
            <a:ext cx="84201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75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1920</TotalTime>
  <Words>926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CHƯƠNG 4:</vt:lpstr>
      <vt:lpstr>NỘI DUNG</vt:lpstr>
      <vt:lpstr>4.1 Định nghĩa đồ thị </vt:lpstr>
      <vt:lpstr>Slide 4</vt:lpstr>
      <vt:lpstr>4.2. Các khái niệm cơ bản trên đồ thị </vt:lpstr>
      <vt:lpstr>Slide 6</vt:lpstr>
      <vt:lpstr>4.3. Biểu diễn đồ thị trên máy tính </vt:lpstr>
      <vt:lpstr> a, Biểu diễn bằng ma trận kề </vt:lpstr>
      <vt:lpstr>Slide 9</vt:lpstr>
      <vt:lpstr>Nhận xét</vt:lpstr>
      <vt:lpstr>b, Biểu diễn đồ thị bằng danh sách các đỉnh kề </vt:lpstr>
      <vt:lpstr>Slide 12</vt:lpstr>
      <vt:lpstr>CÀI ĐẶT ĐỒ THỊ BẰNG PP DANH SÁCH LÂN CẬN KỀ</vt:lpstr>
      <vt:lpstr> </vt:lpstr>
      <vt:lpstr>Slide 15</vt:lpstr>
      <vt:lpstr>4.5.Một số bài toán ứng dụng trên đồ thị </vt:lpstr>
      <vt:lpstr>CÂU HỎI VÀ BÀI TẬP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3:</dc:title>
  <dc:creator>Kim Quy</dc:creator>
  <cp:lastModifiedBy>Admin</cp:lastModifiedBy>
  <cp:revision>23</cp:revision>
  <dcterms:created xsi:type="dcterms:W3CDTF">2006-08-16T00:00:00Z</dcterms:created>
  <dcterms:modified xsi:type="dcterms:W3CDTF">2017-11-08T22:33:30Z</dcterms:modified>
</cp:coreProperties>
</file>