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67" r:id="rId14"/>
    <p:sldId id="268" r:id="rId15"/>
    <p:sldId id="29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9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851648" cy="1828800"/>
          </a:xfrm>
        </p:spPr>
        <p:txBody>
          <a:bodyPr/>
          <a:lstStyle/>
          <a:p>
            <a:pPr algn="ctr"/>
            <a:r>
              <a:rPr lang="en-US" dirty="0" err="1" smtClean="0"/>
              <a:t>Chương</a:t>
            </a:r>
            <a:r>
              <a:rPr lang="en-US" dirty="0" smtClean="0"/>
              <a:t> 5: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8159496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</a:rPr>
              <a:t>MÔ HÌNH DỮ LIỆU TẬP HỢP</a:t>
            </a:r>
            <a:endParaRPr 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69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(1).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bởi</a:t>
            </a:r>
            <a:r>
              <a:rPr lang="en-US" b="1" dirty="0"/>
              <a:t> </a:t>
            </a:r>
            <a:r>
              <a:rPr lang="en-US" b="1" dirty="0" err="1"/>
              <a:t>vectơ</a:t>
            </a:r>
            <a:r>
              <a:rPr lang="en-US" b="1" dirty="0"/>
              <a:t> bit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,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n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từ</a:t>
            </a:r>
            <a:r>
              <a:rPr lang="en-US" dirty="0"/>
              <a:t> 1 -&gt; n).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véc</a:t>
            </a:r>
            <a:r>
              <a:rPr lang="en-US" dirty="0"/>
              <a:t> </a:t>
            </a:r>
            <a:r>
              <a:rPr lang="en-US" dirty="0" err="1"/>
              <a:t>tơ</a:t>
            </a:r>
            <a:r>
              <a:rPr lang="en-US" dirty="0"/>
              <a:t> bit (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A : (A[1], A[2], ... ,A[n]),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 : A[i] = true </a:t>
            </a:r>
            <a:r>
              <a:rPr lang="en-US" dirty="0" err="1"/>
              <a:t>nếu</a:t>
            </a:r>
            <a:r>
              <a:rPr lang="en-US" dirty="0"/>
              <a:t> i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A, A[i] = false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err="1">
                <a:sym typeface="Symbol"/>
              </a:rPr>
              <a:t></a:t>
            </a:r>
            <a:r>
              <a:rPr lang="en-US" dirty="0" err="1"/>
              <a:t>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5535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10,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logic.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A={1,3,5,8}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77533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35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err="1" smtClean="0">
                <a:solidFill>
                  <a:srgbClr val="00B050"/>
                </a:solidFill>
              </a:rPr>
              <a:t>Cách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cài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đặt</a:t>
            </a:r>
            <a:r>
              <a:rPr lang="en-US" sz="28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0070C0"/>
                </a:solidFill>
              </a:rPr>
              <a:t>define N 100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	</a:t>
            </a:r>
            <a:r>
              <a:rPr lang="en-US" sz="2800" i="1" dirty="0" err="1" smtClean="0">
                <a:solidFill>
                  <a:srgbClr val="0070C0"/>
                </a:solidFill>
              </a:rPr>
              <a:t>typedef</a:t>
            </a:r>
            <a:r>
              <a:rPr lang="en-US" sz="2800" i="1" dirty="0" smtClean="0">
                <a:solidFill>
                  <a:srgbClr val="0070C0"/>
                </a:solidFill>
              </a:rPr>
              <a:t> </a:t>
            </a:r>
            <a:r>
              <a:rPr lang="en-US" sz="2800" i="1" dirty="0" err="1" smtClean="0">
                <a:solidFill>
                  <a:srgbClr val="0070C0"/>
                </a:solidFill>
              </a:rPr>
              <a:t>struct</a:t>
            </a:r>
            <a:r>
              <a:rPr lang="en-US" sz="2800" i="1" dirty="0" smtClean="0">
                <a:solidFill>
                  <a:srgbClr val="0070C0"/>
                </a:solidFill>
              </a:rPr>
              <a:t> Set</a:t>
            </a:r>
          </a:p>
          <a:p>
            <a:pPr marL="36576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	{</a:t>
            </a:r>
          </a:p>
          <a:p>
            <a:pPr marL="36576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		</a:t>
            </a:r>
            <a:r>
              <a:rPr lang="en-US" i="1" dirty="0" err="1" smtClean="0">
                <a:solidFill>
                  <a:srgbClr val="0070C0"/>
                </a:solidFill>
              </a:rPr>
              <a:t>boolean</a:t>
            </a:r>
            <a:r>
              <a:rPr lang="en-US" i="1" dirty="0" smtClean="0">
                <a:solidFill>
                  <a:srgbClr val="0070C0"/>
                </a:solidFill>
              </a:rPr>
              <a:t> array[N];</a:t>
            </a:r>
          </a:p>
          <a:p>
            <a:pPr marL="365760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	} Set;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 	Set A,B,C;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            </a:t>
            </a:r>
            <a:r>
              <a:rPr lang="en-US" sz="2800" i="1" dirty="0" err="1" smtClean="0">
                <a:solidFill>
                  <a:srgbClr val="0070C0"/>
                </a:solidFill>
              </a:rPr>
              <a:t>int</a:t>
            </a:r>
            <a:r>
              <a:rPr lang="en-US" sz="2800" i="1" dirty="0" smtClean="0">
                <a:solidFill>
                  <a:srgbClr val="0070C0"/>
                </a:solidFill>
              </a:rPr>
              <a:t> x;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70C0"/>
                </a:solidFill>
              </a:rPr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(2).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i="1" dirty="0" err="1"/>
              <a:t>Maxsize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 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87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i="1" dirty="0"/>
              <a:t> </a:t>
            </a:r>
            <a:r>
              <a:rPr lang="en-US" i="1" dirty="0" err="1"/>
              <a:t>Maxsize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5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(3)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vectơ</a:t>
            </a:r>
            <a:r>
              <a:rPr lang="en-US" dirty="0" smtClean="0"/>
              <a:t> </a:t>
            </a:r>
            <a:r>
              <a:rPr lang="en-US" dirty="0" err="1" smtClean="0"/>
              <a:t>bít</a:t>
            </a:r>
            <a:r>
              <a:rPr lang="en-US" dirty="0" smtClean="0"/>
              <a:t>,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847088"/>
          </a:xfrm>
        </p:spPr>
        <p:txBody>
          <a:bodyPr>
            <a:normAutofit fontScale="90000"/>
          </a:bodyPr>
          <a:lstStyle/>
          <a:p>
            <a:r>
              <a:rPr lang="vi-VN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1.4 Cài đặt các phép toán cơ bản trên tập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</a:rPr>
              <a:t>Sinh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viên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tự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cài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đặt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42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912402"/>
          </a:xfrm>
        </p:spPr>
        <p:txBody>
          <a:bodyPr>
            <a:normAutofit/>
          </a:bodyPr>
          <a:lstStyle/>
          <a:p>
            <a:r>
              <a:rPr lang="vi-VN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KIỂU DỮ LIỆU TRỪU TƯỢNG TỪ ĐIỂN (TỪ ĐIỂN)</a:t>
            </a:r>
            <a:r>
              <a:rPr lang="vi-V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vi-V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vi-VN" sz="4000" dirty="0">
                <a:solidFill>
                  <a:srgbClr val="00B0F0"/>
                </a:solidFill>
              </a:rPr>
              <a:t>2.1 Định nghĩa từ điển</a:t>
            </a:r>
          </a:p>
          <a:p>
            <a:r>
              <a:rPr lang="vi-VN" sz="4000" dirty="0">
                <a:solidFill>
                  <a:srgbClr val="00B0F0"/>
                </a:solidFill>
              </a:rPr>
              <a:t>2.2 Biểu diễn từ điển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14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vi-VN" sz="4900" dirty="0">
                <a:solidFill>
                  <a:srgbClr val="00B0F0"/>
                </a:solidFill>
              </a:rPr>
              <a:t>2.1 Định nghĩa từ điển</a:t>
            </a:r>
            <a:r>
              <a:rPr lang="vi-VN" sz="5400" dirty="0">
                <a:solidFill>
                  <a:srgbClr val="00B0F0"/>
                </a:solidFill>
              </a:rPr>
              <a:t/>
            </a:r>
            <a:br>
              <a:rPr lang="vi-VN" sz="5400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Mô hình dữ liệu tập hợp, nhưng chỉ </a:t>
            </a:r>
            <a:r>
              <a:rPr lang="vi-VN" dirty="0" smtClean="0"/>
              <a:t>xét</a:t>
            </a:r>
            <a:r>
              <a:rPr lang="en-US" dirty="0" smtClean="0"/>
              <a:t> </a:t>
            </a:r>
            <a:r>
              <a:rPr lang="vi-VN" dirty="0" smtClean="0"/>
              <a:t>đến </a:t>
            </a:r>
            <a:r>
              <a:rPr lang="vi-VN" dirty="0"/>
              <a:t>các phép toán </a:t>
            </a:r>
            <a:r>
              <a:rPr lang="vi-VN" i="1" dirty="0"/>
              <a:t>Insert </a:t>
            </a:r>
            <a:r>
              <a:rPr lang="vi-VN" dirty="0"/>
              <a:t>(thêm một </a:t>
            </a:r>
            <a:r>
              <a:rPr lang="vi-VN" dirty="0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  <a:r>
              <a:rPr lang="en-US" i="1" dirty="0"/>
              <a:t>, Delete </a:t>
            </a:r>
            <a:r>
              <a:rPr lang="en-US" dirty="0"/>
              <a:t>(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vi-VN" dirty="0" smtClean="0"/>
              <a:t>tử </a:t>
            </a:r>
            <a:r>
              <a:rPr lang="vi-VN" dirty="0"/>
              <a:t>nào đó khỏi tập hợp)</a:t>
            </a:r>
            <a:r>
              <a:rPr lang="vi-VN" i="1" dirty="0"/>
              <a:t>, Member </a:t>
            </a:r>
            <a:r>
              <a:rPr lang="vi-VN" dirty="0"/>
              <a:t>(tìm </a:t>
            </a:r>
            <a:r>
              <a:rPr lang="vi-VN" dirty="0" smtClean="0"/>
              <a:t>xem</a:t>
            </a:r>
            <a:r>
              <a:rPr lang="en-US" dirty="0" smtClean="0"/>
              <a:t> </a:t>
            </a:r>
            <a:r>
              <a:rPr lang="vi-VN" dirty="0" smtClean="0"/>
              <a:t>trong tập hợp có chứa một phần tử nào đó</a:t>
            </a:r>
            <a:r>
              <a:rPr lang="en-US" dirty="0" smtClean="0"/>
              <a:t> </a:t>
            </a:r>
            <a:r>
              <a:rPr lang="vi-VN" dirty="0" smtClean="0"/>
              <a:t>không</a:t>
            </a:r>
            <a:r>
              <a:rPr lang="vi-VN" dirty="0"/>
              <a:t>) được gọi là kiểu dữ liệu trừu </a:t>
            </a:r>
            <a:r>
              <a:rPr lang="vi-VN" dirty="0" smtClean="0"/>
              <a:t>tượng</a:t>
            </a:r>
            <a:r>
              <a:rPr lang="en-US" dirty="0" smtClean="0"/>
              <a:t> </a:t>
            </a:r>
            <a:r>
              <a:rPr lang="vi-VN" dirty="0" smtClean="0"/>
              <a:t>từ </a:t>
            </a:r>
            <a:r>
              <a:rPr lang="vi-VN" dirty="0"/>
              <a:t>điển (</a:t>
            </a:r>
            <a:r>
              <a:rPr lang="vi-VN" i="1" dirty="0"/>
              <a:t>Dictionary</a:t>
            </a:r>
            <a:r>
              <a:rPr lang="vi-V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7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vi-VN" sz="5400" dirty="0">
                <a:solidFill>
                  <a:srgbClr val="00B0F0"/>
                </a:solidFill>
              </a:rPr>
              <a:t>2.2 Biểu diễn từ điển</a:t>
            </a:r>
            <a:r>
              <a:rPr lang="en-US" sz="5400" dirty="0">
                <a:solidFill>
                  <a:srgbClr val="00B0F0"/>
                </a:solidFill>
              </a:rPr>
              <a:t/>
            </a:r>
            <a:br>
              <a:rPr lang="en-US" sz="5400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Từ điển là một tập hợp, đương </a:t>
            </a:r>
            <a:r>
              <a:rPr lang="vi-VN" dirty="0" smtClean="0"/>
              <a:t>nhiên</a:t>
            </a:r>
            <a:r>
              <a:rPr lang="en-US" dirty="0" smtClean="0"/>
              <a:t> </a:t>
            </a:r>
            <a:r>
              <a:rPr lang="vi-VN" dirty="0" smtClean="0"/>
              <a:t>chúng </a:t>
            </a:r>
            <a:r>
              <a:rPr lang="vi-VN" dirty="0"/>
              <a:t>ta phải sử dụng các phương </a:t>
            </a:r>
            <a:r>
              <a:rPr lang="vi-VN" dirty="0" smtClean="0"/>
              <a:t>pháp</a:t>
            </a:r>
            <a:r>
              <a:rPr lang="en-US" dirty="0" smtClean="0"/>
              <a:t> </a:t>
            </a:r>
            <a:r>
              <a:rPr lang="vi-VN" dirty="0" smtClean="0"/>
              <a:t>cài </a:t>
            </a:r>
            <a:r>
              <a:rPr lang="vi-VN" dirty="0"/>
              <a:t>đặt tập hợp để cài đặt từ điển.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vi-VN" dirty="0" smtClean="0"/>
              <a:t>Tuy</a:t>
            </a:r>
            <a:r>
              <a:rPr lang="en-US" dirty="0" smtClean="0"/>
              <a:t> </a:t>
            </a:r>
            <a:r>
              <a:rPr lang="vi-VN" dirty="0" smtClean="0"/>
              <a:t>nhiên </a:t>
            </a:r>
            <a:r>
              <a:rPr lang="vi-VN" dirty="0"/>
              <a:t>những phương pháp này </a:t>
            </a:r>
            <a:r>
              <a:rPr lang="vi-VN" dirty="0" smtClean="0"/>
              <a:t>chưa</a:t>
            </a:r>
            <a:r>
              <a:rPr lang="en-US" dirty="0" smtClean="0"/>
              <a:t> </a:t>
            </a:r>
            <a:r>
              <a:rPr lang="vi-VN" dirty="0" smtClean="0"/>
              <a:t>thuận </a:t>
            </a:r>
            <a:r>
              <a:rPr lang="vi-VN" dirty="0"/>
              <a:t>lợi cho việc cài đặt các phép </a:t>
            </a:r>
            <a:r>
              <a:rPr lang="vi-VN" dirty="0" smtClean="0"/>
              <a:t>toán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từ điển, chưa thích hợp với tập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vi-VN" dirty="0"/>
              <a:t>=&gt; Người ta thường biểu diễn từ điển </a:t>
            </a:r>
            <a:r>
              <a:rPr lang="vi-VN" dirty="0" smtClean="0"/>
              <a:t>bởi</a:t>
            </a:r>
            <a:r>
              <a:rPr lang="en-US" dirty="0" smtClean="0"/>
              <a:t> </a:t>
            </a:r>
            <a:r>
              <a:rPr lang="vi-VN" dirty="0" smtClean="0"/>
              <a:t>bảng </a:t>
            </a:r>
            <a:r>
              <a:rPr lang="vi-VN" dirty="0"/>
              <a:t>băm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MỤC TIÊU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vững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b="1" i="1" dirty="0" err="1" smtClean="0"/>
              <a:t>liệu</a:t>
            </a:r>
            <a:r>
              <a:rPr lang="en-US" sz="3200" b="1" i="1" dirty="0" smtClean="0"/>
              <a:t> </a:t>
            </a:r>
            <a:r>
              <a:rPr lang="vi-VN" sz="3200" b="1" i="1" dirty="0" smtClean="0">
                <a:solidFill>
                  <a:srgbClr val="FFC000"/>
                </a:solidFill>
              </a:rPr>
              <a:t>tập </a:t>
            </a:r>
            <a:r>
              <a:rPr lang="vi-VN" sz="3200" b="1" i="1" dirty="0">
                <a:solidFill>
                  <a:srgbClr val="FFC000"/>
                </a:solidFill>
              </a:rPr>
              <a:t>hợp </a:t>
            </a:r>
            <a:r>
              <a:rPr lang="vi-VN" sz="3200" dirty="0"/>
              <a:t>và một số loại tập hợp đặc </a:t>
            </a:r>
            <a:r>
              <a:rPr lang="vi-VN" sz="3200" dirty="0" smtClean="0"/>
              <a:t>biệt</a:t>
            </a:r>
            <a:r>
              <a:rPr lang="en-US" sz="3200" dirty="0" smtClean="0"/>
              <a:t> </a:t>
            </a:r>
            <a:r>
              <a:rPr lang="vi-VN" sz="3200" dirty="0" smtClean="0"/>
              <a:t>như </a:t>
            </a:r>
            <a:r>
              <a:rPr lang="vi-VN" sz="3200" b="1" i="1" dirty="0">
                <a:solidFill>
                  <a:srgbClr val="FFC000"/>
                </a:solidFill>
              </a:rPr>
              <a:t>từ điển</a:t>
            </a:r>
            <a:r>
              <a:rPr lang="vi-VN" sz="3200" b="1" i="1" dirty="0"/>
              <a:t>, </a:t>
            </a:r>
            <a:r>
              <a:rPr lang="vi-VN" sz="3200" b="1" i="1" dirty="0">
                <a:solidFill>
                  <a:srgbClr val="FFC000"/>
                </a:solidFill>
              </a:rPr>
              <a:t>bảng </a:t>
            </a:r>
            <a:r>
              <a:rPr lang="vi-VN" sz="3200" b="1" i="1" dirty="0" smtClean="0">
                <a:solidFill>
                  <a:srgbClr val="FFC000"/>
                </a:solidFill>
              </a:rPr>
              <a:t>băm</a:t>
            </a:r>
            <a:r>
              <a:rPr lang="en-US" sz="3200" b="1" i="1" dirty="0" smtClean="0"/>
              <a:t>.</a:t>
            </a:r>
            <a:endParaRPr lang="vi-VN" sz="3200" b="1" i="1" dirty="0"/>
          </a:p>
          <a:p>
            <a:r>
              <a:rPr lang="vi-VN" sz="3200" dirty="0" smtClean="0"/>
              <a:t>Biết </a:t>
            </a:r>
            <a:r>
              <a:rPr lang="vi-VN" sz="3200" dirty="0"/>
              <a:t>ứng dụng tập hợp để giải các bài </a:t>
            </a:r>
            <a:r>
              <a:rPr lang="vi-VN" sz="3200" dirty="0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611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0756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  CẤU TRÚC DỮ LIỆU BẢNG BĂM (BẢNG BĂM)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/>
          <a:lstStyle/>
          <a:p>
            <a:r>
              <a:rPr lang="vi-VN" dirty="0"/>
              <a:t>Bảng băm là phương pháp rất thích hợp để </a:t>
            </a:r>
            <a:r>
              <a:rPr lang="vi-VN" dirty="0" smtClean="0"/>
              <a:t>cài</a:t>
            </a:r>
            <a:r>
              <a:rPr lang="en-US" dirty="0" smtClean="0"/>
              <a:t> </a:t>
            </a:r>
            <a:r>
              <a:rPr lang="vi-VN" dirty="0" smtClean="0"/>
              <a:t>đặt </a:t>
            </a:r>
            <a:r>
              <a:rPr lang="vi-VN" dirty="0"/>
              <a:t>tập hợp có số phần tử lớn(từ điển). Có </a:t>
            </a:r>
            <a:r>
              <a:rPr lang="vi-VN" dirty="0" smtClean="0"/>
              <a:t>2</a:t>
            </a:r>
            <a:r>
              <a:rPr lang="en-US" dirty="0" smtClean="0"/>
              <a:t> </a:t>
            </a:r>
            <a:r>
              <a:rPr lang="vi-VN" dirty="0" smtClean="0"/>
              <a:t>phương </a:t>
            </a:r>
            <a:r>
              <a:rPr lang="vi-VN" dirty="0"/>
              <a:t>pháp băm khác nhau: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vi-VN" i="1" dirty="0" smtClean="0"/>
              <a:t>+ </a:t>
            </a:r>
            <a:r>
              <a:rPr lang="vi-VN" b="1" i="1" dirty="0">
                <a:solidFill>
                  <a:srgbClr val="00B0F0"/>
                </a:solidFill>
              </a:rPr>
              <a:t>Phương pháp Băm mở</a:t>
            </a:r>
            <a:r>
              <a:rPr lang="vi-VN" i="1" dirty="0">
                <a:solidFill>
                  <a:srgbClr val="00B0F0"/>
                </a:solidFill>
              </a:rPr>
              <a:t>: </a:t>
            </a:r>
            <a:r>
              <a:rPr lang="vi-VN" dirty="0"/>
              <a:t>Cho phép sử </a:t>
            </a:r>
            <a:r>
              <a:rPr lang="vi-VN" dirty="0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không </a:t>
            </a:r>
            <a:r>
              <a:rPr lang="en-US" dirty="0" smtClean="0"/>
              <a:t>  </a:t>
            </a:r>
            <a:r>
              <a:rPr lang="vi-VN" dirty="0" smtClean="0"/>
              <a:t>gian </a:t>
            </a:r>
            <a:r>
              <a:rPr lang="vi-VN" dirty="0"/>
              <a:t>không hạn chế để lưu giữ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phần </a:t>
            </a:r>
            <a:r>
              <a:rPr lang="vi-VN" dirty="0"/>
              <a:t>tử của tập hợp </a:t>
            </a:r>
            <a:r>
              <a:rPr lang="vi-VN" b="1" dirty="0"/>
              <a:t>=&gt; </a:t>
            </a:r>
            <a:r>
              <a:rPr lang="vi-VN" b="1" dirty="0">
                <a:solidFill>
                  <a:srgbClr val="FFC000"/>
                </a:solidFill>
              </a:rPr>
              <a:t>Bảng băm mở</a:t>
            </a:r>
          </a:p>
          <a:p>
            <a:r>
              <a:rPr lang="en-US" b="1" i="1" dirty="0" smtClean="0"/>
              <a:t> </a:t>
            </a:r>
            <a:r>
              <a:rPr lang="vi-VN" b="1" i="1" dirty="0" smtClean="0"/>
              <a:t>+ </a:t>
            </a:r>
            <a:r>
              <a:rPr lang="vi-VN" b="1" i="1" dirty="0">
                <a:solidFill>
                  <a:srgbClr val="00B0F0"/>
                </a:solidFill>
              </a:rPr>
              <a:t>Phương pháp băm đóng</a:t>
            </a:r>
            <a:r>
              <a:rPr lang="vi-VN" i="1" dirty="0">
                <a:solidFill>
                  <a:srgbClr val="00B0F0"/>
                </a:solidFill>
              </a:rPr>
              <a:t>: </a:t>
            </a:r>
            <a:r>
              <a:rPr lang="vi-VN" dirty="0"/>
              <a:t>Sử dụng </a:t>
            </a:r>
            <a:r>
              <a:rPr lang="vi-VN" dirty="0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không </a:t>
            </a:r>
            <a:r>
              <a:rPr lang="vi-VN" dirty="0"/>
              <a:t>gian cố định và do đó tập hợp được </a:t>
            </a:r>
            <a:r>
              <a:rPr lang="vi-VN" dirty="0" smtClean="0"/>
              <a:t>cài</a:t>
            </a:r>
            <a:r>
              <a:rPr lang="en-US" dirty="0" smtClean="0"/>
              <a:t> </a:t>
            </a:r>
            <a:r>
              <a:rPr lang="vi-VN" dirty="0" smtClean="0"/>
              <a:t>đặt </a:t>
            </a:r>
            <a:r>
              <a:rPr lang="vi-VN" dirty="0"/>
              <a:t>phải có cỡ không vượt </a:t>
            </a:r>
            <a:r>
              <a:rPr lang="vi-VN" dirty="0" smtClean="0"/>
              <a:t>quá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phép </a:t>
            </a:r>
            <a:r>
              <a:rPr lang="vi-VN" b="1" dirty="0"/>
              <a:t>=&gt; </a:t>
            </a:r>
            <a:r>
              <a:rPr lang="vi-VN" b="1" dirty="0">
                <a:solidFill>
                  <a:srgbClr val="FFC000"/>
                </a:solidFill>
              </a:rPr>
              <a:t>Bảng băm đóng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73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vi-VN" sz="4400" b="1" dirty="0">
                <a:solidFill>
                  <a:srgbClr val="FFC000"/>
                </a:solidFill>
              </a:rPr>
              <a:t>3.1 Bảng băm mở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3.1.1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vi-VN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vi-VN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Hàm băm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vi-VN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vi-VN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Một số hàm băm </a:t>
            </a:r>
            <a:r>
              <a:rPr lang="vi-VN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thông dụng</a:t>
            </a: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3.1.4.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3.1.5.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endParaRPr 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3.1.1. </a:t>
            </a:r>
            <a:r>
              <a:rPr lang="en-US" sz="5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Tư</a:t>
            </a:r>
            <a:r>
              <a:rPr lang="en-US" b="1" dirty="0"/>
              <a:t> </a:t>
            </a:r>
            <a:r>
              <a:rPr lang="en-US" b="1" dirty="0" err="1"/>
              <a:t>tưởng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Băm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: </a:t>
            </a:r>
            <a:endParaRPr lang="en-US" b="1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/>
              <a:t>chia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(N </a:t>
            </a:r>
            <a:r>
              <a:rPr lang="en-US" dirty="0" err="1"/>
              <a:t>lớp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0, 1, …, N-1. 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đến</a:t>
            </a:r>
            <a:r>
              <a:rPr lang="en-US" dirty="0"/>
              <a:t> N-1.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T[i]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,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i. 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i="1" dirty="0" smtClean="0"/>
              <a:t>“</a:t>
            </a:r>
            <a:r>
              <a:rPr lang="en-US" i="1" dirty="0" err="1"/>
              <a:t>rổ</a:t>
            </a:r>
            <a:r>
              <a:rPr lang="en-US" i="1" dirty="0"/>
              <a:t>”</a:t>
            </a:r>
            <a:r>
              <a:rPr lang="en-US" dirty="0"/>
              <a:t> , 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(hash table).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40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Cấu</a:t>
            </a:r>
            <a:r>
              <a:rPr lang="en-US" sz="3600" dirty="0" smtClean="0"/>
              <a:t> </a:t>
            </a:r>
            <a:r>
              <a:rPr lang="en-US" sz="3600" dirty="0" err="1" smtClean="0"/>
              <a:t>trúc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bảng</a:t>
            </a:r>
            <a:r>
              <a:rPr lang="en-US" sz="3600" dirty="0" smtClean="0"/>
              <a:t> </a:t>
            </a:r>
            <a:r>
              <a:rPr lang="en-US" sz="3600" dirty="0" err="1" smtClean="0"/>
              <a:t>băm</a:t>
            </a:r>
            <a:r>
              <a:rPr lang="en-US" sz="3600" dirty="0" smtClean="0"/>
              <a:t> </a:t>
            </a:r>
            <a:r>
              <a:rPr lang="en-US" sz="3600" dirty="0" err="1" smtClean="0"/>
              <a:t>mở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83771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08"/>
            <a:ext cx="9144000" cy="690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32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vi-VN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1.2. Hàm băm</a:t>
            </a:r>
            <a:br>
              <a:rPr lang="vi-VN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/>
              <a:t>Việc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bảng băm được thực hiện bởi hàm </a:t>
            </a:r>
            <a:r>
              <a:rPr lang="vi-VN" dirty="0" smtClean="0"/>
              <a:t>băm</a:t>
            </a:r>
            <a:r>
              <a:rPr lang="en-US" dirty="0" smtClean="0"/>
              <a:t> (</a:t>
            </a:r>
            <a:r>
              <a:rPr lang="en-US" dirty="0"/>
              <a:t>hash function) h.</a:t>
            </a:r>
          </a:p>
          <a:p>
            <a:r>
              <a:rPr lang="vi-VN" dirty="0"/>
              <a:t>• Hàm băm là một ánh xạ từ tập các khóa A ( </a:t>
            </a:r>
            <a:r>
              <a:rPr lang="vi-VN" i="1" dirty="0" smtClean="0">
                <a:solidFill>
                  <a:srgbClr val="00B0F0"/>
                </a:solidFill>
              </a:rPr>
              <a:t>Là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 err="1" smtClean="0">
                <a:solidFill>
                  <a:srgbClr val="00B0F0"/>
                </a:solidFill>
              </a:rPr>
              <a:t>các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khóa</a:t>
            </a:r>
            <a:r>
              <a:rPr lang="en-US" i="1" dirty="0">
                <a:solidFill>
                  <a:srgbClr val="00B0F0"/>
                </a:solidFill>
              </a:rPr>
              <a:t> – key </a:t>
            </a:r>
            <a:r>
              <a:rPr lang="en-US" i="1" dirty="0" err="1">
                <a:solidFill>
                  <a:srgbClr val="00B0F0"/>
                </a:solidFill>
              </a:rPr>
              <a:t>của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các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phần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tử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trong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tập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 err="1">
                <a:solidFill>
                  <a:srgbClr val="00B0F0"/>
                </a:solidFill>
              </a:rPr>
              <a:t>hợp</a:t>
            </a:r>
            <a:r>
              <a:rPr lang="en-US" i="1" dirty="0">
                <a:solidFill>
                  <a:srgbClr val="00B0F0"/>
                </a:solidFill>
              </a:rPr>
              <a:t>, </a:t>
            </a:r>
            <a:r>
              <a:rPr lang="en-US" i="1" dirty="0" err="1" smtClean="0">
                <a:solidFill>
                  <a:srgbClr val="00B0F0"/>
                </a:solidFill>
              </a:rPr>
              <a:t>nguyên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vi-VN" i="1" dirty="0" smtClean="0">
                <a:solidFill>
                  <a:srgbClr val="00B0F0"/>
                </a:solidFill>
              </a:rPr>
              <a:t>hóa </a:t>
            </a:r>
            <a:r>
              <a:rPr lang="vi-VN" i="1" dirty="0">
                <a:solidFill>
                  <a:srgbClr val="00B0F0"/>
                </a:solidFill>
              </a:rPr>
              <a:t>các khóa nếu khóa chưa là số nguyên</a:t>
            </a:r>
            <a:r>
              <a:rPr lang="vi-VN" dirty="0"/>
              <a:t>) đến các </a:t>
            </a:r>
            <a:r>
              <a:rPr lang="vi-VN" dirty="0" smtClean="0"/>
              <a:t>số</a:t>
            </a:r>
            <a:r>
              <a:rPr lang="en-US" dirty="0" smtClean="0"/>
              <a:t> </a:t>
            </a:r>
            <a:r>
              <a:rPr lang="pt-BR" dirty="0" smtClean="0"/>
              <a:t>nguyên </a:t>
            </a:r>
            <a:r>
              <a:rPr lang="pt-BR" i="1" dirty="0"/>
              <a:t>0..N-1 như sau:</a:t>
            </a:r>
          </a:p>
          <a:p>
            <a:pPr marL="0" indent="0">
              <a:buNone/>
            </a:pPr>
            <a:r>
              <a:rPr lang="en-US" b="1" i="1" dirty="0" smtClean="0"/>
              <a:t>		h </a:t>
            </a:r>
            <a:r>
              <a:rPr lang="en-US" b="1" i="1" dirty="0"/>
              <a:t>: A → 0..N-1;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x </a:t>
            </a:r>
            <a:r>
              <a:rPr lang="en-US" dirty="0" smtClean="0">
                <a:sym typeface="Symbol"/>
              </a:rPr>
              <a:t>A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/>
              <a:t>h(x)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: </a:t>
            </a:r>
            <a:r>
              <a:rPr lang="en-US" dirty="0" smtClean="0"/>
              <a:t>0≤ </a:t>
            </a:r>
            <a:r>
              <a:rPr lang="en-US" dirty="0"/>
              <a:t>h(x) ≤ N-1.</a:t>
            </a:r>
          </a:p>
          <a:p>
            <a:pPr marL="0" indent="0">
              <a:buNone/>
            </a:pPr>
            <a:r>
              <a:rPr lang="vi-VN" i="1" dirty="0"/>
              <a:t>=&gt; h(x) ta còn gọi là giá trị băm của x, hoặc h(x) </a:t>
            </a:r>
            <a:r>
              <a:rPr lang="vi-VN" i="1" dirty="0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lớp</a:t>
            </a:r>
            <a:r>
              <a:rPr lang="en-US" i="1" dirty="0" smtClean="0"/>
              <a:t> </a:t>
            </a:r>
            <a:r>
              <a:rPr lang="en-US" i="1" dirty="0" err="1"/>
              <a:t>chứa</a:t>
            </a:r>
            <a:r>
              <a:rPr lang="en-US" i="1" dirty="0"/>
              <a:t> x, “</a:t>
            </a:r>
            <a:r>
              <a:rPr lang="en-US" i="1" dirty="0" err="1"/>
              <a:t>rổ</a:t>
            </a:r>
            <a:r>
              <a:rPr lang="en-US" i="1" dirty="0"/>
              <a:t>” </a:t>
            </a:r>
            <a:r>
              <a:rPr lang="en-US" i="1" dirty="0" err="1"/>
              <a:t>chứa</a:t>
            </a:r>
            <a:r>
              <a:rPr lang="en-US" i="1" dirty="0"/>
              <a:t> 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8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vi-VN" dirty="0" smtClean="0"/>
              <a:t>Các khoá được phân bố đều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“</a:t>
            </a:r>
            <a:r>
              <a:rPr lang="en-US" dirty="0" err="1" smtClean="0"/>
              <a:t>rổ</a:t>
            </a:r>
            <a:r>
              <a:rPr lang="en-US" dirty="0" smtClean="0"/>
              <a:t>” </a:t>
            </a:r>
            <a:r>
              <a:rPr lang="vi-VN" dirty="0" smtClean="0"/>
              <a:t>trong </a:t>
            </a:r>
            <a:r>
              <a:rPr lang="vi-VN" dirty="0" smtClean="0"/>
              <a:t>bảng.</a:t>
            </a:r>
          </a:p>
          <a:p>
            <a:r>
              <a:rPr lang="vi-VN" dirty="0" smtClean="0"/>
              <a:t>Ít xảy ra đụng độ.</a:t>
            </a:r>
          </a:p>
          <a:p>
            <a:r>
              <a:rPr lang="vi-VN" dirty="0" smtClean="0"/>
              <a:t>Xử lý được các loại khóa có kiểu dữ liệu khác nhau.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17" y="0"/>
            <a:ext cx="92154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48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10" y="0"/>
            <a:ext cx="9291822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029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61" y="1"/>
            <a:ext cx="932852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61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 </a:t>
            </a:r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dư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‘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x ‘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h(x) = x % N.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 = {1, 5, 7, 2, 5, 15}.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h(x) = x % 5;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4960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96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  MÔ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HÌNH DỮ LIỆU TẬP HỢP (TẬP HỢP)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KIỂU </a:t>
            </a:r>
            <a:r>
              <a:rPr lang="vi-V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DỮ LIỆU TRỪU TƯỢNG TỪ ĐIỂN (TỪ ĐIỂN)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CẤU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TRÚC DỮ LIỆU BẢNG BĂM (BẢNG BĂM)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88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3.1.4.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rổ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Typedef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struct</a:t>
            </a:r>
            <a:r>
              <a:rPr lang="en-US" dirty="0" smtClean="0">
                <a:solidFill>
                  <a:srgbClr val="00B050"/>
                </a:solidFill>
              </a:rPr>
              <a:t> cell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{ </a:t>
            </a:r>
          </a:p>
          <a:p>
            <a:pPr lvl="3">
              <a:buNone/>
            </a:pPr>
            <a:r>
              <a:rPr lang="en-US" dirty="0" smtClean="0">
                <a:solidFill>
                  <a:srgbClr val="00B050"/>
                </a:solidFill>
              </a:rPr>
              <a:t>Char *key;</a:t>
            </a:r>
          </a:p>
          <a:p>
            <a:pPr lvl="3">
              <a:buNone/>
            </a:pPr>
            <a:r>
              <a:rPr lang="vi-VN" i="1" dirty="0" smtClean="0">
                <a:solidFill>
                  <a:srgbClr val="00B050"/>
                </a:solidFill>
              </a:rPr>
              <a:t>[</a:t>
            </a:r>
            <a:r>
              <a:rPr lang="en-US" i="1" dirty="0" err="1" smtClean="0">
                <a:solidFill>
                  <a:srgbClr val="00B050"/>
                </a:solidFill>
              </a:rPr>
              <a:t>ElementType</a:t>
            </a:r>
            <a:r>
              <a:rPr lang="en-US" i="1" dirty="0" smtClean="0">
                <a:solidFill>
                  <a:srgbClr val="00B050"/>
                </a:solidFill>
              </a:rPr>
              <a:t> data</a:t>
            </a:r>
            <a:r>
              <a:rPr lang="vi-VN" i="1" dirty="0" smtClean="0">
                <a:solidFill>
                  <a:srgbClr val="00B050"/>
                </a:solidFill>
              </a:rPr>
              <a:t>]</a:t>
            </a:r>
            <a:r>
              <a:rPr lang="en-US" i="1" dirty="0" smtClean="0">
                <a:solidFill>
                  <a:srgbClr val="00B050"/>
                </a:solidFill>
              </a:rPr>
              <a:t>; {</a:t>
            </a:r>
            <a:r>
              <a:rPr lang="en-US" i="1" dirty="0" err="1" smtClean="0">
                <a:solidFill>
                  <a:srgbClr val="00B050"/>
                </a:solidFill>
              </a:rPr>
              <a:t>các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trường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thông</a:t>
            </a:r>
            <a:r>
              <a:rPr lang="en-US" i="1" dirty="0" smtClean="0">
                <a:solidFill>
                  <a:srgbClr val="00B050"/>
                </a:solidFill>
              </a:rPr>
              <a:t> tin 					</a:t>
            </a:r>
            <a:r>
              <a:rPr lang="en-US" i="1" dirty="0" err="1" smtClean="0">
                <a:solidFill>
                  <a:srgbClr val="00B050"/>
                </a:solidFill>
              </a:rPr>
              <a:t>khác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nếu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có</a:t>
            </a:r>
            <a:r>
              <a:rPr lang="en-US" i="1" dirty="0" smtClean="0">
                <a:solidFill>
                  <a:srgbClr val="00B050"/>
                </a:solidFill>
              </a:rPr>
              <a:t>}</a:t>
            </a:r>
          </a:p>
          <a:p>
            <a:pPr lvl="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Struct</a:t>
            </a:r>
            <a:r>
              <a:rPr lang="en-US" i="1" dirty="0" smtClean="0">
                <a:solidFill>
                  <a:srgbClr val="00B050"/>
                </a:solidFill>
              </a:rPr>
              <a:t> cell *next;</a:t>
            </a:r>
          </a:p>
          <a:p>
            <a:pPr lvl="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} </a:t>
            </a:r>
            <a:r>
              <a:rPr lang="en-US" i="1" dirty="0" err="1" smtClean="0">
                <a:solidFill>
                  <a:srgbClr val="00B050"/>
                </a:solidFill>
              </a:rPr>
              <a:t>NodeT</a:t>
            </a:r>
            <a:r>
              <a:rPr lang="en-US" i="1" dirty="0" smtClean="0">
                <a:solidFill>
                  <a:srgbClr val="00B050"/>
                </a:solidFill>
              </a:rPr>
              <a:t>;</a:t>
            </a:r>
          </a:p>
          <a:p>
            <a:pPr marL="0" lvl="1" indent="393700"/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, con </a:t>
            </a:r>
            <a:r>
              <a:rPr lang="en-US" i="1" dirty="0" err="1" smtClean="0"/>
              <a:t>trỏ</a:t>
            </a:r>
            <a:r>
              <a:rPr lang="en-US" i="1" dirty="0" smtClean="0"/>
              <a:t> </a:t>
            </a:r>
            <a:r>
              <a:rPr lang="en-US" i="1" dirty="0" err="1" smtClean="0"/>
              <a:t>đầu</a:t>
            </a:r>
            <a:r>
              <a:rPr lang="en-US" i="1" dirty="0" smtClean="0"/>
              <a:t> </a:t>
            </a:r>
            <a:r>
              <a:rPr lang="en-US" i="1" dirty="0" err="1" smtClean="0"/>
              <a:t>mỗi</a:t>
            </a:r>
            <a:r>
              <a:rPr lang="en-US" i="1" dirty="0" smtClean="0"/>
              <a:t> </a:t>
            </a:r>
            <a:r>
              <a:rPr lang="en-US" i="1" dirty="0" err="1" smtClean="0"/>
              <a:t>rổ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	</a:t>
            </a:r>
            <a:r>
              <a:rPr lang="en-US" i="1" dirty="0" err="1" smtClean="0">
                <a:solidFill>
                  <a:srgbClr val="00B050"/>
                </a:solidFill>
              </a:rPr>
              <a:t>NodeT</a:t>
            </a:r>
            <a:r>
              <a:rPr lang="en-US" i="1" dirty="0" smtClean="0">
                <a:solidFill>
                  <a:srgbClr val="00B050"/>
                </a:solidFill>
              </a:rPr>
              <a:t> *</a:t>
            </a:r>
            <a:r>
              <a:rPr lang="en-US" i="1" dirty="0" err="1" smtClean="0">
                <a:solidFill>
                  <a:srgbClr val="00B050"/>
                </a:solidFill>
              </a:rPr>
              <a:t>BucketTable</a:t>
            </a:r>
            <a:r>
              <a:rPr lang="en-US" i="1" dirty="0" smtClean="0">
                <a:solidFill>
                  <a:srgbClr val="00B050"/>
                </a:solidFill>
              </a:rPr>
              <a:t>[B];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38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6946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3.1.5.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marL="36576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1 - </a:t>
            </a:r>
            <a:r>
              <a:rPr lang="en-US" sz="3200" b="1" dirty="0" err="1">
                <a:solidFill>
                  <a:srgbClr val="00B050"/>
                </a:solidFill>
              </a:rPr>
              <a:t>Khởi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tạo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bảng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băm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mở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rỗng</a:t>
            </a:r>
            <a:endParaRPr lang="en-US" sz="3200" dirty="0">
              <a:solidFill>
                <a:srgbClr val="00B050"/>
              </a:solidFill>
            </a:endParaRPr>
          </a:p>
          <a:p>
            <a:pPr marL="36576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2 - </a:t>
            </a:r>
            <a:r>
              <a:rPr lang="en-US" sz="3200" b="1" dirty="0" err="1">
                <a:solidFill>
                  <a:srgbClr val="00B050"/>
                </a:solidFill>
              </a:rPr>
              <a:t>Kiểm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tra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một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thành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viên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có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trong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từ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điển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không</a:t>
            </a:r>
            <a:endParaRPr lang="en-US" sz="3200" dirty="0">
              <a:solidFill>
                <a:srgbClr val="00B050"/>
              </a:solidFill>
            </a:endParaRPr>
          </a:p>
          <a:p>
            <a:pPr marL="36576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3 - </a:t>
            </a:r>
            <a:r>
              <a:rPr lang="en-US" sz="3200" b="1" dirty="0" err="1">
                <a:solidFill>
                  <a:srgbClr val="00B050"/>
                </a:solidFill>
              </a:rPr>
              <a:t>Thêm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một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phần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tử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vào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từ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điển</a:t>
            </a:r>
            <a:endParaRPr lang="en-US" sz="3200" dirty="0">
              <a:solidFill>
                <a:srgbClr val="00B050"/>
              </a:solidFill>
            </a:endParaRPr>
          </a:p>
          <a:p>
            <a:pPr marL="365760" lvl="1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4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- </a:t>
            </a:r>
            <a:r>
              <a:rPr lang="en-US" sz="3200" b="1" dirty="0" err="1">
                <a:solidFill>
                  <a:srgbClr val="00B050"/>
                </a:solidFill>
              </a:rPr>
              <a:t>Xoá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một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phần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tử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trong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từ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điển</a:t>
            </a:r>
            <a:endParaRPr lang="en-US" sz="3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63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 err="1" smtClean="0">
                <a:solidFill>
                  <a:srgbClr val="00B050"/>
                </a:solidFill>
              </a:rPr>
              <a:t>Kiểm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tra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một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thành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viên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có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trong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từ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điển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không</a:t>
            </a:r>
            <a:r>
              <a:rPr lang="en-US" sz="3200" dirty="0" smtClean="0">
                <a:solidFill>
                  <a:srgbClr val="00B050"/>
                </a:solidFill>
              </a:rPr>
              <a:t/>
            </a:r>
            <a:br>
              <a:rPr lang="en-US" sz="3200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(h(x))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Theo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x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T[h(x</a:t>
            </a:r>
            <a:r>
              <a:rPr lang="en-US" dirty="0" smtClean="0"/>
              <a:t>)].</a:t>
            </a:r>
          </a:p>
          <a:p>
            <a:r>
              <a:rPr lang="en-US" dirty="0" smtClean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x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h(x)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T[h(x)]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0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200" b="1" dirty="0" err="1" smtClean="0">
                <a:solidFill>
                  <a:srgbClr val="00B050"/>
                </a:solidFill>
              </a:rPr>
              <a:t>Thêm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một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phần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tử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vào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từ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điển</a:t>
            </a:r>
            <a:r>
              <a:rPr lang="en-US" sz="3200" dirty="0" smtClean="0">
                <a:solidFill>
                  <a:srgbClr val="00B050"/>
                </a:solidFill>
              </a:rPr>
              <a:t/>
            </a:r>
            <a:br>
              <a:rPr lang="en-US" sz="3200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h(x)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”/ “</a:t>
            </a:r>
            <a:r>
              <a:rPr lang="en-US" dirty="0" err="1"/>
              <a:t>lớp</a:t>
            </a:r>
            <a:r>
              <a:rPr lang="en-US" dirty="0"/>
              <a:t>” </a:t>
            </a:r>
            <a:r>
              <a:rPr lang="en-US" dirty="0" err="1"/>
              <a:t>nào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/>
              <a:t>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ta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 </a:t>
            </a:r>
            <a:r>
              <a:rPr lang="en-US" dirty="0" err="1"/>
              <a:t>đầu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45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200" b="1" dirty="0" err="1" smtClean="0">
                <a:solidFill>
                  <a:srgbClr val="00B050"/>
                </a:solidFill>
              </a:rPr>
              <a:t>Xoá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một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phần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tử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trong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từ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điển</a:t>
            </a:r>
            <a:r>
              <a:rPr lang="en-US" sz="3200" dirty="0" smtClean="0">
                <a:solidFill>
                  <a:srgbClr val="00B050"/>
                </a:solidFill>
              </a:rPr>
              <a:t/>
            </a:r>
            <a:br>
              <a:rPr lang="en-US" sz="3200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Xoá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x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điển</a:t>
            </a:r>
            <a:r>
              <a:rPr lang="en-US" b="1" dirty="0"/>
              <a:t>, ta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h(x)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“</a:t>
            </a:r>
            <a:r>
              <a:rPr lang="en-US" dirty="0" err="1"/>
              <a:t>lớp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T[h(x)]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x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x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“</a:t>
            </a:r>
            <a:r>
              <a:rPr lang="en-US" dirty="0" err="1"/>
              <a:t>lớp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x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“ </a:t>
            </a:r>
            <a:r>
              <a:rPr lang="en-US" dirty="0" err="1"/>
              <a:t>lớp</a:t>
            </a:r>
            <a:r>
              <a:rPr lang="en-US" dirty="0"/>
              <a:t>”.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15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3.2. </a:t>
            </a:r>
            <a:r>
              <a:rPr lang="en-US" b="1" dirty="0" err="1" smtClean="0">
                <a:solidFill>
                  <a:srgbClr val="FFC000"/>
                </a:solidFill>
              </a:rPr>
              <a:t>Bảng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băm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đóng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 “</a:t>
            </a:r>
            <a:r>
              <a:rPr lang="en-US" dirty="0" err="1"/>
              <a:t>rổ</a:t>
            </a:r>
            <a:r>
              <a:rPr lang="en-US" dirty="0"/>
              <a:t>” i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)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– “</a:t>
            </a:r>
            <a:r>
              <a:rPr lang="en-US" dirty="0" err="1"/>
              <a:t>rổ</a:t>
            </a:r>
            <a:r>
              <a:rPr lang="en-US" dirty="0"/>
              <a:t>”. </a:t>
            </a:r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 băm mở, trong bảng băm đóng </a:t>
            </a:r>
            <a:r>
              <a:rPr lang="en-US" dirty="0"/>
              <a:t>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thứ</a:t>
            </a:r>
            <a:r>
              <a:rPr lang="en-US" dirty="0"/>
              <a:t> i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i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x </a:t>
            </a:r>
            <a:r>
              <a:rPr lang="en-US" dirty="0" err="1"/>
              <a:t>nhưng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y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=&gt;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 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19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2" y="1"/>
            <a:ext cx="9164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762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91" y="1"/>
            <a:ext cx="91609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85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FFC000"/>
                </a:solidFill>
              </a:rPr>
              <a:t>V</a:t>
            </a:r>
            <a:r>
              <a:rPr lang="en-US" sz="3200" b="1" dirty="0" err="1" smtClean="0">
                <a:solidFill>
                  <a:srgbClr val="FFC000"/>
                </a:solidFill>
              </a:rPr>
              <a:t>í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dụ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về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băm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lại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tuyến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tính</a:t>
            </a:r>
            <a:r>
              <a:rPr lang="en-US" sz="32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</a:rPr>
              <a:t>Ví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</a:t>
            </a:r>
            <a:r>
              <a:rPr lang="en-US" dirty="0">
                <a:solidFill>
                  <a:srgbClr val="0070C0"/>
                </a:solidFill>
              </a:rPr>
              <a:t> N=8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điển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a,b,c,d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trị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băm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lượt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: h(a)=3, h(b)=0, h(c)=5, h(d)=3. Ta </a:t>
            </a:r>
            <a:r>
              <a:rPr lang="en-US" dirty="0" err="1">
                <a:solidFill>
                  <a:srgbClr val="0070C0"/>
                </a:solidFill>
              </a:rPr>
              <a:t>muốn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này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lượt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bảng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băm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Khởi</a:t>
            </a:r>
            <a:r>
              <a:rPr lang="en-US" dirty="0"/>
              <a:t> 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’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Empty, Empty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66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Ta </a:t>
            </a:r>
            <a:r>
              <a:rPr lang="en-US" dirty="0" err="1"/>
              <a:t>đặt</a:t>
            </a:r>
            <a:r>
              <a:rPr lang="en-US" dirty="0"/>
              <a:t> a </a:t>
            </a:r>
            <a:r>
              <a:rPr lang="en-US" dirty="0" err="1"/>
              <a:t>vào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3, b </a:t>
            </a:r>
            <a:r>
              <a:rPr lang="en-US" dirty="0" err="1"/>
              <a:t>vào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0, c </a:t>
            </a:r>
            <a:r>
              <a:rPr lang="en-US" dirty="0" err="1"/>
              <a:t>vào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5.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d, d </a:t>
            </a:r>
            <a:r>
              <a:rPr lang="en-US" dirty="0" err="1"/>
              <a:t>có</a:t>
            </a:r>
            <a:r>
              <a:rPr lang="en-US" dirty="0"/>
              <a:t> h(d)=3 </a:t>
            </a:r>
            <a:r>
              <a:rPr lang="en-US" dirty="0" err="1"/>
              <a:t>nhưng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3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 </a:t>
            </a:r>
            <a:r>
              <a:rPr lang="en-US" dirty="0" err="1"/>
              <a:t>chiếm</a:t>
            </a:r>
            <a:r>
              <a:rPr lang="en-US" dirty="0"/>
              <a:t> ta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h1(d)= (h(d)+1) mod N = 4,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“</a:t>
            </a:r>
            <a:r>
              <a:rPr lang="en-US" dirty="0" err="1"/>
              <a:t>rổ</a:t>
            </a:r>
            <a:r>
              <a:rPr lang="en-US" dirty="0"/>
              <a:t>” </a:t>
            </a:r>
            <a:r>
              <a:rPr lang="en-US" dirty="0" err="1"/>
              <a:t>rỗng</a:t>
            </a:r>
            <a:r>
              <a:rPr lang="en-US" dirty="0"/>
              <a:t> ta </a:t>
            </a:r>
            <a:r>
              <a:rPr lang="en-US" dirty="0" err="1"/>
              <a:t>đặt</a:t>
            </a:r>
            <a:r>
              <a:rPr lang="en-US" dirty="0"/>
              <a:t> d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46865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923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20756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1.  MÔ HÌNH DỮ LIỆU TẬP HỢP (TẬP HỢP)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53440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1.1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hợp</a:t>
            </a:r>
            <a:endParaRPr lang="en-US" sz="3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1.2 Các phép toán cơ bản trên tập hợp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1.3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máy</a:t>
            </a:r>
            <a:r>
              <a:rPr lang="en-US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tính</a:t>
            </a:r>
            <a:endParaRPr lang="en-US" sz="3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1.4 Cài đặt các phép toán cơ bản trên </a:t>
            </a:r>
            <a:r>
              <a:rPr lang="vi-VN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3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hợp</a:t>
            </a:r>
            <a:endParaRPr lang="en-US" sz="3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21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C) </a:t>
            </a:r>
            <a:r>
              <a:rPr lang="en-US" sz="3600" dirty="0" err="1" smtClean="0">
                <a:solidFill>
                  <a:srgbClr val="00B050"/>
                </a:solidFill>
              </a:rPr>
              <a:t>Cài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đặt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các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phép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toán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từ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điển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trên</a:t>
            </a:r>
            <a:r>
              <a:rPr lang="en-US" sz="3600" dirty="0" smtClean="0">
                <a:solidFill>
                  <a:srgbClr val="00B050"/>
                </a:solidFill>
              </a:rPr>
              <a:t>   	</a:t>
            </a:r>
            <a:r>
              <a:rPr lang="en-US" sz="3600" dirty="0" err="1" smtClean="0">
                <a:solidFill>
                  <a:srgbClr val="00B050"/>
                </a:solidFill>
              </a:rPr>
              <a:t>bảng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băm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đóng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68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1.1 </a:t>
            </a:r>
            <a:r>
              <a:rPr lang="en-US" sz="54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- Tập hợp là một cấu trúc rời rạc được </a:t>
            </a:r>
            <a:r>
              <a:rPr lang="vi-VN" sz="2800" dirty="0" smtClean="0"/>
              <a:t>nói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i="1" dirty="0" err="1"/>
              <a:t>chứa</a:t>
            </a:r>
            <a:r>
              <a:rPr lang="en-US" sz="2800" i="1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.</a:t>
            </a:r>
          </a:p>
          <a:p>
            <a:r>
              <a:rPr lang="vi-VN" sz="2800" dirty="0"/>
              <a:t>- Tập hợp thường dùng để nhóm các </a:t>
            </a:r>
            <a:r>
              <a:rPr lang="vi-VN" sz="2800" dirty="0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 smtClean="0"/>
              <a:t>, </a:t>
            </a:r>
            <a:r>
              <a:rPr lang="vi-VN" sz="2800" dirty="0" smtClean="0"/>
              <a:t>nhưng </a:t>
            </a:r>
            <a:r>
              <a:rPr lang="vi-VN" sz="2800" dirty="0"/>
              <a:t>nó cũng có thể chứa các phần </a:t>
            </a:r>
            <a:r>
              <a:rPr lang="vi-VN" sz="2800" dirty="0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chẳng</a:t>
            </a:r>
            <a:r>
              <a:rPr lang="en-US" sz="2800" dirty="0" smtClean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A={a,2,Fred, </a:t>
            </a:r>
            <a:r>
              <a:rPr lang="en-US" sz="2800" dirty="0" err="1"/>
              <a:t>Lan</a:t>
            </a:r>
            <a:r>
              <a:rPr lang="en-US" sz="2800" dirty="0"/>
              <a:t>}. </a:t>
            </a:r>
            <a:endParaRPr lang="en-US" sz="2800" dirty="0" smtClean="0"/>
          </a:p>
          <a:p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hữu</a:t>
            </a:r>
            <a:r>
              <a:rPr lang="en-US" sz="2800" dirty="0"/>
              <a:t> </a:t>
            </a:r>
            <a:r>
              <a:rPr lang="en-US" sz="2800" dirty="0" err="1" smtClean="0"/>
              <a:t>hạn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984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2456688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1.2 Các phép toán cơ bản trên tập hợp</a:t>
            </a:r>
            <a:r>
              <a:rPr lang="vi-VN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vi-VN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/>
          </a:bodyPr>
          <a:lstStyle/>
          <a:p>
            <a:r>
              <a:rPr lang="en-US" dirty="0"/>
              <a:t>1-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UNION(A,B,C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 =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B.</a:t>
            </a:r>
          </a:p>
          <a:p>
            <a:r>
              <a:rPr lang="en-US" dirty="0"/>
              <a:t>2 -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INTERSECTION(A,B,C</a:t>
            </a:r>
            <a:r>
              <a:rPr lang="en-US" b="1" dirty="0" smtClean="0"/>
              <a:t>):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 = A ∩ B.</a:t>
            </a:r>
          </a:p>
          <a:p>
            <a:r>
              <a:rPr lang="en-US" dirty="0"/>
              <a:t>3 -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DIFFERENCE(A,B,C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 = A\B</a:t>
            </a:r>
          </a:p>
          <a:p>
            <a:r>
              <a:rPr lang="en-US" dirty="0" smtClean="0"/>
              <a:t>4 </a:t>
            </a:r>
            <a:r>
              <a:rPr lang="en-US" dirty="0"/>
              <a:t>-  </a:t>
            </a:r>
            <a:r>
              <a:rPr lang="en-US" dirty="0" err="1"/>
              <a:t>Hàm</a:t>
            </a:r>
            <a:r>
              <a:rPr lang="en-US" dirty="0"/>
              <a:t>  </a:t>
            </a:r>
            <a:r>
              <a:rPr lang="en-US" b="1" dirty="0"/>
              <a:t>MEMBER(</a:t>
            </a:r>
            <a:r>
              <a:rPr lang="en-US" b="1" dirty="0" err="1"/>
              <a:t>x,A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logic (</a:t>
            </a:r>
            <a:r>
              <a:rPr lang="en-US" dirty="0" err="1"/>
              <a:t>đúng</a:t>
            </a:r>
            <a:r>
              <a:rPr lang="en-US" dirty="0"/>
              <a:t>/</a:t>
            </a:r>
            <a:r>
              <a:rPr lang="en-US" dirty="0" err="1"/>
              <a:t>sai</a:t>
            </a:r>
            <a:r>
              <a:rPr lang="en-US" dirty="0"/>
              <a:t>)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A hay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x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/>
              <a:t>5 -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MAKENULLSET(A)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r>
              <a:rPr lang="en-US" dirty="0"/>
              <a:t>6 -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INSERTSET(</a:t>
            </a:r>
            <a:r>
              <a:rPr lang="en-US" b="1" dirty="0" err="1"/>
              <a:t>x,A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x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</a:t>
            </a:r>
          </a:p>
          <a:p>
            <a:r>
              <a:rPr lang="en-US" dirty="0"/>
              <a:t>7 - 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DELETESET(</a:t>
            </a:r>
            <a:r>
              <a:rPr lang="en-US" b="1" dirty="0" err="1"/>
              <a:t>x,A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x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</a:t>
            </a:r>
          </a:p>
          <a:p>
            <a:r>
              <a:rPr lang="en-US" dirty="0"/>
              <a:t>8 - 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b="1" dirty="0"/>
              <a:t>ASSIGN(A,B)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A </a:t>
            </a:r>
            <a:r>
              <a:rPr lang="en-US" dirty="0" err="1"/>
              <a:t>cho</a:t>
            </a:r>
            <a:r>
              <a:rPr lang="en-US" dirty="0"/>
              <a:t> B (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B:=A )</a:t>
            </a:r>
          </a:p>
          <a:p>
            <a:r>
              <a:rPr lang="en-US" dirty="0"/>
              <a:t>9 - 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MIN(A)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A</a:t>
            </a:r>
          </a:p>
          <a:p>
            <a:r>
              <a:rPr lang="en-US" dirty="0"/>
              <a:t>10 - 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EQUAL(A,B)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A=B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5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7708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1.3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máy</a:t>
            </a:r>
            <a:r>
              <a:rPr lang="en-US" sz="40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5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 err="1" smtClean="0"/>
              <a:t>tử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tập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tượng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cơ</a:t>
            </a:r>
            <a:r>
              <a:rPr lang="en-US" i="1" dirty="0" smtClean="0"/>
              <a:t>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hoặc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tượng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i="1" dirty="0" err="1" smtClean="0"/>
              <a:t>phức</a:t>
            </a:r>
            <a:r>
              <a:rPr lang="en-US" i="1" dirty="0" smtClean="0"/>
              <a:t> </a:t>
            </a:r>
            <a:r>
              <a:rPr lang="en-US" i="1" dirty="0" err="1" smtClean="0"/>
              <a:t>tạp</a:t>
            </a:r>
            <a:r>
              <a:rPr lang="en-US" i="1" dirty="0" smtClean="0"/>
              <a:t>,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đối</a:t>
            </a:r>
            <a:r>
              <a:rPr lang="en-US" i="1" dirty="0" smtClean="0"/>
              <a:t> </a:t>
            </a:r>
            <a:r>
              <a:rPr lang="en-US" i="1" dirty="0" err="1" smtClean="0"/>
              <a:t>tượng</a:t>
            </a:r>
            <a:r>
              <a:rPr lang="en-US" i="1" dirty="0" smtClean="0"/>
              <a:t> </a:t>
            </a:r>
            <a:r>
              <a:rPr lang="en-US" i="1" dirty="0" err="1" smtClean="0"/>
              <a:t>này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diễn</a:t>
            </a:r>
            <a:r>
              <a:rPr lang="en-US" i="1" dirty="0" smtClean="0"/>
              <a:t> </a:t>
            </a:r>
            <a:r>
              <a:rPr lang="en-US" i="1" dirty="0" err="1" smtClean="0"/>
              <a:t>bởi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cấu</a:t>
            </a:r>
            <a:r>
              <a:rPr lang="en-US" i="1" dirty="0" smtClean="0"/>
              <a:t> </a:t>
            </a:r>
            <a:r>
              <a:rPr lang="en-US" i="1" dirty="0" err="1" smtClean="0"/>
              <a:t>trúc</a:t>
            </a:r>
            <a:r>
              <a:rPr lang="en-US" i="1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nhiều</a:t>
            </a:r>
            <a:r>
              <a:rPr lang="en-US" i="1" dirty="0" smtClean="0"/>
              <a:t> </a:t>
            </a:r>
            <a:r>
              <a:rPr lang="en-US" i="1" dirty="0" err="1" smtClean="0"/>
              <a:t>phương</a:t>
            </a:r>
            <a:r>
              <a:rPr lang="en-US" i="1" dirty="0" smtClean="0"/>
              <a:t> </a:t>
            </a:r>
            <a:r>
              <a:rPr lang="en-US" i="1" dirty="0" err="1" smtClean="0"/>
              <a:t>pháp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cài</a:t>
            </a:r>
            <a:r>
              <a:rPr lang="en-US" i="1" dirty="0" smtClean="0"/>
              <a:t> </a:t>
            </a:r>
            <a:r>
              <a:rPr lang="en-US" i="1" dirty="0" err="1" smtClean="0"/>
              <a:t>đặt</a:t>
            </a:r>
            <a:r>
              <a:rPr lang="en-US" i="1" dirty="0" smtClean="0"/>
              <a:t> </a:t>
            </a:r>
            <a:r>
              <a:rPr lang="en-US" i="1" dirty="0" err="1" smtClean="0"/>
              <a:t>tập</a:t>
            </a:r>
            <a:r>
              <a:rPr lang="en-US" i="1" dirty="0" smtClean="0"/>
              <a:t> </a:t>
            </a:r>
            <a:r>
              <a:rPr lang="en-US" i="1" dirty="0" err="1" smtClean="0"/>
              <a:t>hợp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70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" y="0"/>
            <a:ext cx="9229726" cy="688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52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1931</TotalTime>
  <Words>2269</Words>
  <Application>Microsoft Office PowerPoint</Application>
  <PresentationFormat>On-screen Show (4:3)</PresentationFormat>
  <Paragraphs>135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Flow</vt:lpstr>
      <vt:lpstr>Chương 5:</vt:lpstr>
      <vt:lpstr>MỤC TIÊU</vt:lpstr>
      <vt:lpstr>NỘI DUNG CHÍNH</vt:lpstr>
      <vt:lpstr>1.  MÔ HÌNH DỮ LIỆU TẬP HỢP (TẬP HỢP) </vt:lpstr>
      <vt:lpstr>1.1 Định nghĩa tập hợp </vt:lpstr>
      <vt:lpstr>1.2 Các phép toán cơ bản trên tập hợp </vt:lpstr>
      <vt:lpstr>Slide 7</vt:lpstr>
      <vt:lpstr>1.3 Biểu diễn tập hợp trên máy tính </vt:lpstr>
      <vt:lpstr>Slide 9</vt:lpstr>
      <vt:lpstr>(1). Cài đặt tập hợp bởi vectơ bit  </vt:lpstr>
      <vt:lpstr>Slide 11</vt:lpstr>
      <vt:lpstr> </vt:lpstr>
      <vt:lpstr>(2). Cài đặt tập hợp bởi mảng</vt:lpstr>
      <vt:lpstr>Nhận xét:</vt:lpstr>
      <vt:lpstr>(3) Cài đặt bởi danh sách liên kết</vt:lpstr>
      <vt:lpstr>1.4 Cài đặt các phép toán cơ bản trên tập hợp </vt:lpstr>
      <vt:lpstr>2.  KIỂU DỮ LIỆU TRỪU TƯỢNG TỪ ĐIỂN (TỪ ĐIỂN) </vt:lpstr>
      <vt:lpstr>2.1 Định nghĩa từ điển </vt:lpstr>
      <vt:lpstr>2.2 Biểu diễn từ điển </vt:lpstr>
      <vt:lpstr>3.  CẤU TRÚC DỮ LIỆU BẢNG BĂM (BẢNG BĂM) </vt:lpstr>
      <vt:lpstr>3.1 Bảng băm mở</vt:lpstr>
      <vt:lpstr>3.1.1. Định nghĩa </vt:lpstr>
      <vt:lpstr>Cấu trúc của bảng băm mở</vt:lpstr>
      <vt:lpstr>3.1.2. Hàm băm </vt:lpstr>
      <vt:lpstr>Các tiêu chuẩn để lựa chọn hàm băm</vt:lpstr>
      <vt:lpstr>Slide 26</vt:lpstr>
      <vt:lpstr>Slide 27</vt:lpstr>
      <vt:lpstr>Slide 28</vt:lpstr>
      <vt:lpstr>Ví dụ hàm phần dư:</vt:lpstr>
      <vt:lpstr>3.1.4. Cài đặt từ điển bởi bảng băm mở </vt:lpstr>
      <vt:lpstr>3.1.5. Cài đặt các phép toán trên từ điển bởi bảng băm mở </vt:lpstr>
      <vt:lpstr>Kiểm tra một thành viên có trong từ điển không </vt:lpstr>
      <vt:lpstr>Thêm một phần tử vào từ điển </vt:lpstr>
      <vt:lpstr>Xoá một phần tử trong từ điển </vt:lpstr>
      <vt:lpstr>3.2. Bảng băm đóng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</dc:title>
  <dc:creator>Kim Quy</dc:creator>
  <cp:lastModifiedBy>AutoBVT</cp:lastModifiedBy>
  <cp:revision>40</cp:revision>
  <dcterms:created xsi:type="dcterms:W3CDTF">2006-08-16T00:00:00Z</dcterms:created>
  <dcterms:modified xsi:type="dcterms:W3CDTF">2019-03-26T04:39:56Z</dcterms:modified>
</cp:coreProperties>
</file>