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8" r:id="rId2"/>
  </p:sldMasterIdLst>
  <p:notesMasterIdLst>
    <p:notesMasterId r:id="rId40"/>
  </p:notesMasterIdLst>
  <p:sldIdLst>
    <p:sldId id="338" r:id="rId3"/>
    <p:sldId id="290" r:id="rId4"/>
    <p:sldId id="308" r:id="rId5"/>
    <p:sldId id="331" r:id="rId6"/>
    <p:sldId id="309" r:id="rId7"/>
    <p:sldId id="340" r:id="rId8"/>
    <p:sldId id="298" r:id="rId9"/>
    <p:sldId id="357" r:id="rId10"/>
    <p:sldId id="310" r:id="rId11"/>
    <p:sldId id="311" r:id="rId12"/>
    <p:sldId id="312" r:id="rId13"/>
    <p:sldId id="313" r:id="rId14"/>
    <p:sldId id="303" r:id="rId15"/>
    <p:sldId id="350" r:id="rId16"/>
    <p:sldId id="351" r:id="rId17"/>
    <p:sldId id="307" r:id="rId18"/>
    <p:sldId id="315" r:id="rId19"/>
    <p:sldId id="316" r:id="rId20"/>
    <p:sldId id="328" r:id="rId21"/>
    <p:sldId id="325" r:id="rId22"/>
    <p:sldId id="326" r:id="rId23"/>
    <p:sldId id="352" r:id="rId24"/>
    <p:sldId id="353" r:id="rId25"/>
    <p:sldId id="354" r:id="rId26"/>
    <p:sldId id="355" r:id="rId27"/>
    <p:sldId id="356" r:id="rId28"/>
    <p:sldId id="341" r:id="rId29"/>
    <p:sldId id="342" r:id="rId30"/>
    <p:sldId id="343" r:id="rId31"/>
    <p:sldId id="344" r:id="rId32"/>
    <p:sldId id="345" r:id="rId33"/>
    <p:sldId id="346" r:id="rId34"/>
    <p:sldId id="347" r:id="rId35"/>
    <p:sldId id="348" r:id="rId36"/>
    <p:sldId id="349" r:id="rId37"/>
    <p:sldId id="330" r:id="rId38"/>
    <p:sldId id="33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66FF"/>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7" autoAdjust="0"/>
    <p:restoredTop sz="94660" autoAdjust="0"/>
  </p:normalViewPr>
  <p:slideViewPr>
    <p:cSldViewPr>
      <p:cViewPr varScale="1">
        <p:scale>
          <a:sx n="66" d="100"/>
          <a:sy n="66" d="100"/>
        </p:scale>
        <p:origin x="-121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5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9A1C303F-951F-4EB4-A968-EA9A09D104CE}" type="datetimeFigureOut">
              <a:rPr lang="en-US"/>
              <a:pPr>
                <a:defRPr/>
              </a:pPr>
              <a:t>3/18/2020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53C99CB-C446-4A37-B636-CFBA76CD649C}" type="slidenum">
              <a:rPr lang="en-US"/>
              <a:pPr/>
              <a:t>‹#›</a:t>
            </a:fld>
            <a:endParaRPr lang="en-US"/>
          </a:p>
        </p:txBody>
      </p:sp>
    </p:spTree>
    <p:extLst>
      <p:ext uri="{BB962C8B-B14F-4D97-AF65-F5344CB8AC3E}">
        <p14:creationId xmlns:p14="http://schemas.microsoft.com/office/powerpoint/2010/main" val="1640766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4B7023-151A-46DA-AB8F-CD287C1D2DDC}" type="slidenum">
              <a:rPr lang="en-US"/>
              <a:pPr eaLnBrk="1" hangingPunct="1"/>
              <a:t>2</a:t>
            </a:fld>
            <a:endParaRPr lang="en-US"/>
          </a:p>
        </p:txBody>
      </p:sp>
    </p:spTree>
    <p:extLst>
      <p:ext uri="{BB962C8B-B14F-4D97-AF65-F5344CB8AC3E}">
        <p14:creationId xmlns:p14="http://schemas.microsoft.com/office/powerpoint/2010/main" val="2906400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FAFCB7-4D09-4D09-81C0-7A93BA803A3D}" type="slidenum">
              <a:rPr lang="en-US"/>
              <a:pPr eaLnBrk="1" hangingPunct="1"/>
              <a:t>13</a:t>
            </a:fld>
            <a:endParaRPr lang="en-US"/>
          </a:p>
        </p:txBody>
      </p:sp>
    </p:spTree>
    <p:extLst>
      <p:ext uri="{BB962C8B-B14F-4D97-AF65-F5344CB8AC3E}">
        <p14:creationId xmlns:p14="http://schemas.microsoft.com/office/powerpoint/2010/main" val="151576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0459A9-1B30-4021-8160-580BB64A83ED}" type="slidenum">
              <a:rPr lang="en-US"/>
              <a:pPr eaLnBrk="1" hangingPunct="1"/>
              <a:t>16</a:t>
            </a:fld>
            <a:endParaRPr lang="en-US"/>
          </a:p>
        </p:txBody>
      </p:sp>
    </p:spTree>
    <p:extLst>
      <p:ext uri="{BB962C8B-B14F-4D97-AF65-F5344CB8AC3E}">
        <p14:creationId xmlns:p14="http://schemas.microsoft.com/office/powerpoint/2010/main" val="368768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103FA1-C489-4E2C-AA43-0CE036586F99}" type="slidenum">
              <a:rPr lang="en-US"/>
              <a:pPr eaLnBrk="1" hangingPunct="1"/>
              <a:t>17</a:t>
            </a:fld>
            <a:endParaRPr lang="en-US"/>
          </a:p>
        </p:txBody>
      </p:sp>
    </p:spTree>
    <p:extLst>
      <p:ext uri="{BB962C8B-B14F-4D97-AF65-F5344CB8AC3E}">
        <p14:creationId xmlns:p14="http://schemas.microsoft.com/office/powerpoint/2010/main" val="61504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34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3B7813-6BD2-4A1F-B6C5-D2A4336E3F81}" type="slidenum">
              <a:rPr lang="en-US"/>
              <a:pPr eaLnBrk="1" hangingPunct="1"/>
              <a:t>18</a:t>
            </a:fld>
            <a:endParaRPr lang="en-US"/>
          </a:p>
        </p:txBody>
      </p:sp>
    </p:spTree>
    <p:extLst>
      <p:ext uri="{BB962C8B-B14F-4D97-AF65-F5344CB8AC3E}">
        <p14:creationId xmlns:p14="http://schemas.microsoft.com/office/powerpoint/2010/main" val="2771434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2BE029-C1F3-4020-91F2-01C24917DE50}" type="slidenum">
              <a:rPr lang="en-US"/>
              <a:pPr eaLnBrk="1" hangingPunct="1"/>
              <a:t>19</a:t>
            </a:fld>
            <a:endParaRPr lang="en-US"/>
          </a:p>
        </p:txBody>
      </p:sp>
    </p:spTree>
    <p:extLst>
      <p:ext uri="{BB962C8B-B14F-4D97-AF65-F5344CB8AC3E}">
        <p14:creationId xmlns:p14="http://schemas.microsoft.com/office/powerpoint/2010/main" val="201135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CB3453-5C79-495D-9901-2C354AB6860D}" type="slidenum">
              <a:rPr lang="en-US"/>
              <a:pPr eaLnBrk="1" hangingPunct="1"/>
              <a:t>20</a:t>
            </a:fld>
            <a:endParaRPr lang="en-US"/>
          </a:p>
        </p:txBody>
      </p:sp>
    </p:spTree>
    <p:extLst>
      <p:ext uri="{BB962C8B-B14F-4D97-AF65-F5344CB8AC3E}">
        <p14:creationId xmlns:p14="http://schemas.microsoft.com/office/powerpoint/2010/main" val="2401994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16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50DE8F-41BE-47A6-B7E9-81BC311CAD25}" type="slidenum">
              <a:rPr lang="en-US"/>
              <a:pPr eaLnBrk="1" hangingPunct="1"/>
              <a:t>21</a:t>
            </a:fld>
            <a:endParaRPr lang="en-US"/>
          </a:p>
        </p:txBody>
      </p:sp>
    </p:spTree>
    <p:extLst>
      <p:ext uri="{BB962C8B-B14F-4D97-AF65-F5344CB8AC3E}">
        <p14:creationId xmlns:p14="http://schemas.microsoft.com/office/powerpoint/2010/main" val="1758861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68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9231E6-97F9-4888-844F-79DB0D236376}" type="slidenum">
              <a:rPr lang="en-US"/>
              <a:pPr eaLnBrk="1" hangingPunct="1"/>
              <a:t>36</a:t>
            </a:fld>
            <a:endParaRPr lang="en-US"/>
          </a:p>
        </p:txBody>
      </p:sp>
    </p:spTree>
    <p:extLst>
      <p:ext uri="{BB962C8B-B14F-4D97-AF65-F5344CB8AC3E}">
        <p14:creationId xmlns:p14="http://schemas.microsoft.com/office/powerpoint/2010/main" val="355631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22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AB3539-EDF6-4ADB-A9B2-BC7420DBBB47}" type="slidenum">
              <a:rPr lang="en-US"/>
              <a:pPr eaLnBrk="1" hangingPunct="1"/>
              <a:t>3</a:t>
            </a:fld>
            <a:endParaRPr lang="en-US"/>
          </a:p>
        </p:txBody>
      </p:sp>
    </p:spTree>
    <p:extLst>
      <p:ext uri="{BB962C8B-B14F-4D97-AF65-F5344CB8AC3E}">
        <p14:creationId xmlns:p14="http://schemas.microsoft.com/office/powerpoint/2010/main" val="790831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BA3E4F-A145-4A57-BB5C-AE83A229A6FC}" type="slidenum">
              <a:rPr lang="en-US"/>
              <a:pPr eaLnBrk="1" hangingPunct="1"/>
              <a:t>4</a:t>
            </a:fld>
            <a:endParaRPr lang="en-US"/>
          </a:p>
        </p:txBody>
      </p:sp>
    </p:spTree>
    <p:extLst>
      <p:ext uri="{BB962C8B-B14F-4D97-AF65-F5344CB8AC3E}">
        <p14:creationId xmlns:p14="http://schemas.microsoft.com/office/powerpoint/2010/main" val="213879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377369-427A-4691-B243-E04D06BB36CD}" type="slidenum">
              <a:rPr lang="en-US"/>
              <a:pPr eaLnBrk="1" hangingPunct="1"/>
              <a:t>5</a:t>
            </a:fld>
            <a:endParaRPr lang="en-US"/>
          </a:p>
        </p:txBody>
      </p:sp>
    </p:spTree>
    <p:extLst>
      <p:ext uri="{BB962C8B-B14F-4D97-AF65-F5344CB8AC3E}">
        <p14:creationId xmlns:p14="http://schemas.microsoft.com/office/powerpoint/2010/main" val="206864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53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DD0AFE-F348-4F1E-B10D-5D23BEC889A9}" type="slidenum">
              <a:rPr lang="en-US"/>
              <a:pPr eaLnBrk="1" hangingPunct="1"/>
              <a:t>7</a:t>
            </a:fld>
            <a:endParaRPr lang="en-US"/>
          </a:p>
        </p:txBody>
      </p:sp>
    </p:spTree>
    <p:extLst>
      <p:ext uri="{BB962C8B-B14F-4D97-AF65-F5344CB8AC3E}">
        <p14:creationId xmlns:p14="http://schemas.microsoft.com/office/powerpoint/2010/main" val="265577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DC4D53-3EA5-4863-AA5A-1F464E017CFA}" type="slidenum">
              <a:rPr lang="en-US"/>
              <a:pPr eaLnBrk="1" hangingPunct="1"/>
              <a:t>9</a:t>
            </a:fld>
            <a:endParaRPr lang="en-US"/>
          </a:p>
        </p:txBody>
      </p:sp>
    </p:spTree>
    <p:extLst>
      <p:ext uri="{BB962C8B-B14F-4D97-AF65-F5344CB8AC3E}">
        <p14:creationId xmlns:p14="http://schemas.microsoft.com/office/powerpoint/2010/main" val="100351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0B134A-9264-49FC-9F13-14818CA12617}" type="slidenum">
              <a:rPr lang="en-US"/>
              <a:pPr eaLnBrk="1" hangingPunct="1"/>
              <a:t>10</a:t>
            </a:fld>
            <a:endParaRPr lang="en-US"/>
          </a:p>
        </p:txBody>
      </p:sp>
    </p:spTree>
    <p:extLst>
      <p:ext uri="{BB962C8B-B14F-4D97-AF65-F5344CB8AC3E}">
        <p14:creationId xmlns:p14="http://schemas.microsoft.com/office/powerpoint/2010/main" val="238018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83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85A05D-1462-4EE0-A8FF-70CC3ED7BC0D}" type="slidenum">
              <a:rPr lang="en-US"/>
              <a:pPr eaLnBrk="1" hangingPunct="1"/>
              <a:t>11</a:t>
            </a:fld>
            <a:endParaRPr lang="en-US"/>
          </a:p>
        </p:txBody>
      </p:sp>
    </p:spTree>
    <p:extLst>
      <p:ext uri="{BB962C8B-B14F-4D97-AF65-F5344CB8AC3E}">
        <p14:creationId xmlns:p14="http://schemas.microsoft.com/office/powerpoint/2010/main" val="246126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BB289-6D4A-43E6-98AE-E727809F096A}" type="slidenum">
              <a:rPr lang="en-US"/>
              <a:pPr eaLnBrk="1" hangingPunct="1"/>
              <a:t>12</a:t>
            </a:fld>
            <a:endParaRPr lang="en-US"/>
          </a:p>
        </p:txBody>
      </p:sp>
    </p:spTree>
    <p:extLst>
      <p:ext uri="{BB962C8B-B14F-4D97-AF65-F5344CB8AC3E}">
        <p14:creationId xmlns:p14="http://schemas.microsoft.com/office/powerpoint/2010/main" val="3963789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p:spPr>
        <p:txBody>
          <a:bodyPr wrap="none" anchor="ctr"/>
          <a:lstStyle/>
          <a:p>
            <a:pPr>
              <a:defRPr/>
            </a:pPr>
            <a:endParaRPr lang="en-US">
              <a:latin typeface="Arial" charset="0"/>
              <a:cs typeface="Arial" charset="0"/>
            </a:endParaRPr>
          </a:p>
        </p:txBody>
      </p:sp>
      <p:sp>
        <p:nvSpPr>
          <p:cNvPr id="5" name="Rectangle 4"/>
          <p:cNvSpPr>
            <a:spLocks noChangeArrowheads="1"/>
          </p:cNvSpPr>
          <p:nvPr/>
        </p:nvSpPr>
        <p:spPr bwMode="white">
          <a:xfrm>
            <a:off x="0" y="4638675"/>
            <a:ext cx="9144000" cy="2219325"/>
          </a:xfrm>
          <a:prstGeom prst="rect">
            <a:avLst/>
          </a:prstGeom>
          <a:solidFill>
            <a:schemeClr val="folHlink">
              <a:alpha val="30980"/>
            </a:schemeClr>
          </a:solidFill>
          <a:ln w="9525">
            <a:noFill/>
            <a:miter lim="800000"/>
            <a:headEnd/>
            <a:tailEnd/>
          </a:ln>
        </p:spPr>
        <p:txBody>
          <a:bodyPr wrap="none" anchor="ctr"/>
          <a:lstStyle/>
          <a:p>
            <a:pPr>
              <a:defRPr/>
            </a:pPr>
            <a:endParaRPr lang="en-US">
              <a:latin typeface="Arial" charset="0"/>
              <a:cs typeface="Arial" charset="0"/>
            </a:endParaRPr>
          </a:p>
        </p:txBody>
      </p:sp>
      <p:sp>
        <p:nvSpPr>
          <p:cNvPr id="6" name="Rectangle 5"/>
          <p:cNvSpPr>
            <a:spLocks noChangeArrowheads="1"/>
          </p:cNvSpPr>
          <p:nvPr/>
        </p:nvSpPr>
        <p:spPr bwMode="gray">
          <a:xfrm>
            <a:off x="0" y="2149475"/>
            <a:ext cx="9144000" cy="2498725"/>
          </a:xfrm>
          <a:prstGeom prst="rect">
            <a:avLst/>
          </a:prstGeom>
          <a:solidFill>
            <a:schemeClr val="tx1"/>
          </a:solidFill>
          <a:ln w="9525">
            <a:noFill/>
            <a:miter lim="800000"/>
            <a:headEnd/>
            <a:tailEnd/>
          </a:ln>
        </p:spPr>
        <p:txBody>
          <a:bodyPr wrap="none" anchor="ctr"/>
          <a:lstStyle/>
          <a:p>
            <a:pPr>
              <a:defRPr/>
            </a:pPr>
            <a:endParaRPr lang="en-US">
              <a:latin typeface="Arial" charset="0"/>
              <a:cs typeface="Arial" charset="0"/>
            </a:endParaRPr>
          </a:p>
        </p:txBody>
      </p:sp>
      <p:sp>
        <p:nvSpPr>
          <p:cNvPr id="7" name="Freeform 6"/>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w="9525">
            <a:noFill/>
            <a:round/>
            <a:headEnd/>
            <a:tailEnd/>
          </a:ln>
        </p:spPr>
        <p:txBody>
          <a:bodyPr/>
          <a:lstStyle/>
          <a:p>
            <a:pPr>
              <a:defRPr/>
            </a:pPr>
            <a:endParaRPr lang="en-US">
              <a:latin typeface="Arial" charset="0"/>
              <a:cs typeface="Arial" charset="0"/>
            </a:endParaRPr>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p:spPr>
        <p:txBody>
          <a:bodyPr wrap="none" anchor="ctr"/>
          <a:lstStyle/>
          <a:p>
            <a:pPr>
              <a:defRPr/>
            </a:pPr>
            <a:endParaRPr lang="en-US">
              <a:latin typeface="Arial" charset="0"/>
              <a:cs typeface="Arial" charset="0"/>
            </a:endParaRPr>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p:spPr>
        <p:txBody>
          <a:bodyPr wrap="none" anchor="ctr"/>
          <a:lstStyle/>
          <a:p>
            <a:pPr>
              <a:defRPr/>
            </a:pPr>
            <a:endParaRPr lang="en-US">
              <a:latin typeface="Arial" charset="0"/>
              <a:cs typeface="Arial" charset="0"/>
            </a:endParaRPr>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p:spPr>
        <p:txBody>
          <a:bodyPr wrap="none" anchor="ctr"/>
          <a:lstStyle/>
          <a:p>
            <a:pPr>
              <a:defRPr/>
            </a:pPr>
            <a:endParaRPr lang="en-US">
              <a:latin typeface="Arial" charset="0"/>
              <a:cs typeface="Arial" charset="0"/>
            </a:endParaRPr>
          </a:p>
        </p:txBody>
      </p:sp>
      <p:sp>
        <p:nvSpPr>
          <p:cNvPr id="11"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Arial" charset="0"/>
            </a:endParaRPr>
          </a:p>
        </p:txBody>
      </p:sp>
      <p:sp>
        <p:nvSpPr>
          <p:cNvPr id="12"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Arial" charset="0"/>
            </a:endParaRPr>
          </a:p>
        </p:txBody>
      </p:sp>
      <p:sp>
        <p:nvSpPr>
          <p:cNvPr id="13"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Arial" charset="0"/>
            </a:endParaRPr>
          </a:p>
        </p:txBody>
      </p:sp>
      <p:sp>
        <p:nvSpPr>
          <p:cNvPr id="1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220A829B-4519-4760-A948-888ED32D5780}"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21"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endParaRPr lang="en-US" dirty="0"/>
          </a:p>
        </p:txBody>
      </p:sp>
      <p:sp>
        <p:nvSpPr>
          <p:cNvPr id="15"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p>
        </p:txBody>
      </p:sp>
      <p:sp>
        <p:nvSpPr>
          <p:cNvPr id="16"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pPr>
              <a:defRPr/>
            </a:pPr>
            <a:endParaRPr lang="en-US"/>
          </a:p>
        </p:txBody>
      </p:sp>
    </p:spTree>
    <p:extLst>
      <p:ext uri="{BB962C8B-B14F-4D97-AF65-F5344CB8AC3E}">
        <p14:creationId xmlns:p14="http://schemas.microsoft.com/office/powerpoint/2010/main" val="186142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3A67AA45-886E-428B-AAC5-BD8EB3AB0C44}"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224070682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F5923452-7D60-43EF-851B-336C564A0CCA}"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70779608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A379D9BF-FA2D-4310-822C-FFA9C8931945}"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2681671615"/>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52B420-1554-4E37-8A6C-655AB4CB3E85}"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graphicFrame>
        <p:nvGraphicFramePr>
          <p:cNvPr id="5" name="Object 2"/>
          <p:cNvGraphicFramePr>
            <a:graphicFrameLocks noChangeAspect="1"/>
          </p:cNvGraphicFramePr>
          <p:nvPr userDrawn="1"/>
        </p:nvGraphicFramePr>
        <p:xfrm>
          <a:off x="2286000" y="1714500"/>
          <a:ext cx="4570413" cy="3427413"/>
        </p:xfrm>
        <a:graphic>
          <a:graphicData uri="http://schemas.openxmlformats.org/presentationml/2006/ole">
            <mc:AlternateContent xmlns:mc="http://schemas.openxmlformats.org/markup-compatibility/2006">
              <mc:Choice xmlns:v="urn:schemas-microsoft-com:vml" Requires="v">
                <p:oleObj spid="_x0000_s114745" name="Presentation" r:id="rId3" imgW="4570378" imgH="3427437" progId="PowerPoint.Show.8">
                  <p:embed/>
                </p:oleObj>
              </mc:Choice>
              <mc:Fallback>
                <p:oleObj name="Presentation" r:id="rId3" imgW="4570378" imgH="3427437" progId="PowerPoint.Show.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14500"/>
                        <a:ext cx="4570413" cy="342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366883022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lumMod val="75000"/>
              </a:schemeClr>
            </a:solidFill>
            <a:prstDash val="solid"/>
            <a:miter lim="800000"/>
            <a:headEnd/>
            <a:tailEnd/>
          </a:ln>
        </p:spPr>
        <p:txBody>
          <a:bodyPr/>
          <a:lstStyle/>
          <a:p>
            <a:pPr>
              <a:defRPr/>
            </a:pPr>
            <a:endParaRPr lang="en-US">
              <a:latin typeface="Arial" charset="0"/>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rgbClr val="90730A"/>
            </a:solidFill>
            <a:round/>
            <a:headEnd/>
            <a:tailEnd/>
          </a:ln>
          <a:effectLst/>
        </p:spPr>
        <p:txBody>
          <a:bodyPr/>
          <a:lstStyle/>
          <a:p>
            <a:pPr>
              <a:defRPr/>
            </a:pPr>
            <a:endParaRPr lang="en-US">
              <a:latin typeface="Arial" charset="0"/>
              <a:cs typeface="Arial" charset="0"/>
            </a:endParaRPr>
          </a:p>
        </p:txBody>
      </p:sp>
      <p:pic>
        <p:nvPicPr>
          <p:cNvPr id="6" name="Picture 5" descr="C_LOGO2-medium.jpg"/>
          <p:cNvPicPr>
            <a:picLocks noChangeAspect="1"/>
          </p:cNvPicPr>
          <p:nvPr userDrawn="1"/>
        </p:nvPicPr>
        <p:blipFill>
          <a:blip r:embed="rId2" cstate="print">
            <a:duotone>
              <a:prstClr val="black"/>
              <a:schemeClr val="accent1">
                <a:tint val="45000"/>
                <a:satMod val="400000"/>
              </a:schemeClr>
            </a:duotone>
          </a:blip>
          <a:stretch>
            <a:fillRect/>
          </a:stretch>
        </p:blipFill>
        <p:spPr>
          <a:xfrm>
            <a:off x="7848600" y="0"/>
            <a:ext cx="1295400" cy="1219200"/>
          </a:xfrm>
          <a:prstGeom prst="rect">
            <a:avLst/>
          </a:prstGeom>
          <a:ln>
            <a:noFill/>
          </a:ln>
          <a:effectLst>
            <a:softEdge rad="127000"/>
          </a:effectLst>
        </p:spPr>
      </p:pic>
      <p:sp>
        <p:nvSpPr>
          <p:cNvPr id="33794" name="Rectangle 2"/>
          <p:cNvSpPr>
            <a:spLocks noGrp="1" noChangeArrowheads="1"/>
          </p:cNvSpPr>
          <p:nvPr>
            <p:ph type="ctrTitle"/>
          </p:nvPr>
        </p:nvSpPr>
        <p:spPr>
          <a:xfrm>
            <a:off x="914400" y="1524000"/>
            <a:ext cx="7623175" cy="1752600"/>
          </a:xfrm>
        </p:spPr>
        <p:txBody>
          <a:bodyPr/>
          <a:lstStyle>
            <a:lvl1pPr>
              <a:defRPr sz="5000" b="1"/>
            </a:lvl1pPr>
          </a:lstStyle>
          <a:p>
            <a:r>
              <a:rPr lang="en-US" altLang="en-US" smtClean="0"/>
              <a:t>Click to edit Master title style</a:t>
            </a:r>
            <a:endParaRPr lang="en-US" altLang="en-US" dirty="0"/>
          </a:p>
        </p:txBody>
      </p:sp>
      <p:sp>
        <p:nvSpPr>
          <p:cNvPr id="33795" name="Rectangle 3"/>
          <p:cNvSpPr>
            <a:spLocks noGrp="1" noChangeArrowheads="1"/>
          </p:cNvSpPr>
          <p:nvPr>
            <p:ph type="subTitle" idx="1"/>
          </p:nvPr>
        </p:nvSpPr>
        <p:spPr>
          <a:xfrm>
            <a:off x="1981200" y="4038600"/>
            <a:ext cx="6553200" cy="1752600"/>
          </a:xfrm>
          <a:ln>
            <a:noFill/>
          </a:ln>
        </p:spPr>
        <p:txBody>
          <a:bodyPr/>
          <a:lstStyle>
            <a:lvl1pPr marL="0" indent="0">
              <a:buFont typeface="Wingdings" pitchFamily="2" charset="2"/>
              <a:buNone/>
              <a:defRPr sz="2400"/>
            </a:lvl1pPr>
          </a:lstStyle>
          <a:p>
            <a:r>
              <a:rPr lang="en-US" altLang="en-US" smtClean="0"/>
              <a:t>Click to edit Master subtitle style</a:t>
            </a:r>
            <a:endParaRPr lang="en-US" altLang="en-US" dirty="0"/>
          </a:p>
        </p:txBody>
      </p:sp>
      <p:sp>
        <p:nvSpPr>
          <p:cNvPr id="7" name="Rectangle 4"/>
          <p:cNvSpPr>
            <a:spLocks noGrp="1" noChangeArrowheads="1"/>
          </p:cNvSpPr>
          <p:nvPr>
            <p:ph type="dt" sz="half" idx="10"/>
          </p:nvPr>
        </p:nvSpPr>
        <p:spPr/>
        <p:txBody>
          <a:bodyPr/>
          <a:lstStyle>
            <a:lvl1pPr>
              <a:defRPr/>
            </a:lvl1pPr>
          </a:lstStyle>
          <a:p>
            <a:pPr>
              <a:defRPr/>
            </a:pPr>
            <a:fld id="{71704E98-5D50-4832-8005-3751EC11D012}" type="datetime1">
              <a:rPr lang="vi-VN"/>
              <a:pPr>
                <a:defRPr/>
              </a:pPr>
              <a:t>18/03/2020</a:t>
            </a:fld>
            <a:endParaRPr 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vi-VN"/>
              <a:t>Trần Văn Khánh – BM Công nghệ Lập trình &amp; Ứng dụng</a:t>
            </a:r>
            <a:endParaRPr lang="en-US"/>
          </a:p>
        </p:txBody>
      </p:sp>
      <p:sp>
        <p:nvSpPr>
          <p:cNvPr id="9" name="Rectangle 6"/>
          <p:cNvSpPr>
            <a:spLocks noGrp="1" noChangeArrowheads="1"/>
          </p:cNvSpPr>
          <p:nvPr>
            <p:ph type="sldNum" sz="quarter" idx="12"/>
          </p:nvPr>
        </p:nvSpPr>
        <p:spPr/>
        <p:txBody>
          <a:bodyPr/>
          <a:lstStyle>
            <a:lvl1pPr>
              <a:defRPr/>
            </a:lvl1pPr>
          </a:lstStyle>
          <a:p>
            <a:fld id="{FE67FE71-E699-4F11-A20D-EA34C5DC4A74}" type="slidenum">
              <a:rPr lang="en-US"/>
              <a:pPr/>
              <a:t>‹#›</a:t>
            </a:fld>
            <a:endParaRPr lang="en-US"/>
          </a:p>
        </p:txBody>
      </p:sp>
    </p:spTree>
    <p:extLst>
      <p:ext uri="{BB962C8B-B14F-4D97-AF65-F5344CB8AC3E}">
        <p14:creationId xmlns:p14="http://schemas.microsoft.com/office/powerpoint/2010/main" val="2233689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144E1C4D-A1DC-45F4-A6B8-30C4109D2B8B}" type="datetime1">
              <a:rPr lang="vi-VN"/>
              <a:pPr>
                <a:defRPr/>
              </a:pPr>
              <a:t>18/03/2020</a:t>
            </a:fld>
            <a:endParaRPr lang="en-US"/>
          </a:p>
        </p:txBody>
      </p:sp>
      <p:sp>
        <p:nvSpPr>
          <p:cNvPr id="5" name="Rectangle 5"/>
          <p:cNvSpPr>
            <a:spLocks noGrp="1" noChangeArrowheads="1"/>
          </p:cNvSpPr>
          <p:nvPr>
            <p:ph type="ftr" sz="quarter" idx="11"/>
          </p:nvPr>
        </p:nvSpPr>
        <p:spPr/>
        <p:txBody>
          <a:bodyPr/>
          <a:lstStyle>
            <a:lvl1pPr algn="ctr" rtl="0" fontAlgn="base">
              <a:spcBef>
                <a:spcPct val="0"/>
              </a:spcBef>
              <a:spcAft>
                <a:spcPct val="0"/>
              </a:spcAft>
              <a:defRPr lang="en-US" sz="1200" kern="1200">
                <a:solidFill>
                  <a:schemeClr val="tx1"/>
                </a:solidFill>
                <a:latin typeface="+mn-lt"/>
                <a:ea typeface="+mn-ea"/>
                <a:cs typeface="Arial" pitchFamily="34" charset="0"/>
              </a:defRPr>
            </a:lvl1pPr>
          </a:lstStyle>
          <a:p>
            <a:pPr>
              <a:defRPr/>
            </a:pPr>
            <a:r>
              <a:rPr lang="vi-VN"/>
              <a:t>Trần Văn Khánh – BM Công nghệ Lập trình &amp; Ứng dụng</a:t>
            </a:r>
            <a:endParaRPr lang="vi-VN" dirty="0"/>
          </a:p>
        </p:txBody>
      </p:sp>
      <p:sp>
        <p:nvSpPr>
          <p:cNvPr id="6" name="Rectangle 6"/>
          <p:cNvSpPr>
            <a:spLocks noGrp="1" noChangeArrowheads="1"/>
          </p:cNvSpPr>
          <p:nvPr>
            <p:ph type="sldNum" sz="quarter" idx="12"/>
          </p:nvPr>
        </p:nvSpPr>
        <p:spPr/>
        <p:txBody>
          <a:bodyPr/>
          <a:lstStyle>
            <a:lvl1pPr>
              <a:defRPr/>
            </a:lvl1pPr>
          </a:lstStyle>
          <a:p>
            <a:fld id="{84063C37-ED8B-4B07-BF4B-DBD463C51EF2}" type="slidenum">
              <a:rPr lang="en-US"/>
              <a:pPr/>
              <a:t>‹#›</a:t>
            </a:fld>
            <a:endParaRPr lang="en-US"/>
          </a:p>
        </p:txBody>
      </p:sp>
    </p:spTree>
    <p:extLst>
      <p:ext uri="{BB962C8B-B14F-4D97-AF65-F5344CB8AC3E}">
        <p14:creationId xmlns:p14="http://schemas.microsoft.com/office/powerpoint/2010/main" val="2234109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91CA25E-B6FD-437C-80D1-4706BF7C860B}" type="datetime1">
              <a:rPr lang="vi-VN"/>
              <a:pPr>
                <a:defRPr/>
              </a:pPr>
              <a:t>18/03/2020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vi-VN"/>
              <a:t>Trần Văn Khánh – BM Công nghệ Lập trình &amp; Ứng dụng</a:t>
            </a:r>
            <a:endParaRPr lang="en-US"/>
          </a:p>
        </p:txBody>
      </p:sp>
      <p:sp>
        <p:nvSpPr>
          <p:cNvPr id="6" name="Rectangle 6"/>
          <p:cNvSpPr>
            <a:spLocks noGrp="1" noChangeArrowheads="1"/>
          </p:cNvSpPr>
          <p:nvPr>
            <p:ph type="sldNum" sz="quarter" idx="12"/>
          </p:nvPr>
        </p:nvSpPr>
        <p:spPr>
          <a:ln/>
        </p:spPr>
        <p:txBody>
          <a:bodyPr/>
          <a:lstStyle>
            <a:lvl1pPr>
              <a:defRPr/>
            </a:lvl1pPr>
          </a:lstStyle>
          <a:p>
            <a:fld id="{F174BD77-EE96-4BF6-A16A-6D41CB57D48D}" type="slidenum">
              <a:rPr lang="en-US"/>
              <a:pPr/>
              <a:t>‹#›</a:t>
            </a:fld>
            <a:endParaRPr lang="en-US"/>
          </a:p>
        </p:txBody>
      </p:sp>
    </p:spTree>
    <p:extLst>
      <p:ext uri="{BB962C8B-B14F-4D97-AF65-F5344CB8AC3E}">
        <p14:creationId xmlns:p14="http://schemas.microsoft.com/office/powerpoint/2010/main" val="2288039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BD11B48-AB82-4A45-A1D1-31AD33ED86B8}" type="datetime1">
              <a:rPr lang="vi-VN"/>
              <a:pPr>
                <a:defRPr/>
              </a:pPr>
              <a:t>18/03/2020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vi-VN"/>
              <a:t>Trần Văn Khánh – BM Công nghệ Lập trình &amp; Ứng dụng</a:t>
            </a:r>
            <a:endParaRPr lang="en-US"/>
          </a:p>
        </p:txBody>
      </p:sp>
      <p:sp>
        <p:nvSpPr>
          <p:cNvPr id="7" name="Rectangle 6"/>
          <p:cNvSpPr>
            <a:spLocks noGrp="1" noChangeArrowheads="1"/>
          </p:cNvSpPr>
          <p:nvPr>
            <p:ph type="sldNum" sz="quarter" idx="12"/>
          </p:nvPr>
        </p:nvSpPr>
        <p:spPr>
          <a:ln/>
        </p:spPr>
        <p:txBody>
          <a:bodyPr/>
          <a:lstStyle>
            <a:lvl1pPr>
              <a:defRPr/>
            </a:lvl1pPr>
          </a:lstStyle>
          <a:p>
            <a:fld id="{EDE5089D-3053-41CD-8D2D-4D3EFF04DFB3}" type="slidenum">
              <a:rPr lang="en-US"/>
              <a:pPr/>
              <a:t>‹#›</a:t>
            </a:fld>
            <a:endParaRPr lang="en-US"/>
          </a:p>
        </p:txBody>
      </p:sp>
    </p:spTree>
    <p:extLst>
      <p:ext uri="{BB962C8B-B14F-4D97-AF65-F5344CB8AC3E}">
        <p14:creationId xmlns:p14="http://schemas.microsoft.com/office/powerpoint/2010/main" val="2910002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FABF91A9-01E1-4FEB-8EBB-CB2BDD5A1490}" type="datetime1">
              <a:rPr lang="vi-VN"/>
              <a:pPr>
                <a:defRPr/>
              </a:pPr>
              <a:t>18/03/2020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vi-VN"/>
              <a:t>Trần Văn Khánh – BM Công nghệ Lập trình &amp; Ứng dụng</a:t>
            </a:r>
            <a:endParaRPr lang="en-US"/>
          </a:p>
        </p:txBody>
      </p:sp>
      <p:sp>
        <p:nvSpPr>
          <p:cNvPr id="9" name="Rectangle 6"/>
          <p:cNvSpPr>
            <a:spLocks noGrp="1" noChangeArrowheads="1"/>
          </p:cNvSpPr>
          <p:nvPr>
            <p:ph type="sldNum" sz="quarter" idx="12"/>
          </p:nvPr>
        </p:nvSpPr>
        <p:spPr>
          <a:ln/>
        </p:spPr>
        <p:txBody>
          <a:bodyPr/>
          <a:lstStyle>
            <a:lvl1pPr>
              <a:defRPr/>
            </a:lvl1pPr>
          </a:lstStyle>
          <a:p>
            <a:fld id="{9BD634D0-8C01-411E-822D-BB2FA28F29B7}" type="slidenum">
              <a:rPr lang="en-US"/>
              <a:pPr/>
              <a:t>‹#›</a:t>
            </a:fld>
            <a:endParaRPr lang="en-US"/>
          </a:p>
        </p:txBody>
      </p:sp>
    </p:spTree>
    <p:extLst>
      <p:ext uri="{BB962C8B-B14F-4D97-AF65-F5344CB8AC3E}">
        <p14:creationId xmlns:p14="http://schemas.microsoft.com/office/powerpoint/2010/main" val="1855010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A414B4D-4C7E-49B3-87BD-DEC3336953F8}" type="datetime1">
              <a:rPr lang="vi-VN"/>
              <a:pPr>
                <a:defRPr/>
              </a:pPr>
              <a:t>18/03/2020</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vi-VN"/>
              <a:t>Trần Văn Khánh – BM Công nghệ Lập trình &amp; Ứng dụng</a:t>
            </a:r>
            <a:endParaRPr lang="en-US"/>
          </a:p>
        </p:txBody>
      </p:sp>
      <p:sp>
        <p:nvSpPr>
          <p:cNvPr id="5" name="Rectangle 6"/>
          <p:cNvSpPr>
            <a:spLocks noGrp="1" noChangeArrowheads="1"/>
          </p:cNvSpPr>
          <p:nvPr>
            <p:ph type="sldNum" sz="quarter" idx="12"/>
          </p:nvPr>
        </p:nvSpPr>
        <p:spPr>
          <a:ln/>
        </p:spPr>
        <p:txBody>
          <a:bodyPr/>
          <a:lstStyle>
            <a:lvl1pPr>
              <a:defRPr/>
            </a:lvl1pPr>
          </a:lstStyle>
          <a:p>
            <a:fld id="{9493E275-C90F-4F42-9D57-C0F33C702BBE}" type="slidenum">
              <a:rPr lang="en-US"/>
              <a:pPr/>
              <a:t>‹#›</a:t>
            </a:fld>
            <a:endParaRPr lang="en-US"/>
          </a:p>
        </p:txBody>
      </p:sp>
    </p:spTree>
    <p:extLst>
      <p:ext uri="{BB962C8B-B14F-4D97-AF65-F5344CB8AC3E}">
        <p14:creationId xmlns:p14="http://schemas.microsoft.com/office/powerpoint/2010/main" val="60941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801EF5E5-6357-43DE-950F-9494AB4023FA}"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r>
              <a:rPr lang="en-US"/>
              <a:t>Dữ liệu kiểu cấu trúc</a:t>
            </a:r>
            <a:endParaRPr lang="en-US" dirty="0"/>
          </a:p>
        </p:txBody>
      </p:sp>
    </p:spTree>
    <p:extLst>
      <p:ext uri="{BB962C8B-B14F-4D97-AF65-F5344CB8AC3E}">
        <p14:creationId xmlns:p14="http://schemas.microsoft.com/office/powerpoint/2010/main" val="77759569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54E99CF-79D6-4D4B-9CF1-0996E090172B}" type="datetime1">
              <a:rPr lang="vi-VN"/>
              <a:pPr>
                <a:defRPr/>
              </a:pPr>
              <a:t>18/03/2020</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vi-VN"/>
              <a:t>Trần Văn Khánh – BM Công nghệ Lập trình &amp; Ứng dụng</a:t>
            </a:r>
            <a:endParaRPr lang="en-US"/>
          </a:p>
        </p:txBody>
      </p:sp>
      <p:sp>
        <p:nvSpPr>
          <p:cNvPr id="4" name="Rectangle 6"/>
          <p:cNvSpPr>
            <a:spLocks noGrp="1" noChangeArrowheads="1"/>
          </p:cNvSpPr>
          <p:nvPr>
            <p:ph type="sldNum" sz="quarter" idx="12"/>
          </p:nvPr>
        </p:nvSpPr>
        <p:spPr>
          <a:ln/>
        </p:spPr>
        <p:txBody>
          <a:bodyPr/>
          <a:lstStyle>
            <a:lvl1pPr>
              <a:defRPr/>
            </a:lvl1pPr>
          </a:lstStyle>
          <a:p>
            <a:fld id="{62AF575C-BBDC-45C8-B9B5-CB49A53403EC}" type="slidenum">
              <a:rPr lang="en-US"/>
              <a:pPr/>
              <a:t>‹#›</a:t>
            </a:fld>
            <a:endParaRPr lang="en-US"/>
          </a:p>
        </p:txBody>
      </p:sp>
    </p:spTree>
    <p:extLst>
      <p:ext uri="{BB962C8B-B14F-4D97-AF65-F5344CB8AC3E}">
        <p14:creationId xmlns:p14="http://schemas.microsoft.com/office/powerpoint/2010/main" val="2771308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631CA7D-1D09-4D9F-BC35-2128BAA646F8}" type="datetime1">
              <a:rPr lang="vi-VN"/>
              <a:pPr>
                <a:defRPr/>
              </a:pPr>
              <a:t>18/03/2020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vi-VN"/>
              <a:t>Trần Văn Khánh – BM Công nghệ Lập trình &amp; Ứng dụng</a:t>
            </a:r>
            <a:endParaRPr lang="en-US"/>
          </a:p>
        </p:txBody>
      </p:sp>
      <p:sp>
        <p:nvSpPr>
          <p:cNvPr id="7" name="Rectangle 6"/>
          <p:cNvSpPr>
            <a:spLocks noGrp="1" noChangeArrowheads="1"/>
          </p:cNvSpPr>
          <p:nvPr>
            <p:ph type="sldNum" sz="quarter" idx="12"/>
          </p:nvPr>
        </p:nvSpPr>
        <p:spPr>
          <a:ln/>
        </p:spPr>
        <p:txBody>
          <a:bodyPr/>
          <a:lstStyle>
            <a:lvl1pPr>
              <a:defRPr/>
            </a:lvl1pPr>
          </a:lstStyle>
          <a:p>
            <a:fld id="{EEFE3C57-248D-4CF2-A5AC-C7BE7D8391A1}" type="slidenum">
              <a:rPr lang="en-US"/>
              <a:pPr/>
              <a:t>‹#›</a:t>
            </a:fld>
            <a:endParaRPr lang="en-US"/>
          </a:p>
        </p:txBody>
      </p:sp>
    </p:spTree>
    <p:extLst>
      <p:ext uri="{BB962C8B-B14F-4D97-AF65-F5344CB8AC3E}">
        <p14:creationId xmlns:p14="http://schemas.microsoft.com/office/powerpoint/2010/main" val="3379182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451E81E-78E0-4CC4-806B-BA26D244F955}" type="datetime1">
              <a:rPr lang="vi-VN"/>
              <a:pPr>
                <a:defRPr/>
              </a:pPr>
              <a:t>18/03/2020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vi-VN"/>
              <a:t>Trần Văn Khánh – BM Công nghệ Lập trình &amp; Ứng dụng</a:t>
            </a:r>
            <a:endParaRPr lang="en-US"/>
          </a:p>
        </p:txBody>
      </p:sp>
      <p:sp>
        <p:nvSpPr>
          <p:cNvPr id="7" name="Rectangle 6"/>
          <p:cNvSpPr>
            <a:spLocks noGrp="1" noChangeArrowheads="1"/>
          </p:cNvSpPr>
          <p:nvPr>
            <p:ph type="sldNum" sz="quarter" idx="12"/>
          </p:nvPr>
        </p:nvSpPr>
        <p:spPr>
          <a:ln/>
        </p:spPr>
        <p:txBody>
          <a:bodyPr/>
          <a:lstStyle>
            <a:lvl1pPr>
              <a:defRPr/>
            </a:lvl1pPr>
          </a:lstStyle>
          <a:p>
            <a:fld id="{3B94BF13-9D3C-4974-AA15-79D4614AE348}" type="slidenum">
              <a:rPr lang="en-US"/>
              <a:pPr/>
              <a:t>‹#›</a:t>
            </a:fld>
            <a:endParaRPr lang="en-US"/>
          </a:p>
        </p:txBody>
      </p:sp>
    </p:spTree>
    <p:extLst>
      <p:ext uri="{BB962C8B-B14F-4D97-AF65-F5344CB8AC3E}">
        <p14:creationId xmlns:p14="http://schemas.microsoft.com/office/powerpoint/2010/main" val="11600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6EE58487-FDDE-4EF5-806E-DE5B9E31ECB7}" type="datetime1">
              <a:rPr lang="vi-VN"/>
              <a:pPr>
                <a:defRPr/>
              </a:pPr>
              <a:t>18/03/2020</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vi-VN"/>
              <a:t>Trần Văn Khánh – BM Công nghệ Lập trình &amp; Ứng dụng</a:t>
            </a:r>
            <a:endParaRPr lang="en-US"/>
          </a:p>
        </p:txBody>
      </p:sp>
      <p:sp>
        <p:nvSpPr>
          <p:cNvPr id="6" name="Rectangle 6"/>
          <p:cNvSpPr>
            <a:spLocks noGrp="1" noChangeArrowheads="1"/>
          </p:cNvSpPr>
          <p:nvPr>
            <p:ph type="sldNum" sz="quarter" idx="12"/>
          </p:nvPr>
        </p:nvSpPr>
        <p:spPr/>
        <p:txBody>
          <a:bodyPr/>
          <a:lstStyle>
            <a:lvl1pPr>
              <a:defRPr/>
            </a:lvl1pPr>
          </a:lstStyle>
          <a:p>
            <a:fld id="{D144E183-BAB2-4A28-AFA5-814311D99FAF}" type="slidenum">
              <a:rPr lang="en-US"/>
              <a:pPr/>
              <a:t>‹#›</a:t>
            </a:fld>
            <a:endParaRPr lang="en-US"/>
          </a:p>
        </p:txBody>
      </p:sp>
    </p:spTree>
    <p:extLst>
      <p:ext uri="{BB962C8B-B14F-4D97-AF65-F5344CB8AC3E}">
        <p14:creationId xmlns:p14="http://schemas.microsoft.com/office/powerpoint/2010/main" val="160355306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fld id="{2C2A7CCD-ED46-484E-86AB-5B090399E1DC}" type="datetime1">
              <a:rPr lang="vi-VN"/>
              <a:pPr>
                <a:defRPr/>
              </a:pPr>
              <a:t>18/03/2020</a:t>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r>
              <a:rPr lang="vi-VN"/>
              <a:t>Trần Văn Khánh – BM Công nghệ Lập trình &amp; Ứng dụng</a:t>
            </a:r>
            <a:endParaRPr lang="en-US"/>
          </a:p>
        </p:txBody>
      </p:sp>
      <p:sp>
        <p:nvSpPr>
          <p:cNvPr id="6" name="Rectangle 6"/>
          <p:cNvSpPr>
            <a:spLocks noGrp="1" noChangeArrowheads="1"/>
          </p:cNvSpPr>
          <p:nvPr>
            <p:ph type="sldNum" sz="quarter" idx="12"/>
          </p:nvPr>
        </p:nvSpPr>
        <p:spPr/>
        <p:txBody>
          <a:bodyPr/>
          <a:lstStyle>
            <a:lvl1pPr>
              <a:defRPr/>
            </a:lvl1pPr>
          </a:lstStyle>
          <a:p>
            <a:fld id="{3413F0BC-5881-4912-9170-F67264B21405}" type="slidenum">
              <a:rPr lang="en-US"/>
              <a:pPr/>
              <a:t>‹#›</a:t>
            </a:fld>
            <a:endParaRPr lang="en-US"/>
          </a:p>
        </p:txBody>
      </p:sp>
    </p:spTree>
    <p:extLst>
      <p:ext uri="{BB962C8B-B14F-4D97-AF65-F5344CB8AC3E}">
        <p14:creationId xmlns:p14="http://schemas.microsoft.com/office/powerpoint/2010/main" val="237518689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ylayout2010">
    <p:spTree>
      <p:nvGrpSpPr>
        <p:cNvPr id="1" name=""/>
        <p:cNvGrpSpPr/>
        <p:nvPr/>
      </p:nvGrpSpPr>
      <p:grpSpPr>
        <a:xfrm>
          <a:off x="0" y="0"/>
          <a:ext cx="0" cy="0"/>
          <a:chOff x="0" y="0"/>
          <a:chExt cx="0" cy="0"/>
        </a:xfrm>
      </p:grpSpPr>
      <p:sp>
        <p:nvSpPr>
          <p:cNvPr id="4" name="Rounded Rectangle 3"/>
          <p:cNvSpPr/>
          <p:nvPr userDrawn="1"/>
        </p:nvSpPr>
        <p:spPr>
          <a:xfrm>
            <a:off x="0" y="6400800"/>
            <a:ext cx="1295400" cy="381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fld id="{140A7462-7A66-43F4-A184-7B7EC57B07E0}" type="datetime1">
              <a:rPr lang="en-US" sz="1200">
                <a:solidFill>
                  <a:schemeClr val="tx1"/>
                </a:solidFill>
                <a:latin typeface="+mj-lt"/>
                <a:cs typeface="Arial" pitchFamily="34" charset="0"/>
              </a:rPr>
              <a:pPr algn="ctr" fontAlgn="auto">
                <a:spcBef>
                  <a:spcPts val="0"/>
                </a:spcBef>
                <a:spcAft>
                  <a:spcPts val="0"/>
                </a:spcAft>
                <a:defRPr/>
              </a:pPr>
              <a:t>3/18/2020</a:t>
            </a:fld>
            <a:endParaRPr lang="en-US" sz="1200" dirty="0">
              <a:solidFill>
                <a:schemeClr val="tx1"/>
              </a:solidFill>
              <a:latin typeface="+mj-lt"/>
              <a:cs typeface="Arial" pitchFamily="34" charset="0"/>
            </a:endParaRPr>
          </a:p>
        </p:txBody>
      </p:sp>
      <p:sp>
        <p:nvSpPr>
          <p:cNvPr id="2" name="Title 1"/>
          <p:cNvSpPr>
            <a:spLocks noGrp="1"/>
          </p:cNvSpPr>
          <p:nvPr>
            <p:ph type="title"/>
          </p:nvPr>
        </p:nvSpPr>
        <p:spPr>
          <a:xfrm>
            <a:off x="457200" y="228600"/>
            <a:ext cx="8458200" cy="838200"/>
          </a:xfrm>
        </p:spPr>
        <p:txBody>
          <a:bodyPr/>
          <a:lstStyle>
            <a:lvl1pPr algn="l">
              <a:defRPr lang="en-US" sz="4200" dirty="0">
                <a:solidFill>
                  <a:schemeClr val="tx2"/>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1000" y="1066800"/>
            <a:ext cx="8534400" cy="5334000"/>
          </a:xfrm>
          <a:solidFill>
            <a:srgbClr val="002060">
              <a:alpha val="0"/>
            </a:srgbClr>
          </a:solidFill>
        </p:spPr>
        <p:txBody>
          <a:bodyPr/>
          <a:lstStyle>
            <a:lvl1pPr algn="l" rtl="0" eaLnBrk="1" fontAlgn="base" hangingPunct="1">
              <a:spcBef>
                <a:spcPct val="20000"/>
              </a:spcBef>
              <a:spcAft>
                <a:spcPct val="0"/>
              </a:spcAft>
              <a:buClrTx/>
              <a:buFont typeface="Wingdings" pitchFamily="2" charset="2"/>
              <a:buChar char="§"/>
              <a:defRPr lang="en-US" sz="2600" dirty="0" smtClean="0">
                <a:solidFill>
                  <a:schemeClr val="tx1"/>
                </a:solidFill>
                <a:latin typeface="+mn-lt"/>
              </a:defRPr>
            </a:lvl1pPr>
            <a:lvl2pPr algn="l" rtl="0" eaLnBrk="1" fontAlgn="base" hangingPunct="1">
              <a:spcBef>
                <a:spcPct val="20000"/>
              </a:spcBef>
              <a:spcAft>
                <a:spcPct val="0"/>
              </a:spcAft>
              <a:buClrTx/>
              <a:buSzPct val="90000"/>
              <a:buFont typeface="Wingdings" pitchFamily="2" charset="2"/>
              <a:buChar char="§"/>
              <a:defRPr lang="en-US" sz="2600" dirty="0" smtClean="0">
                <a:solidFill>
                  <a:schemeClr val="tx1"/>
                </a:solidFill>
                <a:latin typeface="+mn-lt"/>
              </a:defRPr>
            </a:lvl2pPr>
            <a:lvl3pPr algn="l" rtl="0" eaLnBrk="1" fontAlgn="base" hangingPunct="1">
              <a:spcBef>
                <a:spcPct val="20000"/>
              </a:spcBef>
              <a:spcAft>
                <a:spcPct val="0"/>
              </a:spcAft>
              <a:buClrTx/>
              <a:buSzPct val="80000"/>
              <a:buFont typeface="Wingdings" pitchFamily="2" charset="2"/>
              <a:buChar char="§"/>
              <a:defRPr lang="en-US" sz="2200" dirty="0" smtClean="0">
                <a:solidFill>
                  <a:schemeClr val="tx1"/>
                </a:solidFill>
                <a:latin typeface="+mn-lt"/>
              </a:defRPr>
            </a:lvl3pPr>
            <a:lvl4pPr algn="l" rtl="0" eaLnBrk="1" fontAlgn="base" hangingPunct="1">
              <a:spcBef>
                <a:spcPct val="20000"/>
              </a:spcBef>
              <a:spcAft>
                <a:spcPct val="0"/>
              </a:spcAft>
              <a:buClrTx/>
              <a:buSzPct val="70000"/>
              <a:buFont typeface="Wingdings" pitchFamily="2" charset="2"/>
              <a:buChar char="§"/>
              <a:defRPr lang="en-US" sz="2000" dirty="0" smtClean="0">
                <a:solidFill>
                  <a:schemeClr val="tx1"/>
                </a:solidFill>
                <a:latin typeface="+mn-lt"/>
              </a:defRPr>
            </a:lvl4pPr>
            <a:lvl5pPr algn="l" rtl="0" eaLnBrk="1" fontAlgn="base" hangingPunct="1">
              <a:spcBef>
                <a:spcPct val="20000"/>
              </a:spcBef>
              <a:spcAft>
                <a:spcPct val="0"/>
              </a:spcAft>
              <a:buClrTx/>
              <a:buSzPct val="70000"/>
              <a:buFont typeface="Wingdings" pitchFamily="2" charset="2"/>
              <a:buChar char="§"/>
              <a:defRPr lang="en-US" altLang="en-US" sz="2000" dirty="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1143000" y="6324600"/>
            <a:ext cx="7239000" cy="365125"/>
          </a:xfrm>
        </p:spPr>
        <p:txBody>
          <a:bodyPr/>
          <a:lstStyle>
            <a:lvl1pPr algn="ctr" rtl="0" fontAlgn="base">
              <a:spcBef>
                <a:spcPct val="0"/>
              </a:spcBef>
              <a:spcAft>
                <a:spcPct val="0"/>
              </a:spcAft>
              <a:defRPr lang="vi-VN" sz="1200" kern="1200">
                <a:solidFill>
                  <a:schemeClr val="tx1"/>
                </a:solidFill>
                <a:latin typeface="+mn-lt"/>
                <a:ea typeface="+mn-ea"/>
                <a:cs typeface="Arial" pitchFamily="34" charset="0"/>
              </a:defRPr>
            </a:lvl1pPr>
          </a:lstStyle>
          <a:p>
            <a:pPr>
              <a:defRPr/>
            </a:pPr>
            <a:r>
              <a:t>Trần Văn Khánh – BM Công nghệ Lập trình &amp; Ứng dụng</a:t>
            </a:r>
          </a:p>
        </p:txBody>
      </p:sp>
      <p:sp>
        <p:nvSpPr>
          <p:cNvPr id="6" name="Slide Number Placeholder 5"/>
          <p:cNvSpPr>
            <a:spLocks noGrp="1"/>
          </p:cNvSpPr>
          <p:nvPr>
            <p:ph type="sldNum" sz="quarter" idx="11"/>
          </p:nvPr>
        </p:nvSpPr>
        <p:spPr>
          <a:xfrm>
            <a:off x="8534400" y="6342063"/>
            <a:ext cx="457200" cy="381000"/>
          </a:xfrm>
        </p:spPr>
        <p:txBody>
          <a:bodyPr/>
          <a:lstStyle>
            <a:lvl1pPr algn="ctr">
              <a:defRPr/>
            </a:lvl1pPr>
          </a:lstStyle>
          <a:p>
            <a:fld id="{911505E9-E7ED-4526-A44C-EDC45F3818FA}" type="slidenum">
              <a:rPr lang="en-US"/>
              <a:pPr/>
              <a:t>‹#›</a:t>
            </a:fld>
            <a:endParaRPr lang="en-US"/>
          </a:p>
        </p:txBody>
      </p:sp>
    </p:spTree>
    <p:extLst>
      <p:ext uri="{BB962C8B-B14F-4D97-AF65-F5344CB8AC3E}">
        <p14:creationId xmlns:p14="http://schemas.microsoft.com/office/powerpoint/2010/main" val="3947673266"/>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9D8E1912-708E-4F5A-AEC6-435F432FBD2C}"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r>
              <a:rPr lang="en-US"/>
              <a:t>Dữ liệu kiểu cấu trúc</a:t>
            </a:r>
            <a:endParaRPr lang="en-US" dirty="0"/>
          </a:p>
        </p:txBody>
      </p:sp>
    </p:spTree>
    <p:extLst>
      <p:ext uri="{BB962C8B-B14F-4D97-AF65-F5344CB8AC3E}">
        <p14:creationId xmlns:p14="http://schemas.microsoft.com/office/powerpoint/2010/main" val="2845491359"/>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8ACE8D23-994D-42A2-B273-63B4385EE9FE}"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40504027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F3B8087C-84DC-487C-8003-9DCAD4FEB3D3}"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213722735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8C3F416-D526-47A3-9FAE-2DFE8DB66FB3}"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3602388915"/>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D9ED233F-A1DC-4873-982C-A39F55F0CA30}"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2287346074"/>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D5441073-A122-4B90-8690-E5F1D0B1FC54}"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866062319"/>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CA811F34-3CF5-4FDE-B2D1-74F5DE807322}"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Dữ liệu kiểu cấu trúc</a:t>
            </a:r>
            <a:endParaRPr lang="en-US" dirty="0"/>
          </a:p>
        </p:txBody>
      </p:sp>
    </p:spTree>
    <p:extLst>
      <p:ext uri="{BB962C8B-B14F-4D97-AF65-F5344CB8AC3E}">
        <p14:creationId xmlns:p14="http://schemas.microsoft.com/office/powerpoint/2010/main" val="97575974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p:spPr>
        <p:txBody>
          <a:bodyPr/>
          <a:lstStyle/>
          <a:p>
            <a:pPr>
              <a:defRPr/>
            </a:pPr>
            <a:endParaRPr lang="en-US">
              <a:latin typeface="Arial" charset="0"/>
              <a:cs typeface="Arial" charset="0"/>
            </a:endParaRPr>
          </a:p>
        </p:txBody>
      </p:sp>
      <p:grpSp>
        <p:nvGrpSpPr>
          <p:cNvPr id="3075"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p:spPr>
          <p:txBody>
            <a:bodyPr wrap="none" anchor="ctr"/>
            <a:lstStyle/>
            <a:p>
              <a:pPr>
                <a:defRPr/>
              </a:pPr>
              <a:endParaRPr lang="en-US">
                <a:latin typeface="Arial" charset="0"/>
                <a:cs typeface="Arial" charset="0"/>
              </a:endParaRPr>
            </a:p>
          </p:txBody>
        </p:sp>
        <p:sp>
          <p:nvSpPr>
            <p:cNvPr id="1040" name="Rectangle 18"/>
            <p:cNvSpPr>
              <a:spLocks noChangeArrowheads="1"/>
            </p:cNvSpPr>
            <p:nvPr/>
          </p:nvSpPr>
          <p:spPr bwMode="gray">
            <a:xfrm>
              <a:off x="5040" y="219"/>
              <a:ext cx="720" cy="393"/>
            </a:xfrm>
            <a:prstGeom prst="rect">
              <a:avLst/>
            </a:prstGeom>
            <a:solidFill>
              <a:schemeClr val="tx1"/>
            </a:solidFill>
            <a:ln w="9525">
              <a:noFill/>
              <a:miter lim="800000"/>
              <a:headEnd/>
              <a:tailEnd/>
            </a:ln>
          </p:spPr>
          <p:txBody>
            <a:bodyPr wrap="none" anchor="ctr"/>
            <a:lstStyle/>
            <a:p>
              <a:pPr>
                <a:defRPr/>
              </a:pPr>
              <a:endParaRPr lang="en-US">
                <a:latin typeface="Arial" charset="0"/>
                <a:cs typeface="Arial" charset="0"/>
              </a:endParaRPr>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w="9525">
            <a:noFill/>
            <a:miter lim="800000"/>
            <a:headEnd/>
            <a:tailEnd/>
          </a:ln>
        </p:spPr>
        <p:txBody>
          <a:bodyPr wrap="none" anchor="ctr"/>
          <a:lstStyle/>
          <a:p>
            <a:pPr>
              <a:defRPr/>
            </a:pPr>
            <a:endParaRPr lang="en-US">
              <a:latin typeface="Arial" charset="0"/>
              <a:cs typeface="Arial" charset="0"/>
            </a:endParaRPr>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w="9525">
            <a:noFill/>
            <a:miter lim="800000"/>
            <a:headEnd/>
            <a:tailEnd/>
          </a:ln>
        </p:spPr>
        <p:txBody>
          <a:bodyPr wrap="none" anchor="ctr"/>
          <a:lstStyle/>
          <a:p>
            <a:pPr>
              <a:defRPr/>
            </a:pPr>
            <a:endParaRPr lang="en-US">
              <a:latin typeface="Arial" charset="0"/>
              <a:cs typeface="Arial" charset="0"/>
            </a:endParaRPr>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w="9525">
            <a:noFill/>
            <a:miter lim="800000"/>
            <a:headEnd/>
            <a:tailEnd/>
          </a:ln>
        </p:spPr>
        <p:txBody>
          <a:bodyPr wrap="none" anchor="ctr"/>
          <a:lstStyle/>
          <a:p>
            <a:pPr>
              <a:defRPr/>
            </a:pPr>
            <a:endParaRPr lang="en-US">
              <a:latin typeface="Arial" charset="0"/>
              <a:cs typeface="Arial" charset="0"/>
            </a:endParaRPr>
          </a:p>
        </p:txBody>
      </p:sp>
      <p:sp>
        <p:nvSpPr>
          <p:cNvPr id="307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mn-lt"/>
                <a:cs typeface="+mn-cs"/>
              </a:defRPr>
            </a:lvl1pPr>
          </a:lstStyle>
          <a:p>
            <a:pPr>
              <a:defRPr/>
            </a:pPr>
            <a:r>
              <a:rPr lang="en-US"/>
              <a:t>Dữ liệu kiểu cấu trúc</a:t>
            </a:r>
          </a:p>
        </p:txBody>
      </p:sp>
      <p:sp>
        <p:nvSpPr>
          <p:cNvPr id="1047" name="AutoShape 23"/>
          <p:cNvSpPr>
            <a:spLocks noChangeArrowheads="1"/>
          </p:cNvSpPr>
          <p:nvPr userDrawn="1"/>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userDrawn="1"/>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Arial" charset="0"/>
                <a:cs typeface="Arial" charset="0"/>
              </a:rPr>
              <a:t>&amp;</a:t>
            </a:r>
          </a:p>
        </p:txBody>
      </p:sp>
      <p:sp>
        <p:nvSpPr>
          <p:cNvPr id="1036" name="AutoShape 25"/>
          <p:cNvSpPr>
            <a:spLocks noChangeArrowheads="1"/>
          </p:cNvSpPr>
          <p:nvPr userDrawn="1"/>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Arial" charset="0"/>
                <a:cs typeface="Arial" charset="0"/>
              </a:rPr>
              <a:t>BB</a:t>
            </a:r>
            <a:endParaRPr lang="en-US" sz="1600" b="1" baseline="30000">
              <a:solidFill>
                <a:schemeClr val="bg1"/>
              </a:solidFill>
              <a:latin typeface="Arial" charset="0"/>
              <a:cs typeface="Arial" charset="0"/>
            </a:endParaRPr>
          </a:p>
        </p:txBody>
      </p:sp>
      <p:sp>
        <p:nvSpPr>
          <p:cNvPr id="3085"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002E023-708A-4FC7-B5FB-C1B66FFCD8A6}" type="slidenum">
              <a:rPr lang="en-US">
                <a:solidFill>
                  <a:schemeClr val="bg1"/>
                </a:solidFill>
                <a:latin typeface="Corbel" panose="020B0503020204020204" pitchFamily="34" charset="0"/>
              </a:rPr>
              <a:pPr algn="ctr" eaLnBrk="1" hangingPunct="1"/>
              <a:t>‹#›</a:t>
            </a:fld>
            <a:endParaRPr lang="en-US">
              <a:solidFill>
                <a:schemeClr val="bg1"/>
              </a:solidFill>
              <a:latin typeface="Corbel" panose="020B0503020204020204" pitchFamily="34" charset="0"/>
            </a:endParaRP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Lst>
  <p:hf sldNum="0"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Tahoma" pitchFamily="34" charset="0"/>
          <a:ea typeface="+mn-ea"/>
          <a:cs typeface="Tahoma"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8" descr="C logo 3.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924800" y="6172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457200" y="277813"/>
            <a:ext cx="83820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100" name="Rectangle 3"/>
          <p:cNvSpPr>
            <a:spLocks noGrp="1" noChangeArrowheads="1"/>
          </p:cNvSpPr>
          <p:nvPr>
            <p:ph type="body" idx="1"/>
          </p:nvPr>
        </p:nvSpPr>
        <p:spPr bwMode="auto">
          <a:xfrm>
            <a:off x="381000" y="1143000"/>
            <a:ext cx="84582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277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Arial" charset="0"/>
              </a:defRPr>
            </a:lvl1pPr>
          </a:lstStyle>
          <a:p>
            <a:pPr>
              <a:defRPr/>
            </a:pPr>
            <a:fld id="{8A76E480-4D4A-45BE-8DB9-2D83DB99AD8D}" type="datetime1">
              <a:rPr lang="vi-VN"/>
              <a:pPr>
                <a:defRPr/>
              </a:pPr>
              <a:t>18/03/2020</a:t>
            </a:fld>
            <a:endParaRPr lang="en-US" dirty="0"/>
          </a:p>
        </p:txBody>
      </p:sp>
      <p:sp>
        <p:nvSpPr>
          <p:cNvPr id="32773" name="Rectangle 5"/>
          <p:cNvSpPr>
            <a:spLocks noGrp="1" noChangeArrowheads="1"/>
          </p:cNvSpPr>
          <p:nvPr>
            <p:ph type="ftr" sz="quarter" idx="3"/>
          </p:nvPr>
        </p:nvSpPr>
        <p:spPr bwMode="auto">
          <a:xfrm>
            <a:off x="1905000" y="6248400"/>
            <a:ext cx="4800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n-lt"/>
                <a:cs typeface="Arial" charset="0"/>
              </a:defRPr>
            </a:lvl1pPr>
          </a:lstStyle>
          <a:p>
            <a:pPr>
              <a:defRPr/>
            </a:pPr>
            <a:r>
              <a:rPr lang="vi-VN"/>
              <a:t>Trần Văn Khánh – BM Công nghệ Lập trình &amp; Ứng dụng</a:t>
            </a:r>
            <a:endParaRPr lang="en-US"/>
          </a:p>
        </p:txBody>
      </p:sp>
      <p:sp>
        <p:nvSpPr>
          <p:cNvPr id="32774" name="Rectangle 6"/>
          <p:cNvSpPr>
            <a:spLocks noGrp="1" noChangeArrowheads="1"/>
          </p:cNvSpPr>
          <p:nvPr>
            <p:ph type="sldNum" sz="quarter" idx="4"/>
          </p:nvPr>
        </p:nvSpPr>
        <p:spPr bwMode="auto">
          <a:xfrm>
            <a:off x="57150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647A3E4-5D9C-4396-8811-A9B8D8D9FF08}" type="slidenum">
              <a:rPr lang="en-US"/>
              <a:pPr/>
              <a:t>‹#›</a:t>
            </a:fld>
            <a:endParaRPr lang="en-US"/>
          </a:p>
        </p:txBody>
      </p:sp>
      <p:sp>
        <p:nvSpPr>
          <p:cNvPr id="3277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charset="0"/>
              <a:cs typeface="Arial" charset="0"/>
            </a:endParaRPr>
          </a:p>
        </p:txBody>
      </p:sp>
      <p:sp>
        <p:nvSpPr>
          <p:cNvPr id="3277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05" r:id="rId3"/>
    <p:sldLayoutId id="2147483806" r:id="rId4"/>
    <p:sldLayoutId id="2147483807" r:id="rId5"/>
    <p:sldLayoutId id="2147483808" r:id="rId6"/>
    <p:sldLayoutId id="2147483809" r:id="rId7"/>
    <p:sldLayoutId id="2147483810" r:id="rId8"/>
    <p:sldLayoutId id="2147483811" r:id="rId9"/>
    <p:sldLayoutId id="2147483827" r:id="rId10"/>
    <p:sldLayoutId id="2147483828" r:id="rId11"/>
    <p:sldLayoutId id="2147483829" r:id="rId12"/>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609600" y="1524000"/>
            <a:ext cx="7927975" cy="1752600"/>
          </a:xfrm>
        </p:spPr>
        <p:txBody>
          <a:bodyPr/>
          <a:lstStyle/>
          <a:p>
            <a:pPr algn="ctr" eaLnBrk="1" hangingPunct="1"/>
            <a:r>
              <a:rPr lang="en-US" dirty="0" smtClean="0"/>
              <a:t>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err="1" smtClean="0"/>
              <a:t>cấu</a:t>
            </a:r>
            <a:r>
              <a:rPr lang="en-US" smtClean="0"/>
              <a:t> trúc và hợp</a:t>
            </a:r>
            <a:br>
              <a:rPr lang="en-US" smtClean="0"/>
            </a:br>
            <a:r>
              <a:rPr lang="en-US" dirty="0" smtClean="0"/>
              <a:t/>
            </a:r>
            <a:br>
              <a:rPr lang="en-US" dirty="0" smtClean="0"/>
            </a:br>
            <a:endParaRPr lang="en-US" dirty="0" smtClean="0"/>
          </a:p>
        </p:txBody>
      </p:sp>
      <p:sp>
        <p:nvSpPr>
          <p:cNvPr id="22531" name="Subtitle 2"/>
          <p:cNvSpPr>
            <a:spLocks noGrp="1"/>
          </p:cNvSpPr>
          <p:nvPr>
            <p:ph type="subTitle" idx="1"/>
          </p:nvPr>
        </p:nvSpPr>
        <p:spPr/>
        <p:txBody>
          <a:bodyPr/>
          <a:lstStyle/>
          <a:p>
            <a:pPr eaLnBrk="1" hangingPunct="1"/>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Khai báo biến cấu trúc</a:t>
            </a:r>
          </a:p>
        </p:txBody>
      </p:sp>
      <p:sp>
        <p:nvSpPr>
          <p:cNvPr id="3" name="Content Placeholder 2"/>
          <p:cNvSpPr>
            <a:spLocks noGrp="1"/>
          </p:cNvSpPr>
          <p:nvPr>
            <p:ph idx="1"/>
          </p:nvPr>
        </p:nvSpPr>
        <p:spPr/>
        <p:txBody>
          <a:bodyPr/>
          <a:lstStyle/>
          <a:p>
            <a:pPr eaLnBrk="1" hangingPunct="1">
              <a:defRPr/>
            </a:pPr>
            <a:r>
              <a:rPr lang="en-US" dirty="0" err="1" smtClean="0">
                <a:solidFill>
                  <a:schemeClr val="tx1">
                    <a:lumMod val="60000"/>
                    <a:lumOff val="40000"/>
                  </a:schemeClr>
                </a:solidFill>
              </a:rPr>
              <a:t>Cú</a:t>
            </a:r>
            <a:r>
              <a:rPr lang="en-US" dirty="0" smtClean="0">
                <a:solidFill>
                  <a:schemeClr val="tx1">
                    <a:lumMod val="60000"/>
                    <a:lumOff val="40000"/>
                  </a:schemeClr>
                </a:solidFill>
              </a:rPr>
              <a:t> </a:t>
            </a:r>
            <a:r>
              <a:rPr lang="en-US" err="1" smtClean="0">
                <a:solidFill>
                  <a:schemeClr val="tx1">
                    <a:lumMod val="60000"/>
                    <a:lumOff val="40000"/>
                  </a:schemeClr>
                </a:solidFill>
              </a:rPr>
              <a:t>pháp</a:t>
            </a:r>
            <a:r>
              <a:rPr lang="en-US" smtClean="0">
                <a:solidFill>
                  <a:schemeClr val="tx1">
                    <a:lumMod val="60000"/>
                    <a:lumOff val="40000"/>
                  </a:schemeClr>
                </a:solidFill>
              </a:rPr>
              <a:t> không t</a:t>
            </a:r>
            <a:r>
              <a:rPr lang="vi-VN" dirty="0" smtClean="0">
                <a:solidFill>
                  <a:schemeClr val="tx1">
                    <a:lumMod val="60000"/>
                    <a:lumOff val="40000"/>
                  </a:schemeClr>
                </a:solidFill>
              </a:rPr>
              <a:t>ườ</a:t>
            </a:r>
            <a:r>
              <a:rPr lang="en-US" dirty="0" err="1" smtClean="0">
                <a:solidFill>
                  <a:schemeClr val="tx1">
                    <a:lumMod val="60000"/>
                    <a:lumOff val="40000"/>
                  </a:schemeClr>
                </a:solidFill>
              </a:rPr>
              <a:t>ng</a:t>
            </a:r>
            <a:r>
              <a:rPr lang="en-US" dirty="0" smtClean="0">
                <a:solidFill>
                  <a:schemeClr val="tx1">
                    <a:lumMod val="60000"/>
                    <a:lumOff val="40000"/>
                  </a:schemeClr>
                </a:solidFill>
              </a:rPr>
              <a:t> minh</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dirty="0" err="1" smtClean="0">
                <a:solidFill>
                  <a:schemeClr val="tx1">
                    <a:lumMod val="60000"/>
                    <a:lumOff val="40000"/>
                  </a:schemeClr>
                </a:solidFill>
              </a:rPr>
              <a:t>Ví</a:t>
            </a:r>
            <a:r>
              <a:rPr lang="en-US" dirty="0" smtClean="0">
                <a:solidFill>
                  <a:schemeClr val="tx1">
                    <a:lumMod val="60000"/>
                    <a:lumOff val="40000"/>
                  </a:schemeClr>
                </a:solidFill>
              </a:rPr>
              <a:t> </a:t>
            </a:r>
            <a:r>
              <a:rPr lang="en-US" dirty="0" err="1" smtClean="0">
                <a:solidFill>
                  <a:schemeClr val="tx1">
                    <a:lumMod val="60000"/>
                    <a:lumOff val="40000"/>
                  </a:schemeClr>
                </a:solidFill>
              </a:rPr>
              <a:t>dụ</a:t>
            </a:r>
            <a:endParaRPr lang="en-US" dirty="0">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t>Dữ liệu kiểu cấu trúc</a:t>
            </a:r>
          </a:p>
        </p:txBody>
      </p:sp>
      <p:sp>
        <p:nvSpPr>
          <p:cNvPr id="5" name="Rounded Rectangle 4"/>
          <p:cNvSpPr/>
          <p:nvPr/>
        </p:nvSpPr>
        <p:spPr>
          <a:xfrm>
            <a:off x="685800" y="2020888"/>
            <a:ext cx="152400" cy="20939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29702" name="TextBox 5"/>
          <p:cNvSpPr txBox="1">
            <a:spLocks noChangeArrowheads="1"/>
          </p:cNvSpPr>
          <p:nvPr/>
        </p:nvSpPr>
        <p:spPr bwMode="auto">
          <a:xfrm>
            <a:off x="838200" y="2020888"/>
            <a:ext cx="70104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&lt;tên kiểu cấu trúc&gt;</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&lt;kiểu dữ liệu&gt; &lt;tên thành phần 1&gt;;</a:t>
            </a:r>
          </a:p>
          <a:p>
            <a:pPr eaLnBrk="1" hangingPunct="1"/>
            <a:r>
              <a:rPr lang="en-US" sz="2000" b="1">
                <a:latin typeface="Courier New" panose="02070309020205020404" pitchFamily="49" charset="0"/>
                <a:cs typeface="Courier New" panose="02070309020205020404" pitchFamily="49" charset="0"/>
              </a:rPr>
              <a:t>	…</a:t>
            </a:r>
          </a:p>
          <a:p>
            <a:pPr eaLnBrk="1" hangingPunct="1"/>
            <a:r>
              <a:rPr lang="en-US" sz="2000" b="1">
                <a:latin typeface="Courier New" panose="02070309020205020404" pitchFamily="49" charset="0"/>
                <a:cs typeface="Courier New" panose="02070309020205020404" pitchFamily="49" charset="0"/>
              </a:rPr>
              <a:t>	&lt;kiểu dữ liệu&gt; &lt;tên thành phần n&gt;;</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solidFill>
                  <a:srgbClr val="FF0000"/>
                </a:solidFill>
                <a:latin typeface="Courier New" panose="02070309020205020404" pitchFamily="49" charset="0"/>
                <a:cs typeface="Courier New" panose="02070309020205020404" pitchFamily="49" charset="0"/>
              </a:rPr>
              <a:t>struct</a:t>
            </a:r>
            <a:r>
              <a:rPr lang="en-US" sz="2000" b="1">
                <a:latin typeface="Courier New" panose="02070309020205020404" pitchFamily="49" charset="0"/>
                <a:cs typeface="Courier New" panose="02070309020205020404" pitchFamily="49" charset="0"/>
              </a:rPr>
              <a:t> &lt;tên kiểu cấu trúc&gt; &lt;tên biến&gt;;</a:t>
            </a:r>
            <a:endParaRPr lang="en-US" sz="2000" b="1">
              <a:solidFill>
                <a:srgbClr val="FF0000"/>
              </a:solidFill>
              <a:latin typeface="Courier New" panose="02070309020205020404" pitchFamily="49" charset="0"/>
              <a:cs typeface="Courier New" panose="02070309020205020404" pitchFamily="49" charset="0"/>
            </a:endParaRPr>
          </a:p>
        </p:txBody>
      </p:sp>
      <p:sp>
        <p:nvSpPr>
          <p:cNvPr id="7" name="Rounded Rectangle 6"/>
          <p:cNvSpPr/>
          <p:nvPr/>
        </p:nvSpPr>
        <p:spPr>
          <a:xfrm>
            <a:off x="685800" y="4611688"/>
            <a:ext cx="152400" cy="18653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 name="TextBox 7"/>
          <p:cNvSpPr txBox="1">
            <a:spLocks noChangeArrowheads="1"/>
          </p:cNvSpPr>
          <p:nvPr/>
        </p:nvSpPr>
        <p:spPr bwMode="auto">
          <a:xfrm>
            <a:off x="838200" y="4611688"/>
            <a:ext cx="75438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DIEM</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int x;</a:t>
            </a:r>
          </a:p>
          <a:p>
            <a:pPr eaLnBrk="1" hangingPunct="1"/>
            <a:r>
              <a:rPr lang="en-US" sz="2000" b="1">
                <a:latin typeface="Courier New" panose="02070309020205020404" pitchFamily="49" charset="0"/>
                <a:cs typeface="Courier New" panose="02070309020205020404" pitchFamily="49" charset="0"/>
              </a:rPr>
              <a:t>	int y;</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solidFill>
                  <a:srgbClr val="FF0000"/>
                </a:solidFill>
                <a:latin typeface="Courier New" panose="02070309020205020404" pitchFamily="49" charset="0"/>
                <a:cs typeface="Courier New" panose="02070309020205020404" pitchFamily="49" charset="0"/>
              </a:rPr>
              <a:t>struct</a:t>
            </a:r>
            <a:r>
              <a:rPr lang="en-US" sz="2000" b="1">
                <a:latin typeface="Courier New" panose="02070309020205020404" pitchFamily="49" charset="0"/>
                <a:cs typeface="Courier New" panose="02070309020205020404" pitchFamily="49" charset="0"/>
              </a:rPr>
              <a:t> DIEM diem1, diem2;// C++ có thể bỏ </a:t>
            </a:r>
            <a:r>
              <a:rPr lang="en-US" sz="2000" b="1">
                <a:solidFill>
                  <a:srgbClr val="FF0000"/>
                </a:solidFill>
                <a:latin typeface="Courier New" panose="02070309020205020404" pitchFamily="49" charset="0"/>
                <a:cs typeface="Courier New" panose="02070309020205020404" pitchFamily="49" charset="0"/>
              </a:rPr>
              <a:t>struct</a:t>
            </a:r>
          </a:p>
        </p:txBody>
      </p:sp>
      <p:sp>
        <p:nvSpPr>
          <p:cNvPr id="9" name="Rectangle 8"/>
          <p:cNvSpPr>
            <a:spLocks/>
          </p:cNvSpPr>
          <p:nvPr/>
        </p:nvSpPr>
        <p:spPr bwMode="auto">
          <a:xfrm>
            <a:off x="0" y="4648200"/>
            <a:ext cx="9128125" cy="15240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1" name="Rectangle 10"/>
          <p:cNvSpPr>
            <a:spLocks/>
          </p:cNvSpPr>
          <p:nvPr/>
        </p:nvSpPr>
        <p:spPr bwMode="auto">
          <a:xfrm>
            <a:off x="0" y="6172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anim calcmode="lin" valueType="num">
                                      <p:cBhvr>
                                        <p:cTn id="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grpId="1"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22" presetClass="entr" presetSubtype="8"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9" grpId="1"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Sử dụng typedef</a:t>
            </a:r>
          </a:p>
        </p:txBody>
      </p:sp>
      <p:sp>
        <p:nvSpPr>
          <p:cNvPr id="3" name="Content Placeholder 2"/>
          <p:cNvSpPr>
            <a:spLocks noGrp="1"/>
          </p:cNvSpPr>
          <p:nvPr>
            <p:ph idx="1"/>
          </p:nvPr>
        </p:nvSpPr>
        <p:spPr/>
        <p:txBody>
          <a:bodyPr/>
          <a:lstStyle/>
          <a:p>
            <a:pPr eaLnBrk="1" hangingPunct="1">
              <a:defRPr/>
            </a:pPr>
            <a:r>
              <a:rPr lang="en-US" err="1" smtClean="0">
                <a:solidFill>
                  <a:schemeClr val="tx1">
                    <a:lumMod val="60000"/>
                    <a:lumOff val="40000"/>
                  </a:schemeClr>
                </a:solidFill>
              </a:rPr>
              <a:t>Cú</a:t>
            </a:r>
            <a:r>
              <a:rPr lang="en-US" smtClean="0">
                <a:solidFill>
                  <a:schemeClr val="tx1">
                    <a:lumMod val="60000"/>
                    <a:lumOff val="40000"/>
                  </a:schemeClr>
                </a:solidFill>
              </a:rPr>
              <a:t> pháp</a:t>
            </a:r>
            <a:endParaRPr lang="en-US" dirty="0" smtClean="0">
              <a:solidFill>
                <a:schemeClr val="tx1">
                  <a:lumMod val="60000"/>
                  <a:lumOff val="40000"/>
                </a:schemeClr>
              </a:solidFill>
            </a:endParaRP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dirty="0" err="1" smtClean="0">
                <a:solidFill>
                  <a:schemeClr val="tx1">
                    <a:lumMod val="60000"/>
                    <a:lumOff val="40000"/>
                  </a:schemeClr>
                </a:solidFill>
              </a:rPr>
              <a:t>Ví</a:t>
            </a:r>
            <a:r>
              <a:rPr lang="en-US" dirty="0" smtClean="0">
                <a:solidFill>
                  <a:schemeClr val="tx1">
                    <a:lumMod val="60000"/>
                    <a:lumOff val="40000"/>
                  </a:schemeClr>
                </a:solidFill>
              </a:rPr>
              <a:t> </a:t>
            </a:r>
            <a:r>
              <a:rPr lang="en-US" dirty="0" err="1" smtClean="0">
                <a:solidFill>
                  <a:schemeClr val="tx1">
                    <a:lumMod val="60000"/>
                    <a:lumOff val="40000"/>
                  </a:schemeClr>
                </a:solidFill>
              </a:rPr>
              <a:t>dụ</a:t>
            </a:r>
            <a:endParaRPr lang="en-US" dirty="0">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t>Dữ liệu kiểu cấu trúc</a:t>
            </a:r>
          </a:p>
        </p:txBody>
      </p:sp>
      <p:sp>
        <p:nvSpPr>
          <p:cNvPr id="5" name="Rounded Rectangle 4"/>
          <p:cNvSpPr/>
          <p:nvPr/>
        </p:nvSpPr>
        <p:spPr>
          <a:xfrm>
            <a:off x="685800" y="2020888"/>
            <a:ext cx="152400" cy="20939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30726" name="TextBox 5"/>
          <p:cNvSpPr txBox="1">
            <a:spLocks noChangeArrowheads="1"/>
          </p:cNvSpPr>
          <p:nvPr/>
        </p:nvSpPr>
        <p:spPr bwMode="auto">
          <a:xfrm>
            <a:off x="838200" y="2020888"/>
            <a:ext cx="70104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solidFill>
                  <a:srgbClr val="FF0000"/>
                </a:solidFill>
                <a:latin typeface="Courier New" panose="02070309020205020404" pitchFamily="49" charset="0"/>
                <a:cs typeface="Courier New" panose="02070309020205020404" pitchFamily="49" charset="0"/>
              </a:rPr>
              <a:t>typedef</a:t>
            </a:r>
            <a:r>
              <a:rPr lang="en-US" sz="2000" b="1">
                <a:latin typeface="Courier New" panose="02070309020205020404" pitchFamily="49" charset="0"/>
                <a:cs typeface="Courier New" panose="02070309020205020404" pitchFamily="49" charset="0"/>
              </a:rPr>
              <a:t> struct</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&lt;kiểu dữ liệu&gt; &lt;tên thành phần 1&gt;;</a:t>
            </a:r>
          </a:p>
          <a:p>
            <a:pPr eaLnBrk="1" hangingPunct="1"/>
            <a:r>
              <a:rPr lang="en-US" sz="2000" b="1">
                <a:latin typeface="Courier New" panose="02070309020205020404" pitchFamily="49" charset="0"/>
                <a:cs typeface="Courier New" panose="02070309020205020404" pitchFamily="49" charset="0"/>
              </a:rPr>
              <a:t>	…</a:t>
            </a:r>
          </a:p>
          <a:p>
            <a:pPr eaLnBrk="1" hangingPunct="1"/>
            <a:r>
              <a:rPr lang="en-US" sz="2000" b="1">
                <a:latin typeface="Courier New" panose="02070309020205020404" pitchFamily="49" charset="0"/>
                <a:cs typeface="Courier New" panose="02070309020205020404" pitchFamily="49" charset="0"/>
              </a:rPr>
              <a:t>	&lt;kiểu dữ liệu&gt; &lt;tên thành phần n&gt;;</a:t>
            </a:r>
          </a:p>
          <a:p>
            <a:pPr eaLnBrk="1" hangingPunct="1"/>
            <a:r>
              <a:rPr lang="en-US" sz="2000" b="1">
                <a:latin typeface="Courier New" panose="02070309020205020404" pitchFamily="49" charset="0"/>
                <a:cs typeface="Courier New" panose="02070309020205020404" pitchFamily="49" charset="0"/>
              </a:rPr>
              <a:t>} &lt;tên kiểu cấu trúc&gt;;</a:t>
            </a:r>
          </a:p>
          <a:p>
            <a:pPr eaLnBrk="1" hangingPunct="1"/>
            <a:r>
              <a:rPr lang="en-US" sz="2000" b="1">
                <a:latin typeface="Courier New" panose="02070309020205020404" pitchFamily="49" charset="0"/>
                <a:cs typeface="Courier New" panose="02070309020205020404" pitchFamily="49" charset="0"/>
              </a:rPr>
              <a:t>&lt;tên kiểu cấu trúc&gt; &lt;tên biến&gt;;</a:t>
            </a:r>
          </a:p>
        </p:txBody>
      </p:sp>
      <p:sp>
        <p:nvSpPr>
          <p:cNvPr id="7" name="Rounded Rectangle 6"/>
          <p:cNvSpPr/>
          <p:nvPr/>
        </p:nvSpPr>
        <p:spPr>
          <a:xfrm>
            <a:off x="685800" y="4611688"/>
            <a:ext cx="152400" cy="18653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 name="TextBox 7"/>
          <p:cNvSpPr txBox="1"/>
          <p:nvPr/>
        </p:nvSpPr>
        <p:spPr>
          <a:xfrm>
            <a:off x="838200" y="4611231"/>
            <a:ext cx="7010400" cy="1938992"/>
          </a:xfrm>
          <a:prstGeom prst="rect">
            <a:avLst/>
          </a:prstGeom>
          <a:noFill/>
        </p:spPr>
        <p:txBody>
          <a:bodyPr>
            <a:spAutoFit/>
          </a:bodyPr>
          <a:lstStyle/>
          <a:p>
            <a:pPr>
              <a:defRPr/>
            </a:pPr>
            <a:r>
              <a:rPr lang="en-US" sz="2000" b="1">
                <a:solidFill>
                  <a:srgbClr val="FF0000"/>
                </a:solidFill>
                <a:latin typeface="Courier New" pitchFamily="49" charset="0"/>
                <a:cs typeface="Courier New" pitchFamily="49" charset="0"/>
              </a:rPr>
              <a:t>typedef</a:t>
            </a:r>
            <a:r>
              <a:rPr lang="en-US" sz="2000" b="1">
                <a:latin typeface="Courier New" pitchFamily="49" charset="0"/>
                <a:cs typeface="Courier New" pitchFamily="49" charset="0"/>
              </a:rPr>
              <a:t> struct</a:t>
            </a: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a:t>
            </a:r>
          </a:p>
          <a:p>
            <a:pPr>
              <a:defRPr/>
            </a:pPr>
            <a:r>
              <a:rPr lang="en-US" sz="2000" b="1">
                <a:latin typeface="Courier New" pitchFamily="49" charset="0"/>
                <a:cs typeface="Courier New" pitchFamily="49" charset="0"/>
              </a:rPr>
              <a:t>	int x;</a:t>
            </a:r>
            <a:endParaRPr lang="en-US" sz="2000" b="1" dirty="0">
              <a:latin typeface="Courier New" pitchFamily="49" charset="0"/>
              <a:cs typeface="Courier New" pitchFamily="49" charset="0"/>
            </a:endParaRPr>
          </a:p>
          <a:p>
            <a:pPr>
              <a:defRPr/>
            </a:pPr>
            <a:r>
              <a:rPr lang="en-US" sz="2000" b="1">
                <a:latin typeface="Courier New" pitchFamily="49" charset="0"/>
                <a:cs typeface="Courier New" pitchFamily="49" charset="0"/>
              </a:rPr>
              <a:t>	int y;</a:t>
            </a:r>
            <a:endParaRPr lang="en-US" sz="2000" b="1" dirty="0">
              <a:latin typeface="Courier New" pitchFamily="49" charset="0"/>
              <a:cs typeface="Courier New" pitchFamily="49" charset="0"/>
            </a:endParaRPr>
          </a:p>
          <a:p>
            <a:pPr>
              <a:defRPr/>
            </a:pPr>
            <a:r>
              <a:rPr lang="en-US" sz="2000" b="1">
                <a:latin typeface="Courier New" pitchFamily="49" charset="0"/>
                <a:cs typeface="Courier New" pitchFamily="49" charset="0"/>
              </a:rPr>
              <a:t>} DIEM;</a:t>
            </a:r>
          </a:p>
          <a:p>
            <a:pPr>
              <a:defRPr/>
            </a:pPr>
            <a:r>
              <a:rPr lang="en-US" sz="2000" b="1" strike="sngStrike">
                <a:latin typeface="Courier New" pitchFamily="49" charset="0"/>
                <a:cs typeface="Courier New" pitchFamily="49" charset="0"/>
              </a:rPr>
              <a:t>struct</a:t>
            </a:r>
            <a:r>
              <a:rPr lang="en-US" sz="2000" b="1">
                <a:latin typeface="Courier New" pitchFamily="49" charset="0"/>
                <a:cs typeface="Courier New" pitchFamily="49" charset="0"/>
              </a:rPr>
              <a:t> DIEM diem1, diem2;</a:t>
            </a:r>
            <a:endParaRPr lang="en-US" sz="2000" b="1" dirty="0">
              <a:latin typeface="Courier New" pitchFamily="49" charset="0"/>
              <a:cs typeface="Courier New" pitchFamily="49" charset="0"/>
            </a:endParaRPr>
          </a:p>
        </p:txBody>
      </p:sp>
      <p:sp>
        <p:nvSpPr>
          <p:cNvPr id="9" name="Rectangle 8"/>
          <p:cNvSpPr>
            <a:spLocks/>
          </p:cNvSpPr>
          <p:nvPr/>
        </p:nvSpPr>
        <p:spPr bwMode="auto">
          <a:xfrm>
            <a:off x="0" y="4648200"/>
            <a:ext cx="9128125" cy="15240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0" name="Rectangle 9"/>
          <p:cNvSpPr>
            <a:spLocks/>
          </p:cNvSpPr>
          <p:nvPr/>
        </p:nvSpPr>
        <p:spPr bwMode="auto">
          <a:xfrm>
            <a:off x="0" y="6172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anim calcmode="lin" valueType="num">
                                      <p:cBhvr>
                                        <p:cTn id="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grpId="1"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2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Khởi tạo cho biến cấu trúc</a:t>
            </a:r>
          </a:p>
        </p:txBody>
      </p:sp>
      <p:sp>
        <p:nvSpPr>
          <p:cNvPr id="3" name="Content Placeholder 2"/>
          <p:cNvSpPr>
            <a:spLocks noGrp="1"/>
          </p:cNvSpPr>
          <p:nvPr>
            <p:ph idx="1"/>
          </p:nvPr>
        </p:nvSpPr>
        <p:spPr/>
        <p:txBody>
          <a:bodyPr/>
          <a:lstStyle/>
          <a:p>
            <a:pPr eaLnBrk="1" hangingPunct="1">
              <a:defRPr/>
            </a:pPr>
            <a:r>
              <a:rPr lang="en-US" dirty="0" err="1" smtClean="0">
                <a:solidFill>
                  <a:schemeClr val="tx1">
                    <a:lumMod val="60000"/>
                    <a:lumOff val="40000"/>
                  </a:schemeClr>
                </a:solidFill>
              </a:rPr>
              <a:t>Cú</a:t>
            </a:r>
            <a:r>
              <a:rPr lang="en-US" dirty="0" smtClean="0">
                <a:solidFill>
                  <a:schemeClr val="tx1">
                    <a:lumMod val="60000"/>
                    <a:lumOff val="40000"/>
                  </a:schemeClr>
                </a:solidFill>
              </a:rPr>
              <a:t> </a:t>
            </a:r>
            <a:r>
              <a:rPr lang="en-US" dirty="0" err="1" smtClean="0">
                <a:solidFill>
                  <a:schemeClr val="tx1">
                    <a:lumMod val="60000"/>
                    <a:lumOff val="40000"/>
                  </a:schemeClr>
                </a:solidFill>
              </a:rPr>
              <a:t>pháp</a:t>
            </a:r>
            <a:r>
              <a:rPr lang="en-US" dirty="0" smtClean="0">
                <a:solidFill>
                  <a:schemeClr val="tx1">
                    <a:lumMod val="60000"/>
                    <a:lumOff val="40000"/>
                  </a:schemeClr>
                </a:solidFill>
              </a:rPr>
              <a:t> t</a:t>
            </a:r>
            <a:r>
              <a:rPr lang="vi-VN" dirty="0" smtClean="0">
                <a:solidFill>
                  <a:schemeClr val="tx1">
                    <a:lumMod val="60000"/>
                    <a:lumOff val="40000"/>
                  </a:schemeClr>
                </a:solidFill>
              </a:rPr>
              <a:t>ườ</a:t>
            </a:r>
            <a:r>
              <a:rPr lang="en-US" dirty="0" err="1" smtClean="0">
                <a:solidFill>
                  <a:schemeClr val="tx1">
                    <a:lumMod val="60000"/>
                    <a:lumOff val="40000"/>
                  </a:schemeClr>
                </a:solidFill>
              </a:rPr>
              <a:t>ng</a:t>
            </a:r>
            <a:r>
              <a:rPr lang="en-US" dirty="0" smtClean="0">
                <a:solidFill>
                  <a:schemeClr val="tx1">
                    <a:lumMod val="60000"/>
                    <a:lumOff val="40000"/>
                  </a:schemeClr>
                </a:solidFill>
              </a:rPr>
              <a:t> minh</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dirty="0" err="1" smtClean="0">
                <a:solidFill>
                  <a:schemeClr val="tx1">
                    <a:lumMod val="60000"/>
                    <a:lumOff val="40000"/>
                  </a:schemeClr>
                </a:solidFill>
              </a:rPr>
              <a:t>Ví</a:t>
            </a:r>
            <a:r>
              <a:rPr lang="en-US" dirty="0" smtClean="0">
                <a:solidFill>
                  <a:schemeClr val="tx1">
                    <a:lumMod val="60000"/>
                    <a:lumOff val="40000"/>
                  </a:schemeClr>
                </a:solidFill>
              </a:rPr>
              <a:t> </a:t>
            </a:r>
            <a:r>
              <a:rPr lang="en-US" dirty="0" err="1" smtClean="0">
                <a:solidFill>
                  <a:schemeClr val="tx1">
                    <a:lumMod val="60000"/>
                    <a:lumOff val="40000"/>
                  </a:schemeClr>
                </a:solidFill>
              </a:rPr>
              <a:t>dụ</a:t>
            </a:r>
            <a:endParaRPr lang="en-US" dirty="0">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t>Dữ liệu kiểu cấu trúc</a:t>
            </a:r>
          </a:p>
        </p:txBody>
      </p:sp>
      <p:sp>
        <p:nvSpPr>
          <p:cNvPr id="5" name="Rounded Rectangle 4"/>
          <p:cNvSpPr/>
          <p:nvPr/>
        </p:nvSpPr>
        <p:spPr>
          <a:xfrm>
            <a:off x="685800" y="2020888"/>
            <a:ext cx="152400" cy="20939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31750" name="TextBox 5"/>
          <p:cNvSpPr txBox="1">
            <a:spLocks noChangeArrowheads="1"/>
          </p:cNvSpPr>
          <p:nvPr/>
        </p:nvSpPr>
        <p:spPr bwMode="auto">
          <a:xfrm>
            <a:off x="838200" y="2020888"/>
            <a:ext cx="7010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&lt;tên kiểu cấu trúc&gt;</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&lt;kiểu dữ liệu&gt; &lt;tên thành phần 1&gt;;</a:t>
            </a:r>
          </a:p>
          <a:p>
            <a:pPr eaLnBrk="1" hangingPunct="1"/>
            <a:r>
              <a:rPr lang="en-US" sz="2000" b="1">
                <a:latin typeface="Courier New" panose="02070309020205020404" pitchFamily="49" charset="0"/>
                <a:cs typeface="Courier New" panose="02070309020205020404" pitchFamily="49" charset="0"/>
              </a:rPr>
              <a:t>	…</a:t>
            </a:r>
          </a:p>
          <a:p>
            <a:pPr eaLnBrk="1" hangingPunct="1"/>
            <a:r>
              <a:rPr lang="en-US" sz="2000" b="1">
                <a:latin typeface="Courier New" panose="02070309020205020404" pitchFamily="49" charset="0"/>
                <a:cs typeface="Courier New" panose="02070309020205020404" pitchFamily="49" charset="0"/>
              </a:rPr>
              <a:t>	&lt;kiểu dữ liệu&gt; &lt;tên thành phần n&gt;;</a:t>
            </a:r>
          </a:p>
          <a:p>
            <a:pPr eaLnBrk="1" hangingPunct="1"/>
            <a:r>
              <a:rPr lang="en-US" sz="2000" b="1">
                <a:latin typeface="Courier New" panose="02070309020205020404" pitchFamily="49" charset="0"/>
                <a:cs typeface="Courier New" panose="02070309020205020404" pitchFamily="49" charset="0"/>
              </a:rPr>
              <a:t>} &lt;tên biến&gt; = {&lt;giá trị 1&gt;,…,&lt;giá trị n&gt;};</a:t>
            </a:r>
          </a:p>
        </p:txBody>
      </p:sp>
      <p:sp>
        <p:nvSpPr>
          <p:cNvPr id="7" name="Rounded Rectangle 6"/>
          <p:cNvSpPr/>
          <p:nvPr/>
        </p:nvSpPr>
        <p:spPr>
          <a:xfrm>
            <a:off x="685800" y="4611688"/>
            <a:ext cx="152400" cy="16367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 name="TextBox 7"/>
          <p:cNvSpPr txBox="1">
            <a:spLocks noChangeArrowheads="1"/>
          </p:cNvSpPr>
          <p:nvPr/>
        </p:nvSpPr>
        <p:spPr bwMode="auto">
          <a:xfrm>
            <a:off x="838200" y="4611688"/>
            <a:ext cx="7010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DIEM</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int x;</a:t>
            </a:r>
          </a:p>
          <a:p>
            <a:pPr eaLnBrk="1" hangingPunct="1"/>
            <a:r>
              <a:rPr lang="en-US" sz="2000" b="1">
                <a:latin typeface="Courier New" panose="02070309020205020404" pitchFamily="49" charset="0"/>
                <a:cs typeface="Courier New" panose="02070309020205020404" pitchFamily="49" charset="0"/>
              </a:rPr>
              <a:t>	int y;</a:t>
            </a:r>
          </a:p>
          <a:p>
            <a:pPr eaLnBrk="1" hangingPunct="1"/>
            <a:r>
              <a:rPr lang="en-US" sz="2000" b="1">
                <a:latin typeface="Courier New" panose="02070309020205020404" pitchFamily="49" charset="0"/>
                <a:cs typeface="Courier New" panose="02070309020205020404" pitchFamily="49" charset="0"/>
              </a:rPr>
              <a:t>} diem1 = {2912, 1706}, diem2;</a:t>
            </a:r>
          </a:p>
        </p:txBody>
      </p:sp>
      <p:sp>
        <p:nvSpPr>
          <p:cNvPr id="9" name="Rectangle 8"/>
          <p:cNvSpPr>
            <a:spLocks/>
          </p:cNvSpPr>
          <p:nvPr/>
        </p:nvSpPr>
        <p:spPr bwMode="auto">
          <a:xfrm>
            <a:off x="1143000" y="5867400"/>
            <a:ext cx="31242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anim calcmode="lin" valueType="num">
                                      <p:cBhvr>
                                        <p:cTn id="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Truy xuất dữ liệu kiểu cấu trúc</a:t>
            </a:r>
          </a:p>
        </p:txBody>
      </p:sp>
      <p:sp>
        <p:nvSpPr>
          <p:cNvPr id="3" name="Content Placeholder 2"/>
          <p:cNvSpPr>
            <a:spLocks noGrp="1"/>
          </p:cNvSpPr>
          <p:nvPr>
            <p:ph idx="1"/>
          </p:nvPr>
        </p:nvSpPr>
        <p:spPr/>
        <p:txBody>
          <a:bodyPr/>
          <a:lstStyle/>
          <a:p>
            <a:pPr eaLnBrk="1" hangingPunct="1">
              <a:defRPr/>
            </a:pPr>
            <a:r>
              <a:rPr lang="en-US" sz="2400" smtClean="0">
                <a:solidFill>
                  <a:schemeClr val="tx1">
                    <a:lumMod val="60000"/>
                    <a:lumOff val="40000"/>
                  </a:schemeClr>
                </a:solidFill>
              </a:rPr>
              <a:t>Đặc </a:t>
            </a:r>
            <a:r>
              <a:rPr lang="vi-VN" sz="2400" smtClean="0">
                <a:solidFill>
                  <a:schemeClr val="tx1">
                    <a:lumMod val="60000"/>
                    <a:lumOff val="40000"/>
                  </a:schemeClr>
                </a:solidFill>
              </a:rPr>
              <a:t>đ</a:t>
            </a:r>
            <a:r>
              <a:rPr lang="en-US" sz="2400" smtClean="0">
                <a:solidFill>
                  <a:schemeClr val="tx1">
                    <a:lumMod val="60000"/>
                    <a:lumOff val="40000"/>
                  </a:schemeClr>
                </a:solidFill>
              </a:rPr>
              <a:t>iểm</a:t>
            </a:r>
          </a:p>
          <a:p>
            <a:pPr lvl="1" eaLnBrk="1" hangingPunct="1">
              <a:defRPr/>
            </a:pPr>
            <a:r>
              <a:rPr lang="en-US" sz="2400" smtClean="0"/>
              <a:t>Không thể truy xuất trực tiếp</a:t>
            </a:r>
          </a:p>
          <a:p>
            <a:pPr lvl="1" eaLnBrk="1" hangingPunct="1">
              <a:defRPr/>
            </a:pPr>
            <a:r>
              <a:rPr lang="en-US" sz="2400" smtClean="0"/>
              <a:t>Thông qua toán tử thành phần cấu trúc </a:t>
            </a:r>
            <a:r>
              <a:rPr lang="en-US" sz="2400" smtClean="0">
                <a:solidFill>
                  <a:srgbClr val="FF0000"/>
                </a:solidFill>
              </a:rPr>
              <a:t>.</a:t>
            </a:r>
            <a:r>
              <a:rPr lang="en-US" sz="2400" smtClean="0"/>
              <a:t> hay còn gọi là </a:t>
            </a:r>
            <a:r>
              <a:rPr lang="en-US" sz="2400" smtClean="0">
                <a:solidFill>
                  <a:srgbClr val="FF0000"/>
                </a:solidFill>
              </a:rPr>
              <a:t>toán tử chấm</a:t>
            </a:r>
            <a:r>
              <a:rPr lang="en-US" sz="2400" smtClean="0"/>
              <a:t> (dot operation) đối với biến thường.</a:t>
            </a:r>
          </a:p>
          <a:p>
            <a:pPr lvl="1" eaLnBrk="1" hangingPunct="1">
              <a:defRPr/>
            </a:pPr>
            <a:endParaRPr lang="en-US" sz="2400" smtClean="0"/>
          </a:p>
          <a:p>
            <a:pPr lvl="1" eaLnBrk="1" hangingPunct="1">
              <a:defRPr/>
            </a:pPr>
            <a:endParaRPr lang="en-US" smtClean="0"/>
          </a:p>
          <a:p>
            <a:pPr eaLnBrk="1" hangingPunct="1">
              <a:defRPr/>
            </a:pPr>
            <a:r>
              <a:rPr lang="en-US" smtClean="0">
                <a:solidFill>
                  <a:schemeClr val="tx1">
                    <a:lumMod val="60000"/>
                    <a:lumOff val="40000"/>
                  </a:schemeClr>
                </a:solidFill>
              </a:rPr>
              <a:t>Ví dụ</a:t>
            </a:r>
          </a:p>
        </p:txBody>
      </p:sp>
      <p:sp>
        <p:nvSpPr>
          <p:cNvPr id="4" name="Footer Placeholder 3"/>
          <p:cNvSpPr>
            <a:spLocks noGrp="1"/>
          </p:cNvSpPr>
          <p:nvPr>
            <p:ph type="ftr" sz="quarter" idx="11"/>
          </p:nvPr>
        </p:nvSpPr>
        <p:spPr/>
        <p:txBody>
          <a:bodyPr/>
          <a:lstStyle/>
          <a:p>
            <a:pPr>
              <a:defRPr/>
            </a:pPr>
            <a:r>
              <a:rPr lang="en-US"/>
              <a:t>Dữ liệu kiểu cấu trúc</a:t>
            </a:r>
          </a:p>
        </p:txBody>
      </p:sp>
      <p:sp>
        <p:nvSpPr>
          <p:cNvPr id="5" name="Rounded Rectangle 4"/>
          <p:cNvSpPr/>
          <p:nvPr/>
        </p:nvSpPr>
        <p:spPr>
          <a:xfrm>
            <a:off x="685800" y="3505200"/>
            <a:ext cx="152400" cy="457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3548063"/>
            <a:ext cx="731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&lt;tên biến cấu trúc&gt;</a:t>
            </a:r>
            <a:r>
              <a:rPr lang="en-US" sz="2000" b="1">
                <a:solidFill>
                  <a:srgbClr val="FF00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&lt;tên thành phần&gt;</a:t>
            </a:r>
          </a:p>
        </p:txBody>
      </p:sp>
      <p:sp>
        <p:nvSpPr>
          <p:cNvPr id="9" name="Rounded Rectangle 8"/>
          <p:cNvSpPr/>
          <p:nvPr/>
        </p:nvSpPr>
        <p:spPr>
          <a:xfrm>
            <a:off x="685800" y="4572000"/>
            <a:ext cx="152400" cy="1905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0" name="TextBox 9"/>
          <p:cNvSpPr txBox="1">
            <a:spLocks noChangeArrowheads="1"/>
          </p:cNvSpPr>
          <p:nvPr/>
        </p:nvSpPr>
        <p:spPr bwMode="auto">
          <a:xfrm>
            <a:off x="838200" y="4572000"/>
            <a:ext cx="731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DIEM</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int x;</a:t>
            </a:r>
          </a:p>
          <a:p>
            <a:pPr eaLnBrk="1" hangingPunct="1"/>
            <a:r>
              <a:rPr lang="en-US" sz="2000" b="1">
                <a:latin typeface="Courier New" panose="02070309020205020404" pitchFamily="49" charset="0"/>
                <a:cs typeface="Courier New" panose="02070309020205020404" pitchFamily="49" charset="0"/>
              </a:rPr>
              <a:t>	int y;</a:t>
            </a:r>
          </a:p>
          <a:p>
            <a:pPr eaLnBrk="1" hangingPunct="1"/>
            <a:r>
              <a:rPr lang="en-US" sz="2000" b="1">
                <a:latin typeface="Courier New" panose="02070309020205020404" pitchFamily="49" charset="0"/>
                <a:cs typeface="Courier New" panose="02070309020205020404" pitchFamily="49" charset="0"/>
              </a:rPr>
              <a:t>} diem1;</a:t>
            </a:r>
          </a:p>
          <a:p>
            <a:pPr eaLnBrk="1" hangingPunct="1"/>
            <a:r>
              <a:rPr lang="en-US" sz="2000" b="1">
                <a:latin typeface="Courier New" panose="02070309020205020404" pitchFamily="49" charset="0"/>
                <a:cs typeface="Courier New" panose="02070309020205020404" pitchFamily="49" charset="0"/>
              </a:rPr>
              <a:t>printf(“x = %d, y = %d”, diem1.x, diem1.y);</a:t>
            </a:r>
          </a:p>
        </p:txBody>
      </p:sp>
      <p:sp>
        <p:nvSpPr>
          <p:cNvPr id="11" name="Rectangle 10"/>
          <p:cNvSpPr>
            <a:spLocks/>
          </p:cNvSpPr>
          <p:nvPr/>
        </p:nvSpPr>
        <p:spPr bwMode="auto">
          <a:xfrm>
            <a:off x="0" y="4648200"/>
            <a:ext cx="9128125" cy="15240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2" name="Rectangle 11"/>
          <p:cNvSpPr>
            <a:spLocks/>
          </p:cNvSpPr>
          <p:nvPr/>
        </p:nvSpPr>
        <p:spPr bwMode="auto">
          <a:xfrm>
            <a:off x="0" y="6172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anim calcmode="lin" valueType="num">
                                      <p:cBhvr>
                                        <p:cTn id="1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10" presetClass="exit" presetSubtype="0" fill="hold" grpId="1"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0" grpId="0"/>
      <p:bldP spid="11" grpId="0" animBg="1"/>
      <p:bldP spid="11" grpId="1"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Truy xuất dữ liệu kiểu cấu trúc</a:t>
            </a:r>
          </a:p>
        </p:txBody>
      </p:sp>
      <p:sp>
        <p:nvSpPr>
          <p:cNvPr id="3" name="Content Placeholder 2"/>
          <p:cNvSpPr>
            <a:spLocks noGrp="1"/>
          </p:cNvSpPr>
          <p:nvPr>
            <p:ph idx="1"/>
          </p:nvPr>
        </p:nvSpPr>
        <p:spPr>
          <a:xfrm>
            <a:off x="457200" y="1143000"/>
            <a:ext cx="8229600" cy="5029200"/>
          </a:xfrm>
        </p:spPr>
        <p:txBody>
          <a:bodyPr/>
          <a:lstStyle/>
          <a:p>
            <a:r>
              <a:rPr lang="en-US" sz="2400" smtClean="0"/>
              <a:t>Đối với biến con trỏ sử dụng mũi tên:</a:t>
            </a:r>
          </a:p>
          <a:p>
            <a:pPr marL="0" indent="0">
              <a:buNone/>
            </a:pPr>
            <a:r>
              <a:rPr lang="en-US" sz="2400" i="1" smtClean="0">
                <a:solidFill>
                  <a:schemeClr val="tx1">
                    <a:lumMod val="60000"/>
                    <a:lumOff val="40000"/>
                  </a:schemeClr>
                </a:solidFill>
              </a:rPr>
              <a:t>                 </a:t>
            </a:r>
            <a:r>
              <a:rPr lang="vi-VN" sz="2400" i="1" smtClean="0">
                <a:solidFill>
                  <a:schemeClr val="tx1">
                    <a:lumMod val="60000"/>
                    <a:lumOff val="40000"/>
                  </a:schemeClr>
                </a:solidFill>
              </a:rPr>
              <a:t>tên </a:t>
            </a:r>
            <a:r>
              <a:rPr lang="vi-VN" sz="2400" i="1">
                <a:solidFill>
                  <a:schemeClr val="tx1">
                    <a:lumMod val="60000"/>
                    <a:lumOff val="40000"/>
                  </a:schemeClr>
                </a:solidFill>
              </a:rPr>
              <a:t>biến </a:t>
            </a:r>
            <a:r>
              <a:rPr lang="en-US" sz="2400" i="1" smtClean="0">
                <a:solidFill>
                  <a:schemeClr val="tx1">
                    <a:lumMod val="60000"/>
                    <a:lumOff val="40000"/>
                  </a:schemeClr>
                </a:solidFill>
                <a:sym typeface="Wingdings" pitchFamily="2" charset="2"/>
              </a:rPr>
              <a:t></a:t>
            </a:r>
            <a:r>
              <a:rPr lang="vi-VN" sz="2400" i="1" smtClean="0">
                <a:solidFill>
                  <a:schemeClr val="tx1">
                    <a:lumMod val="60000"/>
                    <a:lumOff val="40000"/>
                  </a:schemeClr>
                </a:solidFill>
              </a:rPr>
              <a:t>tên </a:t>
            </a:r>
            <a:r>
              <a:rPr lang="vi-VN" sz="2400" i="1">
                <a:solidFill>
                  <a:schemeClr val="tx1">
                    <a:lumMod val="60000"/>
                    <a:lumOff val="40000"/>
                  </a:schemeClr>
                </a:solidFill>
              </a:rPr>
              <a:t>thành phần </a:t>
            </a:r>
            <a:endParaRPr lang="en-US" sz="2400" i="1" smtClean="0">
              <a:solidFill>
                <a:schemeClr val="tx1">
                  <a:lumMod val="60000"/>
                  <a:lumOff val="40000"/>
                </a:schemeClr>
              </a:solidFill>
            </a:endParaRPr>
          </a:p>
          <a:p>
            <a:r>
              <a:rPr lang="en-US" smtClean="0"/>
              <a:t>Ví dụ</a:t>
            </a:r>
            <a:r>
              <a:rPr lang="en-US" smtClean="0"/>
              <a:t>:</a:t>
            </a:r>
          </a:p>
          <a:p>
            <a:endParaRPr lang="en-US" smtClean="0"/>
          </a:p>
          <a:p>
            <a:endParaRPr lang="en-US"/>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133600"/>
            <a:ext cx="4572000" cy="4503930"/>
          </a:xfrm>
          <a:prstGeom prst="rect">
            <a:avLst/>
          </a:prstGeom>
        </p:spPr>
      </p:pic>
    </p:spTree>
    <p:extLst>
      <p:ext uri="{BB962C8B-B14F-4D97-AF65-F5344CB8AC3E}">
        <p14:creationId xmlns:p14="http://schemas.microsoft.com/office/powerpoint/2010/main" val="2572238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Truy xuất dữ liệu kiểu cấu trúc</a:t>
            </a:r>
          </a:p>
        </p:txBody>
      </p:sp>
      <p:sp>
        <p:nvSpPr>
          <p:cNvPr id="3" name="Content Placeholder 2"/>
          <p:cNvSpPr>
            <a:spLocks noGrp="1"/>
          </p:cNvSpPr>
          <p:nvPr>
            <p:ph idx="1"/>
          </p:nvPr>
        </p:nvSpPr>
        <p:spPr>
          <a:xfrm>
            <a:off x="457200" y="1219200"/>
            <a:ext cx="8229600" cy="4800600"/>
          </a:xfrm>
        </p:spPr>
        <p:txBody>
          <a:bodyPr/>
          <a:lstStyle/>
          <a:p>
            <a:r>
              <a:rPr lang="en-US" sz="2400" smtClean="0"/>
              <a:t>Đối với biến mảng: Truy nhập thành phần mảng rồi đến thành phần cấu trúc.</a:t>
            </a:r>
          </a:p>
          <a:p>
            <a:r>
              <a:rPr lang="en-US" sz="2400" smtClean="0"/>
              <a:t>Ví dụ</a:t>
            </a:r>
            <a:r>
              <a:rPr lang="en-US" sz="2400" smtClean="0"/>
              <a:t>:</a:t>
            </a:r>
          </a:p>
          <a:p>
            <a:pPr marL="0" indent="0">
              <a:buNone/>
            </a:pPr>
            <a:r>
              <a:rPr lang="en-US" sz="2400" i="1" smtClean="0"/>
              <a:t>     struct </a:t>
            </a:r>
            <a:r>
              <a:rPr lang="en-US" sz="2400" i="1"/>
              <a:t>Sinhvien </a:t>
            </a:r>
            <a:r>
              <a:rPr lang="en-US" sz="2400" i="1"/>
              <a:t>{ </a:t>
            </a:r>
            <a:endParaRPr lang="en-US" sz="2400" i="1" smtClean="0"/>
          </a:p>
          <a:p>
            <a:pPr marL="800100" lvl="2" indent="0">
              <a:buNone/>
            </a:pPr>
            <a:r>
              <a:rPr lang="en-US" sz="2000" i="1" smtClean="0"/>
              <a:t>char </a:t>
            </a:r>
            <a:r>
              <a:rPr lang="en-US" sz="2000" i="1"/>
              <a:t>hoten[25</a:t>
            </a:r>
            <a:r>
              <a:rPr lang="en-US" sz="2000" i="1"/>
              <a:t>]; </a:t>
            </a:r>
            <a:endParaRPr lang="en-US" sz="2000" i="1" smtClean="0"/>
          </a:p>
          <a:p>
            <a:pPr marL="800100" lvl="2" indent="0">
              <a:buNone/>
            </a:pPr>
            <a:r>
              <a:rPr lang="en-US" sz="2000" i="1" smtClean="0"/>
              <a:t>Ngaythang </a:t>
            </a:r>
            <a:r>
              <a:rPr lang="en-US" sz="2000" i="1"/>
              <a:t>ns</a:t>
            </a:r>
            <a:r>
              <a:rPr lang="en-US" sz="2000" i="1"/>
              <a:t>; </a:t>
            </a:r>
            <a:endParaRPr lang="en-US" sz="2000" i="1" smtClean="0"/>
          </a:p>
          <a:p>
            <a:pPr marL="800100" lvl="2" indent="0">
              <a:buNone/>
            </a:pPr>
            <a:r>
              <a:rPr lang="en-US" sz="2000" i="1" smtClean="0"/>
              <a:t>nt </a:t>
            </a:r>
            <a:r>
              <a:rPr lang="en-US" sz="2000" i="1"/>
              <a:t>gt</a:t>
            </a:r>
            <a:r>
              <a:rPr lang="en-US" sz="2000" i="1"/>
              <a:t>; </a:t>
            </a:r>
            <a:endParaRPr lang="en-US" sz="2000" i="1" smtClean="0"/>
          </a:p>
          <a:p>
            <a:pPr marL="800100" lvl="2" indent="0">
              <a:buNone/>
            </a:pPr>
            <a:r>
              <a:rPr lang="en-US" sz="2000" i="1" smtClean="0"/>
              <a:t>float </a:t>
            </a:r>
            <a:r>
              <a:rPr lang="en-US" sz="2000" i="1"/>
              <a:t>diem</a:t>
            </a:r>
            <a:r>
              <a:rPr lang="en-US" sz="2000" i="1"/>
              <a:t>; </a:t>
            </a:r>
            <a:endParaRPr lang="en-US" sz="2000" i="1" smtClean="0"/>
          </a:p>
          <a:p>
            <a:pPr marL="0" indent="0">
              <a:buNone/>
            </a:pPr>
            <a:r>
              <a:rPr lang="en-US" sz="2400" i="1" smtClean="0"/>
              <a:t>      } </a:t>
            </a:r>
            <a:r>
              <a:rPr lang="en-US" sz="2400" i="1"/>
              <a:t>x, *p, </a:t>
            </a:r>
            <a:r>
              <a:rPr lang="en-US" sz="2400" b="1" i="1"/>
              <a:t>K17B[60</a:t>
            </a:r>
            <a:r>
              <a:rPr lang="en-US" sz="2400" b="1" i="1" smtClean="0"/>
              <a:t>];</a:t>
            </a:r>
          </a:p>
          <a:p>
            <a:pPr marL="0" indent="0">
              <a:buNone/>
            </a:pPr>
            <a:r>
              <a:rPr lang="vi-VN" sz="2400" smtClean="0"/>
              <a:t>//</a:t>
            </a:r>
            <a:r>
              <a:rPr lang="vi-VN" sz="2400"/>
              <a:t>gán điểm cho sv </a:t>
            </a:r>
            <a:r>
              <a:rPr lang="vi-VN" sz="2400"/>
              <a:t>đầu </a:t>
            </a:r>
            <a:r>
              <a:rPr lang="vi-VN" sz="2400" smtClean="0"/>
              <a:t>tiên</a:t>
            </a:r>
            <a:r>
              <a:rPr lang="en-US" sz="2400" smtClean="0"/>
              <a:t>:</a:t>
            </a:r>
          </a:p>
          <a:p>
            <a:pPr marL="0" indent="0">
              <a:buNone/>
            </a:pPr>
            <a:r>
              <a:rPr lang="en-US" sz="2400" b="1" i="1"/>
              <a:t> </a:t>
            </a:r>
            <a:r>
              <a:rPr lang="en-US" sz="2400" b="1" i="1" smtClean="0"/>
              <a:t>         </a:t>
            </a:r>
            <a:r>
              <a:rPr lang="vi-VN" sz="2400" i="1" smtClean="0"/>
              <a:t>K17B[1</a:t>
            </a:r>
            <a:r>
              <a:rPr lang="vi-VN" sz="2400" i="1"/>
              <a:t>].diem = 7.0;</a:t>
            </a:r>
            <a:endParaRPr lang="en-US" sz="2400" b="1" i="1"/>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2818333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Gán dữ liệu kiểu cấu trúc</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Có 2 cách</a:t>
            </a:r>
          </a:p>
          <a:p>
            <a:pPr eaLnBrk="1" hangingPunct="1">
              <a:defRPr/>
            </a:pPr>
            <a:endParaRPr lang="en-US" smtClean="0"/>
          </a:p>
          <a:p>
            <a:pPr eaLnBrk="1" hangingPunct="1">
              <a:defRPr/>
            </a:pPr>
            <a:endParaRPr lang="en-US" smtClean="0"/>
          </a:p>
          <a:p>
            <a:pPr eaLnBrk="1" hangingPunct="1">
              <a:defRPr/>
            </a:pPr>
            <a:r>
              <a:rPr lang="en-US" smtClean="0">
                <a:solidFill>
                  <a:schemeClr val="tx1">
                    <a:lumMod val="60000"/>
                    <a:lumOff val="40000"/>
                  </a:schemeClr>
                </a:solidFill>
              </a:rPr>
              <a:t>Ví dụ</a:t>
            </a:r>
            <a:endParaRPr lang="en-US">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t>Dữ liệu kiểu cấu trúc</a:t>
            </a:r>
          </a:p>
        </p:txBody>
      </p:sp>
      <p:sp>
        <p:nvSpPr>
          <p:cNvPr id="5" name="Rounded Rectangle 4"/>
          <p:cNvSpPr/>
          <p:nvPr/>
        </p:nvSpPr>
        <p:spPr>
          <a:xfrm>
            <a:off x="685800" y="2057400"/>
            <a:ext cx="1524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2057400"/>
            <a:ext cx="8305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&lt;biến cấu trúc </a:t>
            </a:r>
            <a:r>
              <a:rPr lang="vi-VN" sz="2000" b="1">
                <a:latin typeface="Courier New" panose="02070309020205020404" pitchFamily="49" charset="0"/>
                <a:cs typeface="Courier New" panose="02070309020205020404" pitchFamily="49" charset="0"/>
              </a:rPr>
              <a:t>đí</a:t>
            </a:r>
            <a:r>
              <a:rPr lang="en-US" sz="2000" b="1">
                <a:latin typeface="Courier New" panose="02070309020205020404" pitchFamily="49" charset="0"/>
                <a:cs typeface="Courier New" panose="02070309020205020404" pitchFamily="49" charset="0"/>
              </a:rPr>
              <a:t>ch&gt; = &lt;biến cấu trúc nguồn&gt;;</a:t>
            </a:r>
          </a:p>
          <a:p>
            <a:pPr eaLnBrk="1" hangingPunct="1"/>
            <a:endParaRPr lang="en-US" sz="2000" b="1">
              <a:latin typeface="Courier New" panose="02070309020205020404" pitchFamily="49" charset="0"/>
              <a:cs typeface="Courier New" panose="02070309020205020404" pitchFamily="49" charset="0"/>
            </a:endParaRPr>
          </a:p>
          <a:p>
            <a:pPr eaLnBrk="1" hangingPunct="1"/>
            <a:r>
              <a:rPr lang="en-US" sz="2000" b="1">
                <a:latin typeface="Courier New" panose="02070309020205020404" pitchFamily="49" charset="0"/>
                <a:cs typeface="Courier New" panose="02070309020205020404" pitchFamily="49" charset="0"/>
              </a:rPr>
              <a:t>&lt;biến cấu trúc </a:t>
            </a:r>
            <a:r>
              <a:rPr lang="vi-VN" sz="2000" b="1">
                <a:latin typeface="Courier New" panose="02070309020205020404" pitchFamily="49" charset="0"/>
                <a:cs typeface="Courier New" panose="02070309020205020404" pitchFamily="49" charset="0"/>
              </a:rPr>
              <a:t>đí</a:t>
            </a:r>
            <a:r>
              <a:rPr lang="en-US" sz="2000" b="1">
                <a:latin typeface="Courier New" panose="02070309020205020404" pitchFamily="49" charset="0"/>
                <a:cs typeface="Courier New" panose="02070309020205020404" pitchFamily="49" charset="0"/>
              </a:rPr>
              <a:t>ch&gt;.&lt;tên thành phần&gt; = &lt;giá trị&gt;;</a:t>
            </a:r>
          </a:p>
        </p:txBody>
      </p:sp>
      <p:sp>
        <p:nvSpPr>
          <p:cNvPr id="7" name="Rounded Rectangle 6"/>
          <p:cNvSpPr/>
          <p:nvPr/>
        </p:nvSpPr>
        <p:spPr>
          <a:xfrm>
            <a:off x="685800" y="3581400"/>
            <a:ext cx="152400" cy="2590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 name="TextBox 7"/>
          <p:cNvSpPr txBox="1">
            <a:spLocks noChangeArrowheads="1"/>
          </p:cNvSpPr>
          <p:nvPr/>
        </p:nvSpPr>
        <p:spPr bwMode="auto">
          <a:xfrm>
            <a:off x="838200" y="3657600"/>
            <a:ext cx="7315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DIEM</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int x, y;</a:t>
            </a:r>
          </a:p>
          <a:p>
            <a:pPr eaLnBrk="1" hangingPunct="1"/>
            <a:r>
              <a:rPr lang="en-US" sz="2000" b="1">
                <a:latin typeface="Courier New" panose="02070309020205020404" pitchFamily="49" charset="0"/>
                <a:cs typeface="Courier New" panose="02070309020205020404" pitchFamily="49" charset="0"/>
              </a:rPr>
              <a:t>} diem1 = {2912, 1706}, diem2;</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diem2 = diem1;</a:t>
            </a:r>
          </a:p>
          <a:p>
            <a:pPr eaLnBrk="1" hangingPunct="1"/>
            <a:r>
              <a:rPr lang="en-US" sz="2000" b="1">
                <a:latin typeface="Courier New" panose="02070309020205020404" pitchFamily="49" charset="0"/>
                <a:cs typeface="Courier New" panose="02070309020205020404" pitchFamily="49" charset="0"/>
              </a:rPr>
              <a:t>diem2.x = diem1.x;</a:t>
            </a:r>
          </a:p>
          <a:p>
            <a:pPr eaLnBrk="1" hangingPunct="1"/>
            <a:r>
              <a:rPr lang="en-US" sz="2000" b="1">
                <a:latin typeface="Courier New" panose="02070309020205020404" pitchFamily="49" charset="0"/>
                <a:cs typeface="Courier New" panose="02070309020205020404" pitchFamily="49" charset="0"/>
              </a:rPr>
              <a:t>diem2.y = diem1.y * 2; </a:t>
            </a:r>
            <a:endParaRPr lang="en-US" sz="2000" b="1">
              <a:solidFill>
                <a:srgbClr val="FF0000"/>
              </a:solidFill>
              <a:latin typeface="Courier New" panose="02070309020205020404" pitchFamily="49" charset="0"/>
              <a:cs typeface="Courier New" panose="02070309020205020404" pitchFamily="49" charset="0"/>
            </a:endParaRPr>
          </a:p>
        </p:txBody>
      </p:sp>
      <p:sp>
        <p:nvSpPr>
          <p:cNvPr id="9" name="Rectangle 8"/>
          <p:cNvSpPr>
            <a:spLocks/>
          </p:cNvSpPr>
          <p:nvPr/>
        </p:nvSpPr>
        <p:spPr bwMode="auto">
          <a:xfrm>
            <a:off x="0" y="2133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0" name="Rectangle 9"/>
          <p:cNvSpPr>
            <a:spLocks/>
          </p:cNvSpPr>
          <p:nvPr/>
        </p:nvSpPr>
        <p:spPr bwMode="auto">
          <a:xfrm>
            <a:off x="0" y="5257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1" name="Rectangle 10"/>
          <p:cNvSpPr>
            <a:spLocks/>
          </p:cNvSpPr>
          <p:nvPr/>
        </p:nvSpPr>
        <p:spPr bwMode="auto">
          <a:xfrm>
            <a:off x="0" y="26670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4" name="Rectangle 13"/>
          <p:cNvSpPr>
            <a:spLocks/>
          </p:cNvSpPr>
          <p:nvPr/>
        </p:nvSpPr>
        <p:spPr bwMode="auto">
          <a:xfrm>
            <a:off x="0" y="55626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anim calcmode="lin" valueType="num">
                                      <p:cBhvr>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Cấu trúc phức tạp</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Thành phần của cấu trúc là cấu trúc khác</a:t>
            </a:r>
            <a:endParaRPr lang="en-US">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t>Dữ liệu kiểu cấu trúc</a:t>
            </a:r>
            <a:endParaRPr lang="en-US" dirty="0"/>
          </a:p>
        </p:txBody>
      </p:sp>
      <p:sp>
        <p:nvSpPr>
          <p:cNvPr id="5" name="Rounded Rectangle 4"/>
          <p:cNvSpPr/>
          <p:nvPr/>
        </p:nvSpPr>
        <p:spPr>
          <a:xfrm>
            <a:off x="685800" y="2020888"/>
            <a:ext cx="152400" cy="43799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34822" name="TextBox 5"/>
          <p:cNvSpPr txBox="1">
            <a:spLocks noChangeArrowheads="1"/>
          </p:cNvSpPr>
          <p:nvPr/>
        </p:nvSpPr>
        <p:spPr bwMode="auto">
          <a:xfrm>
            <a:off x="838200" y="2020888"/>
            <a:ext cx="7010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a:t>
            </a:r>
            <a:r>
              <a:rPr lang="en-US" sz="2000" b="1">
                <a:solidFill>
                  <a:srgbClr val="FF0000"/>
                </a:solidFill>
                <a:latin typeface="Courier New" panose="02070309020205020404" pitchFamily="49" charset="0"/>
                <a:cs typeface="Courier New" panose="02070309020205020404" pitchFamily="49" charset="0"/>
              </a:rPr>
              <a:t>DIEM</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int x;</a:t>
            </a:r>
          </a:p>
          <a:p>
            <a:pPr eaLnBrk="1" hangingPunct="1"/>
            <a:r>
              <a:rPr lang="en-US" sz="2000" b="1">
                <a:latin typeface="Courier New" panose="02070309020205020404" pitchFamily="49" charset="0"/>
                <a:cs typeface="Courier New" panose="02070309020205020404" pitchFamily="49" charset="0"/>
              </a:rPr>
              <a:t>	int y;</a:t>
            </a:r>
          </a:p>
          <a:p>
            <a:pPr eaLnBrk="1" hangingPunct="1"/>
            <a:r>
              <a:rPr lang="en-US" sz="2000" b="1">
                <a:latin typeface="Courier New" panose="02070309020205020404" pitchFamily="49" charset="0"/>
                <a:cs typeface="Courier New" panose="02070309020205020404" pitchFamily="49" charset="0"/>
              </a:rPr>
              <a:t>};</a:t>
            </a:r>
          </a:p>
          <a:p>
            <a:pPr eaLnBrk="1" hangingPunct="1"/>
            <a:endParaRPr lang="en-US" sz="2000" b="1">
              <a:latin typeface="Courier New" panose="02070309020205020404" pitchFamily="49" charset="0"/>
              <a:cs typeface="Courier New" panose="02070309020205020404" pitchFamily="49" charset="0"/>
            </a:endParaRPr>
          </a:p>
          <a:p>
            <a:pPr eaLnBrk="1" hangingPunct="1"/>
            <a:r>
              <a:rPr lang="en-US" sz="2000" b="1">
                <a:latin typeface="Courier New" panose="02070309020205020404" pitchFamily="49" charset="0"/>
                <a:cs typeface="Courier New" panose="02070309020205020404" pitchFamily="49" charset="0"/>
              </a:rPr>
              <a:t>struct HINHCHUNHAT</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struct </a:t>
            </a:r>
            <a:r>
              <a:rPr lang="en-US" sz="2000" b="1">
                <a:solidFill>
                  <a:srgbClr val="FF0000"/>
                </a:solidFill>
                <a:latin typeface="Courier New" panose="02070309020205020404" pitchFamily="49" charset="0"/>
                <a:cs typeface="Courier New" panose="02070309020205020404" pitchFamily="49" charset="0"/>
              </a:rPr>
              <a:t>DIEM</a:t>
            </a:r>
            <a:r>
              <a:rPr lang="en-US" sz="2000" b="1">
                <a:latin typeface="Courier New" panose="02070309020205020404" pitchFamily="49" charset="0"/>
                <a:cs typeface="Courier New" panose="02070309020205020404" pitchFamily="49" charset="0"/>
              </a:rPr>
              <a:t>	traitren;</a:t>
            </a:r>
          </a:p>
          <a:p>
            <a:pPr eaLnBrk="1" hangingPunct="1"/>
            <a:r>
              <a:rPr lang="en-US" sz="2000" b="1">
                <a:latin typeface="Courier New" panose="02070309020205020404" pitchFamily="49" charset="0"/>
                <a:cs typeface="Courier New" panose="02070309020205020404" pitchFamily="49" charset="0"/>
              </a:rPr>
              <a:t>	struct </a:t>
            </a:r>
            <a:r>
              <a:rPr lang="en-US" sz="2000" b="1">
                <a:solidFill>
                  <a:srgbClr val="FF0000"/>
                </a:solidFill>
                <a:latin typeface="Courier New" panose="02070309020205020404" pitchFamily="49" charset="0"/>
                <a:cs typeface="Courier New" panose="02070309020205020404" pitchFamily="49" charset="0"/>
              </a:rPr>
              <a:t>DIEM</a:t>
            </a:r>
            <a:r>
              <a:rPr lang="en-US" sz="2000" b="1">
                <a:latin typeface="Courier New" panose="02070309020205020404" pitchFamily="49" charset="0"/>
                <a:cs typeface="Courier New" panose="02070309020205020404" pitchFamily="49" charset="0"/>
              </a:rPr>
              <a:t> phaiduoi;</a:t>
            </a:r>
          </a:p>
          <a:p>
            <a:pPr eaLnBrk="1" hangingPunct="1"/>
            <a:r>
              <a:rPr lang="en-US" sz="2000" b="1">
                <a:latin typeface="Courier New" panose="02070309020205020404" pitchFamily="49" charset="0"/>
                <a:cs typeface="Courier New" panose="02070309020205020404" pitchFamily="49" charset="0"/>
              </a:rPr>
              <a:t>} hcn1;</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hcn1.traitren.x = 2912;</a:t>
            </a:r>
          </a:p>
          <a:p>
            <a:pPr eaLnBrk="1" hangingPunct="1"/>
            <a:r>
              <a:rPr lang="en-US" sz="2000" b="1">
                <a:latin typeface="Courier New" panose="02070309020205020404" pitchFamily="49" charset="0"/>
                <a:cs typeface="Courier New" panose="02070309020205020404" pitchFamily="49" charset="0"/>
              </a:rPr>
              <a:t>hcn1.traitren.y = 1706;</a:t>
            </a:r>
          </a:p>
        </p:txBody>
      </p:sp>
      <p:sp>
        <p:nvSpPr>
          <p:cNvPr id="7" name="Rectangle 6"/>
          <p:cNvSpPr>
            <a:spLocks/>
          </p:cNvSpPr>
          <p:nvPr/>
        </p:nvSpPr>
        <p:spPr bwMode="auto">
          <a:xfrm>
            <a:off x="0" y="2057400"/>
            <a:ext cx="9128125" cy="15240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8" name="Rectangle 7"/>
          <p:cNvSpPr>
            <a:spLocks/>
          </p:cNvSpPr>
          <p:nvPr/>
        </p:nvSpPr>
        <p:spPr bwMode="auto">
          <a:xfrm>
            <a:off x="0" y="44958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0" presetClass="exit" presetSubtype="0" fill="hold" grpId="0"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Cấu trúc phức tạp</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Thành phần của cấu trúc là mảng</a:t>
            </a:r>
            <a:endParaRPr lang="en-US">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t>Dữ liệu kiểu cấu trúc</a:t>
            </a:r>
            <a:endParaRPr lang="en-US" dirty="0"/>
          </a:p>
        </p:txBody>
      </p:sp>
      <p:sp>
        <p:nvSpPr>
          <p:cNvPr id="5" name="Rounded Rectangle 4"/>
          <p:cNvSpPr/>
          <p:nvPr/>
        </p:nvSpPr>
        <p:spPr>
          <a:xfrm>
            <a:off x="685800" y="2020888"/>
            <a:ext cx="152400" cy="31607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35846" name="TextBox 5"/>
          <p:cNvSpPr txBox="1">
            <a:spLocks noChangeArrowheads="1"/>
          </p:cNvSpPr>
          <p:nvPr/>
        </p:nvSpPr>
        <p:spPr bwMode="auto">
          <a:xfrm>
            <a:off x="838200" y="2020888"/>
            <a:ext cx="70104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SINHVIEN</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char hoten[30];</a:t>
            </a:r>
          </a:p>
          <a:p>
            <a:pPr eaLnBrk="1" hangingPunct="1"/>
            <a:r>
              <a:rPr lang="en-US" sz="2000" b="1">
                <a:latin typeface="Courier New" panose="02070309020205020404" pitchFamily="49" charset="0"/>
                <a:cs typeface="Courier New" panose="02070309020205020404" pitchFamily="49" charset="0"/>
              </a:rPr>
              <a:t>	float toan, ly, hoa;</a:t>
            </a:r>
          </a:p>
          <a:p>
            <a:pPr eaLnBrk="1" hangingPunct="1"/>
            <a:r>
              <a:rPr lang="en-US" sz="2000" b="1">
                <a:latin typeface="Courier New" panose="02070309020205020404" pitchFamily="49" charset="0"/>
                <a:cs typeface="Courier New" panose="02070309020205020404" pitchFamily="49" charset="0"/>
              </a:rPr>
              <a:t>} sv1;</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strcpy(sv1.hoten, “Nguyen Van A”);</a:t>
            </a:r>
          </a:p>
          <a:p>
            <a:pPr eaLnBrk="1" hangingPunct="1"/>
            <a:r>
              <a:rPr lang="en-US" sz="2000" b="1">
                <a:latin typeface="Courier New" panose="02070309020205020404" pitchFamily="49" charset="0"/>
                <a:cs typeface="Courier New" panose="02070309020205020404" pitchFamily="49" charset="0"/>
              </a:rPr>
              <a:t>sv1.toan = 10;</a:t>
            </a:r>
          </a:p>
          <a:p>
            <a:pPr eaLnBrk="1" hangingPunct="1"/>
            <a:r>
              <a:rPr lang="en-US" sz="2000" b="1">
                <a:latin typeface="Courier New" panose="02070309020205020404" pitchFamily="49" charset="0"/>
                <a:cs typeface="Courier New" panose="02070309020205020404" pitchFamily="49" charset="0"/>
              </a:rPr>
              <a:t>sv1.ly = 6.5;</a:t>
            </a:r>
          </a:p>
          <a:p>
            <a:pPr eaLnBrk="1" hangingPunct="1"/>
            <a:r>
              <a:rPr lang="en-US" sz="2000" b="1">
                <a:latin typeface="Courier New" panose="02070309020205020404" pitchFamily="49" charset="0"/>
                <a:cs typeface="Courier New" panose="02070309020205020404" pitchFamily="49" charset="0"/>
              </a:rPr>
              <a:t>sv1.hoa = 9;</a:t>
            </a:r>
          </a:p>
        </p:txBody>
      </p:sp>
      <p:sp>
        <p:nvSpPr>
          <p:cNvPr id="7" name="Rectangle 6"/>
          <p:cNvSpPr>
            <a:spLocks/>
          </p:cNvSpPr>
          <p:nvPr/>
        </p:nvSpPr>
        <p:spPr bwMode="auto">
          <a:xfrm>
            <a:off x="0" y="2057400"/>
            <a:ext cx="9128125" cy="15240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Cấu trúc phức tạp</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Cấu trúc </a:t>
            </a:r>
            <a:r>
              <a:rPr lang="vi-VN" smtClean="0">
                <a:solidFill>
                  <a:schemeClr val="tx1">
                    <a:lumMod val="60000"/>
                    <a:lumOff val="40000"/>
                  </a:schemeClr>
                </a:solidFill>
              </a:rPr>
              <a:t>đệ</a:t>
            </a:r>
            <a:r>
              <a:rPr lang="en-US" smtClean="0">
                <a:solidFill>
                  <a:schemeClr val="tx1">
                    <a:lumMod val="60000"/>
                    <a:lumOff val="40000"/>
                  </a:schemeClr>
                </a:solidFill>
              </a:rPr>
              <a:t> quy (tự trỏ)</a:t>
            </a:r>
            <a:endParaRPr lang="en-US">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t>Dữ liệu kiểu cấu trúc</a:t>
            </a:r>
            <a:endParaRPr lang="en-US" dirty="0"/>
          </a:p>
        </p:txBody>
      </p:sp>
      <p:sp>
        <p:nvSpPr>
          <p:cNvPr id="5" name="Rounded Rectangle 4"/>
          <p:cNvSpPr/>
          <p:nvPr/>
        </p:nvSpPr>
        <p:spPr>
          <a:xfrm>
            <a:off x="685800" y="2020888"/>
            <a:ext cx="152400" cy="34655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36870" name="TextBox 5"/>
          <p:cNvSpPr txBox="1">
            <a:spLocks noChangeArrowheads="1"/>
          </p:cNvSpPr>
          <p:nvPr/>
        </p:nvSpPr>
        <p:spPr bwMode="auto">
          <a:xfrm>
            <a:off x="838200" y="2020888"/>
            <a:ext cx="70104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a:t>
            </a:r>
            <a:r>
              <a:rPr lang="en-US" sz="2000" b="1">
                <a:solidFill>
                  <a:srgbClr val="FF0000"/>
                </a:solidFill>
                <a:latin typeface="Courier New" panose="02070309020205020404" pitchFamily="49" charset="0"/>
                <a:cs typeface="Courier New" panose="02070309020205020404" pitchFamily="49" charset="0"/>
              </a:rPr>
              <a:t>PERSON</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char hoten[30];</a:t>
            </a:r>
          </a:p>
          <a:p>
            <a:pPr eaLnBrk="1" hangingPunct="1"/>
            <a:r>
              <a:rPr lang="en-US" sz="2000" b="1">
                <a:latin typeface="Courier New" panose="02070309020205020404" pitchFamily="49" charset="0"/>
                <a:cs typeface="Courier New" panose="02070309020205020404" pitchFamily="49" charset="0"/>
              </a:rPr>
              <a:t>	struct </a:t>
            </a:r>
            <a:r>
              <a:rPr lang="en-US" sz="2000" b="1">
                <a:solidFill>
                  <a:srgbClr val="FF0000"/>
                </a:solidFill>
                <a:latin typeface="Courier New" panose="02070309020205020404" pitchFamily="49" charset="0"/>
                <a:cs typeface="Courier New" panose="02070309020205020404" pitchFamily="49" charset="0"/>
              </a:rPr>
              <a:t>PERSON</a:t>
            </a:r>
            <a:r>
              <a:rPr lang="en-US" sz="2000" b="1">
                <a:latin typeface="Courier New" panose="02070309020205020404" pitchFamily="49" charset="0"/>
                <a:cs typeface="Courier New" panose="02070309020205020404" pitchFamily="49" charset="0"/>
              </a:rPr>
              <a:t> </a:t>
            </a:r>
            <a:r>
              <a:rPr lang="en-US" sz="2000" b="1">
                <a:solidFill>
                  <a:srgbClr val="FF00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father, </a:t>
            </a:r>
            <a:r>
              <a:rPr lang="en-US" sz="2000" b="1">
                <a:solidFill>
                  <a:srgbClr val="FF00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mother;</a:t>
            </a:r>
          </a:p>
          <a:p>
            <a:pPr eaLnBrk="1" hangingPunct="1"/>
            <a:r>
              <a:rPr lang="en-US" sz="2000" b="1">
                <a:latin typeface="Courier New" panose="02070309020205020404" pitchFamily="49" charset="0"/>
                <a:cs typeface="Courier New" panose="02070309020205020404" pitchFamily="49" charset="0"/>
              </a:rPr>
              <a:t>};</a:t>
            </a:r>
          </a:p>
          <a:p>
            <a:pPr eaLnBrk="1" hangingPunct="1"/>
            <a:endParaRPr lang="en-US" sz="2000" b="1">
              <a:latin typeface="Courier New" panose="02070309020205020404" pitchFamily="49" charset="0"/>
              <a:cs typeface="Courier New" panose="02070309020205020404" pitchFamily="49" charset="0"/>
            </a:endParaRPr>
          </a:p>
          <a:p>
            <a:pPr eaLnBrk="1" hangingPunct="1"/>
            <a:r>
              <a:rPr lang="en-US" sz="2000" b="1">
                <a:latin typeface="Courier New" panose="02070309020205020404" pitchFamily="49" charset="0"/>
                <a:cs typeface="Courier New" panose="02070309020205020404" pitchFamily="49" charset="0"/>
              </a:rPr>
              <a:t>struct </a:t>
            </a:r>
            <a:r>
              <a:rPr lang="en-US" sz="2000" b="1">
                <a:solidFill>
                  <a:srgbClr val="FF0000"/>
                </a:solidFill>
                <a:latin typeface="Courier New" panose="02070309020205020404" pitchFamily="49" charset="0"/>
                <a:cs typeface="Courier New" panose="02070309020205020404" pitchFamily="49" charset="0"/>
              </a:rPr>
              <a:t>NODE</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int value;</a:t>
            </a:r>
          </a:p>
          <a:p>
            <a:pPr eaLnBrk="1" hangingPunct="1"/>
            <a:r>
              <a:rPr lang="en-US" sz="2000" b="1">
                <a:latin typeface="Courier New" panose="02070309020205020404" pitchFamily="49" charset="0"/>
                <a:cs typeface="Courier New" panose="02070309020205020404" pitchFamily="49" charset="0"/>
              </a:rPr>
              <a:t>	struct </a:t>
            </a:r>
            <a:r>
              <a:rPr lang="en-US" sz="2000" b="1">
                <a:solidFill>
                  <a:srgbClr val="FF0000"/>
                </a:solidFill>
                <a:latin typeface="Courier New" panose="02070309020205020404" pitchFamily="49" charset="0"/>
                <a:cs typeface="Courier New" panose="02070309020205020404" pitchFamily="49" charset="0"/>
              </a:rPr>
              <a:t>NODE</a:t>
            </a:r>
            <a:r>
              <a:rPr lang="en-US" sz="2000" b="1">
                <a:latin typeface="Courier New" panose="02070309020205020404" pitchFamily="49" charset="0"/>
                <a:cs typeface="Courier New" panose="02070309020205020404" pitchFamily="49" charset="0"/>
              </a:rPr>
              <a:t> *pNext;</a:t>
            </a:r>
          </a:p>
          <a:p>
            <a:pPr eaLnBrk="1" hangingPunct="1"/>
            <a:r>
              <a:rPr lang="en-US" sz="2000" b="1">
                <a:latin typeface="Courier New" panose="02070309020205020404" pitchFamily="49" charset="0"/>
                <a:cs typeface="Courier New" panose="02070309020205020404" pitchFamily="49" charset="0"/>
              </a:rPr>
              <a:t>};</a:t>
            </a:r>
          </a:p>
        </p:txBody>
      </p:sp>
      <p:sp>
        <p:nvSpPr>
          <p:cNvPr id="7" name="Rectangle 6"/>
          <p:cNvSpPr>
            <a:spLocks/>
          </p:cNvSpPr>
          <p:nvPr/>
        </p:nvSpPr>
        <p:spPr bwMode="auto">
          <a:xfrm>
            <a:off x="0" y="2057400"/>
            <a:ext cx="9128125" cy="15240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8" name="Rectangle 7"/>
          <p:cNvSpPr>
            <a:spLocks/>
          </p:cNvSpPr>
          <p:nvPr/>
        </p:nvSpPr>
        <p:spPr bwMode="auto">
          <a:xfrm>
            <a:off x="0" y="3962400"/>
            <a:ext cx="9128125" cy="15240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0" presetClass="exit" presetSubtype="0" fill="hold" grpId="0"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Nội dung</a:t>
            </a:r>
          </a:p>
        </p:txBody>
      </p:sp>
      <p:sp>
        <p:nvSpPr>
          <p:cNvPr id="4" name="Footer Placeholder 3"/>
          <p:cNvSpPr>
            <a:spLocks noGrp="1"/>
          </p:cNvSpPr>
          <p:nvPr>
            <p:ph type="ftr" sz="quarter" idx="11"/>
          </p:nvPr>
        </p:nvSpPr>
        <p:spPr/>
        <p:txBody>
          <a:bodyPr/>
          <a:lstStyle/>
          <a:p>
            <a:pPr>
              <a:defRPr/>
            </a:pPr>
            <a:r>
              <a:rPr lang="en-US"/>
              <a:t>Dữ liệu kiểu cấu trúc</a:t>
            </a:r>
          </a:p>
        </p:txBody>
      </p:sp>
      <p:grpSp>
        <p:nvGrpSpPr>
          <p:cNvPr id="2" name="Group 46"/>
          <p:cNvGrpSpPr>
            <a:grpSpLocks/>
          </p:cNvGrpSpPr>
          <p:nvPr/>
        </p:nvGrpSpPr>
        <p:grpSpPr bwMode="auto">
          <a:xfrm>
            <a:off x="2133600" y="1905000"/>
            <a:ext cx="4724400" cy="685800"/>
            <a:chOff x="1296" y="1824"/>
            <a:chExt cx="2976" cy="432"/>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16405"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Arial" charset="0"/>
              </a:endParaRPr>
            </a:p>
          </p:txBody>
        </p:sp>
        <p:sp>
          <p:nvSpPr>
            <p:cNvPr id="23574" name="Text Box 49"/>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b="1">
                  <a:solidFill>
                    <a:srgbClr val="000000"/>
                  </a:solidFill>
                </a:rPr>
                <a:t>K</a:t>
              </a:r>
              <a:r>
                <a:rPr lang="en-US" b="1" smtClean="0">
                  <a:solidFill>
                    <a:srgbClr val="000000"/>
                  </a:solidFill>
                </a:rPr>
                <a:t>iểu </a:t>
              </a:r>
              <a:r>
                <a:rPr lang="en-US" b="1">
                  <a:solidFill>
                    <a:srgbClr val="000000"/>
                  </a:solidFill>
                </a:rPr>
                <a:t>cấu trúc (struct)</a:t>
              </a:r>
            </a:p>
          </p:txBody>
        </p:sp>
        <p:sp>
          <p:nvSpPr>
            <p:cNvPr id="23575" name="Text Box 5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a:solidFill>
                    <a:schemeClr val="bg1"/>
                  </a:solidFill>
                </a:rPr>
                <a:t>1</a:t>
              </a:r>
            </a:p>
          </p:txBody>
        </p:sp>
      </p:grpSp>
      <p:grpSp>
        <p:nvGrpSpPr>
          <p:cNvPr id="3" name="Group 51"/>
          <p:cNvGrpSpPr>
            <a:grpSpLocks/>
          </p:cNvGrpSpPr>
          <p:nvPr/>
        </p:nvGrpSpPr>
        <p:grpSpPr bwMode="auto">
          <a:xfrm>
            <a:off x="2133600" y="2743200"/>
            <a:ext cx="4724400" cy="685800"/>
            <a:chOff x="1296" y="1824"/>
            <a:chExt cx="2976" cy="432"/>
          </a:xfrm>
        </p:grpSpPr>
        <p:sp>
          <p:nvSpPr>
            <p:cNvPr id="11"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16401"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Arial" charset="0"/>
              </a:endParaRPr>
            </a:p>
          </p:txBody>
        </p:sp>
        <p:sp>
          <p:nvSpPr>
            <p:cNvPr id="23570" name="Text Box 54"/>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b="1" smtClean="0">
                  <a:solidFill>
                    <a:srgbClr val="000000"/>
                  </a:solidFill>
                </a:rPr>
                <a:t>Kiểu hợp</a:t>
              </a:r>
              <a:endParaRPr lang="en-US" b="1">
                <a:solidFill>
                  <a:srgbClr val="000000"/>
                </a:solidFill>
              </a:endParaRPr>
            </a:p>
          </p:txBody>
        </p:sp>
        <p:sp>
          <p:nvSpPr>
            <p:cNvPr id="23571"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a:solidFill>
                    <a:schemeClr val="bg1"/>
                  </a:solidFill>
                </a:rPr>
                <a:t>2</a:t>
              </a:r>
            </a:p>
          </p:txBody>
        </p:sp>
      </p:grpSp>
      <p:grpSp>
        <p:nvGrpSpPr>
          <p:cNvPr id="7" name="Group 61"/>
          <p:cNvGrpSpPr>
            <a:grpSpLocks/>
          </p:cNvGrpSpPr>
          <p:nvPr/>
        </p:nvGrpSpPr>
        <p:grpSpPr bwMode="auto">
          <a:xfrm>
            <a:off x="2144486" y="3715657"/>
            <a:ext cx="4724400" cy="685800"/>
            <a:chOff x="1296" y="1824"/>
            <a:chExt cx="2976" cy="432"/>
          </a:xfrm>
        </p:grpSpPr>
        <p:sp>
          <p:nvSpPr>
            <p:cNvPr id="21"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16393"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Arial" charset="0"/>
              </a:endParaRPr>
            </a:p>
          </p:txBody>
        </p:sp>
        <p:sp>
          <p:nvSpPr>
            <p:cNvPr id="23562" name="Text Box 64"/>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b="1" smtClean="0">
                  <a:solidFill>
                    <a:srgbClr val="000000"/>
                  </a:solidFill>
                </a:rPr>
                <a:t>Kiểu Liệt Kê</a:t>
              </a:r>
              <a:endParaRPr lang="en-US" b="1">
                <a:solidFill>
                  <a:srgbClr val="000000"/>
                </a:solidFill>
              </a:endParaRPr>
            </a:p>
          </p:txBody>
        </p:sp>
        <p:sp>
          <p:nvSpPr>
            <p:cNvPr id="23563" name="Text Box 65"/>
            <p:cNvSpPr txBox="1">
              <a:spLocks noChangeArrowheads="1"/>
            </p:cNvSpPr>
            <p:nvPr/>
          </p:nvSpPr>
          <p:spPr bwMode="gray">
            <a:xfrm>
              <a:off x="1392" y="1886"/>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a:solidFill>
                    <a:schemeClr val="bg1"/>
                  </a:solidFill>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mtClean="0"/>
              <a:t>Mảng cấu trúc</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Mảng cấu trúc</a:t>
            </a:r>
          </a:p>
          <a:p>
            <a:pPr lvl="1" eaLnBrk="1" hangingPunct="1">
              <a:defRPr/>
            </a:pPr>
            <a:r>
              <a:rPr lang="en-US" smtClean="0"/>
              <a:t>T</a:t>
            </a:r>
            <a:r>
              <a:rPr lang="vi-VN" smtClean="0"/>
              <a:t>ươ</a:t>
            </a:r>
            <a:r>
              <a:rPr lang="en-US" smtClean="0"/>
              <a:t>ng tự nh</a:t>
            </a:r>
            <a:r>
              <a:rPr lang="vi-VN" smtClean="0"/>
              <a:t>ư</a:t>
            </a:r>
            <a:r>
              <a:rPr lang="en-US" smtClean="0"/>
              <a:t> mảng với kiểu dữ liệu c</a:t>
            </a:r>
            <a:r>
              <a:rPr lang="vi-VN" smtClean="0"/>
              <a:t>ơ</a:t>
            </a:r>
            <a:r>
              <a:rPr lang="en-US" smtClean="0"/>
              <a:t> sở (char, int, float, …)</a:t>
            </a:r>
            <a:endParaRPr lang="en-US"/>
          </a:p>
        </p:txBody>
      </p:sp>
      <p:sp>
        <p:nvSpPr>
          <p:cNvPr id="4" name="Footer Placeholder 3"/>
          <p:cNvSpPr>
            <a:spLocks noGrp="1"/>
          </p:cNvSpPr>
          <p:nvPr>
            <p:ph type="ftr" sz="quarter" idx="11"/>
          </p:nvPr>
        </p:nvSpPr>
        <p:spPr/>
        <p:txBody>
          <a:bodyPr/>
          <a:lstStyle/>
          <a:p>
            <a:pPr>
              <a:defRPr/>
            </a:pPr>
            <a:r>
              <a:rPr lang="en-US"/>
              <a:t>Dữ liệu kiểu cấu trúc</a:t>
            </a:r>
            <a:endParaRPr lang="en-US" dirty="0"/>
          </a:p>
        </p:txBody>
      </p:sp>
      <p:sp>
        <p:nvSpPr>
          <p:cNvPr id="5" name="Rounded Rectangle 4"/>
          <p:cNvSpPr/>
          <p:nvPr/>
        </p:nvSpPr>
        <p:spPr>
          <a:xfrm>
            <a:off x="685800" y="3011488"/>
            <a:ext cx="152400" cy="25511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3011488"/>
            <a:ext cx="70104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a:t>
            </a:r>
            <a:r>
              <a:rPr lang="en-US" sz="2000" b="1">
                <a:solidFill>
                  <a:srgbClr val="FF0000"/>
                </a:solidFill>
                <a:latin typeface="Courier New" panose="02070309020205020404" pitchFamily="49" charset="0"/>
                <a:cs typeface="Courier New" panose="02070309020205020404" pitchFamily="49" charset="0"/>
              </a:rPr>
              <a:t>DIEM</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int x;</a:t>
            </a:r>
          </a:p>
          <a:p>
            <a:pPr eaLnBrk="1" hangingPunct="1"/>
            <a:r>
              <a:rPr lang="en-US" sz="2000" b="1">
                <a:latin typeface="Courier New" panose="02070309020205020404" pitchFamily="49" charset="0"/>
                <a:cs typeface="Courier New" panose="02070309020205020404" pitchFamily="49" charset="0"/>
              </a:rPr>
              <a:t>	int y;</a:t>
            </a:r>
          </a:p>
          <a:p>
            <a:pPr eaLnBrk="1" hangingPunct="1"/>
            <a:r>
              <a:rPr lang="en-US" sz="2000" b="1">
                <a:latin typeface="Courier New" panose="02070309020205020404" pitchFamily="49" charset="0"/>
                <a:cs typeface="Courier New" panose="02070309020205020404" pitchFamily="49" charset="0"/>
              </a:rPr>
              <a:t>};</a:t>
            </a:r>
          </a:p>
          <a:p>
            <a:pPr eaLnBrk="1" hangingPunct="1"/>
            <a:endParaRPr lang="en-US" sz="2000" b="1">
              <a:latin typeface="Courier New" panose="02070309020205020404" pitchFamily="49" charset="0"/>
              <a:cs typeface="Courier New" panose="02070309020205020404" pitchFamily="49" charset="0"/>
            </a:endParaRPr>
          </a:p>
          <a:p>
            <a:pPr eaLnBrk="1" hangingPunct="1"/>
            <a:r>
              <a:rPr lang="en-US" sz="2000" b="1">
                <a:solidFill>
                  <a:srgbClr val="FF0000"/>
                </a:solidFill>
                <a:latin typeface="Courier New" panose="02070309020205020404" pitchFamily="49" charset="0"/>
                <a:cs typeface="Courier New" panose="02070309020205020404" pitchFamily="49" charset="0"/>
              </a:rPr>
              <a:t>DIEM</a:t>
            </a:r>
            <a:r>
              <a:rPr lang="en-US" sz="2000" b="1">
                <a:latin typeface="Courier New" panose="02070309020205020404" pitchFamily="49" charset="0"/>
                <a:cs typeface="Courier New" panose="02070309020205020404" pitchFamily="49" charset="0"/>
              </a:rPr>
              <a:t> mang1[20];</a:t>
            </a:r>
          </a:p>
          <a:p>
            <a:pPr eaLnBrk="1" hangingPunct="1"/>
            <a:r>
              <a:rPr lang="en-US" sz="2000" b="1">
                <a:solidFill>
                  <a:srgbClr val="FF0000"/>
                </a:solidFill>
                <a:latin typeface="Courier New" panose="02070309020205020404" pitchFamily="49" charset="0"/>
                <a:cs typeface="Courier New" panose="02070309020205020404" pitchFamily="49" charset="0"/>
              </a:rPr>
              <a:t>DIEM</a:t>
            </a:r>
            <a:r>
              <a:rPr lang="en-US" sz="2000" b="1">
                <a:latin typeface="Courier New" panose="02070309020205020404" pitchFamily="49" charset="0"/>
                <a:cs typeface="Courier New" panose="02070309020205020404" pitchFamily="49" charset="0"/>
              </a:rPr>
              <a:t> mang2[10] = {{3, 2}, {4, 4}, {2,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Truyền cấu trúc cho hàm</a:t>
            </a:r>
          </a:p>
        </p:txBody>
      </p:sp>
      <p:sp>
        <p:nvSpPr>
          <p:cNvPr id="3" name="Content Placeholder 2"/>
          <p:cNvSpPr>
            <a:spLocks noGrp="1"/>
          </p:cNvSpPr>
          <p:nvPr>
            <p:ph idx="1"/>
          </p:nvPr>
        </p:nvSpPr>
        <p:spPr>
          <a:xfrm>
            <a:off x="457200" y="1371600"/>
            <a:ext cx="8229600" cy="4800600"/>
          </a:xfrm>
        </p:spPr>
        <p:txBody>
          <a:bodyPr/>
          <a:lstStyle/>
          <a:p>
            <a:pPr eaLnBrk="1" hangingPunct="1">
              <a:defRPr/>
            </a:pPr>
            <a:r>
              <a:rPr lang="en-US" smtClean="0">
                <a:solidFill>
                  <a:schemeClr val="tx1">
                    <a:lumMod val="60000"/>
                    <a:lumOff val="40000"/>
                  </a:schemeClr>
                </a:solidFill>
              </a:rPr>
              <a:t>Truyền cấu trúc cho hàm</a:t>
            </a:r>
          </a:p>
          <a:p>
            <a:pPr lvl="1" eaLnBrk="1" hangingPunct="1">
              <a:defRPr/>
            </a:pPr>
            <a:r>
              <a:rPr lang="en-US" smtClean="0"/>
              <a:t>Giống nh</a:t>
            </a:r>
            <a:r>
              <a:rPr lang="vi-VN" smtClean="0"/>
              <a:t>ư</a:t>
            </a:r>
            <a:r>
              <a:rPr lang="en-US" smtClean="0"/>
              <a:t> truyền kiểu dữ liệu c</a:t>
            </a:r>
            <a:r>
              <a:rPr lang="vi-VN" smtClean="0"/>
              <a:t>ơ</a:t>
            </a:r>
            <a:r>
              <a:rPr lang="en-US" smtClean="0"/>
              <a:t> sở</a:t>
            </a:r>
          </a:p>
          <a:p>
            <a:pPr lvl="2" eaLnBrk="1" hangingPunct="1">
              <a:defRPr/>
            </a:pPr>
            <a:r>
              <a:rPr lang="en-US" smtClean="0"/>
              <a:t>Tham trị (không thay </a:t>
            </a:r>
            <a:r>
              <a:rPr lang="vi-VN" smtClean="0"/>
              <a:t>đổ</a:t>
            </a:r>
            <a:r>
              <a:rPr lang="en-US" smtClean="0"/>
              <a:t>i sau khi kết thúc hàm)</a:t>
            </a:r>
          </a:p>
          <a:p>
            <a:pPr lvl="2" eaLnBrk="1" hangingPunct="1">
              <a:defRPr/>
            </a:pPr>
            <a:r>
              <a:rPr lang="en-US" smtClean="0"/>
              <a:t>Tham chiếu</a:t>
            </a:r>
          </a:p>
          <a:p>
            <a:pPr lvl="2" eaLnBrk="1" hangingPunct="1">
              <a:defRPr/>
            </a:pPr>
            <a:r>
              <a:rPr lang="en-US" smtClean="0"/>
              <a:t>Con trỏ</a:t>
            </a:r>
          </a:p>
          <a:p>
            <a:pPr lvl="1" eaLnBrk="1" hangingPunct="1">
              <a:defRPr/>
            </a:pPr>
            <a:r>
              <a:rPr lang="en-US" smtClean="0"/>
              <a:t>Ví dụ</a:t>
            </a:r>
          </a:p>
        </p:txBody>
      </p:sp>
      <p:sp>
        <p:nvSpPr>
          <p:cNvPr id="4" name="Footer Placeholder 3"/>
          <p:cNvSpPr>
            <a:spLocks noGrp="1"/>
          </p:cNvSpPr>
          <p:nvPr>
            <p:ph type="ftr" sz="quarter" idx="11"/>
          </p:nvPr>
        </p:nvSpPr>
        <p:spPr/>
        <p:txBody>
          <a:bodyPr/>
          <a:lstStyle/>
          <a:p>
            <a:pPr>
              <a:defRPr/>
            </a:pPr>
            <a:r>
              <a:rPr lang="en-US"/>
              <a:t>Dữ liệu kiểu cấu trúc</a:t>
            </a:r>
            <a:endParaRPr lang="en-US" dirty="0"/>
          </a:p>
        </p:txBody>
      </p:sp>
      <p:sp>
        <p:nvSpPr>
          <p:cNvPr id="5" name="Rounded Rectangle 4"/>
          <p:cNvSpPr/>
          <p:nvPr/>
        </p:nvSpPr>
        <p:spPr>
          <a:xfrm>
            <a:off x="685800" y="4379913"/>
            <a:ext cx="152400" cy="1944687"/>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4379913"/>
            <a:ext cx="7010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a:t>
            </a:r>
            <a:r>
              <a:rPr lang="en-US" sz="2000" b="1">
                <a:solidFill>
                  <a:srgbClr val="FF0000"/>
                </a:solidFill>
                <a:latin typeface="Courier New" panose="02070309020205020404" pitchFamily="49" charset="0"/>
                <a:cs typeface="Courier New" panose="02070309020205020404" pitchFamily="49" charset="0"/>
              </a:rPr>
              <a:t>DIEM </a:t>
            </a:r>
            <a:r>
              <a:rPr lang="en-US" sz="2000" b="1">
                <a:latin typeface="Courier New" panose="02070309020205020404" pitchFamily="49" charset="0"/>
                <a:cs typeface="Courier New" panose="02070309020205020404" pitchFamily="49" charset="0"/>
              </a:rPr>
              <a:t>{ int x, y; };</a:t>
            </a:r>
          </a:p>
          <a:p>
            <a:pPr eaLnBrk="1" hangingPunct="1"/>
            <a:endParaRPr lang="en-US" sz="2000" b="1">
              <a:latin typeface="Courier New" panose="02070309020205020404" pitchFamily="49" charset="0"/>
              <a:cs typeface="Courier New" panose="02070309020205020404" pitchFamily="49" charset="0"/>
            </a:endParaRPr>
          </a:p>
          <a:p>
            <a:pPr eaLnBrk="1" hangingPunct="1"/>
            <a:r>
              <a:rPr lang="en-US" sz="2000" b="1">
                <a:latin typeface="Courier New" panose="02070309020205020404" pitchFamily="49" charset="0"/>
                <a:cs typeface="Courier New" panose="02070309020205020404" pitchFamily="49" charset="0"/>
              </a:rPr>
              <a:t>void xuat1(int x, int y) { … };</a:t>
            </a:r>
          </a:p>
          <a:p>
            <a:pPr eaLnBrk="1" hangingPunct="1"/>
            <a:r>
              <a:rPr lang="en-US" sz="2000" b="1">
                <a:latin typeface="Courier New" panose="02070309020205020404" pitchFamily="49" charset="0"/>
                <a:cs typeface="Courier New" panose="02070309020205020404" pitchFamily="49" charset="0"/>
              </a:rPr>
              <a:t>void xuat2(DIEM diem) { … };</a:t>
            </a:r>
          </a:p>
          <a:p>
            <a:pPr eaLnBrk="1" hangingPunct="1"/>
            <a:r>
              <a:rPr lang="en-US" sz="2000" b="1">
                <a:latin typeface="Courier New" panose="02070309020205020404" pitchFamily="49" charset="0"/>
                <a:cs typeface="Courier New" panose="02070309020205020404" pitchFamily="49" charset="0"/>
              </a:rPr>
              <a:t>void xuat3(DIEM &amp;diem) { … };</a:t>
            </a:r>
          </a:p>
          <a:p>
            <a:pPr eaLnBrk="1" hangingPunct="1"/>
            <a:r>
              <a:rPr lang="en-US" sz="2000" b="1">
                <a:latin typeface="Courier New" panose="02070309020205020404" pitchFamily="49" charset="0"/>
                <a:cs typeface="Courier New" panose="02070309020205020404" pitchFamily="49" charset="0"/>
              </a:rPr>
              <a:t>void xuat4(DIEM *diem)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anim calcmode="lin" valueType="num">
                                      <p:cBhvr>
                                        <p:cTn id="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KIỂU HỢP</a:t>
            </a:r>
            <a:endParaRPr lang="en-US"/>
          </a:p>
        </p:txBody>
      </p:sp>
      <p:sp>
        <p:nvSpPr>
          <p:cNvPr id="3" name="Content Placeholder 2"/>
          <p:cNvSpPr>
            <a:spLocks noGrp="1"/>
          </p:cNvSpPr>
          <p:nvPr>
            <p:ph idx="1"/>
          </p:nvPr>
        </p:nvSpPr>
        <p:spPr>
          <a:xfrm>
            <a:off x="457200" y="1295400"/>
            <a:ext cx="8229600" cy="5029200"/>
          </a:xfrm>
        </p:spPr>
        <p:txBody>
          <a:bodyPr/>
          <a:lstStyle/>
          <a:p>
            <a:r>
              <a:rPr lang="vi-VN" sz="2400"/>
              <a:t>Giống như cấu trúc, kiểu hợp cũng có nhiều thành phần nhưng các thành phần của chúng </a:t>
            </a:r>
            <a:r>
              <a:rPr lang="vi-VN" sz="2400" smtClean="0"/>
              <a:t>sử</a:t>
            </a:r>
            <a:r>
              <a:rPr lang="en-US" sz="2400" smtClean="0"/>
              <a:t> </a:t>
            </a:r>
            <a:r>
              <a:rPr lang="vi-VN" sz="2400" smtClean="0"/>
              <a:t>dụng </a:t>
            </a:r>
            <a:r>
              <a:rPr lang="vi-VN" sz="2400"/>
              <a:t>chung nhau một vùng nhớ. </a:t>
            </a:r>
            <a:endParaRPr lang="en-US" sz="2400" smtClean="0"/>
          </a:p>
          <a:p>
            <a:r>
              <a:rPr lang="vi-VN" sz="2400" smtClean="0"/>
              <a:t>Do </a:t>
            </a:r>
            <a:r>
              <a:rPr lang="vi-VN" sz="2400"/>
              <a:t>vậy kích thước của một kiểu hợp là độdài của trường lớn nhất và việc thay đổi một thành phần sẽảnh hưởng đến tất </a:t>
            </a:r>
            <a:r>
              <a:rPr lang="vi-VN" sz="2400" smtClean="0"/>
              <a:t>cả</a:t>
            </a:r>
            <a:r>
              <a:rPr lang="en-US" sz="2400" smtClean="0"/>
              <a:t> </a:t>
            </a:r>
            <a:r>
              <a:rPr lang="vi-VN" sz="2400" smtClean="0"/>
              <a:t>các </a:t>
            </a:r>
            <a:r>
              <a:rPr lang="vi-VN" sz="2400"/>
              <a:t>thành phần còn lại. </a:t>
            </a:r>
            <a:endParaRPr lang="en-US" sz="2400" smtClean="0"/>
          </a:p>
          <a:p>
            <a:r>
              <a:rPr lang="en-US" sz="2400" smtClean="0"/>
              <a:t>Khai báo:</a:t>
            </a:r>
          </a:p>
          <a:p>
            <a:pPr marL="400050" lvl="1" indent="0">
              <a:buNone/>
            </a:pPr>
            <a:r>
              <a:rPr lang="en-US" sz="2400" i="1"/>
              <a:t> </a:t>
            </a:r>
            <a:r>
              <a:rPr lang="en-US" sz="2400" i="1" smtClean="0"/>
              <a:t> </a:t>
            </a:r>
            <a:r>
              <a:rPr lang="vi-VN" sz="2400" i="1" smtClean="0"/>
              <a:t>union </a:t>
            </a:r>
            <a:r>
              <a:rPr lang="vi-VN" sz="2400" i="1"/>
              <a:t>&lt;tên kiểu&gt; { </a:t>
            </a:r>
            <a:r>
              <a:rPr lang="en-US" sz="2400" i="1" smtClean="0"/>
              <a:t>   </a:t>
            </a:r>
          </a:p>
          <a:p>
            <a:pPr marL="400050" lvl="1" indent="0">
              <a:buNone/>
            </a:pPr>
            <a:r>
              <a:rPr lang="en-US" sz="2400" i="1"/>
              <a:t> </a:t>
            </a:r>
            <a:r>
              <a:rPr lang="en-US" sz="2400" i="1" smtClean="0"/>
              <a:t>          </a:t>
            </a:r>
            <a:r>
              <a:rPr lang="vi-VN" sz="2400" i="1" smtClean="0"/>
              <a:t>Danh </a:t>
            </a:r>
            <a:r>
              <a:rPr lang="vi-VN" sz="2400" i="1"/>
              <a:t>sách các thành phần; </a:t>
            </a:r>
            <a:endParaRPr lang="en-US" sz="2400" i="1" smtClean="0"/>
          </a:p>
          <a:p>
            <a:pPr marL="400050" lvl="1" indent="0">
              <a:buNone/>
            </a:pPr>
            <a:r>
              <a:rPr lang="en-US" sz="2400" i="1"/>
              <a:t> </a:t>
            </a:r>
            <a:r>
              <a:rPr lang="en-US" sz="2400" i="1" smtClean="0"/>
              <a:t>             </a:t>
            </a:r>
            <a:r>
              <a:rPr lang="vi-VN" sz="2400" i="1" smtClean="0"/>
              <a:t>}</a:t>
            </a:r>
            <a:endParaRPr lang="en-US" sz="2400" i="1"/>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2016272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Truy cập</a:t>
            </a:r>
            <a:endParaRPr lang="en-US"/>
          </a:p>
        </p:txBody>
      </p:sp>
      <p:sp>
        <p:nvSpPr>
          <p:cNvPr id="3" name="Content Placeholder 2"/>
          <p:cNvSpPr>
            <a:spLocks noGrp="1"/>
          </p:cNvSpPr>
          <p:nvPr>
            <p:ph idx="1"/>
          </p:nvPr>
        </p:nvSpPr>
        <p:spPr>
          <a:xfrm>
            <a:off x="457200" y="1295400"/>
            <a:ext cx="8229600" cy="5029200"/>
          </a:xfrm>
        </p:spPr>
        <p:txBody>
          <a:bodyPr/>
          <a:lstStyle/>
          <a:p>
            <a:r>
              <a:rPr lang="vi-VN"/>
              <a:t>Cú pháp truy cập đến các thành phần của hợp cũng tương tựnhưkiểu cấu trúc, tức cũng sửdụng toán tửlấy thành phần (dấu chấm</a:t>
            </a:r>
            <a:r>
              <a:rPr lang="vi-VN" smtClean="0"/>
              <a:t>.</a:t>
            </a:r>
            <a:r>
              <a:rPr lang="en-US" smtClean="0"/>
              <a:t> </a:t>
            </a:r>
            <a:r>
              <a:rPr lang="vi-VN" smtClean="0"/>
              <a:t>hoạ</a:t>
            </a:r>
            <a:r>
              <a:rPr lang="vi-VN"/>
              <a:t>̆c </a:t>
            </a:r>
            <a:r>
              <a:rPr lang="en-US" smtClean="0">
                <a:sym typeface="Wingdings" pitchFamily="2" charset="2"/>
              </a:rPr>
              <a:t> </a:t>
            </a:r>
            <a:r>
              <a:rPr lang="vi-VN" smtClean="0"/>
              <a:t>cho </a:t>
            </a:r>
            <a:r>
              <a:rPr lang="vi-VN"/>
              <a:t>biến con trỏkiểu hợp).</a:t>
            </a:r>
            <a:endParaRPr lang="en-US"/>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91529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KIỂU LIỆT KÊ (Enum)</a:t>
            </a:r>
            <a:endParaRPr lang="en-US"/>
          </a:p>
        </p:txBody>
      </p:sp>
      <p:sp>
        <p:nvSpPr>
          <p:cNvPr id="3" name="Content Placeholder 2"/>
          <p:cNvSpPr>
            <a:spLocks noGrp="1"/>
          </p:cNvSpPr>
          <p:nvPr>
            <p:ph idx="1"/>
          </p:nvPr>
        </p:nvSpPr>
        <p:spPr>
          <a:xfrm>
            <a:off x="457200" y="1295400"/>
            <a:ext cx="8229600" cy="5029200"/>
          </a:xfrm>
        </p:spPr>
        <p:txBody>
          <a:bodyPr/>
          <a:lstStyle/>
          <a:p>
            <a:r>
              <a:rPr lang="vi-VN" sz="2400" b="1"/>
              <a:t>Enum trong C</a:t>
            </a:r>
            <a:r>
              <a:rPr lang="vi-VN" sz="2400"/>
              <a:t> là kiểu dữ liệu do người dùng định nghĩa. Nó được sử dụng chủ yếu để gán các tên cho các hằng số, các tên giúp một chương trình dễ đọc và bảo trì. </a:t>
            </a:r>
          </a:p>
          <a:p>
            <a:r>
              <a:rPr lang="vi-VN" sz="2400"/>
              <a:t>Từ khóa '</a:t>
            </a:r>
            <a:r>
              <a:rPr lang="vi-VN" sz="2400" b="1"/>
              <a:t>enum</a:t>
            </a:r>
            <a:r>
              <a:rPr lang="vi-VN" sz="2400"/>
              <a:t>' được sử dụng để khai báo các kiểu liệt kê mới trong C và C++. </a:t>
            </a:r>
            <a:endParaRPr lang="en-US" sz="2400" smtClean="0"/>
          </a:p>
          <a:p>
            <a:r>
              <a:rPr lang="en-US" sz="2400"/>
              <a:t>C</a:t>
            </a:r>
            <a:r>
              <a:rPr lang="vi-VN" sz="2400" smtClean="0"/>
              <a:t>ú </a:t>
            </a:r>
            <a:r>
              <a:rPr lang="vi-VN" sz="2400"/>
              <a:t>pháp về khai báo </a:t>
            </a:r>
            <a:r>
              <a:rPr lang="vi-VN" sz="2400" smtClean="0"/>
              <a:t>enum</a:t>
            </a:r>
            <a:r>
              <a:rPr lang="en-US" sz="2400" smtClean="0"/>
              <a:t>:</a:t>
            </a:r>
          </a:p>
          <a:p>
            <a:endParaRPr lang="vi-VN"/>
          </a:p>
          <a:p>
            <a:endParaRPr lang="en-US"/>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99" y="4169228"/>
            <a:ext cx="7860401" cy="838200"/>
          </a:xfrm>
          <a:prstGeom prst="rect">
            <a:avLst/>
          </a:prstGeom>
        </p:spPr>
      </p:pic>
    </p:spTree>
    <p:extLst>
      <p:ext uri="{BB962C8B-B14F-4D97-AF65-F5344CB8AC3E}">
        <p14:creationId xmlns:p14="http://schemas.microsoft.com/office/powerpoint/2010/main" val="2359181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47800"/>
            <a:ext cx="7362431" cy="4114800"/>
          </a:xfrm>
        </p:spPr>
      </p:pic>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3851186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47800"/>
            <a:ext cx="7010400" cy="4883516"/>
          </a:xfrm>
        </p:spPr>
      </p:pic>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225998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pPr marL="0" indent="0">
              <a:buNone/>
            </a:pPr>
            <a:r>
              <a:rPr lang="en-US" sz="2400" b="1" dirty="0" err="1" smtClean="0">
                <a:latin typeface="Times New Roman" pitchFamily="18" charset="0"/>
                <a:cs typeface="Times New Roman" pitchFamily="18" charset="0"/>
              </a:rPr>
              <a:t>Bài</a:t>
            </a:r>
            <a:r>
              <a:rPr lang="en-US" sz="2400" b="1" dirty="0" smtClean="0">
                <a:latin typeface="Times New Roman" pitchFamily="18" charset="0"/>
                <a:cs typeface="Times New Roman" pitchFamily="18" charset="0"/>
              </a:rPr>
              <a:t> 1:</a:t>
            </a:r>
          </a:p>
          <a:p>
            <a:pPr marL="0" indent="0">
              <a:buNone/>
            </a:pPr>
            <a:r>
              <a:rPr lang="en-US" sz="2400" b="1" dirty="0" err="1" smtClean="0">
                <a:latin typeface="Times New Roman" pitchFamily="18" charset="0"/>
                <a:cs typeface="Times New Roman" pitchFamily="18" charset="0"/>
              </a:rPr>
              <a:t>Chương</a:t>
            </a:r>
            <a:r>
              <a:rPr lang="en-US" sz="2400" b="1" dirty="0" smtClean="0">
                <a:latin typeface="Times New Roman" pitchFamily="18" charset="0"/>
                <a:cs typeface="Times New Roman" pitchFamily="18" charset="0"/>
              </a:rPr>
              <a:t> </a:t>
            </a:r>
            <a:r>
              <a:rPr lang="en-US" sz="2400" b="1" dirty="0" err="1">
                <a:latin typeface="Times New Roman" pitchFamily="18" charset="0"/>
                <a:cs typeface="Times New Roman" pitchFamily="18" charset="0"/>
              </a:rPr>
              <a:t>trình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quản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lý</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sinh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viên</a:t>
            </a:r>
            <a:r>
              <a:rPr lang="en-US" sz="2400" b="1" dirty="0">
                <a:latin typeface="Times New Roman" pitchFamily="18" charset="0"/>
                <a:cs typeface="Times New Roman" pitchFamily="18" charset="0"/>
              </a:rPr>
              <a:t>:</a:t>
            </a:r>
          </a:p>
          <a:p>
            <a:r>
              <a:rPr lang="vi-VN" sz="2400" dirty="0">
                <a:latin typeface="Times New Roman" pitchFamily="18" charset="0"/>
                <a:cs typeface="Times New Roman" pitchFamily="18" charset="0"/>
              </a:rPr>
              <a:t>Khai báo kiểu dữ liệu SinhVien có các trường họ tên, giới tính, </a:t>
            </a:r>
            <a:r>
              <a:rPr lang="en-US" sz="2400" dirty="0" err="1" smtClean="0">
                <a:latin typeface="Times New Roman" pitchFamily="18" charset="0"/>
                <a:cs typeface="Times New Roman" pitchFamily="18" charset="0"/>
              </a:rPr>
              <a:t>lớp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kiểm</a:t>
            </a:r>
            <a:r>
              <a:rPr lang="en-US" sz="2400" dirty="0" smtClean="0">
                <a:latin typeface="Times New Roman" pitchFamily="18" charset="0"/>
                <a:cs typeface="Times New Roman" pitchFamily="18" charset="0"/>
              </a:rPr>
              <a:t>.</a:t>
            </a:r>
            <a:endParaRPr lang="vi-VN" sz="2400" dirty="0">
              <a:latin typeface="Times New Roman" pitchFamily="18" charset="0"/>
              <a:cs typeface="Times New Roman" pitchFamily="18" charset="0"/>
            </a:endParaRPr>
          </a:p>
          <a:p>
            <a:r>
              <a:rPr lang="vi-VN" sz="2400" dirty="0">
                <a:latin typeface="Times New Roman" pitchFamily="18" charset="0"/>
                <a:cs typeface="Times New Roman" pitchFamily="18" charset="0"/>
              </a:rPr>
              <a:t>Nhập vào danh sách N sinh viên</a:t>
            </a:r>
          </a:p>
          <a:p>
            <a:r>
              <a:rPr lang="vi-VN" sz="2400" dirty="0">
                <a:latin typeface="Times New Roman" pitchFamily="18" charset="0"/>
                <a:cs typeface="Times New Roman" pitchFamily="18" charset="0"/>
              </a:rPr>
              <a:t>Xuất danh sách N sinh viên</a:t>
            </a:r>
          </a:p>
          <a:p>
            <a:r>
              <a:rPr lang="en-US" sz="2400" dirty="0" err="1" smtClean="0">
                <a:latin typeface="Times New Roman" pitchFamily="18" charset="0"/>
                <a:cs typeface="Times New Roman" pitchFamily="18" charset="0"/>
              </a:rPr>
              <a:t>Hiển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thị</a:t>
            </a:r>
            <a:r>
              <a:rPr lang="en-US" sz="2400" dirty="0" smtClean="0">
                <a:latin typeface="Times New Roman" pitchFamily="18" charset="0"/>
                <a:cs typeface="Times New Roman" pitchFamily="18" charset="0"/>
              </a:rPr>
              <a:t> ds </a:t>
            </a:r>
            <a:r>
              <a:rPr lang="en-US" sz="2400" dirty="0" err="1" smtClean="0">
                <a:latin typeface="Times New Roman" pitchFamily="18" charset="0"/>
                <a:cs typeface="Times New Roman" pitchFamily="18" charset="0"/>
              </a:rPr>
              <a:t>sinh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tốt</a:t>
            </a:r>
            <a:r>
              <a:rPr lang="en-US" sz="2400" dirty="0" smtClean="0">
                <a:latin typeface="Times New Roman" pitchFamily="18" charset="0"/>
                <a:cs typeface="Times New Roman" pitchFamily="18" charset="0"/>
              </a:rPr>
              <a:t>.</a:t>
            </a:r>
            <a:endParaRPr lang="vi-VN" sz="2400" dirty="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1 </a:t>
            </a:r>
            <a:r>
              <a:rPr lang="en-US" sz="2400" dirty="0" err="1">
                <a:latin typeface="Times New Roman" pitchFamily="18" charset="0"/>
                <a:cs typeface="Times New Roman" pitchFamily="18" charset="0"/>
              </a:rPr>
              <a:t>sinh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a:t>
            </a:r>
            <a:r>
              <a:rPr lang="en-US" sz="2400" dirty="0">
                <a:latin typeface="Times New Roman" pitchFamily="18" charset="0"/>
                <a:cs typeface="Times New Roman" pitchFamily="18" charset="0"/>
              </a:rPr>
              <a:t> k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endParaRPr lang="vi-VN" sz="2400" dirty="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Xóa</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sinh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khỏi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a:t>
            </a:r>
            <a:r>
              <a:rPr lang="en-US" sz="2400" dirty="0" smtClean="0">
                <a:latin typeface="Times New Roman" pitchFamily="18" charset="0"/>
                <a:cs typeface="Times New Roman" pitchFamily="18" charset="0"/>
              </a:rPr>
              <a:t> k</a:t>
            </a:r>
            <a:endParaRPr lang="vi-V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4080658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447800"/>
            <a:ext cx="5334000" cy="3653789"/>
          </a:xfrm>
        </p:spPr>
      </p:pic>
    </p:spTree>
    <p:extLst>
      <p:ext uri="{BB962C8B-B14F-4D97-AF65-F5344CB8AC3E}">
        <p14:creationId xmlns:p14="http://schemas.microsoft.com/office/powerpoint/2010/main" val="1903506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76400"/>
            <a:ext cx="7338848" cy="3733800"/>
          </a:xfrm>
        </p:spPr>
      </p:pic>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333263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Đặt vấn </a:t>
            </a:r>
            <a:r>
              <a:rPr lang="vi-VN" smtClean="0"/>
              <a:t>đề</a:t>
            </a:r>
            <a:endParaRPr lang="en-US" smtClean="0"/>
          </a:p>
        </p:txBody>
      </p:sp>
      <p:sp>
        <p:nvSpPr>
          <p:cNvPr id="3" name="Content Placeholder 2"/>
          <p:cNvSpPr>
            <a:spLocks noGrp="1"/>
          </p:cNvSpPr>
          <p:nvPr>
            <p:ph idx="1"/>
          </p:nvPr>
        </p:nvSpPr>
        <p:spPr>
          <a:xfrm>
            <a:off x="457200" y="1219200"/>
            <a:ext cx="8229600" cy="4800600"/>
          </a:xfrm>
        </p:spPr>
        <p:txBody>
          <a:bodyPr/>
          <a:lstStyle/>
          <a:p>
            <a:pPr eaLnBrk="1" hangingPunct="1">
              <a:defRPr/>
            </a:pPr>
            <a:r>
              <a:rPr lang="en-US" dirty="0" err="1" smtClean="0">
                <a:solidFill>
                  <a:schemeClr val="tx1">
                    <a:lumMod val="60000"/>
                    <a:lumOff val="40000"/>
                  </a:schemeClr>
                </a:solidFill>
              </a:rPr>
              <a:t>Thông</a:t>
            </a:r>
            <a:r>
              <a:rPr lang="en-US" dirty="0" smtClean="0">
                <a:solidFill>
                  <a:schemeClr val="tx1">
                    <a:lumMod val="60000"/>
                    <a:lumOff val="40000"/>
                  </a:schemeClr>
                </a:solidFill>
              </a:rPr>
              <a:t> tin </a:t>
            </a:r>
            <a:r>
              <a:rPr lang="en-US" dirty="0" smtClean="0">
                <a:solidFill>
                  <a:srgbClr val="FF0000"/>
                </a:solidFill>
              </a:rPr>
              <a:t>1</a:t>
            </a:r>
            <a:r>
              <a:rPr lang="en-US" dirty="0" smtClean="0">
                <a:solidFill>
                  <a:schemeClr val="tx1">
                    <a:lumMod val="60000"/>
                    <a:lumOff val="40000"/>
                  </a:schemeClr>
                </a:solidFill>
              </a:rPr>
              <a:t> SV</a:t>
            </a:r>
          </a:p>
          <a:p>
            <a:pPr lvl="1" eaLnBrk="1" hangingPunct="1">
              <a:defRPr/>
            </a:pPr>
            <a:r>
              <a:rPr lang="en-US" dirty="0" smtClean="0"/>
              <a:t>MSSV: </a:t>
            </a:r>
            <a:r>
              <a:rPr lang="en-US" dirty="0" err="1" smtClean="0"/>
              <a:t>kiểu</a:t>
            </a:r>
            <a:r>
              <a:rPr lang="en-US" dirty="0" smtClean="0"/>
              <a:t> </a:t>
            </a:r>
            <a:r>
              <a:rPr lang="en-US" dirty="0" err="1" smtClean="0"/>
              <a:t>chuỗi</a:t>
            </a:r>
            <a:endParaRPr lang="en-US" dirty="0" smtClean="0"/>
          </a:p>
          <a:p>
            <a:pPr lvl="1" eaLnBrk="1" hangingPunct="1">
              <a:defRPr/>
            </a:pPr>
            <a:r>
              <a:rPr lang="en-US" dirty="0" err="1" smtClean="0"/>
              <a:t>Tên</a:t>
            </a:r>
            <a:r>
              <a:rPr lang="en-US" dirty="0" smtClean="0"/>
              <a:t> SV: </a:t>
            </a:r>
            <a:r>
              <a:rPr lang="en-US" dirty="0" err="1" smtClean="0"/>
              <a:t>kiểu</a:t>
            </a:r>
            <a:r>
              <a:rPr lang="en-US" dirty="0" smtClean="0"/>
              <a:t> </a:t>
            </a:r>
            <a:r>
              <a:rPr lang="en-US" dirty="0" err="1" smtClean="0"/>
              <a:t>chuỗi</a:t>
            </a:r>
            <a:endParaRPr lang="en-US" dirty="0" smtClean="0"/>
          </a:p>
          <a:p>
            <a:pPr lvl="1" eaLnBrk="1" hangingPunct="1">
              <a:defRPr/>
            </a:pPr>
            <a:r>
              <a:rPr lang="en-US" dirty="0" smtClean="0"/>
              <a:t>NTNS: </a:t>
            </a:r>
            <a:r>
              <a:rPr lang="en-US" dirty="0" err="1" smtClean="0"/>
              <a:t>kiểu</a:t>
            </a:r>
            <a:r>
              <a:rPr lang="en-US" dirty="0" smtClean="0"/>
              <a:t> </a:t>
            </a:r>
            <a:r>
              <a:rPr lang="en-US" dirty="0" err="1" smtClean="0"/>
              <a:t>chuỗi</a:t>
            </a:r>
            <a:endParaRPr lang="en-US" dirty="0" smtClean="0"/>
          </a:p>
          <a:p>
            <a:pPr lvl="1" eaLnBrk="1" hangingPunct="1">
              <a:defRPr/>
            </a:pPr>
            <a:r>
              <a:rPr lang="en-US" dirty="0" err="1" smtClean="0"/>
              <a:t>Phái</a:t>
            </a:r>
            <a:r>
              <a:rPr lang="en-US" dirty="0" smtClean="0"/>
              <a:t>: </a:t>
            </a:r>
            <a:r>
              <a:rPr lang="en-US" dirty="0" err="1" smtClean="0"/>
              <a:t>kiểu</a:t>
            </a:r>
            <a:r>
              <a:rPr lang="en-US" dirty="0" smtClean="0"/>
              <a:t> </a:t>
            </a:r>
            <a:r>
              <a:rPr lang="en-US" dirty="0" err="1" smtClean="0"/>
              <a:t>ký</a:t>
            </a:r>
            <a:r>
              <a:rPr lang="en-US" dirty="0" smtClean="0"/>
              <a:t> </a:t>
            </a:r>
            <a:r>
              <a:rPr lang="en-US" dirty="0" err="1" smtClean="0"/>
              <a:t>tự</a:t>
            </a:r>
            <a:endParaRPr lang="en-US" dirty="0" smtClean="0"/>
          </a:p>
          <a:p>
            <a:pPr lvl="1" eaLnBrk="1" hangingPunct="1">
              <a:defRPr/>
            </a:pPr>
            <a:r>
              <a:rPr lang="en-US" dirty="0" err="1" smtClean="0"/>
              <a:t>Điểm</a:t>
            </a:r>
            <a:r>
              <a:rPr lang="en-US" dirty="0" smtClean="0"/>
              <a:t> </a:t>
            </a:r>
            <a:r>
              <a:rPr lang="en-US" dirty="0" err="1" smtClean="0"/>
              <a:t>Toán</a:t>
            </a:r>
            <a:r>
              <a:rPr lang="en-US" dirty="0" smtClean="0"/>
              <a:t>, </a:t>
            </a:r>
            <a:r>
              <a:rPr lang="en-US" dirty="0" err="1" smtClean="0"/>
              <a:t>Lý</a:t>
            </a:r>
            <a:r>
              <a:rPr lang="en-US" dirty="0" smtClean="0"/>
              <a:t>, </a:t>
            </a:r>
            <a:r>
              <a:rPr lang="en-US" dirty="0" err="1" smtClean="0"/>
              <a:t>Hóa</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thực</a:t>
            </a:r>
            <a:endParaRPr lang="en-US" dirty="0" smtClean="0"/>
          </a:p>
          <a:p>
            <a:pPr eaLnBrk="1" hangingPunct="1">
              <a:defRPr/>
            </a:pPr>
            <a:r>
              <a:rPr lang="en-US" dirty="0" err="1" smtClean="0">
                <a:solidFill>
                  <a:schemeClr val="tx1">
                    <a:lumMod val="60000"/>
                    <a:lumOff val="40000"/>
                  </a:schemeClr>
                </a:solidFill>
              </a:rPr>
              <a:t>Yêu</a:t>
            </a:r>
            <a:r>
              <a:rPr lang="en-US" dirty="0" smtClean="0">
                <a:solidFill>
                  <a:schemeClr val="tx1">
                    <a:lumMod val="60000"/>
                    <a:lumOff val="40000"/>
                  </a:schemeClr>
                </a:solidFill>
              </a:rPr>
              <a:t> </a:t>
            </a:r>
            <a:r>
              <a:rPr lang="en-US" dirty="0" err="1" smtClean="0">
                <a:solidFill>
                  <a:schemeClr val="tx1">
                    <a:lumMod val="60000"/>
                    <a:lumOff val="40000"/>
                  </a:schemeClr>
                </a:solidFill>
              </a:rPr>
              <a:t>cầu</a:t>
            </a:r>
            <a:endParaRPr lang="en-US" dirty="0" smtClean="0">
              <a:solidFill>
                <a:schemeClr val="tx1">
                  <a:lumMod val="60000"/>
                  <a:lumOff val="40000"/>
                </a:schemeClr>
              </a:solidFill>
            </a:endParaRPr>
          </a:p>
          <a:p>
            <a:pPr lvl="1" eaLnBrk="1" hangingPunct="1">
              <a:defRPr/>
            </a:pPr>
            <a:r>
              <a:rPr lang="en-US" dirty="0" smtClean="0">
                <a:solidFill>
                  <a:srgbClr val="FF0000"/>
                </a:solidFill>
              </a:rPr>
              <a:t>L</a:t>
            </a:r>
            <a:r>
              <a:rPr lang="vi-VN" dirty="0" smtClean="0">
                <a:solidFill>
                  <a:srgbClr val="FF0000"/>
                </a:solidFill>
              </a:rPr>
              <a:t>ư</a:t>
            </a:r>
            <a:r>
              <a:rPr lang="en-US" dirty="0" smtClean="0">
                <a:solidFill>
                  <a:srgbClr val="FF0000"/>
                </a:solidFill>
              </a:rPr>
              <a:t>u</a:t>
            </a:r>
            <a:r>
              <a:rPr lang="en-US" dirty="0" smtClean="0"/>
              <a:t> </a:t>
            </a:r>
            <a:r>
              <a:rPr lang="en-US" dirty="0" err="1" smtClean="0"/>
              <a:t>thông</a:t>
            </a:r>
            <a:r>
              <a:rPr lang="en-US" dirty="0" smtClean="0"/>
              <a:t> tin </a:t>
            </a:r>
            <a:r>
              <a:rPr lang="en-US" dirty="0" smtClean="0">
                <a:solidFill>
                  <a:srgbClr val="FF0000"/>
                </a:solidFill>
              </a:rPr>
              <a:t>n</a:t>
            </a:r>
            <a:r>
              <a:rPr lang="en-US" dirty="0" smtClean="0"/>
              <a:t> SV?</a:t>
            </a:r>
          </a:p>
          <a:p>
            <a:pPr lvl="1" eaLnBrk="1" hangingPunct="1">
              <a:defRPr/>
            </a:pPr>
            <a:r>
              <a:rPr lang="en-US" dirty="0" err="1" smtClean="0">
                <a:solidFill>
                  <a:srgbClr val="FF0000"/>
                </a:solidFill>
              </a:rPr>
              <a:t>Truyền</a:t>
            </a:r>
            <a:r>
              <a:rPr lang="en-US" dirty="0" smtClean="0"/>
              <a:t> </a:t>
            </a:r>
            <a:r>
              <a:rPr lang="en-US" dirty="0" err="1" smtClean="0"/>
              <a:t>thông</a:t>
            </a:r>
            <a:r>
              <a:rPr lang="en-US" dirty="0" smtClean="0"/>
              <a:t> tin </a:t>
            </a:r>
            <a:r>
              <a:rPr lang="en-US" dirty="0" smtClean="0">
                <a:solidFill>
                  <a:srgbClr val="FF0000"/>
                </a:solidFill>
              </a:rPr>
              <a:t>n</a:t>
            </a:r>
            <a:r>
              <a:rPr lang="en-US" dirty="0" smtClean="0"/>
              <a:t> SV </a:t>
            </a:r>
            <a:r>
              <a:rPr lang="en-US" dirty="0" err="1" smtClean="0"/>
              <a:t>vào</a:t>
            </a:r>
            <a:r>
              <a:rPr lang="en-US" dirty="0" smtClean="0"/>
              <a:t> </a:t>
            </a:r>
            <a:r>
              <a:rPr lang="en-US" dirty="0" err="1" smtClean="0"/>
              <a:t>hàm</a:t>
            </a:r>
            <a:r>
              <a:rPr lang="en-US" dirty="0" smtClean="0"/>
              <a:t>? </a:t>
            </a:r>
          </a:p>
        </p:txBody>
      </p:sp>
      <p:sp>
        <p:nvSpPr>
          <p:cNvPr id="4" name="Footer Placeholder 3"/>
          <p:cNvSpPr>
            <a:spLocks noGrp="1"/>
          </p:cNvSpPr>
          <p:nvPr>
            <p:ph type="ftr" sz="quarter" idx="11"/>
          </p:nvPr>
        </p:nvSpPr>
        <p:spPr/>
        <p:txBody>
          <a:bodyPr/>
          <a:lstStyle/>
          <a:p>
            <a:pPr>
              <a:defRPr/>
            </a:pPr>
            <a:r>
              <a:rPr lang="en-US"/>
              <a:t>Dữ liệu kiểu cấu trúc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anim calcmode="lin" valueType="num">
                                      <p:cBhvr>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anim calcmode="lin" valueType="num">
                                      <p:cBhvr>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anim calcmode="lin" valueType="num">
                                      <p:cBhvr>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anim calcmode="lin" valueType="num">
                                      <p:cBhvr>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anim calcmode="lin" valueType="num">
                                      <p:cBhvr>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anim calcmode="lin" valueType="num">
                                      <p:cBhvr>
                                        <p:cTn id="5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600200"/>
            <a:ext cx="8122325" cy="3429000"/>
          </a:xfrm>
        </p:spPr>
      </p:pic>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653905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153400" cy="3657600"/>
          </a:xfrm>
        </p:spPr>
      </p:pic>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555291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19200"/>
            <a:ext cx="6324600" cy="5094816"/>
          </a:xfrm>
        </p:spPr>
      </p:pic>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169488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524000"/>
            <a:ext cx="7368824" cy="3200400"/>
          </a:xfrm>
        </p:spPr>
      </p:pic>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33993956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143000"/>
            <a:ext cx="8229600" cy="5181600"/>
          </a:xfrm>
        </p:spPr>
        <p:txBody>
          <a:bodyPr/>
          <a:lstStyle/>
          <a:p>
            <a:pPr marL="0" indent="0">
              <a:buNone/>
            </a:pPr>
            <a:r>
              <a:rPr lang="vi-VN" sz="2400" b="1" dirty="0">
                <a:solidFill>
                  <a:srgbClr val="FF0000"/>
                </a:solidFill>
                <a:latin typeface="Times New Roman" pitchFamily="18" charset="0"/>
                <a:cs typeface="Times New Roman" pitchFamily="18" charset="0"/>
              </a:rPr>
              <a:t>Tại sao cần xóa bộ đệm bàn phím trước khi nhập chuỗi?</a:t>
            </a:r>
          </a:p>
          <a:p>
            <a:r>
              <a:rPr lang="vi-VN" sz="2400" dirty="0">
                <a:latin typeface="Times New Roman" pitchFamily="18" charset="0"/>
                <a:cs typeface="Times New Roman" pitchFamily="18" charset="0"/>
              </a:rPr>
              <a:t>Thông thường, khi nhập một chuỗi trong màn hình console, ta phải có thao tác xóa bộ nhớ đệm bàn phím. Nếu không có thể thấy rằng kết quả nhập chuỗi bị sai hoặc trôi đi mất.</a:t>
            </a:r>
            <a:br>
              <a:rPr lang="vi-VN" sz="2400" dirty="0">
                <a:latin typeface="Times New Roman" pitchFamily="18" charset="0"/>
                <a:cs typeface="Times New Roman" pitchFamily="18" charset="0"/>
              </a:rPr>
            </a:br>
            <a:r>
              <a:rPr lang="vi-VN" sz="2400" dirty="0">
                <a:latin typeface="Times New Roman" pitchFamily="18" charset="0"/>
                <a:cs typeface="Times New Roman" pitchFamily="18" charset="0"/>
              </a:rPr>
              <a:t/>
            </a:r>
            <a:br>
              <a:rPr lang="vi-VN" sz="2400" dirty="0">
                <a:latin typeface="Times New Roman" pitchFamily="18" charset="0"/>
                <a:cs typeface="Times New Roman" pitchFamily="18" charset="0"/>
              </a:rPr>
            </a:br>
            <a:r>
              <a:rPr lang="vi-VN" sz="2400" dirty="0">
                <a:latin typeface="Times New Roman" pitchFamily="18" charset="0"/>
                <a:cs typeface="Times New Roman" pitchFamily="18" charset="0"/>
              </a:rPr>
              <a:t>Trong quá trình chạy chương trình ta sẽ phải nhập bằng bàn phím, mọi ký tự bạn gõ vào bàn phím (kể cả ký tự Enter \n) đều được đẩy vào bộ nhớ đệm trước khi được gán vào biến. Nếu trước đó bạn có nhập số bằng </a:t>
            </a:r>
            <a:r>
              <a:rPr lang="vi-VN" sz="2400" dirty="0">
                <a:solidFill>
                  <a:srgbClr val="FF0000"/>
                </a:solidFill>
                <a:latin typeface="Times New Roman" pitchFamily="18" charset="0"/>
                <a:cs typeface="Times New Roman" pitchFamily="18" charset="0"/>
              </a:rPr>
              <a:t>scanf</a:t>
            </a:r>
            <a:r>
              <a:rPr lang="vi-VN" sz="2400" dirty="0">
                <a:latin typeface="Times New Roman" pitchFamily="18" charset="0"/>
                <a:cs typeface="Times New Roman" pitchFamily="18" charset="0"/>
              </a:rPr>
              <a:t> hoặc </a:t>
            </a:r>
            <a:r>
              <a:rPr lang="vi-VN" sz="2400" dirty="0">
                <a:solidFill>
                  <a:srgbClr val="FF0000"/>
                </a:solidFill>
                <a:latin typeface="Times New Roman" pitchFamily="18" charset="0"/>
                <a:cs typeface="Times New Roman" pitchFamily="18" charset="0"/>
              </a:rPr>
              <a:t>cin</a:t>
            </a:r>
            <a:r>
              <a:rPr lang="vi-VN" sz="2400" dirty="0">
                <a:latin typeface="Times New Roman" pitchFamily="18" charset="0"/>
                <a:cs typeface="Times New Roman" pitchFamily="18" charset="0"/>
              </a:rPr>
              <a:t>, chúng chỉ nhận </a:t>
            </a:r>
            <a:r>
              <a:rPr lang="vi-VN" sz="2400" dirty="0">
                <a:solidFill>
                  <a:srgbClr val="FF0000"/>
                </a:solidFill>
                <a:latin typeface="Times New Roman" pitchFamily="18" charset="0"/>
                <a:cs typeface="Times New Roman" pitchFamily="18" charset="0"/>
              </a:rPr>
              <a:t>số</a:t>
            </a:r>
            <a:r>
              <a:rPr lang="vi-VN" sz="2400" dirty="0">
                <a:latin typeface="Times New Roman" pitchFamily="18" charset="0"/>
                <a:cs typeface="Times New Roman" pitchFamily="18" charset="0"/>
              </a:rPr>
              <a:t> chứ không nhận được ký tự </a:t>
            </a:r>
            <a:r>
              <a:rPr lang="vi-VN" sz="2400" dirty="0">
                <a:solidFill>
                  <a:srgbClr val="FF0000"/>
                </a:solidFill>
                <a:latin typeface="Times New Roman" pitchFamily="18" charset="0"/>
                <a:cs typeface="Times New Roman" pitchFamily="18" charset="0"/>
              </a:rPr>
              <a:t>Enter</a:t>
            </a:r>
            <a:r>
              <a:rPr lang="vi-VN" sz="2400" dirty="0">
                <a:latin typeface="Times New Roman" pitchFamily="18" charset="0"/>
                <a:cs typeface="Times New Roman" pitchFamily="18" charset="0"/>
              </a:rPr>
              <a:t>, và ký tự </a:t>
            </a:r>
            <a:r>
              <a:rPr lang="vi-VN" sz="2400" dirty="0">
                <a:solidFill>
                  <a:srgbClr val="FF0000"/>
                </a:solidFill>
                <a:latin typeface="Times New Roman" pitchFamily="18" charset="0"/>
                <a:cs typeface="Times New Roman" pitchFamily="18" charset="0"/>
              </a:rPr>
              <a:t>Enter</a:t>
            </a:r>
            <a:r>
              <a:rPr lang="vi-VN" sz="2400" dirty="0">
                <a:latin typeface="Times New Roman" pitchFamily="18" charset="0"/>
                <a:cs typeface="Times New Roman" pitchFamily="18" charset="0"/>
              </a:rPr>
              <a:t> vẫn còn trong bộ nhớ đệm. Đến khi nhập chuỗi, các hàm nhập chuỗi nhận được ký tự Enter thì dừng nhập luôn và chương trình vẫn chạy tiếp. Điều này khiến kết quả bị sai.</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32867342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563563"/>
          </a:xfrm>
        </p:spPr>
        <p:txBody>
          <a:bodyPr/>
          <a:lstStyle/>
          <a:p>
            <a:r>
              <a:rPr lang="en-US" dirty="0" err="1" smtClean="0"/>
              <a:t>Các</a:t>
            </a:r>
            <a:r>
              <a:rPr lang="en-US" dirty="0" smtClean="0"/>
              <a:t> </a:t>
            </a:r>
            <a:r>
              <a:rPr lang="en-US" dirty="0" err="1" smtClean="0"/>
              <a:t>hàm</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xóa</a:t>
            </a:r>
            <a:r>
              <a:rPr lang="en-US" dirty="0" smtClean="0"/>
              <a:t> </a:t>
            </a:r>
            <a:r>
              <a:rPr lang="en-US" dirty="0" err="1" smtClean="0"/>
              <a:t>bộ</a:t>
            </a:r>
            <a:r>
              <a:rPr lang="en-US" dirty="0" smtClean="0"/>
              <a:t> </a:t>
            </a:r>
            <a:r>
              <a:rPr lang="en-US" dirty="0" err="1" smtClean="0"/>
              <a:t>nhớ</a:t>
            </a:r>
            <a:r>
              <a:rPr lang="en-US" dirty="0" smtClean="0"/>
              <a:t> </a:t>
            </a:r>
            <a:r>
              <a:rPr lang="en-US" dirty="0" err="1" smtClean="0"/>
              <a:t>đệm</a:t>
            </a:r>
            <a:endParaRPr lang="en-US" dirty="0"/>
          </a:p>
        </p:txBody>
      </p:sp>
      <p:sp>
        <p:nvSpPr>
          <p:cNvPr id="3" name="Content Placeholder 2"/>
          <p:cNvSpPr>
            <a:spLocks noGrp="1"/>
          </p:cNvSpPr>
          <p:nvPr>
            <p:ph idx="1"/>
          </p:nvPr>
        </p:nvSpPr>
        <p:spPr>
          <a:xfrm>
            <a:off x="457200" y="1371600"/>
            <a:ext cx="8229600" cy="4953000"/>
          </a:xfrm>
        </p:spPr>
        <p:txBody>
          <a:bodyPr/>
          <a:lstStyle/>
          <a:p>
            <a:r>
              <a:rPr lang="vi-VN" b="1" dirty="0">
                <a:solidFill>
                  <a:srgbClr val="FF0000"/>
                </a:solidFill>
                <a:latin typeface="Times New Roman" pitchFamily="18" charset="0"/>
                <a:cs typeface="Times New Roman" pitchFamily="18" charset="0"/>
              </a:rPr>
              <a:t>flushall()</a:t>
            </a:r>
            <a:r>
              <a:rPr lang="vi-VN" dirty="0">
                <a:latin typeface="Times New Roman" pitchFamily="18" charset="0"/>
                <a:cs typeface="Times New Roman" pitchFamily="18" charset="0"/>
              </a:rPr>
              <a:t/>
            </a:r>
            <a:br>
              <a:rPr lang="vi-VN" dirty="0">
                <a:latin typeface="Times New Roman" pitchFamily="18" charset="0"/>
                <a:cs typeface="Times New Roman" pitchFamily="18" charset="0"/>
              </a:rPr>
            </a:br>
            <a:r>
              <a:rPr lang="vi-VN" dirty="0">
                <a:latin typeface="Times New Roman" pitchFamily="18" charset="0"/>
                <a:cs typeface="Times New Roman" pitchFamily="18" charset="0"/>
              </a:rPr>
              <a:t>Hàm này được định nghĩa trong </a:t>
            </a:r>
            <a:r>
              <a:rPr lang="vi-VN" b="1" dirty="0">
                <a:latin typeface="Times New Roman" pitchFamily="18" charset="0"/>
                <a:cs typeface="Times New Roman" pitchFamily="18" charset="0"/>
              </a:rPr>
              <a:t>stdio.h. </a:t>
            </a:r>
            <a:r>
              <a:rPr lang="vi-VN" dirty="0">
                <a:latin typeface="Times New Roman" pitchFamily="18" charset="0"/>
                <a:cs typeface="Times New Roman" pitchFamily="18" charset="0"/>
              </a:rPr>
              <a:t>Nó có tác dụng xóa bộ nhớ đệm tất cả các dòng nhập, xuất chuẩn và nhập xuất file</a:t>
            </a:r>
            <a:r>
              <a:rPr lang="vi-VN" dirty="0" smtClean="0">
                <a:latin typeface="Times New Roman" pitchFamily="18" charset="0"/>
                <a:cs typeface="Times New Roman" pitchFamily="18" charset="0"/>
              </a:rPr>
              <a:t>.</a:t>
            </a:r>
            <a:r>
              <a:rPr lang="vi-VN" dirty="0">
                <a:latin typeface="Times New Roman" pitchFamily="18" charset="0"/>
                <a:cs typeface="Times New Roman" pitchFamily="18" charset="0"/>
              </a:rPr>
              <a:t/>
            </a:r>
            <a:br>
              <a:rPr lang="vi-VN" dirty="0">
                <a:latin typeface="Times New Roman" pitchFamily="18" charset="0"/>
                <a:cs typeface="Times New Roman" pitchFamily="18" charset="0"/>
              </a:rPr>
            </a:br>
            <a:r>
              <a:rPr lang="vi-VN" b="1" dirty="0">
                <a:solidFill>
                  <a:srgbClr val="FF0000"/>
                </a:solidFill>
                <a:latin typeface="Times New Roman" pitchFamily="18" charset="0"/>
                <a:cs typeface="Times New Roman" pitchFamily="18" charset="0"/>
              </a:rPr>
              <a:t>fflush(stdin)</a:t>
            </a:r>
            <a:r>
              <a:rPr lang="vi-VN" dirty="0">
                <a:latin typeface="Times New Roman" pitchFamily="18" charset="0"/>
                <a:cs typeface="Times New Roman" pitchFamily="18" charset="0"/>
              </a:rPr>
              <a:t/>
            </a:r>
            <a:br>
              <a:rPr lang="vi-VN" dirty="0">
                <a:latin typeface="Times New Roman" pitchFamily="18" charset="0"/>
                <a:cs typeface="Times New Roman" pitchFamily="18" charset="0"/>
              </a:rPr>
            </a:br>
            <a:r>
              <a:rPr lang="vi-VN" dirty="0">
                <a:latin typeface="Times New Roman" pitchFamily="18" charset="0"/>
                <a:cs typeface="Times New Roman" pitchFamily="18" charset="0"/>
              </a:rPr>
              <a:t>Hàm </a:t>
            </a:r>
            <a:r>
              <a:rPr lang="vi-VN" b="1" dirty="0">
                <a:latin typeface="Times New Roman" pitchFamily="18" charset="0"/>
                <a:cs typeface="Times New Roman" pitchFamily="18" charset="0"/>
              </a:rPr>
              <a:t>fflush()</a:t>
            </a:r>
            <a:r>
              <a:rPr lang="vi-VN" dirty="0">
                <a:latin typeface="Times New Roman" pitchFamily="18" charset="0"/>
                <a:cs typeface="Times New Roman" pitchFamily="18" charset="0"/>
              </a:rPr>
              <a:t> trong thư viện </a:t>
            </a:r>
            <a:r>
              <a:rPr lang="vi-VN" b="1" dirty="0">
                <a:latin typeface="Times New Roman" pitchFamily="18" charset="0"/>
                <a:cs typeface="Times New Roman" pitchFamily="18" charset="0"/>
              </a:rPr>
              <a:t>stdio.h</a:t>
            </a:r>
            <a:r>
              <a:rPr lang="vi-VN" dirty="0">
                <a:latin typeface="Times New Roman" pitchFamily="18" charset="0"/>
                <a:cs typeface="Times New Roman" pitchFamily="18" charset="0"/>
              </a:rPr>
              <a:t> cũng có tác dụng tương tự </a:t>
            </a:r>
            <a:r>
              <a:rPr lang="vi-VN" b="1" dirty="0">
                <a:latin typeface="Times New Roman" pitchFamily="18" charset="0"/>
                <a:cs typeface="Times New Roman" pitchFamily="18" charset="0"/>
              </a:rPr>
              <a:t>flushall(). </a:t>
            </a:r>
            <a:r>
              <a:rPr lang="vi-VN" dirty="0">
                <a:latin typeface="Times New Roman" pitchFamily="18" charset="0"/>
                <a:cs typeface="Times New Roman" pitchFamily="18" charset="0"/>
              </a:rPr>
              <a:t>Tuy nhiên nó cho phép lựa chọn xóa bộ nhớ đệm cho stream nào. Ở đây ta truyền vào stdin để xóa bộ đệm cho dòng nhập chuẩn, tức là bàn phím.</a:t>
            </a:r>
            <a:r>
              <a:rPr lang="vi-VN" dirty="0"/>
              <a:t/>
            </a:r>
            <a:br>
              <a:rPr lang="vi-VN" dirty="0"/>
            </a:br>
            <a:endParaRPr lang="en-US" dirty="0"/>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189918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Bài tập</a:t>
            </a:r>
          </a:p>
        </p:txBody>
      </p:sp>
      <p:sp>
        <p:nvSpPr>
          <p:cNvPr id="3" name="Content Placeholder 2"/>
          <p:cNvSpPr>
            <a:spLocks noGrp="1"/>
          </p:cNvSpPr>
          <p:nvPr>
            <p:ph idx="1"/>
          </p:nvPr>
        </p:nvSpPr>
        <p:spPr>
          <a:xfrm>
            <a:off x="457200" y="1219200"/>
            <a:ext cx="8229600" cy="5105400"/>
          </a:xfrm>
        </p:spPr>
        <p:txBody>
          <a:bodyPr/>
          <a:lstStyle/>
          <a:p>
            <a:pPr marL="0" indent="0">
              <a:buNone/>
            </a:pPr>
            <a:r>
              <a:rPr lang="en-US" sz="2400" b="1" dirty="0" err="1" smtClean="0">
                <a:latin typeface="Times New Roman" pitchFamily="18" charset="0"/>
                <a:cs typeface="Times New Roman" pitchFamily="18" charset="0"/>
              </a:rPr>
              <a:t>Bài</a:t>
            </a:r>
            <a:r>
              <a:rPr lang="en-US" sz="2400" b="1" dirty="0" smtClean="0">
                <a:latin typeface="Times New Roman" pitchFamily="18" charset="0"/>
                <a:cs typeface="Times New Roman" pitchFamily="18" charset="0"/>
              </a:rPr>
              <a:t> 2:</a:t>
            </a:r>
          </a:p>
          <a:p>
            <a:pPr marL="0" indent="0">
              <a:buNone/>
            </a:pPr>
            <a:r>
              <a:rPr lang="en-US" sz="2400" b="1" dirty="0" err="1" smtClean="0">
                <a:latin typeface="Times New Roman" pitchFamily="18" charset="0"/>
                <a:cs typeface="Times New Roman" pitchFamily="18" charset="0"/>
              </a:rPr>
              <a:t>Chương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trình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quản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lý</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sinh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viên</a:t>
            </a:r>
            <a:r>
              <a:rPr lang="en-US" sz="2400" b="1" dirty="0" smtClean="0">
                <a:latin typeface="Times New Roman" pitchFamily="18" charset="0"/>
                <a:cs typeface="Times New Roman" pitchFamily="18" charset="0"/>
              </a:rPr>
              <a:t>:</a:t>
            </a:r>
          </a:p>
          <a:p>
            <a:r>
              <a:rPr lang="vi-VN" sz="2400" dirty="0" smtClean="0">
                <a:latin typeface="Times New Roman" pitchFamily="18" charset="0"/>
                <a:cs typeface="Times New Roman" pitchFamily="18" charset="0"/>
              </a:rPr>
              <a:t>Khai </a:t>
            </a:r>
            <a:r>
              <a:rPr lang="vi-VN" sz="2400" dirty="0">
                <a:latin typeface="Times New Roman" pitchFamily="18" charset="0"/>
                <a:cs typeface="Times New Roman" pitchFamily="18" charset="0"/>
              </a:rPr>
              <a:t>báo kiểu dữ liệu SinhVien có các trường họ tên, giới tính, tuổi, điểm toán – lý – hóa và điểm trung bình.</a:t>
            </a:r>
          </a:p>
          <a:p>
            <a:r>
              <a:rPr lang="vi-VN" sz="2400" dirty="0">
                <a:latin typeface="Times New Roman" pitchFamily="18" charset="0"/>
                <a:cs typeface="Times New Roman" pitchFamily="18" charset="0"/>
              </a:rPr>
              <a:t>Nhập vào danh sách N sinh viên</a:t>
            </a:r>
          </a:p>
          <a:p>
            <a:r>
              <a:rPr lang="vi-VN" sz="2400" dirty="0">
                <a:latin typeface="Times New Roman" pitchFamily="18" charset="0"/>
                <a:cs typeface="Times New Roman" pitchFamily="18" charset="0"/>
              </a:rPr>
              <a:t>Xuất danh sách N sinh viên</a:t>
            </a:r>
          </a:p>
          <a:p>
            <a:r>
              <a:rPr lang="vi-VN" sz="2400" dirty="0">
                <a:latin typeface="Times New Roman" pitchFamily="18" charset="0"/>
                <a:cs typeface="Times New Roman" pitchFamily="18" charset="0"/>
              </a:rPr>
              <a:t>Tính điểm trung bình cho N sinh viên</a:t>
            </a:r>
          </a:p>
          <a:p>
            <a:r>
              <a:rPr lang="vi-VN" sz="2400" dirty="0">
                <a:latin typeface="Times New Roman" pitchFamily="18" charset="0"/>
                <a:cs typeface="Times New Roman" pitchFamily="18" charset="0"/>
              </a:rPr>
              <a:t>Sắp xếp N sinh viên theo thứ tự tăng dần của điểm trung bình</a:t>
            </a:r>
          </a:p>
          <a:p>
            <a:r>
              <a:rPr lang="vi-VN" sz="2400" dirty="0">
                <a:latin typeface="Times New Roman" pitchFamily="18" charset="0"/>
                <a:cs typeface="Times New Roman" pitchFamily="18" charset="0"/>
              </a:rPr>
              <a:t>Xếp loại N sinh </a:t>
            </a:r>
            <a:r>
              <a:rPr lang="vi-VN" sz="2400" dirty="0" smtClean="0">
                <a:latin typeface="Times New Roman" pitchFamily="18" charset="0"/>
                <a:cs typeface="Times New Roman" pitchFamily="18" charset="0"/>
              </a:rPr>
              <a:t>viên</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sinh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a:t>
            </a:r>
            <a:r>
              <a:rPr lang="en-US" sz="2400" dirty="0" smtClean="0">
                <a:latin typeface="Times New Roman" pitchFamily="18" charset="0"/>
                <a:cs typeface="Times New Roman" pitchFamily="18" charset="0"/>
              </a:rPr>
              <a:t> k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sách</a:t>
            </a:r>
            <a:endParaRPr lang="vi-VN" sz="2400" dirty="0">
              <a:latin typeface="Times New Roman" pitchFamily="18" charset="0"/>
              <a:cs typeface="Times New Roman" pitchFamily="18" charset="0"/>
            </a:endParaRPr>
          </a:p>
          <a:p>
            <a:r>
              <a:rPr lang="vi-VN" sz="2400" dirty="0" smtClean="0">
                <a:latin typeface="Times New Roman" pitchFamily="18" charset="0"/>
                <a:cs typeface="Times New Roman" pitchFamily="18" charset="0"/>
              </a:rPr>
              <a:t>Viết </a:t>
            </a:r>
            <a:r>
              <a:rPr lang="vi-VN" sz="2400" dirty="0">
                <a:latin typeface="Times New Roman" pitchFamily="18" charset="0"/>
                <a:cs typeface="Times New Roman" pitchFamily="18" charset="0"/>
              </a:rPr>
              <a:t>chương trình dạng menu cho phép sử dụng các tính năng trên</a:t>
            </a:r>
          </a:p>
        </p:txBody>
      </p:sp>
      <p:sp>
        <p:nvSpPr>
          <p:cNvPr id="4" name="Footer Placeholder 3"/>
          <p:cNvSpPr>
            <a:spLocks noGrp="1"/>
          </p:cNvSpPr>
          <p:nvPr>
            <p:ph type="ftr" sz="quarter" idx="11"/>
          </p:nvPr>
        </p:nvSpPr>
        <p:spPr/>
        <p:txBody>
          <a:bodyPr/>
          <a:lstStyle/>
          <a:p>
            <a:pPr>
              <a:defRPr/>
            </a:pPr>
            <a:r>
              <a:rPr lang="en-US"/>
              <a:t>Dữ liệu kiểu cấu trúc</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143000"/>
            <a:ext cx="8229600" cy="5257800"/>
          </a:xfrm>
        </p:spPr>
        <p:txBody>
          <a:bodyPr/>
          <a:lstStyle/>
          <a:p>
            <a:pPr marL="0" indent="0">
              <a:buNone/>
            </a:pP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3:</a:t>
            </a:r>
          </a:p>
          <a:p>
            <a:pPr marL="0" indent="0">
              <a:buNone/>
            </a:pP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dựng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QLSach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gồm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xuất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xuất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rồi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a:t>
            </a:r>
          </a:p>
          <a:p>
            <a:pPr lvl="0"/>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n </a:t>
            </a:r>
            <a:r>
              <a:rPr lang="en-US" sz="2400" dirty="0" err="1">
                <a:latin typeface="Times New Roman" pitchFamily="18" charset="0"/>
                <a:cs typeface="Times New Roman" pitchFamily="18" charset="0"/>
              </a:rPr>
              <a:t>cuốn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 n </a:t>
            </a:r>
            <a:r>
              <a:rPr lang="en-US" sz="2400" dirty="0" err="1">
                <a:latin typeface="Times New Roman" pitchFamily="18" charset="0"/>
                <a:cs typeface="Times New Roman" pitchFamily="18" charset="0"/>
              </a:rPr>
              <a:t>nhập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phím</a:t>
            </a:r>
            <a:r>
              <a:rPr lang="en-US" sz="2400" dirty="0">
                <a:latin typeface="Times New Roman" pitchFamily="18" charset="0"/>
                <a:cs typeface="Times New Roman" pitchFamily="18" charset="0"/>
              </a:rPr>
              <a:t>).</a:t>
            </a:r>
          </a:p>
          <a:p>
            <a:pPr lvl="0"/>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cuốn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vừa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nhập</a:t>
            </a:r>
            <a:endParaRPr lang="en-US" sz="2400" dirty="0">
              <a:latin typeface="Times New Roman" pitchFamily="18" charset="0"/>
              <a:cs typeface="Times New Roman" pitchFamily="18" charset="0"/>
            </a:endParaRPr>
          </a:p>
          <a:p>
            <a:pPr lvl="0"/>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thêm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cuốn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trí</a:t>
            </a:r>
            <a:r>
              <a:rPr lang="en-US" sz="2400" dirty="0">
                <a:latin typeface="Times New Roman" pitchFamily="18" charset="0"/>
                <a:cs typeface="Times New Roman" pitchFamily="18" charset="0"/>
              </a:rPr>
              <a:t> k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a:t>
            </a:r>
          </a:p>
          <a:p>
            <a:pPr lvl="0"/>
            <a:r>
              <a:rPr lang="en-US" sz="2400" dirty="0">
                <a:latin typeface="Times New Roman" pitchFamily="18" charset="0"/>
                <a:cs typeface="Times New Roman" pitchFamily="18" charset="0"/>
              </a:rPr>
              <a:t>In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cuốn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xuất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năm</a:t>
            </a:r>
            <a:r>
              <a:rPr lang="en-US" sz="2400" dirty="0">
                <a:latin typeface="Times New Roman" pitchFamily="18" charset="0"/>
                <a:cs typeface="Times New Roman" pitchFamily="18" charset="0"/>
              </a:rPr>
              <a:t> 2019.</a:t>
            </a:r>
          </a:p>
          <a:p>
            <a:pPr lvl="0"/>
            <a:r>
              <a:rPr lang="en-US" sz="2400" dirty="0">
                <a:latin typeface="Times New Roman" pitchFamily="18" charset="0"/>
                <a:cs typeface="Times New Roman" pitchFamily="18" charset="0"/>
              </a:rPr>
              <a:t>In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cuốn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Sắp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xuất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a:t>
            </a:r>
          </a:p>
          <a:p>
            <a:pPr lvl="0"/>
            <a:r>
              <a:rPr lang="en-US" sz="2400" dirty="0">
                <a:latin typeface="Times New Roman" pitchFamily="18" charset="0"/>
                <a:cs typeface="Times New Roman" pitchFamily="18" charset="0"/>
              </a:rPr>
              <a:t>In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cuốn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thuộc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a:t>
            </a:r>
          </a:p>
          <a:p>
            <a:endParaRPr lang="en-US" dirty="0"/>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3280355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Đặt vấn </a:t>
            </a:r>
            <a:r>
              <a:rPr lang="vi-VN" smtClean="0"/>
              <a:t>đề</a:t>
            </a:r>
            <a:endParaRPr lang="en-US" smtClean="0"/>
          </a:p>
        </p:txBody>
      </p:sp>
      <p:sp>
        <p:nvSpPr>
          <p:cNvPr id="3" name="Content Placeholder 2"/>
          <p:cNvSpPr>
            <a:spLocks noGrp="1"/>
          </p:cNvSpPr>
          <p:nvPr>
            <p:ph idx="1"/>
          </p:nvPr>
        </p:nvSpPr>
        <p:spPr/>
        <p:txBody>
          <a:bodyPr/>
          <a:lstStyle/>
          <a:p>
            <a:pPr eaLnBrk="1" hangingPunct="1">
              <a:defRPr/>
            </a:pPr>
            <a:r>
              <a:rPr lang="en-US" dirty="0" err="1" smtClean="0">
                <a:solidFill>
                  <a:schemeClr val="tx1">
                    <a:lumMod val="60000"/>
                    <a:lumOff val="40000"/>
                  </a:schemeClr>
                </a:solidFill>
              </a:rPr>
              <a:t>Khai</a:t>
            </a:r>
            <a:r>
              <a:rPr lang="en-US" dirty="0" smtClean="0">
                <a:solidFill>
                  <a:schemeClr val="tx1">
                    <a:lumMod val="60000"/>
                    <a:lumOff val="40000"/>
                  </a:schemeClr>
                </a:solidFill>
              </a:rPr>
              <a:t> </a:t>
            </a:r>
            <a:r>
              <a:rPr lang="en-US" dirty="0" err="1" smtClean="0">
                <a:solidFill>
                  <a:schemeClr val="tx1">
                    <a:lumMod val="60000"/>
                    <a:lumOff val="40000"/>
                  </a:schemeClr>
                </a:solidFill>
              </a:rPr>
              <a:t>báo</a:t>
            </a:r>
            <a:r>
              <a:rPr lang="en-US" dirty="0" smtClean="0">
                <a:solidFill>
                  <a:schemeClr val="tx1">
                    <a:lumMod val="60000"/>
                    <a:lumOff val="40000"/>
                  </a:schemeClr>
                </a:solidFill>
              </a:rPr>
              <a:t> </a:t>
            </a:r>
            <a:r>
              <a:rPr lang="en-US" dirty="0" err="1" smtClean="0">
                <a:solidFill>
                  <a:schemeClr val="tx1">
                    <a:lumMod val="60000"/>
                    <a:lumOff val="40000"/>
                  </a:schemeClr>
                </a:solidFill>
              </a:rPr>
              <a:t>các</a:t>
            </a:r>
            <a:r>
              <a:rPr lang="en-US" dirty="0" smtClean="0">
                <a:solidFill>
                  <a:schemeClr val="tx1">
                    <a:lumMod val="60000"/>
                    <a:lumOff val="40000"/>
                  </a:schemeClr>
                </a:solidFill>
              </a:rPr>
              <a:t> </a:t>
            </a:r>
            <a:r>
              <a:rPr lang="en-US" dirty="0" err="1" smtClean="0">
                <a:solidFill>
                  <a:schemeClr val="tx1">
                    <a:lumMod val="60000"/>
                    <a:lumOff val="40000"/>
                  </a:schemeClr>
                </a:solidFill>
              </a:rPr>
              <a:t>biến</a:t>
            </a:r>
            <a:r>
              <a:rPr lang="en-US" dirty="0" smtClean="0">
                <a:solidFill>
                  <a:schemeClr val="tx1">
                    <a:lumMod val="60000"/>
                    <a:lumOff val="40000"/>
                  </a:schemeClr>
                </a:solidFill>
              </a:rPr>
              <a:t> </a:t>
            </a:r>
            <a:r>
              <a:rPr lang="vi-VN" dirty="0" smtClean="0">
                <a:solidFill>
                  <a:schemeClr val="tx1">
                    <a:lumMod val="60000"/>
                    <a:lumOff val="40000"/>
                  </a:schemeClr>
                </a:solidFill>
              </a:rPr>
              <a:t>để</a:t>
            </a:r>
            <a:r>
              <a:rPr lang="en-US" dirty="0" smtClean="0">
                <a:solidFill>
                  <a:schemeClr val="tx1">
                    <a:lumMod val="60000"/>
                    <a:lumOff val="40000"/>
                  </a:schemeClr>
                </a:solidFill>
              </a:rPr>
              <a:t> l</a:t>
            </a:r>
            <a:r>
              <a:rPr lang="vi-VN" dirty="0" smtClean="0">
                <a:solidFill>
                  <a:schemeClr val="tx1">
                    <a:lumMod val="60000"/>
                    <a:lumOff val="40000"/>
                  </a:schemeClr>
                </a:solidFill>
              </a:rPr>
              <a:t>ư</a:t>
            </a:r>
            <a:r>
              <a:rPr lang="en-US" dirty="0" smtClean="0">
                <a:solidFill>
                  <a:schemeClr val="tx1">
                    <a:lumMod val="60000"/>
                    <a:lumOff val="40000"/>
                  </a:schemeClr>
                </a:solidFill>
              </a:rPr>
              <a:t>u </a:t>
            </a:r>
            <a:r>
              <a:rPr lang="en-US" dirty="0" err="1" smtClean="0">
                <a:solidFill>
                  <a:schemeClr val="tx1">
                    <a:lumMod val="60000"/>
                    <a:lumOff val="40000"/>
                  </a:schemeClr>
                </a:solidFill>
              </a:rPr>
              <a:t>trữ</a:t>
            </a:r>
            <a:r>
              <a:rPr lang="en-US" dirty="0" smtClean="0">
                <a:solidFill>
                  <a:schemeClr val="tx1">
                    <a:lumMod val="60000"/>
                    <a:lumOff val="40000"/>
                  </a:schemeClr>
                </a:solidFill>
              </a:rPr>
              <a:t> </a:t>
            </a:r>
            <a:r>
              <a:rPr lang="en-US" dirty="0" smtClean="0">
                <a:solidFill>
                  <a:srgbClr val="FF0000"/>
                </a:solidFill>
              </a:rPr>
              <a:t>1</a:t>
            </a:r>
            <a:r>
              <a:rPr lang="en-US" dirty="0" smtClean="0">
                <a:solidFill>
                  <a:schemeClr val="tx1">
                    <a:lumMod val="60000"/>
                    <a:lumOff val="40000"/>
                  </a:schemeClr>
                </a:solidFill>
              </a:rPr>
              <a:t> SV</a:t>
            </a:r>
          </a:p>
          <a:p>
            <a:pPr lvl="1" eaLnBrk="1" hangingPunct="1">
              <a:defRPr/>
            </a:pPr>
            <a:r>
              <a:rPr lang="en-US" smtClean="0"/>
              <a:t>char mssv[8];</a:t>
            </a:r>
            <a:r>
              <a:rPr lang="en-US" dirty="0" smtClean="0"/>
              <a:t>	// “0012078”</a:t>
            </a:r>
          </a:p>
          <a:p>
            <a:pPr lvl="1" eaLnBrk="1" hangingPunct="1">
              <a:defRPr/>
            </a:pPr>
            <a:r>
              <a:rPr lang="en-US" dirty="0" smtClean="0"/>
              <a:t>char </a:t>
            </a:r>
            <a:r>
              <a:rPr lang="en-US" dirty="0" err="1" smtClean="0"/>
              <a:t>hoten</a:t>
            </a:r>
            <a:r>
              <a:rPr lang="en-US" dirty="0" smtClean="0"/>
              <a:t>[30];	// “Nguyen Van A”</a:t>
            </a:r>
          </a:p>
          <a:p>
            <a:pPr lvl="1" eaLnBrk="1" hangingPunct="1">
              <a:defRPr/>
            </a:pPr>
            <a:r>
              <a:rPr lang="en-US" smtClean="0"/>
              <a:t>char ntns[9];</a:t>
            </a:r>
            <a:r>
              <a:rPr lang="en-US" dirty="0" smtClean="0"/>
              <a:t>	// “29/12/82”</a:t>
            </a:r>
          </a:p>
          <a:p>
            <a:pPr lvl="1" eaLnBrk="1" hangingPunct="1">
              <a:defRPr/>
            </a:pPr>
            <a:r>
              <a:rPr lang="en-US" dirty="0" smtClean="0"/>
              <a:t>char </a:t>
            </a:r>
            <a:r>
              <a:rPr lang="en-US" dirty="0" err="1" smtClean="0"/>
              <a:t>phai</a:t>
            </a:r>
            <a:r>
              <a:rPr lang="en-US" dirty="0" smtClean="0"/>
              <a:t>;		// ‘n’</a:t>
            </a:r>
          </a:p>
          <a:p>
            <a:pPr lvl="1" eaLnBrk="1" hangingPunct="1">
              <a:defRPr/>
            </a:pPr>
            <a:r>
              <a:rPr lang="en-US" dirty="0" smtClean="0"/>
              <a:t>float </a:t>
            </a:r>
            <a:r>
              <a:rPr lang="en-US" dirty="0" err="1" smtClean="0"/>
              <a:t>toan</a:t>
            </a:r>
            <a:r>
              <a:rPr lang="en-US" dirty="0" smtClean="0"/>
              <a:t>, </a:t>
            </a:r>
            <a:r>
              <a:rPr lang="en-US" dirty="0" err="1" smtClean="0"/>
              <a:t>ly</a:t>
            </a:r>
            <a:r>
              <a:rPr lang="en-US" dirty="0" smtClean="0"/>
              <a:t>, </a:t>
            </a:r>
            <a:r>
              <a:rPr lang="en-US" dirty="0" err="1" smtClean="0"/>
              <a:t>hoa</a:t>
            </a:r>
            <a:r>
              <a:rPr lang="en-US" dirty="0" smtClean="0"/>
              <a:t>;	// 8.5 9.0 10.0</a:t>
            </a:r>
          </a:p>
          <a:p>
            <a:pPr eaLnBrk="1" hangingPunct="1">
              <a:defRPr/>
            </a:pPr>
            <a:r>
              <a:rPr lang="en-US" dirty="0" err="1" smtClean="0">
                <a:solidFill>
                  <a:schemeClr val="tx1">
                    <a:lumMod val="60000"/>
                    <a:lumOff val="40000"/>
                  </a:schemeClr>
                </a:solidFill>
              </a:rPr>
              <a:t>Truyền</a:t>
            </a:r>
            <a:r>
              <a:rPr lang="en-US" dirty="0" smtClean="0">
                <a:solidFill>
                  <a:schemeClr val="tx1">
                    <a:lumMod val="60000"/>
                    <a:lumOff val="40000"/>
                  </a:schemeClr>
                </a:solidFill>
              </a:rPr>
              <a:t> </a:t>
            </a:r>
            <a:r>
              <a:rPr lang="en-US" dirty="0" err="1" smtClean="0">
                <a:solidFill>
                  <a:schemeClr val="tx1">
                    <a:lumMod val="60000"/>
                    <a:lumOff val="40000"/>
                  </a:schemeClr>
                </a:solidFill>
              </a:rPr>
              <a:t>thông</a:t>
            </a:r>
            <a:r>
              <a:rPr lang="en-US" dirty="0" smtClean="0">
                <a:solidFill>
                  <a:schemeClr val="tx1">
                    <a:lumMod val="60000"/>
                    <a:lumOff val="40000"/>
                  </a:schemeClr>
                </a:solidFill>
              </a:rPr>
              <a:t> tin </a:t>
            </a:r>
            <a:r>
              <a:rPr lang="en-US" dirty="0" smtClean="0">
                <a:solidFill>
                  <a:srgbClr val="FF0000"/>
                </a:solidFill>
              </a:rPr>
              <a:t>1</a:t>
            </a:r>
            <a:r>
              <a:rPr lang="en-US" dirty="0" smtClean="0">
                <a:solidFill>
                  <a:schemeClr val="tx1">
                    <a:lumMod val="60000"/>
                    <a:lumOff val="40000"/>
                  </a:schemeClr>
                </a:solidFill>
              </a:rPr>
              <a:t> SV </a:t>
            </a:r>
            <a:r>
              <a:rPr lang="en-US" dirty="0" err="1" smtClean="0">
                <a:solidFill>
                  <a:schemeClr val="tx1">
                    <a:lumMod val="60000"/>
                    <a:lumOff val="40000"/>
                  </a:schemeClr>
                </a:solidFill>
              </a:rPr>
              <a:t>cho</a:t>
            </a:r>
            <a:r>
              <a:rPr lang="en-US" dirty="0" smtClean="0">
                <a:solidFill>
                  <a:schemeClr val="tx1">
                    <a:lumMod val="60000"/>
                    <a:lumOff val="40000"/>
                  </a:schemeClr>
                </a:solidFill>
              </a:rPr>
              <a:t> </a:t>
            </a:r>
            <a:r>
              <a:rPr lang="en-US" dirty="0" err="1" smtClean="0">
                <a:solidFill>
                  <a:schemeClr val="tx1">
                    <a:lumMod val="60000"/>
                    <a:lumOff val="40000"/>
                  </a:schemeClr>
                </a:solidFill>
              </a:rPr>
              <a:t>hàm</a:t>
            </a:r>
            <a:endParaRPr lang="en-US" dirty="0" smtClean="0">
              <a:solidFill>
                <a:schemeClr val="tx1">
                  <a:lumMod val="60000"/>
                  <a:lumOff val="40000"/>
                </a:schemeClr>
              </a:solidFill>
            </a:endParaRPr>
          </a:p>
          <a:p>
            <a:pPr lvl="1" eaLnBrk="1" hangingPunct="1">
              <a:defRPr/>
            </a:pPr>
            <a:r>
              <a:rPr lang="en-US" dirty="0" smtClean="0"/>
              <a:t>void </a:t>
            </a:r>
            <a:r>
              <a:rPr lang="en-US" dirty="0" err="1" smtClean="0"/>
              <a:t>xuat</a:t>
            </a:r>
            <a:r>
              <a:rPr lang="en-US" dirty="0" smtClean="0"/>
              <a:t>(char *</a:t>
            </a:r>
            <a:r>
              <a:rPr lang="en-US" dirty="0" err="1" smtClean="0"/>
              <a:t>mssv</a:t>
            </a:r>
            <a:r>
              <a:rPr lang="en-US" dirty="0" smtClean="0"/>
              <a:t>, char *</a:t>
            </a:r>
            <a:r>
              <a:rPr lang="en-US" dirty="0" err="1" smtClean="0"/>
              <a:t>hoten</a:t>
            </a:r>
            <a:r>
              <a:rPr lang="en-US" dirty="0" smtClean="0"/>
              <a:t>,</a:t>
            </a:r>
            <a:br>
              <a:rPr lang="en-US" dirty="0" smtClean="0"/>
            </a:br>
            <a:r>
              <a:rPr lang="en-US" dirty="0" smtClean="0"/>
              <a:t>char *</a:t>
            </a:r>
            <a:r>
              <a:rPr lang="en-US" dirty="0" err="1" smtClean="0"/>
              <a:t>ntns</a:t>
            </a:r>
            <a:r>
              <a:rPr lang="en-US" dirty="0" smtClean="0"/>
              <a:t>, char </a:t>
            </a:r>
            <a:r>
              <a:rPr lang="en-US" dirty="0" err="1" smtClean="0"/>
              <a:t>phai</a:t>
            </a:r>
            <a:r>
              <a:rPr lang="en-US" dirty="0" smtClean="0"/>
              <a:t>, float </a:t>
            </a:r>
            <a:r>
              <a:rPr lang="en-US" dirty="0" err="1" smtClean="0"/>
              <a:t>toan</a:t>
            </a:r>
            <a:r>
              <a:rPr lang="en-US" dirty="0" smtClean="0"/>
              <a:t>, float </a:t>
            </a:r>
            <a:r>
              <a:rPr lang="en-US" dirty="0" err="1" smtClean="0"/>
              <a:t>ly</a:t>
            </a:r>
            <a:r>
              <a:rPr lang="en-US" dirty="0" smtClean="0"/>
              <a:t>, float </a:t>
            </a:r>
            <a:r>
              <a:rPr lang="en-US" dirty="0" err="1" smtClean="0"/>
              <a:t>hoa</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t>Dữ liệu kiểu cấu trúc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anim calcmode="lin" valueType="num">
                                      <p:cBhvr>
                                        <p:cTn id="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anim calcmode="lin" valueType="num">
                                      <p:cBhvr>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Đặt vấn </a:t>
            </a:r>
            <a:r>
              <a:rPr lang="vi-VN" smtClean="0"/>
              <a:t>đề</a:t>
            </a:r>
            <a:endParaRPr lang="en-US" smtClean="0"/>
          </a:p>
        </p:txBody>
      </p:sp>
      <p:sp>
        <p:nvSpPr>
          <p:cNvPr id="3" name="Content Placeholder 2"/>
          <p:cNvSpPr>
            <a:spLocks noGrp="1"/>
          </p:cNvSpPr>
          <p:nvPr>
            <p:ph idx="1"/>
          </p:nvPr>
        </p:nvSpPr>
        <p:spPr/>
        <p:txBody>
          <a:bodyPr/>
          <a:lstStyle/>
          <a:p>
            <a:pPr eaLnBrk="1" hangingPunct="1">
              <a:defRPr/>
            </a:pPr>
            <a:r>
              <a:rPr lang="en-US" dirty="0" err="1" smtClean="0">
                <a:solidFill>
                  <a:schemeClr val="tx1">
                    <a:lumMod val="60000"/>
                    <a:lumOff val="40000"/>
                  </a:schemeClr>
                </a:solidFill>
              </a:rPr>
              <a:t>Nhận</a:t>
            </a:r>
            <a:r>
              <a:rPr lang="en-US" dirty="0" smtClean="0">
                <a:solidFill>
                  <a:schemeClr val="tx1">
                    <a:lumMod val="60000"/>
                    <a:lumOff val="40000"/>
                  </a:schemeClr>
                </a:solidFill>
              </a:rPr>
              <a:t> </a:t>
            </a:r>
            <a:r>
              <a:rPr lang="en-US" dirty="0" err="1" smtClean="0">
                <a:solidFill>
                  <a:schemeClr val="tx1">
                    <a:lumMod val="60000"/>
                    <a:lumOff val="40000"/>
                  </a:schemeClr>
                </a:solidFill>
              </a:rPr>
              <a:t>xét</a:t>
            </a:r>
            <a:endParaRPr lang="en-US" dirty="0" smtClean="0">
              <a:solidFill>
                <a:schemeClr val="tx1">
                  <a:lumMod val="60000"/>
                  <a:lumOff val="40000"/>
                </a:schemeClr>
              </a:solidFill>
            </a:endParaRPr>
          </a:p>
          <a:p>
            <a:pPr lvl="1" eaLnBrk="1" hangingPunct="1">
              <a:defRPr/>
            </a:pPr>
            <a:r>
              <a:rPr lang="en-US" dirty="0" err="1" smtClean="0"/>
              <a:t>Đặt</a:t>
            </a:r>
            <a:r>
              <a:rPr lang="en-US" dirty="0" smtClean="0"/>
              <a:t> </a:t>
            </a:r>
            <a:r>
              <a:rPr lang="en-US" dirty="0" err="1" smtClean="0"/>
              <a:t>tên</a:t>
            </a:r>
            <a:r>
              <a:rPr lang="en-US" dirty="0" smtClean="0"/>
              <a:t> </a:t>
            </a:r>
            <a:r>
              <a:rPr lang="en-US" dirty="0" err="1" smtClean="0"/>
              <a:t>biến</a:t>
            </a:r>
            <a:r>
              <a:rPr lang="en-US" dirty="0" smtClean="0"/>
              <a:t> </a:t>
            </a:r>
            <a:r>
              <a:rPr lang="en-US" dirty="0" err="1" smtClean="0"/>
              <a:t>khó</a:t>
            </a:r>
            <a:r>
              <a:rPr lang="en-US" dirty="0" smtClean="0"/>
              <a:t> </a:t>
            </a:r>
            <a:r>
              <a:rPr lang="en-US" dirty="0" err="1" smtClean="0"/>
              <a:t>kh</a:t>
            </a:r>
            <a:r>
              <a:rPr lang="vi-VN" dirty="0" smtClean="0"/>
              <a:t>ă</a:t>
            </a:r>
            <a:r>
              <a:rPr lang="en-US" dirty="0" smtClean="0"/>
              <a:t>n </a:t>
            </a:r>
            <a:r>
              <a:rPr lang="en-US" dirty="0" err="1" smtClean="0"/>
              <a:t>và</a:t>
            </a:r>
            <a:r>
              <a:rPr lang="en-US" dirty="0" smtClean="0"/>
              <a:t> </a:t>
            </a:r>
            <a:r>
              <a:rPr lang="en-US" dirty="0" err="1" smtClean="0"/>
              <a:t>khó</a:t>
            </a:r>
            <a:r>
              <a:rPr lang="en-US" dirty="0" smtClean="0"/>
              <a:t> </a:t>
            </a:r>
            <a:r>
              <a:rPr lang="en-US" dirty="0" err="1" smtClean="0"/>
              <a:t>quản</a:t>
            </a:r>
            <a:r>
              <a:rPr lang="en-US" dirty="0" smtClean="0"/>
              <a:t> </a:t>
            </a:r>
            <a:r>
              <a:rPr lang="en-US" dirty="0" err="1" smtClean="0"/>
              <a:t>lý</a:t>
            </a:r>
            <a:endParaRPr lang="en-US" dirty="0" smtClean="0"/>
          </a:p>
          <a:p>
            <a:pPr lvl="1" eaLnBrk="1" hangingPunct="1">
              <a:defRPr/>
            </a:pPr>
            <a:r>
              <a:rPr lang="en-US" dirty="0" err="1" smtClean="0"/>
              <a:t>Truyền</a:t>
            </a:r>
            <a:r>
              <a:rPr lang="en-US" dirty="0" smtClean="0"/>
              <a:t> </a:t>
            </a:r>
            <a:r>
              <a:rPr lang="en-US" dirty="0" err="1" smtClean="0"/>
              <a:t>tham</a:t>
            </a:r>
            <a:r>
              <a:rPr lang="en-US" dirty="0" smtClean="0"/>
              <a:t> </a:t>
            </a:r>
            <a:r>
              <a:rPr lang="en-US" dirty="0" err="1" smtClean="0"/>
              <a:t>số</a:t>
            </a:r>
            <a:r>
              <a:rPr lang="en-US" dirty="0" smtClean="0"/>
              <a:t> </a:t>
            </a:r>
            <a:r>
              <a:rPr lang="en-US" dirty="0" err="1" smtClean="0"/>
              <a:t>cho</a:t>
            </a:r>
            <a:r>
              <a:rPr lang="en-US" dirty="0" smtClean="0"/>
              <a:t> </a:t>
            </a:r>
            <a:r>
              <a:rPr lang="en-US" dirty="0" err="1" smtClean="0"/>
              <a:t>hàm</a:t>
            </a:r>
            <a:r>
              <a:rPr lang="en-US" dirty="0" smtClean="0"/>
              <a:t> </a:t>
            </a:r>
            <a:r>
              <a:rPr lang="en-US" dirty="0" err="1" smtClean="0"/>
              <a:t>quá</a:t>
            </a:r>
            <a:r>
              <a:rPr lang="en-US" dirty="0" smtClean="0"/>
              <a:t> </a:t>
            </a:r>
            <a:r>
              <a:rPr lang="en-US" dirty="0" err="1" smtClean="0"/>
              <a:t>nhiều</a:t>
            </a:r>
            <a:endParaRPr lang="en-US" dirty="0" smtClean="0"/>
          </a:p>
          <a:p>
            <a:pPr lvl="1" eaLnBrk="1" hangingPunct="1">
              <a:defRPr/>
            </a:pPr>
            <a:r>
              <a:rPr lang="en-US" dirty="0" err="1" smtClean="0"/>
              <a:t>Tìm</a:t>
            </a:r>
            <a:r>
              <a:rPr lang="en-US" dirty="0" smtClean="0"/>
              <a:t> </a:t>
            </a:r>
            <a:r>
              <a:rPr lang="en-US" dirty="0" err="1" smtClean="0"/>
              <a:t>kiếm</a:t>
            </a:r>
            <a:r>
              <a:rPr lang="en-US" dirty="0" smtClean="0"/>
              <a:t>, </a:t>
            </a:r>
            <a:r>
              <a:rPr lang="en-US" dirty="0" err="1" smtClean="0"/>
              <a:t>sắp</a:t>
            </a:r>
            <a:r>
              <a:rPr lang="en-US" dirty="0" smtClean="0"/>
              <a:t> </a:t>
            </a:r>
            <a:r>
              <a:rPr lang="en-US" dirty="0" err="1" smtClean="0"/>
              <a:t>xếp</a:t>
            </a:r>
            <a:r>
              <a:rPr lang="en-US" smtClean="0"/>
              <a:t>, sao chép,… </a:t>
            </a:r>
            <a:r>
              <a:rPr lang="en-US" dirty="0" err="1" smtClean="0"/>
              <a:t>khó</a:t>
            </a:r>
            <a:r>
              <a:rPr lang="en-US" dirty="0" smtClean="0"/>
              <a:t> </a:t>
            </a:r>
            <a:r>
              <a:rPr lang="en-US" dirty="0" err="1" smtClean="0"/>
              <a:t>kh</a:t>
            </a:r>
            <a:r>
              <a:rPr lang="vi-VN" dirty="0" smtClean="0"/>
              <a:t>ă</a:t>
            </a:r>
            <a:r>
              <a:rPr lang="en-US" dirty="0" smtClean="0"/>
              <a:t>n</a:t>
            </a:r>
          </a:p>
          <a:p>
            <a:pPr lvl="1" eaLnBrk="1" hangingPunct="1">
              <a:defRPr/>
            </a:pPr>
            <a:r>
              <a:rPr lang="en-US" dirty="0" err="1" smtClean="0"/>
              <a:t>Tốn</a:t>
            </a:r>
            <a:r>
              <a:rPr lang="en-US" dirty="0" smtClean="0"/>
              <a:t> </a:t>
            </a:r>
            <a:r>
              <a:rPr lang="en-US" dirty="0" err="1" smtClean="0"/>
              <a:t>nhiều</a:t>
            </a:r>
            <a:r>
              <a:rPr lang="en-US" dirty="0" smtClean="0"/>
              <a:t> </a:t>
            </a:r>
            <a:r>
              <a:rPr lang="en-US" dirty="0" err="1" smtClean="0"/>
              <a:t>bộ</a:t>
            </a:r>
            <a:r>
              <a:rPr lang="en-US" dirty="0" smtClean="0"/>
              <a:t> </a:t>
            </a:r>
            <a:r>
              <a:rPr lang="en-US" dirty="0" err="1" smtClean="0"/>
              <a:t>nhớ</a:t>
            </a:r>
            <a:endParaRPr lang="en-US" dirty="0" smtClean="0"/>
          </a:p>
          <a:p>
            <a:pPr lvl="1" eaLnBrk="1" hangingPunct="1">
              <a:defRPr/>
            </a:pPr>
            <a:r>
              <a:rPr lang="en-US" dirty="0" smtClean="0"/>
              <a:t>…</a:t>
            </a:r>
          </a:p>
          <a:p>
            <a:pPr eaLnBrk="1" hangingPunct="1">
              <a:defRPr/>
            </a:pPr>
            <a:r>
              <a:rPr lang="en-US" dirty="0" smtClean="0">
                <a:solidFill>
                  <a:schemeClr val="tx1">
                    <a:lumMod val="60000"/>
                    <a:lumOff val="40000"/>
                  </a:schemeClr>
                </a:solidFill>
              </a:rPr>
              <a:t>Ý t</a:t>
            </a:r>
            <a:r>
              <a:rPr lang="vi-VN" dirty="0" smtClean="0">
                <a:solidFill>
                  <a:schemeClr val="tx1">
                    <a:lumMod val="60000"/>
                    <a:lumOff val="40000"/>
                  </a:schemeClr>
                </a:solidFill>
              </a:rPr>
              <a:t>ưở</a:t>
            </a:r>
            <a:r>
              <a:rPr lang="en-US" dirty="0" err="1" smtClean="0">
                <a:solidFill>
                  <a:schemeClr val="tx1">
                    <a:lumMod val="60000"/>
                    <a:lumOff val="40000"/>
                  </a:schemeClr>
                </a:solidFill>
              </a:rPr>
              <a:t>ng</a:t>
            </a:r>
            <a:endParaRPr lang="en-US" dirty="0" smtClean="0">
              <a:solidFill>
                <a:schemeClr val="tx1">
                  <a:lumMod val="60000"/>
                  <a:lumOff val="40000"/>
                </a:schemeClr>
              </a:solidFill>
            </a:endParaRPr>
          </a:p>
          <a:p>
            <a:pPr lvl="1" eaLnBrk="1" hangingPunct="1">
              <a:defRPr/>
            </a:pPr>
            <a:r>
              <a:rPr lang="en-US" dirty="0" err="1" smtClean="0"/>
              <a:t>Gom</a:t>
            </a:r>
            <a:r>
              <a:rPr lang="en-US" dirty="0" smtClean="0"/>
              <a:t> </a:t>
            </a:r>
            <a:r>
              <a:rPr lang="en-US" dirty="0" err="1" smtClean="0"/>
              <a:t>những</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cùng</a:t>
            </a:r>
            <a:r>
              <a:rPr lang="en-US" dirty="0" smtClean="0"/>
              <a:t> 1 SV </a:t>
            </a:r>
            <a:r>
              <a:rPr lang="en-US" dirty="0" err="1" smtClean="0"/>
              <a:t>thành</a:t>
            </a:r>
            <a:r>
              <a:rPr lang="en-US" dirty="0" smtClean="0"/>
              <a:t> </a:t>
            </a:r>
            <a:r>
              <a:rPr lang="en-US" dirty="0" err="1" smtClean="0"/>
              <a:t>một</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=&gt; </a:t>
            </a:r>
            <a:r>
              <a:rPr lang="en-US" dirty="0" err="1" smtClean="0"/>
              <a:t>Kiểu</a:t>
            </a:r>
            <a:r>
              <a:rPr lang="en-US" dirty="0" smtClean="0"/>
              <a:t> </a:t>
            </a:r>
            <a:r>
              <a:rPr lang="en-US" dirty="0" err="1" smtClean="0">
                <a:solidFill>
                  <a:srgbClr val="FF0000"/>
                </a:solidFill>
              </a:rPr>
              <a:t>struct</a:t>
            </a:r>
            <a:endParaRPr lang="en-US" dirty="0" smtClean="0">
              <a:solidFill>
                <a:srgbClr val="FF0000"/>
              </a:solidFill>
            </a:endParaRPr>
          </a:p>
        </p:txBody>
      </p:sp>
      <p:sp>
        <p:nvSpPr>
          <p:cNvPr id="4" name="Footer Placeholder 3"/>
          <p:cNvSpPr>
            <a:spLocks noGrp="1"/>
          </p:cNvSpPr>
          <p:nvPr>
            <p:ph type="ftr" sz="quarter" idx="11"/>
          </p:nvPr>
        </p:nvSpPr>
        <p:spPr/>
        <p:txBody>
          <a:bodyPr/>
          <a:lstStyle/>
          <a:p>
            <a:pPr>
              <a:defRPr/>
            </a:pPr>
            <a:r>
              <a:rPr lang="en-US"/>
              <a:t>Dữ liệu kiểu cấu trúc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anim calcmode="lin" valueType="num">
                                      <p:cBhvr>
                                        <p:cTn id="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anim calcmode="lin" valueType="num">
                                      <p:cBhvr>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Kiểu </a:t>
            </a:r>
            <a:r>
              <a:rPr lang="en-US" dirty="0" err="1" smtClean="0"/>
              <a:t>dữ</a:t>
            </a:r>
            <a:r>
              <a:rPr lang="en-US" dirty="0" smtClean="0"/>
              <a:t> </a:t>
            </a:r>
            <a:r>
              <a:rPr lang="en-US" dirty="0" err="1" smtClean="0"/>
              <a:t>liệu</a:t>
            </a:r>
            <a:r>
              <a:rPr lang="en-US" dirty="0" smtClean="0"/>
              <a:t> </a:t>
            </a:r>
            <a:r>
              <a:rPr lang="en-US" dirty="0" err="1" smtClean="0"/>
              <a:t>Struct</a:t>
            </a:r>
            <a:endParaRPr lang="en-US" dirty="0"/>
          </a:p>
        </p:txBody>
      </p:sp>
      <p:sp>
        <p:nvSpPr>
          <p:cNvPr id="3" name="Content Placeholder 2"/>
          <p:cNvSpPr>
            <a:spLocks noGrp="1"/>
          </p:cNvSpPr>
          <p:nvPr>
            <p:ph idx="1"/>
          </p:nvPr>
        </p:nvSpPr>
        <p:spPr/>
        <p:txBody>
          <a:bodyPr/>
          <a:lstStyle/>
          <a:p>
            <a:r>
              <a:rPr lang="vi-VN" b="1" dirty="0"/>
              <a:t>Struct trong c </a:t>
            </a:r>
            <a:r>
              <a:rPr lang="vi-VN" dirty="0"/>
              <a:t>được sử dụng để định nghĩa kiểu dữ liệu mới dựa trên kiểu dữ liệu hiện có và có đặc điểm tập hợp nhiều thành phần có kiểu dữ liệu khác nhau.</a:t>
            </a:r>
            <a:endParaRPr lang="en-US" dirty="0"/>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spTree>
    <p:extLst>
      <p:ext uri="{BB962C8B-B14F-4D97-AF65-F5344CB8AC3E}">
        <p14:creationId xmlns:p14="http://schemas.microsoft.com/office/powerpoint/2010/main" val="997198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Khai báo kiểu cấu trúc</a:t>
            </a:r>
          </a:p>
        </p:txBody>
      </p:sp>
      <p:sp>
        <p:nvSpPr>
          <p:cNvPr id="3" name="Content Placeholder 2"/>
          <p:cNvSpPr>
            <a:spLocks noGrp="1"/>
          </p:cNvSpPr>
          <p:nvPr>
            <p:ph idx="1"/>
          </p:nvPr>
        </p:nvSpPr>
        <p:spPr/>
        <p:txBody>
          <a:bodyPr/>
          <a:lstStyle/>
          <a:p>
            <a:pPr eaLnBrk="1" hangingPunct="1">
              <a:defRPr/>
            </a:pPr>
            <a:r>
              <a:rPr lang="en-US" dirty="0" err="1" smtClean="0">
                <a:solidFill>
                  <a:schemeClr val="tx1">
                    <a:lumMod val="60000"/>
                    <a:lumOff val="40000"/>
                  </a:schemeClr>
                </a:solidFill>
              </a:rPr>
              <a:t>Cú</a:t>
            </a:r>
            <a:r>
              <a:rPr lang="en-US" dirty="0" smtClean="0">
                <a:solidFill>
                  <a:schemeClr val="tx1">
                    <a:lumMod val="60000"/>
                    <a:lumOff val="40000"/>
                  </a:schemeClr>
                </a:solidFill>
              </a:rPr>
              <a:t> </a:t>
            </a:r>
            <a:r>
              <a:rPr lang="en-US" dirty="0" err="1" smtClean="0">
                <a:solidFill>
                  <a:schemeClr val="tx1">
                    <a:lumMod val="60000"/>
                    <a:lumOff val="40000"/>
                  </a:schemeClr>
                </a:solidFill>
              </a:rPr>
              <a:t>pháp</a:t>
            </a:r>
            <a:endParaRPr lang="en-US" dirty="0" smtClean="0">
              <a:solidFill>
                <a:schemeClr val="tx1">
                  <a:lumMod val="60000"/>
                  <a:lumOff val="40000"/>
                </a:schemeClr>
              </a:solidFill>
            </a:endParaRP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dirty="0" err="1" smtClean="0">
                <a:solidFill>
                  <a:schemeClr val="tx1">
                    <a:lumMod val="60000"/>
                    <a:lumOff val="40000"/>
                  </a:schemeClr>
                </a:solidFill>
              </a:rPr>
              <a:t>Ví</a:t>
            </a:r>
            <a:r>
              <a:rPr lang="en-US" dirty="0" smtClean="0">
                <a:solidFill>
                  <a:schemeClr val="tx1">
                    <a:lumMod val="60000"/>
                    <a:lumOff val="40000"/>
                  </a:schemeClr>
                </a:solidFill>
              </a:rPr>
              <a:t> </a:t>
            </a:r>
            <a:r>
              <a:rPr lang="en-US" dirty="0" err="1" smtClean="0">
                <a:solidFill>
                  <a:schemeClr val="tx1">
                    <a:lumMod val="60000"/>
                    <a:lumOff val="40000"/>
                  </a:schemeClr>
                </a:solidFill>
              </a:rPr>
              <a:t>dụ</a:t>
            </a:r>
            <a:endParaRPr lang="en-US" dirty="0">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t>Dữ liệu kiểu cấu trúc</a:t>
            </a:r>
          </a:p>
        </p:txBody>
      </p:sp>
      <p:sp>
        <p:nvSpPr>
          <p:cNvPr id="5" name="Rounded Rectangle 4"/>
          <p:cNvSpPr/>
          <p:nvPr/>
        </p:nvSpPr>
        <p:spPr>
          <a:xfrm>
            <a:off x="685800" y="2020888"/>
            <a:ext cx="152400" cy="20939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27654" name="TextBox 5"/>
          <p:cNvSpPr txBox="1">
            <a:spLocks noChangeArrowheads="1"/>
          </p:cNvSpPr>
          <p:nvPr/>
        </p:nvSpPr>
        <p:spPr bwMode="auto">
          <a:xfrm>
            <a:off x="838200" y="2020888"/>
            <a:ext cx="7010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&lt;tên kiểu cấu trúc&gt;</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&lt;kiểu dữ liệu&gt; &lt;tên thành phần 1&gt;;</a:t>
            </a:r>
          </a:p>
          <a:p>
            <a:pPr eaLnBrk="1" hangingPunct="1"/>
            <a:r>
              <a:rPr lang="en-US" sz="2000" b="1">
                <a:latin typeface="Courier New" panose="02070309020205020404" pitchFamily="49" charset="0"/>
                <a:cs typeface="Courier New" panose="02070309020205020404" pitchFamily="49" charset="0"/>
              </a:rPr>
              <a:t>	…</a:t>
            </a:r>
          </a:p>
          <a:p>
            <a:pPr eaLnBrk="1" hangingPunct="1"/>
            <a:r>
              <a:rPr lang="en-US" sz="2000" b="1">
                <a:latin typeface="Courier New" panose="02070309020205020404" pitchFamily="49" charset="0"/>
                <a:cs typeface="Courier New" panose="02070309020205020404" pitchFamily="49" charset="0"/>
              </a:rPr>
              <a:t>	&lt;kiểu dữ liệu&gt; &lt;tên thành phần n&gt;;</a:t>
            </a:r>
          </a:p>
          <a:p>
            <a:pPr eaLnBrk="1" hangingPunct="1"/>
            <a:r>
              <a:rPr lang="en-US" sz="2000" b="1">
                <a:latin typeface="Courier New" panose="02070309020205020404" pitchFamily="49" charset="0"/>
                <a:cs typeface="Courier New" panose="02070309020205020404" pitchFamily="49" charset="0"/>
              </a:rPr>
              <a:t>};</a:t>
            </a:r>
          </a:p>
        </p:txBody>
      </p:sp>
      <p:sp>
        <p:nvSpPr>
          <p:cNvPr id="7" name="Rounded Rectangle 6"/>
          <p:cNvSpPr/>
          <p:nvPr/>
        </p:nvSpPr>
        <p:spPr>
          <a:xfrm>
            <a:off x="685800" y="4611688"/>
            <a:ext cx="152400" cy="16367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 name="TextBox 7"/>
          <p:cNvSpPr txBox="1">
            <a:spLocks noChangeArrowheads="1"/>
          </p:cNvSpPr>
          <p:nvPr/>
        </p:nvSpPr>
        <p:spPr bwMode="auto">
          <a:xfrm>
            <a:off x="838200" y="4611688"/>
            <a:ext cx="7010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DIEM</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int x;</a:t>
            </a:r>
          </a:p>
          <a:p>
            <a:pPr eaLnBrk="1" hangingPunct="1"/>
            <a:r>
              <a:rPr lang="en-US" sz="2000" b="1">
                <a:latin typeface="Courier New" panose="02070309020205020404" pitchFamily="49" charset="0"/>
                <a:cs typeface="Courier New" panose="02070309020205020404" pitchFamily="49" charset="0"/>
              </a:rPr>
              <a:t>	int y;</a:t>
            </a:r>
          </a:p>
          <a:p>
            <a:pPr eaLnBrk="1" hangingPunct="1"/>
            <a:r>
              <a:rPr lang="en-US" sz="2000" b="1">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anim calcmode="lin" valueType="num">
                                      <p:cBhvr>
                                        <p:cTn id="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Ví dụ 2:</a:t>
            </a:r>
          </a:p>
          <a:p>
            <a:pPr marL="0" indent="0">
              <a:buNone/>
            </a:pPr>
            <a:endParaRPr lang="en-US"/>
          </a:p>
        </p:txBody>
      </p:sp>
      <p:sp>
        <p:nvSpPr>
          <p:cNvPr id="4" name="Footer Placeholder 3"/>
          <p:cNvSpPr>
            <a:spLocks noGrp="1"/>
          </p:cNvSpPr>
          <p:nvPr>
            <p:ph type="ftr" sz="quarter" idx="11"/>
          </p:nvPr>
        </p:nvSpPr>
        <p:spPr/>
        <p:txBody>
          <a:bodyPr/>
          <a:lstStyle/>
          <a:p>
            <a:pPr>
              <a:defRPr/>
            </a:pPr>
            <a:r>
              <a:rPr lang="en-US" smtClean="0"/>
              <a:t>Dữ liệu kiểu cấu trúc</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38866"/>
            <a:ext cx="8111693" cy="3347533"/>
          </a:xfrm>
          <a:prstGeom prst="rect">
            <a:avLst/>
          </a:prstGeom>
        </p:spPr>
      </p:pic>
    </p:spTree>
    <p:extLst>
      <p:ext uri="{BB962C8B-B14F-4D97-AF65-F5344CB8AC3E}">
        <p14:creationId xmlns:p14="http://schemas.microsoft.com/office/powerpoint/2010/main" val="88666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Khai báo biến cấu trúc</a:t>
            </a:r>
          </a:p>
        </p:txBody>
      </p:sp>
      <p:sp>
        <p:nvSpPr>
          <p:cNvPr id="3" name="Content Placeholder 2"/>
          <p:cNvSpPr>
            <a:spLocks noGrp="1"/>
          </p:cNvSpPr>
          <p:nvPr>
            <p:ph idx="1"/>
          </p:nvPr>
        </p:nvSpPr>
        <p:spPr/>
        <p:txBody>
          <a:bodyPr/>
          <a:lstStyle/>
          <a:p>
            <a:pPr eaLnBrk="1" hangingPunct="1">
              <a:defRPr/>
            </a:pPr>
            <a:r>
              <a:rPr lang="en-US" dirty="0" err="1" smtClean="0">
                <a:solidFill>
                  <a:schemeClr val="tx1">
                    <a:lumMod val="60000"/>
                    <a:lumOff val="40000"/>
                  </a:schemeClr>
                </a:solidFill>
              </a:rPr>
              <a:t>Cú</a:t>
            </a:r>
            <a:r>
              <a:rPr lang="en-US" dirty="0" smtClean="0">
                <a:solidFill>
                  <a:schemeClr val="tx1">
                    <a:lumMod val="60000"/>
                    <a:lumOff val="40000"/>
                  </a:schemeClr>
                </a:solidFill>
              </a:rPr>
              <a:t> </a:t>
            </a:r>
            <a:r>
              <a:rPr lang="en-US" dirty="0" err="1" smtClean="0">
                <a:solidFill>
                  <a:schemeClr val="tx1">
                    <a:lumMod val="60000"/>
                    <a:lumOff val="40000"/>
                  </a:schemeClr>
                </a:solidFill>
              </a:rPr>
              <a:t>pháp</a:t>
            </a:r>
            <a:r>
              <a:rPr lang="en-US" dirty="0" smtClean="0">
                <a:solidFill>
                  <a:schemeClr val="tx1">
                    <a:lumMod val="60000"/>
                    <a:lumOff val="40000"/>
                  </a:schemeClr>
                </a:solidFill>
              </a:rPr>
              <a:t> t</a:t>
            </a:r>
            <a:r>
              <a:rPr lang="vi-VN" dirty="0" smtClean="0">
                <a:solidFill>
                  <a:schemeClr val="tx1">
                    <a:lumMod val="60000"/>
                    <a:lumOff val="40000"/>
                  </a:schemeClr>
                </a:solidFill>
              </a:rPr>
              <a:t>ườ</a:t>
            </a:r>
            <a:r>
              <a:rPr lang="en-US" dirty="0" err="1" smtClean="0">
                <a:solidFill>
                  <a:schemeClr val="tx1">
                    <a:lumMod val="60000"/>
                    <a:lumOff val="40000"/>
                  </a:schemeClr>
                </a:solidFill>
              </a:rPr>
              <a:t>ng</a:t>
            </a:r>
            <a:r>
              <a:rPr lang="en-US" dirty="0" smtClean="0">
                <a:solidFill>
                  <a:schemeClr val="tx1">
                    <a:lumMod val="60000"/>
                    <a:lumOff val="40000"/>
                  </a:schemeClr>
                </a:solidFill>
              </a:rPr>
              <a:t> minh</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dirty="0" err="1" smtClean="0">
                <a:solidFill>
                  <a:schemeClr val="tx1">
                    <a:lumMod val="60000"/>
                    <a:lumOff val="40000"/>
                  </a:schemeClr>
                </a:solidFill>
              </a:rPr>
              <a:t>Ví</a:t>
            </a:r>
            <a:r>
              <a:rPr lang="en-US" dirty="0" smtClean="0">
                <a:solidFill>
                  <a:schemeClr val="tx1">
                    <a:lumMod val="60000"/>
                    <a:lumOff val="40000"/>
                  </a:schemeClr>
                </a:solidFill>
              </a:rPr>
              <a:t> </a:t>
            </a:r>
            <a:r>
              <a:rPr lang="en-US" dirty="0" err="1" smtClean="0">
                <a:solidFill>
                  <a:schemeClr val="tx1">
                    <a:lumMod val="60000"/>
                    <a:lumOff val="40000"/>
                  </a:schemeClr>
                </a:solidFill>
              </a:rPr>
              <a:t>dụ</a:t>
            </a:r>
            <a:endParaRPr lang="en-US" dirty="0">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t>Dữ liệu kiểu cấu trúc</a:t>
            </a:r>
          </a:p>
        </p:txBody>
      </p:sp>
      <p:sp>
        <p:nvSpPr>
          <p:cNvPr id="5" name="Rounded Rectangle 4"/>
          <p:cNvSpPr/>
          <p:nvPr/>
        </p:nvSpPr>
        <p:spPr>
          <a:xfrm>
            <a:off x="685800" y="2020888"/>
            <a:ext cx="152400" cy="20939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28678" name="TextBox 5"/>
          <p:cNvSpPr txBox="1">
            <a:spLocks noChangeArrowheads="1"/>
          </p:cNvSpPr>
          <p:nvPr/>
        </p:nvSpPr>
        <p:spPr bwMode="auto">
          <a:xfrm>
            <a:off x="838200" y="2020888"/>
            <a:ext cx="7010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&lt;tên kiểu cấu trúc&gt;</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&lt;kiểu dữ liệu&gt; &lt;tên thành phần 1&gt;;</a:t>
            </a:r>
          </a:p>
          <a:p>
            <a:pPr eaLnBrk="1" hangingPunct="1"/>
            <a:r>
              <a:rPr lang="en-US" sz="2000" b="1">
                <a:latin typeface="Courier New" panose="02070309020205020404" pitchFamily="49" charset="0"/>
                <a:cs typeface="Courier New" panose="02070309020205020404" pitchFamily="49" charset="0"/>
              </a:rPr>
              <a:t>	…</a:t>
            </a:r>
          </a:p>
          <a:p>
            <a:pPr eaLnBrk="1" hangingPunct="1"/>
            <a:r>
              <a:rPr lang="en-US" sz="2000" b="1">
                <a:latin typeface="Courier New" panose="02070309020205020404" pitchFamily="49" charset="0"/>
                <a:cs typeface="Courier New" panose="02070309020205020404" pitchFamily="49" charset="0"/>
              </a:rPr>
              <a:t>	&lt;kiểu dữ liệu&gt; &lt;tên thành phần n&gt;;</a:t>
            </a:r>
          </a:p>
          <a:p>
            <a:pPr eaLnBrk="1" hangingPunct="1"/>
            <a:r>
              <a:rPr lang="en-US" sz="2000" b="1">
                <a:latin typeface="Courier New" panose="02070309020205020404" pitchFamily="49" charset="0"/>
                <a:cs typeface="Courier New" panose="02070309020205020404" pitchFamily="49" charset="0"/>
              </a:rPr>
              <a:t>} &lt;tên biến 1&gt;, &lt;tên biến 2&gt;;</a:t>
            </a:r>
          </a:p>
        </p:txBody>
      </p:sp>
      <p:sp>
        <p:nvSpPr>
          <p:cNvPr id="7" name="Rounded Rectangle 6"/>
          <p:cNvSpPr/>
          <p:nvPr/>
        </p:nvSpPr>
        <p:spPr>
          <a:xfrm>
            <a:off x="685800" y="4611688"/>
            <a:ext cx="152400" cy="16367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 name="TextBox 7"/>
          <p:cNvSpPr txBox="1">
            <a:spLocks noChangeArrowheads="1"/>
          </p:cNvSpPr>
          <p:nvPr/>
        </p:nvSpPr>
        <p:spPr bwMode="auto">
          <a:xfrm>
            <a:off x="838200" y="4611688"/>
            <a:ext cx="7010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cs typeface="Courier New" panose="02070309020205020404" pitchFamily="49" charset="0"/>
              </a:rPr>
              <a:t>struct DIEM</a:t>
            </a:r>
          </a:p>
          <a:p>
            <a:pPr eaLnBrk="1" hangingPunct="1"/>
            <a:r>
              <a:rPr lang="en-US" sz="2000" b="1">
                <a:latin typeface="Courier New" panose="02070309020205020404" pitchFamily="49" charset="0"/>
                <a:cs typeface="Courier New" panose="02070309020205020404" pitchFamily="49" charset="0"/>
              </a:rPr>
              <a:t>{</a:t>
            </a:r>
          </a:p>
          <a:p>
            <a:pPr eaLnBrk="1" hangingPunct="1"/>
            <a:r>
              <a:rPr lang="en-US" sz="2000" b="1">
                <a:latin typeface="Courier New" panose="02070309020205020404" pitchFamily="49" charset="0"/>
                <a:cs typeface="Courier New" panose="02070309020205020404" pitchFamily="49" charset="0"/>
              </a:rPr>
              <a:t>	int x;</a:t>
            </a:r>
          </a:p>
          <a:p>
            <a:pPr eaLnBrk="1" hangingPunct="1"/>
            <a:r>
              <a:rPr lang="en-US" sz="2000" b="1">
                <a:latin typeface="Courier New" panose="02070309020205020404" pitchFamily="49" charset="0"/>
                <a:cs typeface="Courier New" panose="02070309020205020404" pitchFamily="49" charset="0"/>
              </a:rPr>
              <a:t>	int y;</a:t>
            </a:r>
          </a:p>
          <a:p>
            <a:pPr eaLnBrk="1" hangingPunct="1"/>
            <a:r>
              <a:rPr lang="en-US" sz="2000" b="1">
                <a:latin typeface="Courier New" panose="02070309020205020404" pitchFamily="49" charset="0"/>
                <a:cs typeface="Courier New" panose="02070309020205020404" pitchFamily="49" charset="0"/>
              </a:rPr>
              <a:t>} diem1, diem2;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anim calcmode="lin" valueType="num">
                                      <p:cBhvr>
                                        <p:cTn id="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Designed by VCBB">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739</TotalTime>
  <Words>1394</Words>
  <Application>Microsoft Office PowerPoint</Application>
  <PresentationFormat>On-screen Show (4:3)</PresentationFormat>
  <Paragraphs>341</Paragraphs>
  <Slides>37</Slides>
  <Notes>17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Designed by VCBB</vt:lpstr>
      <vt:lpstr>Edge</vt:lpstr>
      <vt:lpstr>Presentation</vt:lpstr>
      <vt:lpstr> Dữ liệu kiểu cấu trúc và hợp  </vt:lpstr>
      <vt:lpstr>Nội dung</vt:lpstr>
      <vt:lpstr>Đặt vấn đề</vt:lpstr>
      <vt:lpstr>Đặt vấn đề</vt:lpstr>
      <vt:lpstr>Đặt vấn đề</vt:lpstr>
      <vt:lpstr>1. Kiểu dữ liệu Struct</vt:lpstr>
      <vt:lpstr>Khai báo kiểu cấu trúc</vt:lpstr>
      <vt:lpstr>PowerPoint Presentation</vt:lpstr>
      <vt:lpstr>Khai báo biến cấu trúc</vt:lpstr>
      <vt:lpstr>Khai báo biến cấu trúc</vt:lpstr>
      <vt:lpstr>Sử dụng typedef</vt:lpstr>
      <vt:lpstr>Khởi tạo cho biến cấu trúc</vt:lpstr>
      <vt:lpstr>Truy xuất dữ liệu kiểu cấu trúc</vt:lpstr>
      <vt:lpstr>Truy xuất dữ liệu kiểu cấu trúc</vt:lpstr>
      <vt:lpstr>Truy xuất dữ liệu kiểu cấu trúc</vt:lpstr>
      <vt:lpstr>Gán dữ liệu kiểu cấu trúc</vt:lpstr>
      <vt:lpstr>Cấu trúc phức tạp</vt:lpstr>
      <vt:lpstr>Cấu trúc phức tạp</vt:lpstr>
      <vt:lpstr>Cấu trúc phức tạp</vt:lpstr>
      <vt:lpstr>Mảng cấu trúc</vt:lpstr>
      <vt:lpstr>Truyền cấu trúc cho hàm</vt:lpstr>
      <vt:lpstr>2. KIỂU HỢP</vt:lpstr>
      <vt:lpstr>Truy cập</vt:lpstr>
      <vt:lpstr>3. KIỂU LIỆT KÊ (Enum)</vt:lpstr>
      <vt:lpstr>PowerPoint Presentation</vt:lpstr>
      <vt:lpstr>PowerPoint Presentation</vt:lpstr>
      <vt:lpstr>Bài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hàm thực hiện xóa bộ nhớ đệm</vt:lpstr>
      <vt:lpstr>Bài tập</vt:lpstr>
      <vt:lpstr>PowerPoint Presentation</vt:lpstr>
    </vt:vector>
  </TitlesOfParts>
  <Company>BABYDUCK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DANG BINH PHUONG</dc:creator>
  <cp:lastModifiedBy>AutoBVT</cp:lastModifiedBy>
  <cp:revision>404</cp:revision>
  <dcterms:created xsi:type="dcterms:W3CDTF">2007-09-05T08:24:33Z</dcterms:created>
  <dcterms:modified xsi:type="dcterms:W3CDTF">2020-03-18T09:57:58Z</dcterms:modified>
</cp:coreProperties>
</file>