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78" r:id="rId3"/>
    <p:sldId id="380" r:id="rId4"/>
    <p:sldId id="387" r:id="rId5"/>
    <p:sldId id="388" r:id="rId6"/>
    <p:sldId id="389" r:id="rId7"/>
    <p:sldId id="390" r:id="rId8"/>
    <p:sldId id="392" r:id="rId9"/>
    <p:sldId id="383" r:id="rId10"/>
    <p:sldId id="381" r:id="rId11"/>
    <p:sldId id="391" r:id="rId12"/>
    <p:sldId id="386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375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A30000"/>
    <a:srgbClr val="A64646"/>
    <a:srgbClr val="C0504D"/>
    <a:srgbClr val="F4E9E9"/>
    <a:srgbClr val="C00000"/>
    <a:srgbClr val="FF00FF"/>
    <a:srgbClr val="FF6464"/>
    <a:srgbClr val="FFB7B7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4705" autoAdjust="0"/>
  </p:normalViewPr>
  <p:slideViewPr>
    <p:cSldViewPr>
      <p:cViewPr varScale="1">
        <p:scale>
          <a:sx n="98" d="100"/>
          <a:sy n="98" d="100"/>
        </p:scale>
        <p:origin x="2178" y="108"/>
      </p:cViewPr>
      <p:guideLst>
        <p:guide orient="horz" pos="2160"/>
        <p:guide pos="2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858" y="-1210"/>
      </p:cViewPr>
      <p:guideLst>
        <p:guide orient="horz" pos="2879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66F5E2-BF93-438B-80E1-33979654A934}" type="datetimeFigureOut">
              <a:rPr lang="zh-CN" altLang="en-US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ED26D6E-6869-4113-9128-A47635C272E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20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35253A-33CA-48F4-9C2B-EAFE1EA853F2}" type="datetimeFigureOut">
              <a:rPr lang="zh-CN" altLang="en-US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22BEE7-6438-4A10-BA30-1CF32C1FC9D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6950276-75FC-48CD-BA85-A5427BDC53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8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22BEE7-6438-4A10-BA30-1CF32C1FC9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9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22BEE7-6438-4A10-BA30-1CF32C1FC9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3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22BEE7-6438-4A10-BA30-1CF32C1FC9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8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22BEE7-6438-4A10-BA30-1CF32C1FC9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2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22BEE7-6438-4A10-BA30-1CF32C1FC9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70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22BEE7-6438-4A10-BA30-1CF32C1FC9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4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611560" y="1484784"/>
            <a:ext cx="7920000" cy="1440000"/>
          </a:xfrm>
          <a:prstGeom prst="roundRect">
            <a:avLst/>
          </a:prstGeom>
          <a:ln>
            <a:noFill/>
          </a:ln>
          <a:effectLst>
            <a:glow>
              <a:schemeClr val="accent1"/>
            </a:glow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400" dirty="0"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215900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4475" y="0"/>
            <a:ext cx="180975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4025" y="0"/>
            <a:ext cx="142875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936625" y="0"/>
            <a:ext cx="8189913" cy="360363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25475" y="0"/>
            <a:ext cx="107950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63588" y="0"/>
            <a:ext cx="71437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63600" y="0"/>
            <a:ext cx="36513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3" name="Picture 14" descr="TM截图未命名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8"/>
          <a:stretch>
            <a:fillRect/>
          </a:stretch>
        </p:blipFill>
        <p:spPr bwMode="auto">
          <a:xfrm>
            <a:off x="1063625" y="6548438"/>
            <a:ext cx="22129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F:\cxy\地大相关材料\CUG-LOGO\CUG-LOGO-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5984875"/>
            <a:ext cx="8270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lenovo\Desktop\地大Logo相关\CUG-Logo-png\xinxiaoming-he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2825"/>
            <a:ext cx="18605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>
            <a:spLocks noChangeArrowheads="1"/>
          </p:cNvSpPr>
          <p:nvPr userDrawn="1"/>
        </p:nvSpPr>
        <p:spPr bwMode="auto">
          <a:xfrm>
            <a:off x="6229350" y="652303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空间信息工程实验室</a:t>
            </a:r>
          </a:p>
        </p:txBody>
      </p:sp>
      <p:pic>
        <p:nvPicPr>
          <p:cNvPr id="18" name="图片 2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092825"/>
            <a:ext cx="296386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310136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556712"/>
            <a:ext cx="7920000" cy="1368072"/>
          </a:xfrm>
          <a:noFill/>
          <a:ln>
            <a:noFill/>
          </a:ln>
          <a:effectLst>
            <a:glow>
              <a:schemeClr val="accent1"/>
            </a:glow>
            <a:outerShdw sx="1000" sy="1000" algn="t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rtlCol="0">
            <a:normAutofit/>
          </a:bodyPr>
          <a:lstStyle>
            <a:lvl1pPr>
              <a:defRPr lang="zh-CN" altLang="en-US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937248" y="0"/>
            <a:ext cx="6694352" cy="360000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4"/>
          </p:nvPr>
        </p:nvSpPr>
        <p:spPr>
          <a:xfrm>
            <a:off x="4140200" y="6569075"/>
            <a:ext cx="1441450" cy="28733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4E74FE2-C4C6-46E6-B72C-48753B7D7E66}" type="datetime1">
              <a:rPr lang="zh-CN" altLang="en-US"/>
              <a:t>2021/12/27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4A214-94DF-4998-AFF4-CFF3DC9924DF}" type="datetime1">
              <a:rPr lang="zh-CN" altLang="en-US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86050" y="5805488"/>
            <a:ext cx="3743325" cy="287337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E58CD-86DA-47B4-AE47-AD4A0359F0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71EA6-023E-474E-BAFF-C4E7ADBDD4FB}" type="datetime1">
              <a:rPr lang="zh-CN" altLang="en-US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86050" y="5805488"/>
            <a:ext cx="3743325" cy="287337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C22D2-6902-444C-8986-C3151A5739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054-2FCE-4DE2-95CD-AE974D802393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AE97-5F4B-4A6E-9848-CEFBC9217D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 userDrawn="1"/>
        </p:nvSpPr>
        <p:spPr>
          <a:xfrm>
            <a:off x="611560" y="2038208"/>
            <a:ext cx="7920000" cy="1894848"/>
          </a:xfrm>
          <a:prstGeom prst="roundRect">
            <a:avLst/>
          </a:prstGeom>
          <a:ln>
            <a:noFill/>
          </a:ln>
          <a:effectLst>
            <a:glow>
              <a:schemeClr val="accent1"/>
            </a:glow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215900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4475" y="0"/>
            <a:ext cx="180975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54025" y="0"/>
            <a:ext cx="142875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36625" y="0"/>
            <a:ext cx="8189913" cy="360363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25475" y="0"/>
            <a:ext cx="107950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63588" y="0"/>
            <a:ext cx="71437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63600" y="0"/>
            <a:ext cx="36513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Picture 3" descr="F:\cxy\地大相关材料\CUG-LOGO\CUG-LOGO-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5984875"/>
            <a:ext cx="8270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TM截图未命名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8"/>
          <a:stretch>
            <a:fillRect/>
          </a:stretch>
        </p:blipFill>
        <p:spPr bwMode="auto">
          <a:xfrm>
            <a:off x="1063625" y="6548438"/>
            <a:ext cx="22129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lenovo\Desktop\地大Logo相关\CUG-Logo-png\xinxiaoming-he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2825"/>
            <a:ext cx="18605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6229350" y="652303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空间信息工程实验室</a:t>
            </a:r>
          </a:p>
        </p:txBody>
      </p:sp>
      <p:pic>
        <p:nvPicPr>
          <p:cNvPr id="17" name="图片 2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092825"/>
            <a:ext cx="296386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920000" cy="1800200"/>
          </a:xfrm>
          <a:noFill/>
          <a:ln>
            <a:noFill/>
          </a:ln>
          <a:effectLst>
            <a:glow>
              <a:schemeClr val="accent1"/>
            </a:glow>
            <a:outerShdw sx="1000" sy="1000" algn="t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rtlCol="0">
            <a:normAutofit/>
          </a:bodyPr>
          <a:lstStyle>
            <a:lvl1pPr>
              <a:defRPr lang="zh-CN" altLang="en-US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937248" y="0"/>
            <a:ext cx="6694352" cy="360000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4"/>
          </p:nvPr>
        </p:nvSpPr>
        <p:spPr>
          <a:xfrm>
            <a:off x="4140200" y="6569075"/>
            <a:ext cx="1441450" cy="28733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77C7B5C-F6D8-4B06-B0FD-7EB27686242B}" type="datetime1">
              <a:rPr lang="zh-CN" altLang="en-US"/>
              <a:t>2021/12/27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611560" y="1052736"/>
            <a:ext cx="7920000" cy="1440000"/>
          </a:xfrm>
          <a:prstGeom prst="roundRect">
            <a:avLst/>
          </a:prstGeom>
          <a:ln>
            <a:noFill/>
          </a:ln>
          <a:effectLst>
            <a:glow>
              <a:schemeClr val="accent1"/>
            </a:glow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400" dirty="0"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215900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4475" y="0"/>
            <a:ext cx="180975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4025" y="0"/>
            <a:ext cx="142875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936625" y="0"/>
            <a:ext cx="8189913" cy="360363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25475" y="0"/>
            <a:ext cx="107950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63588" y="0"/>
            <a:ext cx="71437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63600" y="0"/>
            <a:ext cx="36513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3" name="Picture 14" descr="TM截图未命名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6089650"/>
            <a:ext cx="22129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F:\cxy\地大相关材料\CUG-LOGO\CUG-LOGO-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5984875"/>
            <a:ext cx="8270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6229350" y="652303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空间信息工程实验室</a:t>
            </a:r>
          </a:p>
        </p:txBody>
      </p:sp>
      <p:pic>
        <p:nvPicPr>
          <p:cNvPr id="17" name="图片 2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092825"/>
            <a:ext cx="296386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287808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24664"/>
            <a:ext cx="7920000" cy="1368072"/>
          </a:xfrm>
          <a:noFill/>
          <a:ln>
            <a:noFill/>
          </a:ln>
          <a:effectLst>
            <a:glow>
              <a:schemeClr val="accent1"/>
            </a:glow>
            <a:outerShdw sx="1000" sy="1000" algn="t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rtlCol="0">
            <a:normAutofit/>
          </a:bodyPr>
          <a:lstStyle>
            <a:lvl1pPr>
              <a:defRPr lang="zh-CN" altLang="en-US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937248" y="0"/>
            <a:ext cx="6694352" cy="360000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4"/>
          </p:nvPr>
        </p:nvSpPr>
        <p:spPr>
          <a:xfrm>
            <a:off x="4140200" y="6569075"/>
            <a:ext cx="1441450" cy="28733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94B63DD-8AAC-4F49-A484-115B70CD3AE6}" type="datetime1">
              <a:rPr lang="zh-CN" altLang="en-US"/>
              <a:t>2021/12/27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611560" y="1052736"/>
            <a:ext cx="7920000" cy="1440000"/>
          </a:xfrm>
          <a:prstGeom prst="roundRect">
            <a:avLst/>
          </a:prstGeom>
          <a:ln>
            <a:noFill/>
          </a:ln>
          <a:effectLst>
            <a:glow>
              <a:schemeClr val="accent1"/>
            </a:glow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400" dirty="0"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215900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4475" y="0"/>
            <a:ext cx="180975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4025" y="0"/>
            <a:ext cx="142875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936625" y="0"/>
            <a:ext cx="8189913" cy="360363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25475" y="0"/>
            <a:ext cx="107950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63588" y="0"/>
            <a:ext cx="71437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63600" y="0"/>
            <a:ext cx="36513" cy="360363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287808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24664"/>
            <a:ext cx="7920000" cy="1368072"/>
          </a:xfrm>
          <a:noFill/>
          <a:ln>
            <a:noFill/>
          </a:ln>
          <a:effectLst>
            <a:glow>
              <a:schemeClr val="accent1"/>
            </a:glow>
            <a:outerShdw sx="1000" sy="1000" algn="t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rtlCol="0">
            <a:normAutofit/>
          </a:bodyPr>
          <a:lstStyle>
            <a:lvl1pPr>
              <a:defRPr lang="zh-CN" altLang="en-US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937248" y="0"/>
            <a:ext cx="6694352" cy="360000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8CEF369-E180-4E18-BE59-E1E757F07C60}" type="datetime1">
              <a:rPr lang="zh-CN" altLang="en-US"/>
              <a:t>2021/12/27</a:t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DADFE-0A48-49B2-9664-CC4A008972EE}" type="slidenum">
              <a:rPr lang="zh-CN" altLang="en-US"/>
              <a:t>‹#›</a:t>
            </a:fld>
            <a:r>
              <a:rPr lang="en-US" altLang="zh-CN" dirty="0"/>
              <a:t>/30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27088" y="352425"/>
            <a:ext cx="8316912" cy="63658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Picture 9" descr="C:\Users\lenovo\Desktop\未标题-3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7938"/>
            <a:ext cx="1430338" cy="10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lenovo\Desktop\未标题-2-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4450"/>
            <a:ext cx="887412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403350" y="0"/>
            <a:ext cx="6481763" cy="352425"/>
          </a:xfrm>
          <a:prstGeom prst="rect">
            <a:avLst/>
          </a:prstGeom>
          <a:gradFill flip="none" rotWithShape="1"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35938" y="0"/>
            <a:ext cx="252412" cy="350838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88350" y="0"/>
            <a:ext cx="252413" cy="350838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640763" y="0"/>
            <a:ext cx="252412" cy="350838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893175" y="0"/>
            <a:ext cx="250825" cy="350838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885113" y="0"/>
            <a:ext cx="250825" cy="352425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25658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2148" y="350756"/>
            <a:ext cx="7470335" cy="638944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430716" y="44625"/>
            <a:ext cx="6453280" cy="306214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fld id="{3FCFEDBD-C490-45A3-A056-A6CDEF9EFDF2}" type="datetime1">
              <a:rPr lang="zh-CN" altLang="en-US"/>
              <a:t>2021/12/27</a:t>
            </a:fld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09A39-4776-4F6C-AC81-D2F5C6A93FE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476CE-A52B-4A07-930F-31D78EF8899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08182-CDFF-45D2-99C5-4594417ACBF9}" type="datetime1">
              <a:rPr lang="zh-CN" altLang="en-US"/>
              <a:t>2021/12/27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700338" y="6165850"/>
            <a:ext cx="3743325" cy="28733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3A07-7668-4CAD-A2F9-90D6A31F9E2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797EC-5922-48AE-8161-9D02F5BDD7A5}" type="datetime1">
              <a:rPr lang="zh-CN" altLang="en-US"/>
              <a:t>2021/12/27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C1D71-0BCD-4D3E-AC40-D4B6C2944C5D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F7D7B-D864-4A30-9831-2B9C8D3191A0}" type="datetime1">
              <a:rPr lang="zh-CN" altLang="en-US"/>
              <a:t>2021/12/27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27088" y="352425"/>
            <a:ext cx="8316912" cy="63658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9" descr="C:\Users\lenovo\Desktop\未标题-3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7938"/>
            <a:ext cx="1430338" cy="10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lenovo\Desktop\未标题-2-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4450"/>
            <a:ext cx="887412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1403350" y="0"/>
            <a:ext cx="252413" cy="352425"/>
          </a:xfrm>
          <a:prstGeom prst="rect">
            <a:avLst/>
          </a:prstGeom>
          <a:gradFill flip="none" rotWithShape="1"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55763" y="0"/>
            <a:ext cx="252412" cy="350838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908175" y="0"/>
            <a:ext cx="252413" cy="350838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160588" y="0"/>
            <a:ext cx="250825" cy="350838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11413" y="0"/>
            <a:ext cx="252412" cy="350838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FF6464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663825" y="0"/>
            <a:ext cx="6480175" cy="350838"/>
          </a:xfrm>
          <a:prstGeom prst="rect">
            <a:avLst/>
          </a:prstGeom>
          <a:gradFill>
            <a:gsLst>
              <a:gs pos="0">
                <a:srgbClr val="A30000"/>
              </a:gs>
              <a:gs pos="100000">
                <a:srgbClr val="DC0000"/>
              </a:gs>
              <a:gs pos="100000">
                <a:srgbClr val="C8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灯片编号占位符 5"/>
          <p:cNvSpPr txBox="1"/>
          <p:nvPr userDrawn="1"/>
        </p:nvSpPr>
        <p:spPr>
          <a:xfrm>
            <a:off x="7956550" y="6589713"/>
            <a:ext cx="1223963" cy="2873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A719CB56-AC37-4D00-90D9-59CB8B56C34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6588125" y="6570663"/>
            <a:ext cx="1441450" cy="2873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843793B3-DE43-4FDB-9E52-664DA9DA59B4}" type="datetimeFigureOut">
              <a:rPr lang="zh-CN" altLang="en-US" smtClean="0"/>
              <a:t>2021/12/27</a:t>
            </a:fld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12148" y="350756"/>
            <a:ext cx="7470335" cy="638944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79685" y="44450"/>
            <a:ext cx="6464316" cy="30797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>
                <a:solidFill>
                  <a:schemeClr val="bg1"/>
                </a:solidFill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</a:defRPr>
            </a:lvl3pPr>
            <a:lvl4pPr marL="1371600" indent="0" algn="r">
              <a:buNone/>
              <a:defRPr sz="1600">
                <a:solidFill>
                  <a:schemeClr val="bg1"/>
                </a:solidFill>
              </a:defRPr>
            </a:lvl4pPr>
            <a:lvl5pPr marL="1828800" indent="0" algn="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5572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8557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6557963"/>
            <a:ext cx="2700338" cy="287337"/>
          </a:xfrm>
          <a:prstGeom prst="rect">
            <a:avLst/>
          </a:prstGeom>
          <a:solidFill>
            <a:srgbClr val="A30000"/>
          </a:solidFill>
          <a:ln>
            <a:solidFill>
              <a:srgbClr val="A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2700338" y="6557963"/>
            <a:ext cx="3743325" cy="287337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6443663" y="6557963"/>
            <a:ext cx="2687637" cy="287337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7885113" y="6557963"/>
            <a:ext cx="1223962" cy="2873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279D4E6-ABFC-4F34-AED4-76270764CCA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</p:nvPr>
        </p:nvSpPr>
        <p:spPr>
          <a:xfrm>
            <a:off x="6443663" y="6557963"/>
            <a:ext cx="144145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100DA54-9073-4D4C-B52C-9A2516B4CCFB}" type="datetime1">
              <a:rPr lang="zh-CN" altLang="en-US"/>
              <a:t>2021/12/27</a:t>
            </a:fld>
            <a:endParaRPr lang="zh-CN" altLang="en-US" dirty="0"/>
          </a:p>
        </p:txBody>
      </p:sp>
      <p:sp>
        <p:nvSpPr>
          <p:cNvPr id="19" name="页脚占位符 4"/>
          <p:cNvSpPr txBox="1"/>
          <p:nvPr userDrawn="1"/>
        </p:nvSpPr>
        <p:spPr>
          <a:xfrm>
            <a:off x="0" y="6557963"/>
            <a:ext cx="2689225" cy="2873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中国地质大学（武汉）</a:t>
            </a:r>
          </a:p>
        </p:txBody>
      </p:sp>
      <p:sp>
        <p:nvSpPr>
          <p:cNvPr id="14" name="页脚占位符 4"/>
          <p:cNvSpPr txBox="1"/>
          <p:nvPr userDrawn="1"/>
        </p:nvSpPr>
        <p:spPr>
          <a:xfrm>
            <a:off x="2689225" y="6570663"/>
            <a:ext cx="3754438" cy="2873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学期工作汇报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副标题 2"/>
          <p:cNvSpPr>
            <a:spLocks noGrp="1"/>
          </p:cNvSpPr>
          <p:nvPr>
            <p:ph type="subTitle" idx="1"/>
          </p:nvPr>
        </p:nvSpPr>
        <p:spPr>
          <a:xfrm>
            <a:off x="1979712" y="3926255"/>
            <a:ext cx="5400675" cy="10795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sz="4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汇报人：刘诚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556872"/>
            <a:ext cx="7847992" cy="136807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工作汇报</a:t>
            </a:r>
            <a:endParaRPr sz="36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2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95288" y="-25400"/>
            <a:ext cx="6453187" cy="306388"/>
          </a:xfrm>
        </p:spPr>
        <p:txBody>
          <a:bodyPr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中国地质大学（武汉）空间信息工程实验室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A60FA53D-14FC-4BB5-A8C3-662E7B153DC5}" type="datetime1">
              <a:rPr lang="zh-CN" altLang="en-US"/>
              <a:t>2021/12/27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552" y="9897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>
                <a:latin typeface="+mn-ea"/>
                <a:ea typeface="+mn-ea"/>
              </a:rPr>
              <a:t>由于导航星座的高动态特性，节点之间的可视关系变化频繁，发生变化的时间间隔很大可能不是子帧长度的整数倍，此外，由于可视情况变化引起网络拓扑结构的变化，进而严重影响星间链路网络的稳定性，同时对星上的缓存能力提出了更高的要求。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ea typeface="+mn-ea"/>
              </a:rPr>
              <a:t>    为此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 smtClean="0">
                <a:latin typeface="+mn-ea"/>
                <a:ea typeface="+mn-ea"/>
              </a:rPr>
              <a:t>基于</a:t>
            </a:r>
            <a:r>
              <a:rPr lang="en-US" altLang="zh-CN" sz="1600" dirty="0" smtClean="0">
                <a:latin typeface="+mn-ea"/>
                <a:ea typeface="+mn-ea"/>
              </a:rPr>
              <a:t>FSA</a:t>
            </a:r>
            <a:r>
              <a:rPr lang="zh-CN" altLang="en-US" sz="1600" dirty="0" smtClean="0">
                <a:latin typeface="+mn-ea"/>
                <a:ea typeface="+mn-ea"/>
              </a:rPr>
              <a:t>的思想，将整个仿真周期划分若干个等长的时间片，每个时间片内，可视矩阵不变即可以认为网络拓扑结构不变。不仅降低网络拓扑结构的切换频率，同时降低了对星上缓存能力的要求。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ea typeface="+mn-ea"/>
              </a:rPr>
              <a:t>    以下是分别对超帧长度为</a:t>
            </a:r>
            <a:r>
              <a:rPr lang="en-US" altLang="zh-CN" sz="1600" dirty="0" smtClean="0">
                <a:latin typeface="+mn-ea"/>
                <a:ea typeface="+mn-ea"/>
              </a:rPr>
              <a:t>1min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latin typeface="+mn-ea"/>
                <a:ea typeface="+mn-ea"/>
              </a:rPr>
              <a:t>5min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latin typeface="+mn-ea"/>
                <a:ea typeface="+mn-ea"/>
              </a:rPr>
              <a:t>10min</a:t>
            </a:r>
            <a:r>
              <a:rPr lang="zh-CN" altLang="en-US" sz="1600" dirty="0" smtClean="0">
                <a:latin typeface="+mn-ea"/>
                <a:ea typeface="+mn-ea"/>
              </a:rPr>
              <a:t>的情况，对</a:t>
            </a:r>
            <a:r>
              <a:rPr lang="en-US" altLang="zh-CN" sz="1600" dirty="0" smtClean="0">
                <a:latin typeface="+mn-ea"/>
                <a:ea typeface="+mn-ea"/>
              </a:rPr>
              <a:t>MEO11</a:t>
            </a:r>
            <a:r>
              <a:rPr lang="zh-CN" altLang="en-US" sz="1600" dirty="0" smtClean="0">
                <a:latin typeface="+mn-ea"/>
                <a:ea typeface="+mn-ea"/>
              </a:rPr>
              <a:t>卫星的可见节点进行了仿真分析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37112"/>
            <a:ext cx="7884368" cy="20340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11896" y="413155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帧长度为</a:t>
            </a:r>
            <a:r>
              <a:rPr lang="en-US" altLang="zh-CN" dirty="0" smtClean="0"/>
              <a:t>1min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0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96006"/>
            <a:ext cx="6804248" cy="2181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9" y="3861048"/>
            <a:ext cx="6804248" cy="23501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17393" y="101872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帧长度为</a:t>
            </a:r>
            <a:r>
              <a:rPr lang="en-US" altLang="zh-CN" dirty="0"/>
              <a:t>5</a:t>
            </a:r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1880" y="3599161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帧长度为</a:t>
            </a:r>
            <a:r>
              <a:rPr lang="en-US" altLang="zh-CN" dirty="0" smtClean="0"/>
              <a:t>10min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6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467544" y="1196752"/>
            <a:ext cx="8414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由</a:t>
            </a:r>
            <a:r>
              <a:rPr lang="zh-CN" altLang="en-US" sz="2000" b="1" dirty="0" smtClean="0">
                <a:latin typeface="+mn-ea"/>
                <a:ea typeface="+mn-ea"/>
              </a:rPr>
              <a:t>仿真结果可得：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ea typeface="+mn-ea"/>
              </a:rPr>
              <a:t>    随着超帧长度的增加，</a:t>
            </a:r>
            <a:r>
              <a:rPr lang="en-US" altLang="zh-CN" sz="1600" dirty="0" smtClean="0">
                <a:latin typeface="+mn-ea"/>
                <a:ea typeface="+mn-ea"/>
              </a:rPr>
              <a:t>MEO11</a:t>
            </a:r>
            <a:r>
              <a:rPr lang="zh-CN" altLang="en-US" sz="1600" dirty="0" smtClean="0">
                <a:latin typeface="+mn-ea"/>
                <a:ea typeface="+mn-ea"/>
              </a:rPr>
              <a:t>卫星的平均可见节点稍有下降，</a:t>
            </a:r>
            <a:r>
              <a:rPr lang="zh-CN" altLang="en-US" sz="1600" dirty="0" smtClean="0">
                <a:latin typeface="+mn-ea"/>
                <a:ea typeface="+mn-ea"/>
              </a:rPr>
              <a:t>但基本还在</a:t>
            </a:r>
            <a:r>
              <a:rPr lang="en-US" altLang="zh-CN" sz="1600" dirty="0" smtClean="0">
                <a:latin typeface="+mn-ea"/>
                <a:ea typeface="+mn-ea"/>
              </a:rPr>
              <a:t>18</a:t>
            </a:r>
            <a:r>
              <a:rPr lang="zh-CN" altLang="en-US" sz="1600" dirty="0" smtClean="0">
                <a:latin typeface="+mn-ea"/>
                <a:ea typeface="+mn-ea"/>
              </a:rPr>
              <a:t>个左右</a:t>
            </a:r>
            <a:endParaRPr lang="en-US" altLang="zh-CN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  <a:ea typeface="+mn-ea"/>
              </a:rPr>
              <a:t>    </a:t>
            </a:r>
            <a:r>
              <a:rPr lang="zh-CN" altLang="en-US" sz="1600" dirty="0" smtClean="0">
                <a:latin typeface="+mn-ea"/>
                <a:ea typeface="+mn-ea"/>
              </a:rPr>
              <a:t>超帧为</a:t>
            </a:r>
            <a:r>
              <a:rPr lang="en-US" altLang="zh-CN" sz="1600" dirty="0" smtClean="0">
                <a:latin typeface="+mn-ea"/>
                <a:ea typeface="+mn-ea"/>
              </a:rPr>
              <a:t>1min</a:t>
            </a:r>
            <a:r>
              <a:rPr lang="zh-CN" altLang="en-US" sz="1600" dirty="0" smtClean="0">
                <a:latin typeface="+mn-ea"/>
                <a:ea typeface="+mn-ea"/>
              </a:rPr>
              <a:t>时，生成的拓扑快照长度从</a:t>
            </a:r>
            <a:r>
              <a:rPr lang="en-US" altLang="zh-CN" sz="1600" dirty="0" smtClean="0">
                <a:latin typeface="+mn-ea"/>
                <a:ea typeface="+mn-ea"/>
              </a:rPr>
              <a:t>1min</a:t>
            </a:r>
            <a:r>
              <a:rPr lang="zh-CN" altLang="en-US" sz="1600" dirty="0" smtClean="0">
                <a:latin typeface="+mn-ea"/>
                <a:ea typeface="+mn-ea"/>
              </a:rPr>
              <a:t>到</a:t>
            </a:r>
            <a:r>
              <a:rPr lang="en-US" altLang="zh-CN" sz="1600" dirty="0">
                <a:latin typeface="+mn-ea"/>
                <a:ea typeface="+mn-ea"/>
              </a:rPr>
              <a:t>4</a:t>
            </a:r>
            <a:r>
              <a:rPr lang="en-US" altLang="zh-CN" sz="1600" dirty="0" smtClean="0">
                <a:latin typeface="+mn-ea"/>
                <a:ea typeface="+mn-ea"/>
              </a:rPr>
              <a:t>min</a:t>
            </a:r>
            <a:r>
              <a:rPr lang="zh-CN" altLang="en-US" sz="1600" dirty="0" smtClean="0">
                <a:latin typeface="+mn-ea"/>
                <a:ea typeface="+mn-ea"/>
              </a:rPr>
              <a:t>不等，且大部分都是拓扑时长为</a:t>
            </a:r>
            <a:r>
              <a:rPr lang="en-US" altLang="zh-CN" sz="1600" dirty="0" smtClean="0">
                <a:latin typeface="+mn-ea"/>
                <a:ea typeface="+mn-ea"/>
              </a:rPr>
              <a:t>1min,</a:t>
            </a:r>
            <a:r>
              <a:rPr lang="zh-CN" altLang="en-US" sz="1600" dirty="0" smtClean="0">
                <a:latin typeface="+mn-ea"/>
                <a:ea typeface="+mn-ea"/>
              </a:rPr>
              <a:t>使得拓扑快照的数目大大增加，对链路稳定性是不利的，超帧长度不宜选</a:t>
            </a:r>
            <a:r>
              <a:rPr lang="en-US" altLang="zh-CN" sz="1600" dirty="0" smtClean="0">
                <a:latin typeface="+mn-ea"/>
                <a:ea typeface="+mn-ea"/>
              </a:rPr>
              <a:t>1min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ea typeface="+mn-ea"/>
              </a:rPr>
              <a:t>    超帧长度为</a:t>
            </a:r>
            <a:r>
              <a:rPr lang="en-US" altLang="zh-CN" sz="1600" dirty="0" smtClean="0">
                <a:latin typeface="+mn-ea"/>
                <a:ea typeface="+mn-ea"/>
              </a:rPr>
              <a:t>5min</a:t>
            </a:r>
            <a:r>
              <a:rPr lang="zh-CN" altLang="en-US" sz="1600" dirty="0" smtClean="0">
                <a:latin typeface="+mn-ea"/>
                <a:ea typeface="+mn-ea"/>
              </a:rPr>
              <a:t>的较</a:t>
            </a:r>
            <a:r>
              <a:rPr lang="en-US" altLang="zh-CN" sz="1600" dirty="0" smtClean="0">
                <a:latin typeface="+mn-ea"/>
                <a:ea typeface="+mn-ea"/>
              </a:rPr>
              <a:t>1min</a:t>
            </a:r>
            <a:r>
              <a:rPr lang="zh-CN" altLang="en-US" sz="1600" dirty="0" smtClean="0">
                <a:latin typeface="+mn-ea"/>
                <a:ea typeface="+mn-ea"/>
              </a:rPr>
              <a:t>有了很大改善，但拓扑快照数量仍然很多，对星上的缓存要求较高；</a:t>
            </a:r>
            <a:endParaRPr lang="en-US" altLang="zh-CN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ea typeface="+mn-ea"/>
              </a:rPr>
              <a:t>    当长度为</a:t>
            </a:r>
            <a:r>
              <a:rPr lang="en-US" altLang="zh-CN" sz="1600" dirty="0" smtClean="0">
                <a:latin typeface="+mn-ea"/>
                <a:ea typeface="+mn-ea"/>
              </a:rPr>
              <a:t>10min</a:t>
            </a:r>
            <a:r>
              <a:rPr lang="zh-CN" altLang="en-US" sz="1600" dirty="0" smtClean="0">
                <a:latin typeface="+mn-ea"/>
                <a:ea typeface="+mn-ea"/>
              </a:rPr>
              <a:t>时，快照数量下降到</a:t>
            </a:r>
            <a:r>
              <a:rPr lang="en-US" altLang="zh-CN" sz="1600" dirty="0" smtClean="0">
                <a:latin typeface="+mn-ea"/>
                <a:ea typeface="+mn-ea"/>
              </a:rPr>
              <a:t>864</a:t>
            </a:r>
            <a:r>
              <a:rPr lang="zh-CN" altLang="en-US" sz="1600" dirty="0" smtClean="0">
                <a:latin typeface="+mn-ea"/>
                <a:ea typeface="+mn-ea"/>
              </a:rPr>
              <a:t>个，且快照长度为</a:t>
            </a:r>
            <a:r>
              <a:rPr lang="en-US" altLang="zh-CN" sz="1600" dirty="0" smtClean="0">
                <a:latin typeface="+mn-ea"/>
                <a:ea typeface="+mn-ea"/>
              </a:rPr>
              <a:t>10min</a:t>
            </a:r>
            <a:r>
              <a:rPr lang="zh-CN" altLang="en-US" sz="1600" dirty="0" smtClean="0">
                <a:latin typeface="+mn-ea"/>
                <a:ea typeface="+mn-ea"/>
              </a:rPr>
              <a:t>的占比</a:t>
            </a:r>
            <a:r>
              <a:rPr lang="en-US" altLang="zh-CN" sz="1600" dirty="0" smtClean="0">
                <a:latin typeface="+mn-ea"/>
                <a:ea typeface="+mn-ea"/>
              </a:rPr>
              <a:t>100%</a:t>
            </a:r>
            <a:r>
              <a:rPr lang="zh-CN" altLang="en-US" sz="1600" dirty="0" smtClean="0">
                <a:latin typeface="+mn-ea"/>
                <a:ea typeface="+mn-ea"/>
              </a:rPr>
              <a:t>，因此将超帧长度</a:t>
            </a:r>
            <a:r>
              <a:rPr lang="zh-CN" altLang="en-US" sz="1600" dirty="0" smtClean="0">
                <a:latin typeface="+mn-ea"/>
                <a:ea typeface="+mn-ea"/>
              </a:rPr>
              <a:t>设置为</a:t>
            </a:r>
            <a:r>
              <a:rPr lang="en-US" altLang="zh-CN" sz="1600" dirty="0" smtClean="0">
                <a:latin typeface="+mn-ea"/>
                <a:ea typeface="+mn-ea"/>
              </a:rPr>
              <a:t>10min,</a:t>
            </a:r>
            <a:r>
              <a:rPr lang="zh-CN" altLang="en-US" sz="1600" dirty="0" smtClean="0">
                <a:latin typeface="+mn-ea"/>
                <a:ea typeface="+mn-ea"/>
              </a:rPr>
              <a:t>使得整个星间链路的稳定性更高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07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F77847D0-CA93-4615-BC6D-3860F6FA937A}"/>
                  </a:ext>
                </a:extLst>
              </p:cNvPr>
              <p:cNvSpPr txBox="1"/>
              <p:nvPr/>
            </p:nvSpPr>
            <p:spPr>
              <a:xfrm>
                <a:off x="395536" y="1196752"/>
                <a:ext cx="8640960" cy="417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时隙表模型建立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ea typeface="+mn-ea"/>
                  </a:rPr>
                  <a:t>子</a:t>
                </a:r>
                <a:r>
                  <a:rPr lang="zh-CN" altLang="en-US" sz="1600" dirty="0" smtClean="0">
                    <a:latin typeface="+mn-ea"/>
                    <a:ea typeface="+mn-ea"/>
                  </a:rPr>
                  <a:t>帧长度确定后，结合全网节点数目，时隙表模型可以如下式（</a:t>
                </a:r>
                <a:r>
                  <a:rPr lang="en-US" altLang="zh-CN" sz="1600" dirty="0" smtClean="0">
                    <a:latin typeface="+mn-ea"/>
                    <a:ea typeface="+mn-ea"/>
                  </a:rPr>
                  <a:t>2.1</a:t>
                </a:r>
                <a:r>
                  <a:rPr lang="zh-CN" altLang="en-US" sz="1600" dirty="0" smtClean="0">
                    <a:latin typeface="+mn-ea"/>
                    <a:ea typeface="+mn-ea"/>
                  </a:rPr>
                  <a:t>）表示</a:t>
                </a:r>
                <a:endParaRPr lang="en-US" altLang="zh-CN" sz="1600" dirty="0">
                  <a:latin typeface="+mn-ea"/>
                  <a:ea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dirty="0" smtClean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dirty="0"/>
                      <m:t>ST</m:t>
                    </m:r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600" dirty="0"/>
                          <m:t>[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600" dirty="0"/>
                          <m:t>  …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600" dirty="0"/>
                          <m:t>]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600" dirty="0"/>
                          <m:t>T</m:t>
                        </m:r>
                      </m:sup>
                    </m:sSup>
                  </m:oMath>
                </a14:m>
                <a:r>
                  <a:rPr lang="en-US" altLang="zh-CN" sz="1600" dirty="0" smtClean="0"/>
                  <a:t>     </a:t>
                </a:r>
                <a:r>
                  <a:rPr lang="zh-CN" altLang="en-US" sz="1600" dirty="0" smtClean="0"/>
                  <a:t>（</a:t>
                </a:r>
                <a:r>
                  <a:rPr lang="en-US" altLang="zh-CN" sz="1600" dirty="0" smtClean="0"/>
                  <a:t>2.1</a:t>
                </a:r>
                <a:r>
                  <a:rPr lang="zh-CN" altLang="en-US" sz="1600" dirty="0" smtClean="0"/>
                  <a:t>）</a:t>
                </a:r>
                <a:r>
                  <a:rPr lang="en-US" altLang="zh-CN" sz="1600" dirty="0" smtClean="0"/>
                  <a:t>			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/>
                  <a:t>ST</a:t>
                </a:r>
                <a:r>
                  <a:rPr lang="zh-CN" altLang="en-US" sz="1600" dirty="0" smtClean="0"/>
                  <a:t>是个</a:t>
                </a:r>
                <a:r>
                  <a:rPr lang="en-US" altLang="zh-CN" sz="1600" dirty="0" smtClean="0"/>
                  <a:t>32X20</a:t>
                </a:r>
                <a:r>
                  <a:rPr lang="zh-CN" altLang="en-US" sz="1600" dirty="0" smtClean="0"/>
                  <a:t>的矩阵，行号对应节点的编号，</a:t>
                </a:r>
                <a:r>
                  <a:rPr lang="zh-CN" altLang="en-US" sz="1600" dirty="0"/>
                  <a:t>编号</a:t>
                </a:r>
                <a:r>
                  <a:rPr lang="en-US" altLang="zh-CN" sz="1600" dirty="0" smtClean="0"/>
                  <a:t>1-24</a:t>
                </a:r>
                <a:r>
                  <a:rPr lang="zh-CN" altLang="en-US" sz="1600" dirty="0" smtClean="0"/>
                  <a:t>分别代表</a:t>
                </a:r>
                <a:r>
                  <a:rPr lang="en-US" altLang="zh-CN" sz="1600" dirty="0" smtClean="0"/>
                  <a:t>MEO11-MEO38</a:t>
                </a:r>
                <a:r>
                  <a:rPr lang="zh-CN" altLang="en-US" sz="1600" dirty="0" smtClean="0"/>
                  <a:t>，编号</a:t>
                </a:r>
                <a:r>
                  <a:rPr lang="en-US" altLang="zh-CN" sz="1600" dirty="0" smtClean="0"/>
                  <a:t>25-30</a:t>
                </a:r>
                <a:r>
                  <a:rPr lang="zh-CN" altLang="en-US" sz="1600" dirty="0" smtClean="0"/>
                  <a:t>表示</a:t>
                </a:r>
                <a:endParaRPr lang="en-US" altLang="zh-CN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/>
                  <a:t>GEO1-GEO3</a:t>
                </a:r>
                <a:r>
                  <a:rPr lang="zh-CN" altLang="en-US" sz="1600" dirty="0" smtClean="0"/>
                  <a:t>、</a:t>
                </a:r>
                <a:r>
                  <a:rPr lang="en-US" altLang="zh-CN" sz="1600" dirty="0" smtClean="0"/>
                  <a:t>IGSO1-IGSO3,</a:t>
                </a:r>
                <a:r>
                  <a:rPr lang="zh-CN" altLang="en-US" sz="1600" dirty="0" smtClean="0"/>
                  <a:t>编号</a:t>
                </a:r>
                <a:r>
                  <a:rPr lang="en-US" altLang="zh-CN" sz="1600" dirty="0" smtClean="0"/>
                  <a:t>31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32</a:t>
                </a:r>
                <a:r>
                  <a:rPr lang="zh-CN" altLang="en-US" sz="1600" dirty="0" smtClean="0"/>
                  <a:t>分别表示密云站和三亚站，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sz="1600" dirty="0" smtClean="0"/>
                  <a:t>1X20</a:t>
                </a:r>
                <a:r>
                  <a:rPr lang="zh-CN" altLang="en-US" sz="1600" dirty="0" smtClean="0"/>
                  <a:t>的行向量，列号</a:t>
                </a:r>
                <a:r>
                  <a:rPr lang="en-US" altLang="zh-CN" sz="1600" dirty="0" smtClean="0"/>
                  <a:t>1-20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表示时隙编号，如式（</a:t>
                </a:r>
                <a:r>
                  <a:rPr lang="en-US" altLang="zh-CN" sz="1600" dirty="0" smtClean="0"/>
                  <a:t>2.2</a:t>
                </a:r>
                <a:r>
                  <a:rPr lang="zh-CN" altLang="en-US" sz="1600" dirty="0" smtClean="0"/>
                  <a:t>）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/>
                  <a:t>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 …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,20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]   (2.2)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 smtClean="0"/>
                  <a:t>卫星</a:t>
                </a:r>
                <a:r>
                  <a:rPr lang="en-US" altLang="zh-CN" sz="1600" dirty="0" err="1" smtClean="0"/>
                  <a:t>i</a:t>
                </a:r>
                <a:r>
                  <a:rPr lang="zh-CN" altLang="en-US" sz="1600" dirty="0" smtClean="0"/>
                  <a:t>在第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个时隙与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节点建链，若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=0</a:t>
                </a:r>
                <a:r>
                  <a:rPr lang="zh-CN" altLang="en-US" sz="1600" dirty="0" smtClean="0"/>
                  <a:t>，则表示卫星</a:t>
                </a:r>
                <a:r>
                  <a:rPr lang="en-US" altLang="zh-CN" sz="1600" dirty="0" err="1" smtClean="0"/>
                  <a:t>i</a:t>
                </a:r>
                <a:r>
                  <a:rPr lang="zh-CN" altLang="en-US" sz="1600" dirty="0" smtClean="0"/>
                  <a:t>在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时隙处于待机状态。由链路的双向性可知</a:t>
                </a:r>
                <a:endParaRPr lang="en-US" altLang="zh-CN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/>
                  <a:t>		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 = </m:t>
                    </m:r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160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dirty="0"/>
                      <m:t>(2.3)</m:t>
                    </m:r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F77847D0-CA93-4615-BC6D-3860F6FA9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640960" cy="4173194"/>
              </a:xfrm>
              <a:prstGeom prst="rect">
                <a:avLst/>
              </a:prstGeom>
              <a:blipFill rotWithShape="0"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378946" y="881455"/>
            <a:ext cx="8640960" cy="272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星</a:t>
            </a:r>
            <a:r>
              <a:rPr lang="zh-CN" altLang="en-US" sz="2000" b="1" dirty="0" smtClean="0"/>
              <a:t>间链路分配方法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将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颗卫星划分成境内星和境外星集合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根据仿真获得的卫星位置和多个约束条件，计算星间可见性，得到可见性关系矩阵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基于</a:t>
            </a:r>
            <a:r>
              <a:rPr lang="en-US" altLang="zh-CN" sz="1600" dirty="0" smtClean="0"/>
              <a:t>FSA</a:t>
            </a:r>
            <a:r>
              <a:rPr lang="zh-CN" altLang="en-US" sz="1600" dirty="0" smtClean="0"/>
              <a:t>的思想将整个周期划分成若干个超帧的集合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以一个超帧的一个子帧的可视情况进行链路分配（结合建链的约束条件和性能指标）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将一个子帧的建链情况拓展到整个超帧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重复</a:t>
            </a:r>
            <a:r>
              <a:rPr lang="en-US" altLang="zh-CN" sz="1600" dirty="0" smtClean="0"/>
              <a:t>4,5</a:t>
            </a:r>
            <a:r>
              <a:rPr lang="zh-CN" altLang="en-US" sz="1600" dirty="0" smtClean="0"/>
              <a:t>计算所有超帧的链路分配情况，得到一个周期的时隙表</a:t>
            </a:r>
            <a:endParaRPr lang="en-US" altLang="zh-CN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78946" y="3637487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时隙表的获取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将境外星的建链顺序进行优先级划分，具体为按其可见的境内星数量从小到大排序，境内星数量相同时按其可见境外星的数量从大到小排序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按规划好的顺序依次对境外星进行链路分配，根据其可见境内星与境外星的比例，按比例轮询交替分配可建链的境内星和境外星，以期兼顾时延和</a:t>
            </a:r>
            <a:r>
              <a:rPr lang="en-US" altLang="zh-CN" sz="1600" dirty="0" smtClean="0">
                <a:latin typeface="+mn-ea"/>
                <a:ea typeface="+mn-ea"/>
              </a:rPr>
              <a:t>PDOP</a:t>
            </a:r>
            <a:r>
              <a:rPr lang="zh-CN" altLang="en-US" sz="1600" dirty="0" smtClean="0">
                <a:latin typeface="+mn-ea"/>
                <a:ea typeface="+mn-ea"/>
              </a:rPr>
              <a:t>值的性能指标约束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  <a:ea typeface="+mn-ea"/>
              </a:rPr>
              <a:t>将</a:t>
            </a:r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中未建链的境外星在当前时隙设置为待机状态，同时下个时隙优先考虑该卫星的链路分配，避免境外星信息长时间无法回传境内星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4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395536" y="1022931"/>
            <a:ext cx="86409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生成数据传输路由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zh-CN" altLang="en-US" sz="1600" dirty="0">
                <a:latin typeface="+mn-ea"/>
                <a:ea typeface="+mn-ea"/>
              </a:rPr>
              <a:t>星</a:t>
            </a:r>
            <a:r>
              <a:rPr lang="zh-CN" altLang="en-US" sz="1600" dirty="0" smtClean="0">
                <a:latin typeface="+mn-ea"/>
                <a:ea typeface="+mn-ea"/>
              </a:rPr>
              <a:t>间数据的传输时有方向性的，主要考虑的是境外星数据传向境内星，为了达到更小的数据回传时延，根据上面获取的时隙表，形成满足数据快速回传的路由表的步骤如下：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遍历境外星，从第一个时隙开始，当前时隙是否建链，建链则转</a:t>
            </a:r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，否则转</a:t>
            </a:r>
            <a:r>
              <a:rPr lang="en-US" altLang="zh-CN" sz="1600" dirty="0" smtClean="0">
                <a:latin typeface="+mn-ea"/>
                <a:ea typeface="+mn-ea"/>
              </a:rPr>
              <a:t>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判断当前建链对象时境内星还是境外星，是境内星，则路由方向为境外星</a:t>
            </a:r>
            <a:r>
              <a:rPr lang="en-US" altLang="zh-CN" sz="1600" dirty="0" smtClean="0">
                <a:latin typeface="+mn-ea"/>
                <a:ea typeface="+mn-ea"/>
              </a:rPr>
              <a:t>-&gt;</a:t>
            </a:r>
            <a:r>
              <a:rPr lang="zh-CN" altLang="en-US" sz="1600" dirty="0" smtClean="0">
                <a:latin typeface="+mn-ea"/>
                <a:ea typeface="+mn-ea"/>
              </a:rPr>
              <a:t>境内星，数字为正数不变，否则转</a:t>
            </a:r>
            <a:r>
              <a:rPr lang="en-US" altLang="zh-CN" sz="1600" dirty="0" smtClean="0">
                <a:latin typeface="+mn-ea"/>
                <a:ea typeface="+mn-ea"/>
              </a:rPr>
              <a:t>3</a:t>
            </a: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路由方向为境外星</a:t>
            </a:r>
            <a:r>
              <a:rPr lang="en-US" altLang="zh-CN" sz="1600" dirty="0" smtClean="0">
                <a:latin typeface="+mn-ea"/>
                <a:ea typeface="+mn-ea"/>
              </a:rPr>
              <a:t>-&gt;</a:t>
            </a:r>
            <a:r>
              <a:rPr lang="zh-CN" altLang="en-US" sz="1600" dirty="0" smtClean="0">
                <a:latin typeface="+mn-ea"/>
                <a:ea typeface="+mn-ea"/>
              </a:rPr>
              <a:t>境外星，随机设置其中一个境外星的数字为负数，表示其为数据流出方，且继续判断当前境外星和当前建链卫星的下一个时隙，寻找是否与境内星建链，数据完整流向为境外星</a:t>
            </a:r>
            <a:r>
              <a:rPr lang="en-US" altLang="zh-CN" sz="1600" dirty="0" smtClean="0">
                <a:latin typeface="+mn-ea"/>
                <a:ea typeface="+mn-ea"/>
              </a:rPr>
              <a:t>-&gt;</a:t>
            </a:r>
            <a:r>
              <a:rPr lang="zh-CN" altLang="en-US" sz="1600" dirty="0" smtClean="0">
                <a:latin typeface="+mn-ea"/>
                <a:ea typeface="+mn-ea"/>
              </a:rPr>
              <a:t>境外星</a:t>
            </a:r>
            <a:r>
              <a:rPr lang="en-US" altLang="zh-CN" sz="1600" dirty="0" smtClean="0">
                <a:latin typeface="+mn-ea"/>
                <a:ea typeface="+mn-ea"/>
              </a:rPr>
              <a:t>-&gt;</a:t>
            </a:r>
            <a:r>
              <a:rPr lang="zh-CN" altLang="en-US" sz="1600" dirty="0" smtClean="0">
                <a:latin typeface="+mn-ea"/>
                <a:ea typeface="+mn-ea"/>
              </a:rPr>
              <a:t>境内星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判断其下一个时隙的建链情况，重复</a:t>
            </a:r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，直到所有时隙都遍历完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重复</a:t>
            </a:r>
            <a:r>
              <a:rPr lang="en-US" altLang="zh-CN" sz="1600" dirty="0" smtClean="0">
                <a:latin typeface="+mn-ea"/>
                <a:ea typeface="+mn-ea"/>
              </a:rPr>
              <a:t>1-4</a:t>
            </a:r>
            <a:r>
              <a:rPr lang="zh-CN" altLang="en-US" sz="1600" dirty="0" smtClean="0">
                <a:latin typeface="+mn-ea"/>
                <a:ea typeface="+mn-ea"/>
              </a:rPr>
              <a:t>完成所有境外星从任意时隙时候开始的路由情况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530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826836" y="1272475"/>
            <a:ext cx="650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ea typeface="+mn-ea"/>
              </a:rPr>
              <a:t>根据上述路由方案可得如下图的路由表，例如在时隙</a:t>
            </a:r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，境外星</a:t>
            </a:r>
            <a:r>
              <a:rPr lang="en-US" altLang="zh-CN" sz="1600" dirty="0" smtClean="0">
                <a:latin typeface="+mn-ea"/>
                <a:ea typeface="+mn-ea"/>
              </a:rPr>
              <a:t>1-&gt;</a:t>
            </a:r>
            <a:r>
              <a:rPr lang="zh-CN" altLang="en-US" sz="1600" dirty="0" smtClean="0">
                <a:latin typeface="+mn-ea"/>
                <a:ea typeface="+mn-ea"/>
              </a:rPr>
              <a:t>境外星</a:t>
            </a:r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，时隙</a:t>
            </a:r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，境外星</a:t>
            </a:r>
            <a:r>
              <a:rPr lang="en-US" altLang="zh-CN" sz="1600" dirty="0" smtClean="0">
                <a:latin typeface="+mn-ea"/>
                <a:ea typeface="+mn-ea"/>
              </a:rPr>
              <a:t>2-&gt;</a:t>
            </a:r>
            <a:r>
              <a:rPr lang="zh-CN" altLang="en-US" sz="1600" dirty="0" smtClean="0">
                <a:latin typeface="+mn-ea"/>
                <a:ea typeface="+mn-ea"/>
              </a:rPr>
              <a:t>境内星</a:t>
            </a:r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，境外星</a:t>
            </a:r>
            <a:r>
              <a:rPr lang="en-US" altLang="zh-CN" sz="1600" dirty="0" smtClean="0">
                <a:latin typeface="+mn-ea"/>
                <a:ea typeface="+mn-ea"/>
              </a:rPr>
              <a:t>3-&gt;</a:t>
            </a:r>
            <a:r>
              <a:rPr lang="zh-CN" altLang="en-US" sz="1600" dirty="0" smtClean="0">
                <a:latin typeface="+mn-ea"/>
                <a:ea typeface="+mn-ea"/>
              </a:rPr>
              <a:t>境内星</a:t>
            </a:r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，根据这样的路由表，经过一定的时隙，能够实现境外星数据全部回传到境内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graphicFrame>
        <p:nvGraphicFramePr>
          <p:cNvPr id="6" name="表格 10">
            <a:extLst>
              <a:ext uri="{FF2B5EF4-FFF2-40B4-BE49-F238E27FC236}">
                <a16:creationId xmlns:a16="http://schemas.microsoft.com/office/drawing/2014/main" xmlns="" id="{627584E2-D8FE-4969-9BF7-687F47CE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90497"/>
              </p:ext>
            </p:extLst>
          </p:nvPr>
        </p:nvGraphicFramePr>
        <p:xfrm>
          <a:off x="1033252" y="3088981"/>
          <a:ext cx="6096000" cy="111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314808099"/>
                    </a:ext>
                  </a:extLst>
                </a:gridCol>
                <a:gridCol w="1227916">
                  <a:extLst>
                    <a:ext uri="{9D8B030D-6E8A-4147-A177-3AD203B41FA5}">
                      <a16:colId xmlns:a16="http://schemas.microsoft.com/office/drawing/2014/main" xmlns="" val="4093030546"/>
                    </a:ext>
                  </a:extLst>
                </a:gridCol>
                <a:gridCol w="1210484">
                  <a:extLst>
                    <a:ext uri="{9D8B030D-6E8A-4147-A177-3AD203B41FA5}">
                      <a16:colId xmlns:a16="http://schemas.microsoft.com/office/drawing/2014/main" xmlns="" val="32955875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7904703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15322821"/>
                    </a:ext>
                  </a:extLst>
                </a:gridCol>
              </a:tblGrid>
              <a:tr h="378005">
                <a:tc>
                  <a:txBody>
                    <a:bodyPr/>
                    <a:lstStyle/>
                    <a:p>
                      <a:r>
                        <a:rPr lang="zh-CN" altLang="en-US" dirty="0"/>
                        <a:t>境外星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境外星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境外</a:t>
                      </a:r>
                      <a:r>
                        <a:rPr lang="zh-CN" altLang="en-US" dirty="0" smtClean="0"/>
                        <a:t>星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580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境外星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境内星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境外星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104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境外星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境内星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境内星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07578331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981209" y="2696046"/>
            <a:ext cx="620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51720" y="271964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时隙</a:t>
            </a:r>
            <a:r>
              <a:rPr lang="en-US" altLang="zh-CN" dirty="0" smtClean="0"/>
              <a:t>1            </a:t>
            </a:r>
            <a:r>
              <a:rPr lang="zh-CN" altLang="en-US" dirty="0" smtClean="0"/>
              <a:t>时隙</a:t>
            </a:r>
            <a:r>
              <a:rPr lang="en-US" altLang="zh-CN" dirty="0" smtClean="0"/>
              <a:t>2	</a:t>
            </a:r>
            <a:r>
              <a:rPr lang="zh-CN" altLang="en-US" dirty="0" smtClean="0"/>
              <a:t>时隙</a:t>
            </a:r>
            <a:r>
              <a:rPr lang="en-US" altLang="zh-CN" dirty="0" smtClean="0"/>
              <a:t>3	   </a:t>
            </a:r>
            <a:r>
              <a:rPr lang="zh-CN" altLang="en-US" dirty="0" smtClean="0"/>
              <a:t>时隙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81209" y="2696046"/>
            <a:ext cx="2670" cy="16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683568" y="1196752"/>
            <a:ext cx="650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ea typeface="+mn-ea"/>
              </a:rPr>
              <a:t>以一周内的第一个超帧的可见性矩阵为例，验证算法的可行性</a:t>
            </a:r>
            <a:endParaRPr lang="en-US" altLang="zh-CN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ea typeface="+mn-ea"/>
              </a:rPr>
              <a:t>卫星分布情况，以及卫星可见性情况如下所示：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21809"/>
              </p:ext>
            </p:extLst>
          </p:nvPr>
        </p:nvGraphicFramePr>
        <p:xfrm>
          <a:off x="764069" y="202774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43678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境内星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3,4,5,6,9,10,11,17,23,24,25,26,27,29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境外星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1,2,7,8,12,13,14,15,16,18,19,20,21,22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38896"/>
              </p:ext>
            </p:extLst>
          </p:nvPr>
        </p:nvGraphicFramePr>
        <p:xfrm>
          <a:off x="764069" y="2924944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43678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境内星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10(MEO)</a:t>
                      </a:r>
                      <a:r>
                        <a:rPr lang="en-US" altLang="zh-CN" baseline="0" dirty="0" smtClean="0"/>
                        <a:t> ,4(GEO+IGSO)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境外星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14(MEO)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7" y="3822139"/>
            <a:ext cx="5143163" cy="25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654618" y="1227646"/>
            <a:ext cx="6508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实验结果</a:t>
            </a:r>
            <a:endParaRPr lang="en-US" altLang="zh-CN" sz="2000" b="1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20905"/>
              </p:ext>
            </p:extLst>
          </p:nvPr>
        </p:nvGraphicFramePr>
        <p:xfrm>
          <a:off x="3203848" y="4650858"/>
          <a:ext cx="218852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468"/>
                <a:gridCol w="692468"/>
                <a:gridCol w="803593"/>
              </a:tblGrid>
              <a:tr h="3572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跳数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占比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一跳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77.5%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两跳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三跳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63240"/>
              </p:ext>
            </p:extLst>
          </p:nvPr>
        </p:nvGraphicFramePr>
        <p:xfrm>
          <a:off x="683568" y="3715782"/>
          <a:ext cx="792960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268"/>
                <a:gridCol w="467043"/>
                <a:gridCol w="467043"/>
                <a:gridCol w="467043"/>
                <a:gridCol w="467043"/>
                <a:gridCol w="479780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境外星编号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链路数量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4618" y="3234553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时隙表中每个境外星的不同链路数量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4" y="2107125"/>
            <a:ext cx="8068547" cy="100475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2797" y="167734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境外星建链情况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0464" y="520533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境外星回传跳数统计：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13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阶段安排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2038" y="1311913"/>
            <a:ext cx="7301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根据建链情况做验证</a:t>
            </a:r>
            <a:r>
              <a:rPr lang="en-US" altLang="zh-CN" sz="1600" dirty="0" smtClean="0">
                <a:latin typeface="+mn-ea"/>
                <a:ea typeface="+mn-ea"/>
              </a:rPr>
              <a:t>PDOP</a:t>
            </a:r>
            <a:r>
              <a:rPr lang="zh-CN" altLang="en-US" sz="1600" dirty="0" smtClean="0">
                <a:latin typeface="+mn-ea"/>
                <a:ea typeface="+mn-ea"/>
              </a:rPr>
              <a:t>值的实验，</a:t>
            </a:r>
            <a:r>
              <a:rPr lang="zh-CN" altLang="en-US" sz="1600" dirty="0" smtClean="0">
                <a:latin typeface="+mn-ea"/>
              </a:rPr>
              <a:t>补充</a:t>
            </a:r>
            <a:r>
              <a:rPr lang="zh-CN" altLang="en-US" sz="1600" dirty="0">
                <a:latin typeface="+mn-ea"/>
              </a:rPr>
              <a:t>整个周期</a:t>
            </a:r>
            <a:r>
              <a:rPr lang="zh-CN" altLang="en-US" sz="1600" dirty="0" smtClean="0">
                <a:latin typeface="+mn-ea"/>
              </a:rPr>
              <a:t>内的所有链路和路由实验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假设链路失效后的抗毁性实验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撰写毕业论文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4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88162" y="1296006"/>
            <a:ext cx="2441694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zh-CN" altLang="en-US" sz="2800" dirty="0"/>
              <a:t>学期</a:t>
            </a:r>
            <a:r>
              <a:rPr lang="zh-CN" altLang="en-US" sz="2800" dirty="0" smtClean="0"/>
              <a:t>任务</a:t>
            </a:r>
            <a:endParaRPr lang="en-US" altLang="zh-CN" sz="2800" dirty="0"/>
          </a:p>
          <a:p>
            <a:pPr marL="457200" indent="-457200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zh-CN" altLang="en-US" sz="2800" dirty="0"/>
              <a:t>完成情况</a:t>
            </a:r>
            <a:endParaRPr lang="en-US" altLang="zh-CN" sz="2800" dirty="0"/>
          </a:p>
          <a:p>
            <a:pPr marL="457200" indent="-457200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zh-CN" altLang="en-US" sz="2800" dirty="0"/>
              <a:t>下</a:t>
            </a:r>
            <a:r>
              <a:rPr lang="zh-CN" altLang="en-US" sz="2800" dirty="0" smtClean="0"/>
              <a:t>阶段工作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920000" cy="18002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sz="48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 谢</a:t>
            </a:r>
          </a:p>
        </p:txBody>
      </p:sp>
      <p:sp>
        <p:nvSpPr>
          <p:cNvPr id="8192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936625" y="0"/>
            <a:ext cx="6694488" cy="3603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CDCDE54-8960-4B6C-B8D9-57E7FE416DB4}" type="datetime1">
              <a:rPr lang="zh-CN" altLang="en-US"/>
              <a:t>2021/12/27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学期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1317773" y="1556792"/>
            <a:ext cx="42370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/>
              <a:t>星间链路的建链和路由策略研究</a:t>
            </a:r>
            <a:endParaRPr lang="en-US" altLang="zh-CN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/>
              <a:t>算法的编码与实现</a:t>
            </a:r>
            <a:endParaRPr lang="en-US" altLang="zh-CN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/>
              <a:t>实验仿真设计与分析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62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1115616" y="12960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星间</a:t>
            </a:r>
            <a:r>
              <a:rPr lang="zh-CN" altLang="en-US" sz="2000" b="1" dirty="0" smtClean="0"/>
              <a:t>链路构建约束</a:t>
            </a:r>
            <a:endParaRPr lang="en-US" altLang="zh-CN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88713" y="1844824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几何可视条件</a:t>
            </a: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 smtClean="0">
                <a:latin typeface="+mn-ea"/>
                <a:ea typeface="+mn-ea"/>
              </a:rPr>
              <a:t>（是否被地球和大气遮挡）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天线可视条件（两个卫星彼此处于天线扫描范围内）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信号传输距离影响（信号远距离传输功率散耗严重）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1115616" y="334102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星间</a:t>
            </a:r>
            <a:r>
              <a:rPr lang="zh-CN" altLang="en-US" sz="2000" b="1" dirty="0" smtClean="0"/>
              <a:t>链路的性能指标</a:t>
            </a:r>
            <a:endParaRPr lang="en-US" altLang="zh-CN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88713" y="3825205"/>
            <a:ext cx="3587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卫星伪距测量精度（</a:t>
            </a:r>
            <a:r>
              <a:rPr lang="en-US" altLang="zh-CN" sz="1600" dirty="0" smtClean="0">
                <a:latin typeface="+mn-ea"/>
                <a:ea typeface="+mn-ea"/>
              </a:rPr>
              <a:t>PDOP</a:t>
            </a:r>
            <a:r>
              <a:rPr lang="zh-CN" altLang="en-US" sz="1600" dirty="0" smtClean="0">
                <a:latin typeface="+mn-ea"/>
                <a:ea typeface="+mn-ea"/>
              </a:rPr>
              <a:t>值</a:t>
            </a:r>
            <a:r>
              <a:rPr lang="en-US" altLang="zh-CN" sz="1600" dirty="0" smtClean="0">
                <a:latin typeface="+mn-ea"/>
                <a:ea typeface="+mn-ea"/>
              </a:rPr>
              <a:t>&lt;3</a:t>
            </a:r>
            <a:r>
              <a:rPr lang="zh-CN" altLang="en-US" sz="1600" dirty="0" smtClean="0">
                <a:latin typeface="+mn-ea"/>
                <a:ea typeface="+mn-ea"/>
              </a:rPr>
              <a:t>）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  <a:ea typeface="+mn-ea"/>
              </a:rPr>
              <a:t>卫星的传输时延（不超过两跳</a:t>
            </a:r>
            <a:r>
              <a:rPr lang="en-US" altLang="zh-CN" sz="1600" dirty="0" smtClean="0">
                <a:latin typeface="+mn-ea"/>
                <a:ea typeface="+mn-ea"/>
              </a:rPr>
              <a:t>6s</a:t>
            </a:r>
            <a:r>
              <a:rPr lang="zh-CN" altLang="en-US" sz="1600" dirty="0" smtClean="0">
                <a:latin typeface="+mn-ea"/>
                <a:ea typeface="+mn-ea"/>
              </a:rPr>
              <a:t>）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0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827584" y="118077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卫星节点的可视性仿真分析</a:t>
            </a:r>
            <a:endParaRPr lang="en-US" altLang="zh-CN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99692" y="1623320"/>
            <a:ext cx="783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lang="zh-CN" altLang="en-US" sz="1600" dirty="0" smtClean="0">
                <a:latin typeface="+mn-ea"/>
                <a:ea typeface="+mn-ea"/>
              </a:rPr>
              <a:t>以</a:t>
            </a:r>
            <a:r>
              <a:rPr lang="en-US" altLang="zh-CN" sz="1600" dirty="0" smtClean="0">
                <a:latin typeface="+mn-ea"/>
                <a:ea typeface="+mn-ea"/>
              </a:rPr>
              <a:t>Walker24/3/1MEO+3IGSO+3GEO</a:t>
            </a:r>
            <a:r>
              <a:rPr lang="zh-CN" altLang="en-US" sz="1600" dirty="0" smtClean="0">
                <a:latin typeface="+mn-ea"/>
                <a:ea typeface="+mn-ea"/>
              </a:rPr>
              <a:t>星座模型为研究对象，地面站节点位于密云和三亚，以</a:t>
            </a:r>
            <a:r>
              <a:rPr lang="en-US" altLang="zh-CN" sz="1600" dirty="0" smtClean="0">
                <a:latin typeface="+mn-ea"/>
                <a:ea typeface="+mn-ea"/>
              </a:rPr>
              <a:t>MEO11</a:t>
            </a:r>
            <a:r>
              <a:rPr lang="zh-CN" altLang="en-US" sz="1600" dirty="0" smtClean="0">
                <a:latin typeface="+mn-ea"/>
                <a:ea typeface="+mn-ea"/>
              </a:rPr>
              <a:t>卫星为例，分析卫星之间的星</a:t>
            </a:r>
            <a:r>
              <a:rPr lang="zh-CN" altLang="en-US" sz="1600" dirty="0" smtClean="0">
                <a:latin typeface="+mn-ea"/>
                <a:ea typeface="+mn-ea"/>
              </a:rPr>
              <a:t>间特性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1" t="29713" r="21945" b="17769"/>
          <a:stretch/>
        </p:blipFill>
        <p:spPr>
          <a:xfrm>
            <a:off x="3022382" y="2467307"/>
            <a:ext cx="2942531" cy="23762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815" y="4914269"/>
            <a:ext cx="857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1. </a:t>
            </a:r>
            <a:r>
              <a:rPr lang="zh-CN" altLang="en-US" sz="1600" dirty="0" smtClean="0">
                <a:latin typeface="+mn-ea"/>
                <a:ea typeface="+mn-ea"/>
              </a:rPr>
              <a:t>星</a:t>
            </a:r>
            <a:r>
              <a:rPr lang="zh-CN" altLang="en-US" sz="1600" dirty="0">
                <a:latin typeface="+mn-ea"/>
                <a:ea typeface="+mn-ea"/>
              </a:rPr>
              <a:t>间链路的</a:t>
            </a:r>
            <a:r>
              <a:rPr lang="zh-CN" altLang="en-US" sz="1600" dirty="0" smtClean="0">
                <a:latin typeface="+mn-ea"/>
                <a:ea typeface="+mn-ea"/>
              </a:rPr>
              <a:t>分类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	</a:t>
            </a:r>
            <a:r>
              <a:rPr lang="zh-CN" altLang="en-US" sz="1600" dirty="0" smtClean="0">
                <a:latin typeface="+mn-ea"/>
                <a:ea typeface="+mn-ea"/>
              </a:rPr>
              <a:t>静态</a:t>
            </a:r>
            <a:r>
              <a:rPr lang="zh-CN" altLang="en-US" sz="1600" dirty="0">
                <a:latin typeface="+mn-ea"/>
                <a:ea typeface="+mn-ea"/>
              </a:rPr>
              <a:t>链路和动态链路（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根据时长划分</a:t>
            </a:r>
            <a:r>
              <a:rPr lang="zh-CN" altLang="en-US" sz="1600" dirty="0" smtClean="0">
                <a:latin typeface="+mn-ea"/>
                <a:ea typeface="+mn-ea"/>
              </a:rPr>
              <a:t>）；同轨、异轨、层间（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根据卫星轨道划分）</a:t>
            </a:r>
            <a:endParaRPr lang="en-US" altLang="zh-CN" sz="16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15" y="5733256"/>
            <a:ext cx="5234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2. </a:t>
            </a:r>
            <a:r>
              <a:rPr lang="zh-CN" altLang="en-US" sz="1600" dirty="0" smtClean="0">
                <a:latin typeface="+mn-ea"/>
                <a:ea typeface="+mn-ea"/>
              </a:rPr>
              <a:t>星地和星间可见性计算</a:t>
            </a:r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 smtClean="0">
                <a:latin typeface="+mn-ea"/>
                <a:ea typeface="+mn-ea"/>
              </a:rPr>
              <a:t>卫星天线张角为</a:t>
            </a:r>
            <a:r>
              <a:rPr lang="en-US" altLang="zh-CN" sz="1600" dirty="0" smtClean="0">
                <a:latin typeface="+mn-ea"/>
                <a:ea typeface="+mn-ea"/>
              </a:rPr>
              <a:t>60°</a:t>
            </a:r>
            <a:r>
              <a:rPr lang="zh-CN" altLang="en-US" sz="1600" dirty="0" smtClean="0">
                <a:latin typeface="+mn-ea"/>
                <a:ea typeface="+mn-ea"/>
              </a:rPr>
              <a:t>，地面站仰角为</a:t>
            </a:r>
            <a:r>
              <a:rPr lang="en-US" altLang="zh-CN" sz="1600" dirty="0" smtClean="0">
                <a:latin typeface="+mn-ea"/>
                <a:ea typeface="+mn-ea"/>
              </a:rPr>
              <a:t>5°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0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70494" y="114729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a.</a:t>
            </a:r>
            <a:r>
              <a:rPr lang="zh-CN" altLang="en-US" sz="1600" dirty="0" smtClean="0">
                <a:latin typeface="+mn-ea"/>
                <a:ea typeface="+mn-ea"/>
              </a:rPr>
              <a:t>地面站对高轨道的可见性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1" y="1486171"/>
            <a:ext cx="5763782" cy="194976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70494" y="356307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b</a:t>
            </a:r>
            <a:r>
              <a:rPr lang="en-US" altLang="zh-CN" sz="1600" dirty="0" smtClean="0">
                <a:latin typeface="+mn-ea"/>
                <a:ea typeface="+mn-ea"/>
              </a:rPr>
              <a:t>.</a:t>
            </a:r>
            <a:r>
              <a:rPr lang="zh-CN" altLang="en-US" sz="1600" dirty="0" smtClean="0">
                <a:latin typeface="+mn-ea"/>
                <a:ea typeface="+mn-ea"/>
              </a:rPr>
              <a:t>地面站对</a:t>
            </a:r>
            <a:r>
              <a:rPr lang="zh-CN" altLang="en-US" sz="1600" dirty="0">
                <a:latin typeface="+mn-ea"/>
                <a:ea typeface="+mn-ea"/>
              </a:rPr>
              <a:t>中</a:t>
            </a:r>
            <a:r>
              <a:rPr lang="zh-CN" altLang="en-US" sz="1600" dirty="0" smtClean="0">
                <a:latin typeface="+mn-ea"/>
                <a:ea typeface="+mn-ea"/>
              </a:rPr>
              <a:t>轨道的可见性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3" y="3912353"/>
            <a:ext cx="6562645" cy="222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0494" y="114729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C.</a:t>
            </a:r>
            <a:r>
              <a:rPr lang="zh-CN" altLang="en-US" sz="1600" dirty="0" smtClean="0">
                <a:latin typeface="+mn-ea"/>
                <a:ea typeface="+mn-ea"/>
              </a:rPr>
              <a:t>中轨道卫星同轨道可见性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32881"/>
            <a:ext cx="4884667" cy="16523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70494" y="335699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d</a:t>
            </a:r>
            <a:r>
              <a:rPr lang="en-US" altLang="zh-CN" sz="1600" dirty="0" smtClean="0">
                <a:latin typeface="+mn-ea"/>
                <a:ea typeface="+mn-ea"/>
              </a:rPr>
              <a:t>.</a:t>
            </a:r>
            <a:r>
              <a:rPr lang="zh-CN" altLang="en-US" sz="1600" dirty="0" smtClean="0">
                <a:latin typeface="+mn-ea"/>
                <a:ea typeface="+mn-ea"/>
              </a:rPr>
              <a:t>中轨道卫星</a:t>
            </a:r>
            <a:r>
              <a:rPr lang="zh-CN" altLang="en-US" sz="1600" dirty="0">
                <a:latin typeface="+mn-ea"/>
                <a:ea typeface="+mn-ea"/>
              </a:rPr>
              <a:t>异轨</a:t>
            </a:r>
            <a:r>
              <a:rPr lang="zh-CN" altLang="en-US" sz="1600" dirty="0" smtClean="0">
                <a:latin typeface="+mn-ea"/>
                <a:ea typeface="+mn-ea"/>
              </a:rPr>
              <a:t>道可见性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6" y="3816694"/>
            <a:ext cx="4994404" cy="17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0494" y="114729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f.</a:t>
            </a:r>
            <a:r>
              <a:rPr lang="zh-CN" altLang="en-US" sz="1600" dirty="0" smtClean="0">
                <a:latin typeface="+mn-ea"/>
                <a:ea typeface="+mn-ea"/>
              </a:rPr>
              <a:t>高轨道卫星对中轨道卫星可见性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74216"/>
            <a:ext cx="6062061" cy="20506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3568" y="4077072"/>
            <a:ext cx="705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  <a:ea typeface="+mn-ea"/>
              </a:rPr>
              <a:t>从上述的仿真结果来看：</a:t>
            </a:r>
            <a:endParaRPr lang="en-US" altLang="zh-CN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  <a:ea typeface="+mn-ea"/>
              </a:rPr>
              <a:t>1.MEO</a:t>
            </a:r>
            <a:r>
              <a:rPr lang="zh-CN" altLang="en-US" sz="1600" dirty="0" smtClean="0">
                <a:latin typeface="+mn-ea"/>
                <a:ea typeface="+mn-ea"/>
              </a:rPr>
              <a:t>卫星对地面站的可见性是间断的，高轨道卫星相对有更好的对地持续可见性</a:t>
            </a:r>
            <a:endParaRPr lang="en-US" altLang="zh-CN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  <a:ea typeface="+mn-ea"/>
              </a:rPr>
              <a:t>2.MEO</a:t>
            </a:r>
            <a:r>
              <a:rPr lang="zh-CN" altLang="en-US" sz="1600" dirty="0" smtClean="0">
                <a:latin typeface="+mn-ea"/>
                <a:ea typeface="+mn-ea"/>
              </a:rPr>
              <a:t>卫星之间，存在</a:t>
            </a:r>
            <a:r>
              <a:rPr lang="en-US" altLang="zh-CN" sz="1600" dirty="0" smtClean="0">
                <a:latin typeface="+mn-ea"/>
                <a:ea typeface="+mn-ea"/>
              </a:rPr>
              <a:t>8</a:t>
            </a:r>
            <a:r>
              <a:rPr lang="zh-CN" altLang="en-US" sz="1600" dirty="0" smtClean="0">
                <a:latin typeface="+mn-ea"/>
                <a:ea typeface="+mn-ea"/>
              </a:rPr>
              <a:t>条静态链路（</a:t>
            </a:r>
            <a:r>
              <a:rPr lang="en-US" altLang="zh-CN" sz="1600" dirty="0" smtClean="0">
                <a:latin typeface="+mn-ea"/>
                <a:ea typeface="+mn-ea"/>
              </a:rPr>
              <a:t>4+2+2</a:t>
            </a:r>
            <a:r>
              <a:rPr lang="zh-CN" altLang="en-US" sz="1600" dirty="0" smtClean="0">
                <a:latin typeface="+mn-ea"/>
                <a:ea typeface="+mn-ea"/>
              </a:rPr>
              <a:t>）和</a:t>
            </a:r>
            <a:r>
              <a:rPr lang="en-US" altLang="zh-CN" sz="1600" dirty="0" smtClean="0">
                <a:latin typeface="+mn-ea"/>
                <a:ea typeface="+mn-ea"/>
              </a:rPr>
              <a:t>12</a:t>
            </a:r>
            <a:r>
              <a:rPr lang="zh-CN" altLang="en-US" sz="1600" dirty="0" smtClean="0">
                <a:latin typeface="+mn-ea"/>
                <a:ea typeface="+mn-ea"/>
              </a:rPr>
              <a:t>条动态链路</a:t>
            </a:r>
            <a:endParaRPr lang="en-US" altLang="zh-CN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  <a:ea typeface="+mn-ea"/>
              </a:rPr>
              <a:t>3.</a:t>
            </a:r>
            <a:r>
              <a:rPr lang="zh-CN" altLang="en-US" sz="1600" dirty="0" smtClean="0">
                <a:latin typeface="+mn-ea"/>
                <a:ea typeface="+mn-ea"/>
              </a:rPr>
              <a:t>高轨卫星对</a:t>
            </a:r>
            <a:r>
              <a:rPr lang="en-US" altLang="zh-CN" sz="1600" dirty="0" smtClean="0">
                <a:latin typeface="+mn-ea"/>
                <a:ea typeface="+mn-ea"/>
              </a:rPr>
              <a:t>MEO</a:t>
            </a:r>
            <a:r>
              <a:rPr lang="zh-CN" altLang="en-US" sz="1600" dirty="0" smtClean="0">
                <a:latin typeface="+mn-ea"/>
                <a:ea typeface="+mn-ea"/>
              </a:rPr>
              <a:t>卫星有着良好的可见性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16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2AA6672-4942-4C88-AC3C-D3E5452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DF4AE9B-3CCF-4A74-ABE9-397DA43D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7847D0-CA93-4615-BC6D-3860F6FA937A}"/>
              </a:ext>
            </a:extLst>
          </p:cNvPr>
          <p:cNvSpPr txBox="1"/>
          <p:nvPr/>
        </p:nvSpPr>
        <p:spPr>
          <a:xfrm>
            <a:off x="467544" y="1350576"/>
            <a:ext cx="4724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星间链路的建链原理（</a:t>
            </a:r>
            <a:r>
              <a:rPr lang="zh-CN" altLang="en-US" sz="2000" b="1" dirty="0" smtClean="0"/>
              <a:t>时分多址</a:t>
            </a:r>
            <a:r>
              <a:rPr lang="en-US" altLang="zh-CN" sz="2000" b="1" dirty="0" smtClean="0"/>
              <a:t>TDMA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87851"/>
            <a:ext cx="4248472" cy="348983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34861"/>
              </p:ext>
            </p:extLst>
          </p:nvPr>
        </p:nvGraphicFramePr>
        <p:xfrm>
          <a:off x="467544" y="2091461"/>
          <a:ext cx="377636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8180"/>
                <a:gridCol w="18881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参数定义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参数值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子帧</a:t>
                      </a:r>
                      <a:r>
                        <a:rPr lang="zh-CN" altLang="en-US" dirty="0" smtClean="0"/>
                        <a:t>长度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时隙长度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子帧时隙数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超帧长度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前向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反向测距（通信）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1789</TotalTime>
  <Words>1357</Words>
  <Application>Microsoft Office PowerPoint</Application>
  <PresentationFormat>全屏显示(4:3)</PresentationFormat>
  <Paragraphs>180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仿宋</vt:lpstr>
      <vt:lpstr>华文楷体</vt:lpstr>
      <vt:lpstr>宋体</vt:lpstr>
      <vt:lpstr>Arial</vt:lpstr>
      <vt:lpstr>Calibri</vt:lpstr>
      <vt:lpstr>Cambria Math</vt:lpstr>
      <vt:lpstr>Times New Roman</vt:lpstr>
      <vt:lpstr>Wingdings</vt:lpstr>
      <vt:lpstr>Office 主题​​</vt:lpstr>
      <vt:lpstr>工作汇报</vt:lpstr>
      <vt:lpstr>目录</vt:lpstr>
      <vt:lpstr>学期任务</vt:lpstr>
      <vt:lpstr>完成情况</vt:lpstr>
      <vt:lpstr>完成情况</vt:lpstr>
      <vt:lpstr>完成情况</vt:lpstr>
      <vt:lpstr>完成情况</vt:lpstr>
      <vt:lpstr>完成情况</vt:lpstr>
      <vt:lpstr>完成情况</vt:lpstr>
      <vt:lpstr>完成情况</vt:lpstr>
      <vt:lpstr>完成情况</vt:lpstr>
      <vt:lpstr>完成情况</vt:lpstr>
      <vt:lpstr>完成情况</vt:lpstr>
      <vt:lpstr>完成情况</vt:lpstr>
      <vt:lpstr>完成情况</vt:lpstr>
      <vt:lpstr>完成情况</vt:lpstr>
      <vt:lpstr>完成情况</vt:lpstr>
      <vt:lpstr>完成情况</vt:lpstr>
      <vt:lpstr>下阶段安排</vt:lpstr>
      <vt:lpstr>谢 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 chen</dc:creator>
  <cp:lastModifiedBy>dell</cp:lastModifiedBy>
  <cp:revision>1011</cp:revision>
  <dcterms:created xsi:type="dcterms:W3CDTF">2018-03-27T15:14:00Z</dcterms:created>
  <dcterms:modified xsi:type="dcterms:W3CDTF">2021-12-27T14:30:43Z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