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0" r:id="rId5"/>
    <p:sldId id="261" r:id="rId6"/>
    <p:sldId id="389" r:id="rId7"/>
    <p:sldId id="393" r:id="rId8"/>
    <p:sldId id="390" r:id="rId9"/>
    <p:sldId id="388" r:id="rId10"/>
    <p:sldId id="453" r:id="rId11"/>
    <p:sldId id="397" r:id="rId12"/>
    <p:sldId id="345" r:id="rId13"/>
    <p:sldId id="346" r:id="rId14"/>
    <p:sldId id="398" r:id="rId15"/>
    <p:sldId id="399" r:id="rId16"/>
    <p:sldId id="401" r:id="rId17"/>
    <p:sldId id="410" r:id="rId18"/>
    <p:sldId id="402" r:id="rId19"/>
    <p:sldId id="403" r:id="rId20"/>
    <p:sldId id="404" r:id="rId21"/>
    <p:sldId id="406" r:id="rId22"/>
    <p:sldId id="407" r:id="rId23"/>
    <p:sldId id="408" r:id="rId24"/>
    <p:sldId id="409" r:id="rId25"/>
    <p:sldId id="305" r:id="rId26"/>
    <p:sldId id="473" r:id="rId27"/>
    <p:sldId id="474" r:id="rId28"/>
    <p:sldId id="476" r:id="rId29"/>
    <p:sldId id="477" r:id="rId30"/>
    <p:sldId id="469" r:id="rId31"/>
    <p:sldId id="470" r:id="rId32"/>
    <p:sldId id="471" r:id="rId33"/>
    <p:sldId id="472" r:id="rId34"/>
    <p:sldId id="475" r:id="rId35"/>
    <p:sldId id="467" r:id="rId36"/>
    <p:sldId id="306" r:id="rId37"/>
  </p:sldIdLst>
  <p:sldSz cx="9144000" cy="5143500" type="screen16x9"/>
  <p:notesSz cx="7315200" cy="9601200"/>
  <p:defaultTextStyle>
    <a:defPPr>
      <a:defRPr lang="en-US"/>
    </a:defPPr>
    <a:lvl1pPr marL="0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6309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2617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8926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5235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31543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7852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4160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30469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>
          <p15:clr>
            <a:srgbClr val="A4A3A4"/>
          </p15:clr>
        </p15:guide>
        <p15:guide id="2" pos="21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D7"/>
    <a:srgbClr val="FDF0E9"/>
    <a:srgbClr val="FAD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5"/>
    <p:restoredTop sz="94351"/>
  </p:normalViewPr>
  <p:slideViewPr>
    <p:cSldViewPr>
      <p:cViewPr>
        <p:scale>
          <a:sx n="108" d="100"/>
          <a:sy n="108" d="100"/>
        </p:scale>
        <p:origin x="688" y="0"/>
      </p:cViewPr>
      <p:guideLst>
        <p:guide orient="horz" pos="1996"/>
        <p:guide pos="21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FD98-208E-E145-8F7D-F85DA493BADA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FEC46-79CE-754E-8D83-A6CA77EF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37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69F17-669B-A24E-B7C4-DDEEC513615F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D4C74-7C8D-DB43-9D06-8B966A273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D4C74-7C8D-DB43-9D06-8B966A273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1" y="85726"/>
            <a:ext cx="1943100" cy="442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6"/>
            <a:ext cx="5676900" cy="442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53" indent="0">
              <a:buNone/>
              <a:defRPr sz="1800"/>
            </a:lvl2pPr>
            <a:lvl3pPr marL="913906" indent="0">
              <a:buNone/>
              <a:defRPr sz="1600"/>
            </a:lvl3pPr>
            <a:lvl4pPr marL="1370860" indent="0">
              <a:buNone/>
              <a:defRPr sz="1400"/>
            </a:lvl4pPr>
            <a:lvl5pPr marL="1827814" indent="0">
              <a:buNone/>
              <a:defRPr sz="1400"/>
            </a:lvl5pPr>
            <a:lvl6pPr marL="2284767" indent="0">
              <a:buNone/>
              <a:defRPr sz="1400"/>
            </a:lvl6pPr>
            <a:lvl7pPr marL="2741720" indent="0">
              <a:buNone/>
              <a:defRPr sz="1400"/>
            </a:lvl7pPr>
            <a:lvl8pPr marL="3198674" indent="0">
              <a:buNone/>
              <a:defRPr sz="1400"/>
            </a:lvl8pPr>
            <a:lvl9pPr marL="36556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1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3" indent="0">
              <a:buNone/>
              <a:defRPr sz="2000" b="1"/>
            </a:lvl2pPr>
            <a:lvl3pPr marL="913906" indent="0">
              <a:buNone/>
              <a:defRPr sz="1800" b="1"/>
            </a:lvl3pPr>
            <a:lvl4pPr marL="1370860" indent="0">
              <a:buNone/>
              <a:defRPr sz="1600" b="1"/>
            </a:lvl4pPr>
            <a:lvl5pPr marL="1827814" indent="0">
              <a:buNone/>
              <a:defRPr sz="1600" b="1"/>
            </a:lvl5pPr>
            <a:lvl6pPr marL="2284767" indent="0">
              <a:buNone/>
              <a:defRPr sz="1600" b="1"/>
            </a:lvl6pPr>
            <a:lvl7pPr marL="2741720" indent="0">
              <a:buNone/>
              <a:defRPr sz="1600" b="1"/>
            </a:lvl7pPr>
            <a:lvl8pPr marL="3198674" indent="0">
              <a:buNone/>
              <a:defRPr sz="1600" b="1"/>
            </a:lvl8pPr>
            <a:lvl9pPr marL="36556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3" indent="0">
              <a:buNone/>
              <a:defRPr sz="2000" b="1"/>
            </a:lvl2pPr>
            <a:lvl3pPr marL="913906" indent="0">
              <a:buNone/>
              <a:defRPr sz="1800" b="1"/>
            </a:lvl3pPr>
            <a:lvl4pPr marL="1370860" indent="0">
              <a:buNone/>
              <a:defRPr sz="1600" b="1"/>
            </a:lvl4pPr>
            <a:lvl5pPr marL="1827814" indent="0">
              <a:buNone/>
              <a:defRPr sz="1600" b="1"/>
            </a:lvl5pPr>
            <a:lvl6pPr marL="2284767" indent="0">
              <a:buNone/>
              <a:defRPr sz="1600" b="1"/>
            </a:lvl6pPr>
            <a:lvl7pPr marL="2741720" indent="0">
              <a:buNone/>
              <a:defRPr sz="1600" b="1"/>
            </a:lvl7pPr>
            <a:lvl8pPr marL="3198674" indent="0">
              <a:buNone/>
              <a:defRPr sz="1600" b="1"/>
            </a:lvl8pPr>
            <a:lvl9pPr marL="36556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9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53" indent="0">
              <a:buNone/>
              <a:defRPr sz="1200"/>
            </a:lvl2pPr>
            <a:lvl3pPr marL="913906" indent="0">
              <a:buNone/>
              <a:defRPr sz="1000"/>
            </a:lvl3pPr>
            <a:lvl4pPr marL="1370860" indent="0">
              <a:buNone/>
              <a:defRPr sz="900"/>
            </a:lvl4pPr>
            <a:lvl5pPr marL="1827814" indent="0">
              <a:buNone/>
              <a:defRPr sz="900"/>
            </a:lvl5pPr>
            <a:lvl6pPr marL="2284767" indent="0">
              <a:buNone/>
              <a:defRPr sz="900"/>
            </a:lvl6pPr>
            <a:lvl7pPr marL="2741720" indent="0">
              <a:buNone/>
              <a:defRPr sz="900"/>
            </a:lvl7pPr>
            <a:lvl8pPr marL="3198674" indent="0">
              <a:buNone/>
              <a:defRPr sz="900"/>
            </a:lvl8pPr>
            <a:lvl9pPr marL="36556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953" indent="0">
              <a:buNone/>
              <a:defRPr sz="2800"/>
            </a:lvl2pPr>
            <a:lvl3pPr marL="913906" indent="0">
              <a:buNone/>
              <a:defRPr sz="2400"/>
            </a:lvl3pPr>
            <a:lvl4pPr marL="1370860" indent="0">
              <a:buNone/>
              <a:defRPr sz="2000"/>
            </a:lvl4pPr>
            <a:lvl5pPr marL="1827814" indent="0">
              <a:buNone/>
              <a:defRPr sz="2000"/>
            </a:lvl5pPr>
            <a:lvl6pPr marL="2284767" indent="0">
              <a:buNone/>
              <a:defRPr sz="2000"/>
            </a:lvl6pPr>
            <a:lvl7pPr marL="2741720" indent="0">
              <a:buNone/>
              <a:defRPr sz="2000"/>
            </a:lvl7pPr>
            <a:lvl8pPr marL="3198674" indent="0">
              <a:buNone/>
              <a:defRPr sz="2000"/>
            </a:lvl8pPr>
            <a:lvl9pPr marL="365562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53" indent="0">
              <a:buNone/>
              <a:defRPr sz="1200"/>
            </a:lvl2pPr>
            <a:lvl3pPr marL="913906" indent="0">
              <a:buNone/>
              <a:defRPr sz="1000"/>
            </a:lvl3pPr>
            <a:lvl4pPr marL="1370860" indent="0">
              <a:buNone/>
              <a:defRPr sz="900"/>
            </a:lvl4pPr>
            <a:lvl5pPr marL="1827814" indent="0">
              <a:buNone/>
              <a:defRPr sz="900"/>
            </a:lvl5pPr>
            <a:lvl6pPr marL="2284767" indent="0">
              <a:buNone/>
              <a:defRPr sz="900"/>
            </a:lvl6pPr>
            <a:lvl7pPr marL="2741720" indent="0">
              <a:buNone/>
              <a:defRPr sz="900"/>
            </a:lvl7pPr>
            <a:lvl8pPr marL="3198674" indent="0">
              <a:buNone/>
              <a:defRPr sz="900"/>
            </a:lvl8pPr>
            <a:lvl9pPr marL="36556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5" rIns="91410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4" y="4506914"/>
            <a:ext cx="184605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5" rIns="91410" bIns="4570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mtClean="0">
              <a:cs typeface="Arial" pitchFamily="34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5" rIns="91410" bIns="457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2" y="4856166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200" dirty="0" smtClean="0">
                <a:solidFill>
                  <a:srgbClr val="FF8000"/>
                </a:solidFill>
                <a:cs typeface="+mn-cs"/>
              </a:rPr>
              <a:t>OSG Summer School 2018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6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0" tIns="45705" rIns="91410" bIns="4570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049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093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142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188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786" indent="-342786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701" indent="-285655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2618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599666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6712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3759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0806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7853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4900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9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3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2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8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36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82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29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77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research.cs.wisc.edu/htcondor/manual/v8.5/12_Appendix_A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htcondor/manual/v8.5/condor_statu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htcondor/manual/v8.5/condor_ssh_to_job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2_4Running_Job.html#SECTION00341200000000000000" TargetMode="Externa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htcondor/manual/v8.5/2_4Running_Job.html#SECTION0034100000000000000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2_8Java_Applications.html" TargetMode="External"/><Relationship Id="rId4" Type="http://schemas.openxmlformats.org/officeDocument/2006/relationships/hyperlink" Target="http://research.cs.wisc.edu/htcondor/manual/v8.5/2_4Running_Job.html#SECTION00341600000000000000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htcondor/manual/v8.5/2_4Running_Job.html#SECTION00341100000000000000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2_11Virtual_Machine.html" TargetMode="External"/><Relationship Id="rId4" Type="http://schemas.openxmlformats.org/officeDocument/2006/relationships/hyperlink" Target="http://research.cs.wisc.edu/htcondor/manual/v8.5/2_9Parallel_Applications.html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htcondor/manual/v8.5/2_12Docker_Universe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htcondor/HTCondorWeek2017/tuesday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Matching, Handling, and Other HTCondor Features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Monday, </a:t>
            </a:r>
            <a:r>
              <a:rPr lang="en-US" sz="2800" dirty="0"/>
              <a:t>Lecture 3</a:t>
            </a:r>
          </a:p>
          <a:p>
            <a:r>
              <a:rPr lang="en-US" sz="2000" dirty="0"/>
              <a:t>Lauren Michael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r>
              <a:rPr lang="en-US" dirty="0" smtClean="0"/>
              <a:t> Priorities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cs typeface="Arial"/>
              </a:rPr>
              <a:t>User priority</a:t>
            </a:r>
          </a:p>
          <a:p>
            <a:pPr lvl="1"/>
            <a:r>
              <a:rPr lang="en-US" sz="1400" dirty="0">
                <a:cs typeface="Arial"/>
              </a:rPr>
              <a:t>Computed based on past usage</a:t>
            </a:r>
          </a:p>
          <a:p>
            <a:pPr lvl="1"/>
            <a:r>
              <a:rPr lang="en-US" sz="1400" dirty="0">
                <a:cs typeface="Arial"/>
              </a:rPr>
              <a:t>Determines user’s “fair share” percentage of slots</a:t>
            </a:r>
          </a:p>
          <a:p>
            <a:pPr lvl="1"/>
            <a:r>
              <a:rPr lang="en-US" sz="1400" dirty="0">
                <a:cs typeface="Arial"/>
              </a:rPr>
              <a:t>Lower number means run sooner (0.5 is minimum)</a:t>
            </a:r>
          </a:p>
          <a:p>
            <a:r>
              <a:rPr lang="en-US" sz="1600" b="1" dirty="0" smtClean="0"/>
              <a:t>Job priority</a:t>
            </a:r>
          </a:p>
          <a:p>
            <a:pPr lvl="1"/>
            <a:r>
              <a:rPr lang="en-US" sz="1400" dirty="0" smtClean="0"/>
              <a:t>Set per job by the user (owner)</a:t>
            </a:r>
          </a:p>
          <a:p>
            <a:pPr lvl="1"/>
            <a:r>
              <a:rPr lang="en-US" sz="1400" dirty="0" smtClean="0"/>
              <a:t>Relative to that user’s other jobs</a:t>
            </a:r>
          </a:p>
          <a:p>
            <a:pPr lvl="1"/>
            <a:r>
              <a:rPr lang="en-US" sz="1400" dirty="0" smtClean="0"/>
              <a:t>Set in submit file or changed later with </a:t>
            </a:r>
            <a:r>
              <a:rPr lang="en-US" sz="1400" dirty="0" err="1" smtClean="0">
                <a:latin typeface="Courier"/>
                <a:cs typeface="Courier"/>
              </a:rPr>
              <a:t>condor_prio</a:t>
            </a:r>
            <a:endParaRPr lang="en-US" sz="1400" dirty="0" smtClean="0">
              <a:latin typeface="Courier"/>
              <a:cs typeface="Courier"/>
            </a:endParaRPr>
          </a:p>
          <a:p>
            <a:pPr lvl="1"/>
            <a:r>
              <a:rPr lang="en-US" sz="1400" dirty="0" smtClean="0">
                <a:latin typeface="Arial"/>
                <a:cs typeface="Arial"/>
              </a:rPr>
              <a:t>Higher number means run sooner</a:t>
            </a:r>
          </a:p>
          <a:p>
            <a:r>
              <a:rPr lang="en-US" sz="1600" b="1" dirty="0" smtClean="0">
                <a:latin typeface="Arial"/>
                <a:cs typeface="Arial"/>
              </a:rPr>
              <a:t>Preemption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Low priority jobs stopped for high priority ones (stopped jobs go back into the regular queue)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Governed by fair-share algorithm and pool policy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Not enabled on all pools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11356"/>
            <a:ext cx="7920880" cy="37864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HTCondor stores a list of information about </a:t>
            </a:r>
            <a:r>
              <a:rPr lang="en-US" b="1" dirty="0" smtClean="0"/>
              <a:t>each job </a:t>
            </a:r>
            <a:r>
              <a:rPr lang="en-US" dirty="0" smtClean="0"/>
              <a:t>and </a:t>
            </a:r>
            <a:r>
              <a:rPr lang="en-US" b="1" dirty="0" smtClean="0"/>
              <a:t>each machine</a:t>
            </a:r>
            <a:r>
              <a:rPr lang="en-US" dirty="0" smtClean="0"/>
              <a:t> of potential slots. </a:t>
            </a:r>
          </a:p>
          <a:p>
            <a:r>
              <a:rPr lang="en-US" dirty="0" smtClean="0"/>
              <a:t>This information is stored for each job and each machine as its </a:t>
            </a:r>
            <a:r>
              <a:rPr lang="en-US" b="1" dirty="0" smtClean="0"/>
              <a:t>“Class Ad”</a:t>
            </a:r>
          </a:p>
          <a:p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							</a:t>
            </a:r>
          </a:p>
          <a:p>
            <a:pPr marL="342900" lvl="1" indent="0">
              <a:buNone/>
            </a:pPr>
            <a:endParaRPr lang="en-US" dirty="0" smtClean="0"/>
          </a:p>
          <a:p>
            <a:endParaRPr lang="en-US" sz="1200" dirty="0"/>
          </a:p>
          <a:p>
            <a:r>
              <a:rPr lang="en-US" dirty="0" smtClean="0"/>
              <a:t>Class Ads have </a:t>
            </a:r>
            <a:r>
              <a:rPr lang="en-US" dirty="0"/>
              <a:t>the format: </a:t>
            </a:r>
          </a:p>
          <a:p>
            <a:pPr marL="34290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AttributeName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value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 descr="classified_and_mo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75" y="2680933"/>
            <a:ext cx="2685800" cy="1258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0188" y="4832720"/>
            <a:ext cx="4724259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HTCondor</a:t>
            </a: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 Manual: Appendix A: Class Ad Attributes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88875" y="4049806"/>
            <a:ext cx="2123485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can be a </a:t>
            </a:r>
            <a:r>
              <a:rPr lang="en-US" dirty="0" err="1" smtClean="0">
                <a:latin typeface="Arial"/>
                <a:cs typeface="Arial"/>
              </a:rPr>
              <a:t>boolean</a:t>
            </a:r>
            <a:r>
              <a:rPr lang="en-US" dirty="0" smtClean="0">
                <a:latin typeface="Arial"/>
                <a:cs typeface="Arial"/>
              </a:rPr>
              <a:t> (T/F), </a:t>
            </a:r>
            <a:r>
              <a:rPr lang="en-US" dirty="0">
                <a:latin typeface="Arial"/>
                <a:cs typeface="Arial"/>
              </a:rPr>
              <a:t>number, or string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255559" y="4392706"/>
            <a:ext cx="433316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</a:t>
            </a:r>
            <a:r>
              <a:rPr lang="en-US" dirty="0" err="1" smtClean="0"/>
              <a:t>ClassAd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54" y="3409716"/>
            <a:ext cx="3794257" cy="11194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+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Default </a:t>
            </a:r>
            <a:r>
              <a:rPr lang="en-US" sz="2400" dirty="0" err="1" smtClean="0">
                <a:latin typeface="Arial"/>
                <a:cs typeface="Arial"/>
              </a:rPr>
              <a:t>HTCondor</a:t>
            </a:r>
            <a:r>
              <a:rPr lang="en-US" sz="2400" dirty="0" smtClean="0">
                <a:latin typeface="Arial"/>
                <a:cs typeface="Arial"/>
              </a:rPr>
              <a:t> configuration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241" y="1347613"/>
            <a:ext cx="2536993" cy="2062103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"/>
                <a:cs typeface="Courier"/>
              </a:rPr>
              <a:t>executable = </a:t>
            </a:r>
            <a:r>
              <a:rPr lang="en-US" sz="800" dirty="0" err="1" smtClean="0">
                <a:latin typeface="Courier"/>
                <a:cs typeface="Courier"/>
              </a:rPr>
              <a:t>compare_states</a:t>
            </a:r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arguments = </a:t>
            </a:r>
            <a:r>
              <a:rPr lang="en-US" sz="800" dirty="0" err="1" smtClean="0">
                <a:latin typeface="Courier"/>
                <a:cs typeface="Courier"/>
              </a:rPr>
              <a:t>wi.dat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us.dat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wi.dat.out</a:t>
            </a:r>
            <a:endParaRPr lang="en-US" sz="800" dirty="0" smtClean="0">
              <a:latin typeface="Courier"/>
              <a:cs typeface="Courier"/>
            </a:endParaRP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err="1" smtClean="0">
                <a:latin typeface="Courier"/>
                <a:cs typeface="Courier"/>
              </a:rPr>
              <a:t>should_transfer_files</a:t>
            </a:r>
            <a:r>
              <a:rPr lang="en-US" sz="800" dirty="0" smtClean="0">
                <a:latin typeface="Courier"/>
                <a:cs typeface="Courier"/>
              </a:rPr>
              <a:t> = YES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transfer_input_files</a:t>
            </a:r>
            <a:r>
              <a:rPr lang="en-US" sz="800" dirty="0" smtClean="0">
                <a:latin typeface="Courier"/>
                <a:cs typeface="Courier"/>
              </a:rPr>
              <a:t> = </a:t>
            </a:r>
            <a:r>
              <a:rPr lang="en-US" sz="800" dirty="0" err="1" smtClean="0">
                <a:latin typeface="Courier"/>
                <a:cs typeface="Courier"/>
              </a:rPr>
              <a:t>us.dat</a:t>
            </a:r>
            <a:r>
              <a:rPr lang="en-US" sz="800" dirty="0" smtClean="0">
                <a:latin typeface="Courier"/>
                <a:cs typeface="Courier"/>
              </a:rPr>
              <a:t>, </a:t>
            </a:r>
            <a:r>
              <a:rPr lang="en-US" sz="800" dirty="0" err="1" smtClean="0">
                <a:latin typeface="Courier"/>
                <a:cs typeface="Courier"/>
              </a:rPr>
              <a:t>wi.dat</a:t>
            </a:r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err="1" smtClean="0">
                <a:latin typeface="Courier"/>
                <a:cs typeface="Courier"/>
              </a:rPr>
              <a:t>when_to_transfer_output</a:t>
            </a:r>
            <a:r>
              <a:rPr lang="en-US" sz="800" dirty="0" smtClean="0">
                <a:latin typeface="Courier"/>
                <a:cs typeface="Courier"/>
              </a:rPr>
              <a:t> = ON_EXIT</a:t>
            </a: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log = </a:t>
            </a:r>
            <a:r>
              <a:rPr lang="en-US" sz="800" dirty="0" err="1">
                <a:latin typeface="Courier"/>
                <a:cs typeface="Courier"/>
              </a:rPr>
              <a:t>job.log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output = </a:t>
            </a:r>
            <a:r>
              <a:rPr lang="en-US" sz="800" dirty="0" err="1">
                <a:latin typeface="Courier"/>
                <a:cs typeface="Courier"/>
              </a:rPr>
              <a:t>job.out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error = </a:t>
            </a:r>
            <a:r>
              <a:rPr lang="en-US" sz="800" dirty="0" err="1" smtClean="0">
                <a:latin typeface="Courier"/>
                <a:cs typeface="Courier"/>
              </a:rPr>
              <a:t>job.err</a:t>
            </a:r>
            <a:endParaRPr lang="en-US" sz="800" dirty="0" smtClean="0">
              <a:latin typeface="Courier"/>
              <a:cs typeface="Courier"/>
            </a:endParaRP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err="1" smtClean="0">
                <a:latin typeface="Courier"/>
                <a:cs typeface="Courier"/>
              </a:rPr>
              <a:t>request_cpus</a:t>
            </a:r>
            <a:r>
              <a:rPr lang="en-US" sz="800" dirty="0" smtClean="0">
                <a:latin typeface="Courier"/>
                <a:cs typeface="Courier"/>
              </a:rPr>
              <a:t> = 1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request_disk</a:t>
            </a:r>
            <a:r>
              <a:rPr lang="en-US" sz="800" dirty="0" smtClean="0">
                <a:latin typeface="Courier"/>
                <a:cs typeface="Courier"/>
              </a:rPr>
              <a:t> = 20MB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request_memory</a:t>
            </a:r>
            <a:r>
              <a:rPr lang="en-US" sz="800" dirty="0" smtClean="0">
                <a:latin typeface="Courier"/>
                <a:cs typeface="Courier"/>
              </a:rPr>
              <a:t> = 20MB</a:t>
            </a: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queue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5321" y="1203598"/>
            <a:ext cx="5378679" cy="34563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Courier"/>
                <a:cs typeface="Courier"/>
              </a:rPr>
              <a:t>RequestCpus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1</a:t>
            </a:r>
          </a:p>
          <a:p>
            <a:r>
              <a:rPr lang="en-US" dirty="0">
                <a:latin typeface="Courier"/>
                <a:cs typeface="Courier"/>
              </a:rPr>
              <a:t>Err = "</a:t>
            </a:r>
            <a:r>
              <a:rPr lang="en-US" dirty="0" err="1">
                <a:latin typeface="Courier"/>
                <a:cs typeface="Courier"/>
              </a:rPr>
              <a:t>job.err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WhenToTransferOutput</a:t>
            </a:r>
            <a:r>
              <a:rPr lang="en-US" dirty="0">
                <a:latin typeface="Courier"/>
                <a:cs typeface="Courier"/>
              </a:rPr>
              <a:t> = "ON_EXIT"</a:t>
            </a:r>
          </a:p>
          <a:p>
            <a:r>
              <a:rPr lang="en-US" dirty="0" err="1">
                <a:latin typeface="Courier"/>
                <a:cs typeface="Courier"/>
              </a:rPr>
              <a:t>TargetType</a:t>
            </a:r>
            <a:r>
              <a:rPr lang="en-US" dirty="0">
                <a:latin typeface="Courier"/>
                <a:cs typeface="Courier"/>
              </a:rPr>
              <a:t> = "Machine"</a:t>
            </a:r>
          </a:p>
          <a:p>
            <a:r>
              <a:rPr lang="en-US" dirty="0" err="1">
                <a:latin typeface="Courier"/>
                <a:cs typeface="Courier"/>
              </a:rPr>
              <a:t>Cmd</a:t>
            </a:r>
            <a:r>
              <a:rPr lang="en-US" dirty="0">
                <a:latin typeface="Courier"/>
                <a:cs typeface="Courier"/>
              </a:rPr>
              <a:t> = "/home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alice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tests/</a:t>
            </a:r>
            <a:r>
              <a:rPr lang="en-US" dirty="0" err="1">
                <a:latin typeface="Courier"/>
                <a:cs typeface="Courier"/>
              </a:rPr>
              <a:t>htcondor_week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JobUniverse</a:t>
            </a:r>
            <a:r>
              <a:rPr lang="en-US" dirty="0">
                <a:latin typeface="Courier"/>
                <a:cs typeface="Courier"/>
              </a:rPr>
              <a:t> = 5</a:t>
            </a:r>
          </a:p>
          <a:p>
            <a:r>
              <a:rPr lang="en-US" dirty="0" err="1">
                <a:latin typeface="Courier"/>
                <a:cs typeface="Courier"/>
              </a:rPr>
              <a:t>Iwd</a:t>
            </a:r>
            <a:r>
              <a:rPr lang="en-US" dirty="0">
                <a:latin typeface="Courier"/>
                <a:cs typeface="Courier"/>
              </a:rPr>
              <a:t> = "/home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alice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tests/</a:t>
            </a:r>
            <a:r>
              <a:rPr lang="en-US" dirty="0" err="1" smtClean="0">
                <a:latin typeface="Courier"/>
                <a:cs typeface="Courier"/>
              </a:rPr>
              <a:t>htcondor_week</a:t>
            </a:r>
            <a:r>
              <a:rPr lang="en-US" dirty="0" smtClean="0">
                <a:latin typeface="Courier"/>
                <a:cs typeface="Courier"/>
              </a:rPr>
              <a:t>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NumJobStarts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0</a:t>
            </a:r>
          </a:p>
          <a:p>
            <a:r>
              <a:rPr lang="en-US" dirty="0" err="1">
                <a:latin typeface="Courier"/>
                <a:cs typeface="Courier"/>
              </a:rPr>
              <a:t>WantRemoteIO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OnExitRemove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TransferInput</a:t>
            </a:r>
            <a:r>
              <a:rPr lang="en-US" dirty="0">
                <a:latin typeface="Courier"/>
                <a:cs typeface="Courier"/>
              </a:rPr>
              <a:t> = "</a:t>
            </a:r>
            <a:r>
              <a:rPr lang="en-US" dirty="0" err="1">
                <a:latin typeface="Courier"/>
                <a:cs typeface="Courier"/>
              </a:rPr>
              <a:t>us.dat,wi.dat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MyType</a:t>
            </a:r>
            <a:r>
              <a:rPr lang="en-US" dirty="0">
                <a:latin typeface="Courier"/>
                <a:cs typeface="Courier"/>
              </a:rPr>
              <a:t> = "Job"</a:t>
            </a:r>
          </a:p>
          <a:p>
            <a:r>
              <a:rPr lang="en-US" dirty="0">
                <a:latin typeface="Courier"/>
                <a:cs typeface="Courier"/>
              </a:rPr>
              <a:t>Out = "</a:t>
            </a:r>
            <a:r>
              <a:rPr lang="en-US" dirty="0" err="1">
                <a:latin typeface="Courier"/>
                <a:cs typeface="Courier"/>
              </a:rPr>
              <a:t>job.out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UserLog</a:t>
            </a:r>
            <a:r>
              <a:rPr lang="en-US" dirty="0">
                <a:latin typeface="Courier"/>
                <a:cs typeface="Courier"/>
              </a:rPr>
              <a:t> = "/home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alice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tests/</a:t>
            </a:r>
            <a:r>
              <a:rPr lang="en-US" dirty="0" err="1">
                <a:latin typeface="Courier"/>
                <a:cs typeface="Courier"/>
              </a:rPr>
              <a:t>htcondor_week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job.log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RequestMemory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smtClean="0">
                <a:latin typeface="Courier"/>
                <a:cs typeface="Courier"/>
              </a:rPr>
              <a:t>20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...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998" y="1851669"/>
            <a:ext cx="587169" cy="9805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395536" y="1131589"/>
            <a:ext cx="2880320" cy="14401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Submit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16016" y="1028818"/>
            <a:ext cx="3888432" cy="39191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Courier"/>
                <a:cs typeface="Courier"/>
              </a:rPr>
              <a:t>HasFileTransfer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DynamicSlot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smtClean="0">
                <a:latin typeface="Courier"/>
                <a:cs typeface="Courier"/>
              </a:rPr>
              <a:t>true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TotalSlotDisk</a:t>
            </a:r>
            <a:r>
              <a:rPr lang="en-US" dirty="0">
                <a:latin typeface="Courier"/>
                <a:cs typeface="Courier"/>
              </a:rPr>
              <a:t> = 4300218.0</a:t>
            </a:r>
          </a:p>
          <a:p>
            <a:r>
              <a:rPr lang="en-US" dirty="0" err="1">
                <a:latin typeface="Courier"/>
                <a:cs typeface="Courier"/>
              </a:rPr>
              <a:t>TargetType</a:t>
            </a:r>
            <a:r>
              <a:rPr lang="en-US" dirty="0">
                <a:latin typeface="Courier"/>
                <a:cs typeface="Courier"/>
              </a:rPr>
              <a:t> = "Job"</a:t>
            </a:r>
          </a:p>
          <a:p>
            <a:r>
              <a:rPr lang="en-US" dirty="0" err="1">
                <a:latin typeface="Courier"/>
                <a:cs typeface="Courier"/>
              </a:rPr>
              <a:t>TotalSlotMemory</a:t>
            </a:r>
            <a:r>
              <a:rPr lang="en-US" dirty="0">
                <a:latin typeface="Courier"/>
                <a:cs typeface="Courier"/>
              </a:rPr>
              <a:t> = 2048</a:t>
            </a:r>
          </a:p>
          <a:p>
            <a:r>
              <a:rPr lang="en-US" dirty="0" err="1" smtClean="0">
                <a:latin typeface="Courier"/>
                <a:cs typeface="Courier"/>
              </a:rPr>
              <a:t>Mips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17902</a:t>
            </a:r>
          </a:p>
          <a:p>
            <a:r>
              <a:rPr lang="en-US" dirty="0" smtClean="0">
                <a:latin typeface="Courier"/>
                <a:cs typeface="Courier"/>
              </a:rPr>
              <a:t>Memory </a:t>
            </a:r>
            <a:r>
              <a:rPr lang="en-US" dirty="0">
                <a:latin typeface="Courier"/>
                <a:cs typeface="Courier"/>
              </a:rPr>
              <a:t>= 2048</a:t>
            </a:r>
          </a:p>
          <a:p>
            <a:r>
              <a:rPr lang="en-US" dirty="0" err="1">
                <a:latin typeface="Courier"/>
                <a:cs typeface="Courier"/>
              </a:rPr>
              <a:t>UtsnameSysname</a:t>
            </a:r>
            <a:r>
              <a:rPr lang="en-US" dirty="0">
                <a:latin typeface="Courier"/>
                <a:cs typeface="Courier"/>
              </a:rPr>
              <a:t> = "Linux"</a:t>
            </a:r>
          </a:p>
          <a:p>
            <a:r>
              <a:rPr lang="en-US" dirty="0">
                <a:latin typeface="Courier"/>
                <a:cs typeface="Courier"/>
              </a:rPr>
              <a:t>MAX_PREEMPT = ( 3600 * ( 72 - 68 * ( </a:t>
            </a:r>
            <a:r>
              <a:rPr lang="en-US" dirty="0" err="1">
                <a:latin typeface="Courier"/>
                <a:cs typeface="Courier"/>
              </a:rPr>
              <a:t>WantGlidein</a:t>
            </a:r>
            <a:r>
              <a:rPr lang="en-US" dirty="0">
                <a:latin typeface="Courier"/>
                <a:cs typeface="Courier"/>
              </a:rPr>
              <a:t> =?= true ) ) )</a:t>
            </a:r>
          </a:p>
          <a:p>
            <a:r>
              <a:rPr lang="en-US" dirty="0">
                <a:latin typeface="Courier"/>
                <a:cs typeface="Courier"/>
              </a:rPr>
              <a:t>Requirements = ( START ) &amp;&amp; ( </a:t>
            </a:r>
            <a:r>
              <a:rPr lang="en-US" dirty="0" err="1">
                <a:latin typeface="Courier"/>
                <a:cs typeface="Courier"/>
              </a:rPr>
              <a:t>IsValidCheckpointPlatform</a:t>
            </a:r>
            <a:r>
              <a:rPr lang="en-US" dirty="0">
                <a:latin typeface="Courier"/>
                <a:cs typeface="Courier"/>
              </a:rPr>
              <a:t> ) &amp;&amp; ( </a:t>
            </a:r>
            <a:r>
              <a:rPr lang="en-US" dirty="0" err="1">
                <a:latin typeface="Courier"/>
                <a:cs typeface="Courier"/>
              </a:rPr>
              <a:t>WithinResourceLimits</a:t>
            </a:r>
            <a:r>
              <a:rPr lang="en-US" dirty="0">
                <a:latin typeface="Courier"/>
                <a:cs typeface="Courier"/>
              </a:rPr>
              <a:t> )</a:t>
            </a:r>
          </a:p>
          <a:p>
            <a:r>
              <a:rPr lang="en-US" dirty="0" err="1" smtClean="0">
                <a:latin typeface="Courier"/>
                <a:cs typeface="Courier"/>
              </a:rPr>
              <a:t>OpSysMajorVer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6</a:t>
            </a:r>
          </a:p>
          <a:p>
            <a:r>
              <a:rPr lang="en-US" dirty="0" err="1">
                <a:latin typeface="Courier"/>
                <a:cs typeface="Courier"/>
              </a:rPr>
              <a:t>TotalMemory</a:t>
            </a:r>
            <a:r>
              <a:rPr lang="en-US" dirty="0">
                <a:latin typeface="Courier"/>
                <a:cs typeface="Courier"/>
              </a:rPr>
              <a:t> = 9889</a:t>
            </a:r>
          </a:p>
          <a:p>
            <a:r>
              <a:rPr lang="en-US" dirty="0" err="1">
                <a:latin typeface="Courier"/>
                <a:cs typeface="Courier"/>
              </a:rPr>
              <a:t>HasGluster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 smtClean="0">
                <a:latin typeface="Courier"/>
                <a:cs typeface="Courier"/>
              </a:rPr>
              <a:t>OpSysName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"SL"</a:t>
            </a:r>
          </a:p>
          <a:p>
            <a:r>
              <a:rPr lang="en-US" dirty="0" err="1">
                <a:latin typeface="Courier"/>
                <a:cs typeface="Courier"/>
              </a:rPr>
              <a:t>HasDocker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smtClean="0">
                <a:latin typeface="Courier"/>
                <a:cs typeface="Courier"/>
              </a:rPr>
              <a:t>true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err="1" smtClean="0"/>
              <a:t>ClassAd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91880" y="1707654"/>
            <a:ext cx="691327" cy="9805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pic>
        <p:nvPicPr>
          <p:cNvPr id="11" name="Picture 10" descr="serv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1353190" cy="20919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013" y="3230098"/>
            <a:ext cx="3794257" cy="11194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+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Default </a:t>
            </a:r>
            <a:r>
              <a:rPr lang="en-US" sz="2400" dirty="0" err="1" smtClean="0">
                <a:latin typeface="Arial"/>
                <a:cs typeface="Arial"/>
              </a:rPr>
              <a:t>HTCondor</a:t>
            </a:r>
            <a:r>
              <a:rPr lang="en-US" sz="2400" dirty="0" smtClean="0">
                <a:latin typeface="Arial"/>
                <a:cs typeface="Arial"/>
              </a:rPr>
              <a:t> configuration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261226" cy="9715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 a regular basis, </a:t>
            </a:r>
            <a:r>
              <a:rPr lang="en-US" dirty="0"/>
              <a:t>the central manager reviews </a:t>
            </a:r>
            <a:r>
              <a:rPr lang="en-US" b="1" dirty="0"/>
              <a:t>Job </a:t>
            </a:r>
            <a:r>
              <a:rPr lang="en-US" dirty="0"/>
              <a:t>and </a:t>
            </a:r>
            <a:r>
              <a:rPr lang="en-US" b="1" dirty="0"/>
              <a:t>Machine</a:t>
            </a:r>
            <a:r>
              <a:rPr lang="en-US" dirty="0"/>
              <a:t> </a:t>
            </a:r>
            <a:r>
              <a:rPr lang="en-US" i="1" dirty="0" err="1" smtClean="0"/>
              <a:t>ClassAds</a:t>
            </a:r>
            <a:r>
              <a:rPr lang="en-US" dirty="0" smtClean="0"/>
              <a:t> and </a:t>
            </a:r>
            <a:r>
              <a:rPr lang="en-US" dirty="0"/>
              <a:t>matches jobs to </a:t>
            </a:r>
            <a:r>
              <a:rPr lang="en-US" b="1" dirty="0" smtClean="0"/>
              <a:t>slots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sz="1600" dirty="0">
                <a:latin typeface="Arial"/>
                <a:cs typeface="Arial"/>
              </a:endParaRP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8" name="Straight Arrow Connector 37"/>
          <p:cNvCxnSpPr>
            <a:stCxn id="4" idx="3"/>
            <a:endCxn id="22" idx="1"/>
          </p:cNvCxnSpPr>
          <p:nvPr/>
        </p:nvCxnSpPr>
        <p:spPr>
          <a:xfrm>
            <a:off x="5482766" y="3094274"/>
            <a:ext cx="691676" cy="245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28" idx="1"/>
          </p:cNvCxnSpPr>
          <p:nvPr/>
        </p:nvCxnSpPr>
        <p:spPr>
          <a:xfrm>
            <a:off x="5482766" y="3094274"/>
            <a:ext cx="969660" cy="794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31" idx="1"/>
          </p:cNvCxnSpPr>
          <p:nvPr/>
        </p:nvCxnSpPr>
        <p:spPr>
          <a:xfrm>
            <a:off x="5482766" y="3094274"/>
            <a:ext cx="607270" cy="1385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13" idx="3"/>
          </p:cNvCxnSpPr>
          <p:nvPr/>
        </p:nvCxnSpPr>
        <p:spPr>
          <a:xfrm flipH="1">
            <a:off x="3379009" y="3094274"/>
            <a:ext cx="833366" cy="74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23" name="Picture 22" descr="HTCondor_red_blk_nota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(Then the submit and execute points communicate directly.)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sz="1050" dirty="0">
                <a:latin typeface="Arial"/>
                <a:cs typeface="Arial"/>
              </a:endParaRP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8" name="Straight Arrow Connector 37"/>
          <p:cNvCxnSpPr>
            <a:stCxn id="13" idx="3"/>
            <a:endCxn id="22" idx="1"/>
          </p:cNvCxnSpPr>
          <p:nvPr/>
        </p:nvCxnSpPr>
        <p:spPr>
          <a:xfrm flipV="1">
            <a:off x="3379008" y="3340238"/>
            <a:ext cx="2795434" cy="4954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28" idx="1"/>
          </p:cNvCxnSpPr>
          <p:nvPr/>
        </p:nvCxnSpPr>
        <p:spPr>
          <a:xfrm>
            <a:off x="3379008" y="3835733"/>
            <a:ext cx="3073418" cy="532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31" idx="1"/>
          </p:cNvCxnSpPr>
          <p:nvPr/>
        </p:nvCxnSpPr>
        <p:spPr>
          <a:xfrm>
            <a:off x="3379009" y="3835734"/>
            <a:ext cx="2711027" cy="644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34" name="Picture 33" descr="HTCondor_red_blk_nota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Classads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Ads for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Ads also provide lots of useful information about jobs and computers to </a:t>
            </a:r>
            <a:r>
              <a:rPr lang="en-US" dirty="0" err="1" smtClean="0"/>
              <a:t>HTCondor</a:t>
            </a:r>
            <a:r>
              <a:rPr lang="en-US" dirty="0" smtClean="0"/>
              <a:t> users and administrators</a:t>
            </a:r>
            <a:endParaRPr lang="en-US" dirty="0"/>
          </a:p>
        </p:txBody>
      </p:sp>
      <p:pic>
        <p:nvPicPr>
          <p:cNvPr id="4" name="Picture 3" descr="open-newspaper-hed-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535820"/>
            <a:ext cx="3657600" cy="20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Job 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5928" y="2051554"/>
            <a:ext cx="6426926" cy="286232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b="1" dirty="0" err="1">
                <a:solidFill>
                  <a:srgbClr val="FFFFFF"/>
                </a:solidFill>
                <a:latin typeface="Courier"/>
                <a:cs typeface="Courier"/>
              </a:rPr>
              <a:t>condor_q</a:t>
            </a:r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 -l </a:t>
            </a:r>
            <a:r>
              <a:rPr lang="en-US" sz="1200" b="1" dirty="0" smtClean="0">
                <a:solidFill>
                  <a:srgbClr val="FFFFFF"/>
                </a:solidFill>
                <a:latin typeface="Courier"/>
                <a:cs typeface="Courier"/>
              </a:rPr>
              <a:t>12008.0</a:t>
            </a:r>
            <a:endParaRPr lang="en-US" sz="1200" b="1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WhenToTransferOutput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"ON_EXIT"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TargetType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"Machine"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Cmd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/tests/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htcondor_week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JobUniverse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5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Iwd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/tests/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htcondor_week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RequestDisk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20480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NumJobStarts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0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WantRemoteIO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true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OnExitRemove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true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TransferInput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us.dat,wi.dat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MyType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"Job”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UserLog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/tests/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htcondor_week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job.log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RequestMemory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20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...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5900" y="1200151"/>
            <a:ext cx="61722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the “long” option for </a:t>
            </a:r>
            <a:r>
              <a:rPr lang="en-US" sz="2400" dirty="0" err="1" smtClean="0">
                <a:latin typeface="Courier"/>
                <a:cs typeface="Courier"/>
              </a:rPr>
              <a:t>condor_q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b="1" dirty="0" smtClean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-l </a:t>
            </a:r>
            <a:r>
              <a:rPr lang="en-US" sz="1800" b="1" i="1" dirty="0" err="1" smtClean="0">
                <a:solidFill>
                  <a:srgbClr val="CB3A46"/>
                </a:solidFill>
                <a:latin typeface="Courier"/>
                <a:cs typeface="Courier"/>
              </a:rPr>
              <a:t>JobId</a:t>
            </a:r>
            <a:endParaRPr lang="en-US" sz="1800" b="1" i="1" dirty="0">
              <a:solidFill>
                <a:srgbClr val="CB3A46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02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Job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8136904" cy="364514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UserLog</a:t>
            </a:r>
            <a:r>
              <a:rPr lang="en-US" dirty="0" smtClean="0"/>
              <a:t>: location of job log</a:t>
            </a:r>
            <a:endParaRPr lang="en-US" dirty="0"/>
          </a:p>
          <a:p>
            <a:r>
              <a:rPr lang="en-US" b="1" dirty="0" err="1" smtClean="0">
                <a:latin typeface="Courier"/>
                <a:cs typeface="Courier"/>
              </a:rPr>
              <a:t>Iwd</a:t>
            </a:r>
            <a:r>
              <a:rPr lang="en-US" dirty="0" smtClean="0"/>
              <a:t>: </a:t>
            </a:r>
            <a:r>
              <a:rPr lang="en-US" u="sng" dirty="0" smtClean="0"/>
              <a:t>I</a:t>
            </a:r>
            <a:r>
              <a:rPr lang="en-US" dirty="0" smtClean="0"/>
              <a:t>nitial </a:t>
            </a:r>
            <a:r>
              <a:rPr lang="en-US" u="sng" dirty="0"/>
              <a:t>W</a:t>
            </a:r>
            <a:r>
              <a:rPr lang="en-US" dirty="0" smtClean="0"/>
              <a:t>orking </a:t>
            </a:r>
            <a:r>
              <a:rPr lang="en-US" u="sng" dirty="0"/>
              <a:t>D</a:t>
            </a:r>
            <a:r>
              <a:rPr lang="en-US" dirty="0" smtClean="0"/>
              <a:t>irectory (</a:t>
            </a:r>
            <a:r>
              <a:rPr lang="en-US" dirty="0"/>
              <a:t>i</a:t>
            </a:r>
            <a:r>
              <a:rPr lang="en-US" dirty="0" smtClean="0"/>
              <a:t>.e. submission directory) on submit node</a:t>
            </a:r>
            <a:endParaRPr lang="en-US" dirty="0"/>
          </a:p>
          <a:p>
            <a:r>
              <a:rPr lang="en-US" b="1" dirty="0" err="1" smtClean="0">
                <a:latin typeface="Courier"/>
                <a:cs typeface="Courier"/>
              </a:rPr>
              <a:t>MemoryUsage</a:t>
            </a:r>
            <a:r>
              <a:rPr lang="en-US" dirty="0" smtClean="0"/>
              <a:t>: maximum memory the job has used 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RemoteHost</a:t>
            </a:r>
            <a:r>
              <a:rPr lang="en-US" dirty="0" smtClean="0"/>
              <a:t>: where the job is running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JobBatchName</a:t>
            </a:r>
            <a:r>
              <a:rPr lang="en-US" dirty="0" smtClean="0"/>
              <a:t>: user-labeled job batches</a:t>
            </a:r>
          </a:p>
          <a:p>
            <a:r>
              <a:rPr lang="en-US" dirty="0" smtClean="0"/>
              <a:t>...and 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708727" y="2235573"/>
            <a:ext cx="5215666" cy="15414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989"/>
              </a:lnSpc>
            </a:pPr>
            <a:r>
              <a:rPr lang="en-CA" sz="4800" b="1" spc="-8" dirty="0">
                <a:solidFill>
                  <a:srgbClr val="011892"/>
                </a:solidFill>
                <a:latin typeface="Arial Bold"/>
                <a:cs typeface="Arial Bold"/>
              </a:rPr>
              <a:t>Questions so far?</a:t>
            </a:r>
          </a:p>
          <a:p>
            <a:pPr>
              <a:lnSpc>
                <a:spcPts val="5989"/>
              </a:lnSpc>
            </a:pPr>
            <a:endParaRPr lang="en-CA" sz="5200" dirty="0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Job 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5434" y="2340625"/>
            <a:ext cx="6426926" cy="2031325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condor_q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-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af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ClusterId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ProcId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RemoteHost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MemoryUsage</a:t>
            </a:r>
            <a:endParaRPr lang="en-US" b="1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116 slot1_1@e092.chtc.wisc.edu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118 slot1_2@e093.chtc.wisc.edu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137 slot1_8@e125.chtc.wisc.edu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139 slot1_7@e121.chtc.wisc.edu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18050961 0 slot1_5@c025.chtc.wisc.edu 196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18050963 0 slot1_3@atlas10.chtc.wisc.edu 269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18050964 0 slot1_25@e348.chtc.wisc.edu </a:t>
            </a:r>
            <a:r>
              <a:rPr lang="de-DE" dirty="0" smtClean="0">
                <a:solidFill>
                  <a:srgbClr val="FFFFFF"/>
                </a:solidFill>
                <a:latin typeface="Courier"/>
                <a:cs typeface="Courier"/>
              </a:rPr>
              <a:t>245</a:t>
            </a:r>
            <a:endParaRPr lang="de-DE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200151"/>
            <a:ext cx="799288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View only specific attributes (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af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/>
              <a:t>for ‘</a:t>
            </a:r>
            <a:r>
              <a:rPr lang="en-US" sz="2400" dirty="0" err="1" smtClean="0"/>
              <a:t>autoformat</a:t>
            </a:r>
            <a:r>
              <a:rPr lang="en-US" sz="2400" dirty="0" smtClean="0"/>
              <a:t>’)</a:t>
            </a:r>
            <a:endParaRPr lang="en-US" sz="24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[U/C/J] -</a:t>
            </a:r>
            <a:r>
              <a:rPr lang="en-US" sz="2000" b="1" dirty="0" err="1">
                <a:solidFill>
                  <a:srgbClr val="CB3A46"/>
                </a:solidFill>
                <a:latin typeface="Courier"/>
                <a:cs typeface="Courier"/>
              </a:rPr>
              <a:t>af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2000" b="1" i="1" dirty="0">
                <a:solidFill>
                  <a:srgbClr val="CB3A46"/>
                </a:solidFill>
                <a:latin typeface="Courier"/>
                <a:cs typeface="Courier"/>
              </a:rPr>
              <a:t>Attribute1 Attribute2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7396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condor_q</a:t>
            </a:r>
            <a:r>
              <a:rPr lang="en-US" dirty="0" smtClean="0"/>
              <a:t>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8064896" cy="36156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Default output is batched jobs</a:t>
            </a:r>
            <a:endParaRPr lang="en-US" dirty="0"/>
          </a:p>
          <a:p>
            <a:pPr lvl="1"/>
            <a:r>
              <a:rPr lang="en-US" dirty="0" smtClean="0"/>
              <a:t>Batches </a:t>
            </a:r>
            <a:r>
              <a:rPr lang="en-US" dirty="0"/>
              <a:t>can be grouped </a:t>
            </a:r>
            <a:r>
              <a:rPr lang="en-US" dirty="0" smtClean="0"/>
              <a:t>by the user with </a:t>
            </a:r>
            <a:r>
              <a:rPr lang="en-US" dirty="0"/>
              <a:t>the </a:t>
            </a:r>
            <a:r>
              <a:rPr lang="en-US" b="1" dirty="0" err="1" smtClean="0">
                <a:solidFill>
                  <a:schemeClr val="accent1"/>
                </a:solidFill>
                <a:latin typeface="Courier"/>
                <a:cs typeface="Courier"/>
              </a:rPr>
              <a:t>JobBatchName</a:t>
            </a:r>
            <a:r>
              <a:rPr lang="en-US" dirty="0" smtClean="0"/>
              <a:t> </a:t>
            </a:r>
            <a:r>
              <a:rPr lang="en-US" dirty="0"/>
              <a:t>attribute in a submit file: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Otherwise HTCondor groups </a:t>
            </a:r>
            <a:r>
              <a:rPr lang="en-US" dirty="0" smtClean="0"/>
              <a:t>jobs, automatically, by same executable</a:t>
            </a:r>
          </a:p>
          <a:p>
            <a:r>
              <a:rPr lang="en-US" dirty="0" smtClean="0"/>
              <a:t>To see individual jobs, use: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condor_q</a:t>
            </a: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-</a:t>
            </a:r>
            <a:r>
              <a:rPr lang="en-US" b="1" dirty="0" err="1">
                <a:solidFill>
                  <a:schemeClr val="accent1"/>
                </a:solidFill>
                <a:latin typeface="Courier"/>
                <a:cs typeface="Courier"/>
              </a:rPr>
              <a:t>nobatch</a:t>
            </a:r>
            <a:endParaRPr lang="en-US" b="1" dirty="0">
              <a:solidFill>
                <a:schemeClr val="accent1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499742"/>
            <a:ext cx="3149670" cy="338554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JobBatchName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CoolJobs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95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ClassAds</a:t>
            </a:r>
            <a:r>
              <a:rPr lang="en-US" dirty="0" smtClean="0"/>
              <a:t> for Machines &amp;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9582"/>
            <a:ext cx="8136903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as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dirty="0">
                <a:solidFill>
                  <a:srgbClr val="000000"/>
                </a:solidFill>
              </a:rPr>
              <a:t> is to </a:t>
            </a:r>
            <a:r>
              <a:rPr lang="en-US" sz="1800" dirty="0"/>
              <a:t>jobs, </a:t>
            </a:r>
            <a:r>
              <a:rPr lang="en-US" sz="1800" b="1" dirty="0" err="1">
                <a:solidFill>
                  <a:srgbClr val="CB3A46"/>
                </a:solidFill>
                <a:latin typeface="Courier"/>
                <a:cs typeface="Courier"/>
              </a:rPr>
              <a:t>condor_status</a:t>
            </a:r>
            <a:r>
              <a:rPr lang="en-US" sz="1800" b="1" dirty="0">
                <a:solidFill>
                  <a:srgbClr val="CB3A46"/>
                </a:solidFill>
              </a:rPr>
              <a:t> </a:t>
            </a:r>
            <a:r>
              <a:rPr lang="en-US" sz="1800" dirty="0"/>
              <a:t>is to </a:t>
            </a:r>
            <a:r>
              <a:rPr lang="en-US" sz="1800" u="sng" dirty="0"/>
              <a:t>computers (or “machines”)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1" y="1491630"/>
            <a:ext cx="8136903" cy="2308324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b="1" dirty="0" err="1">
                <a:solidFill>
                  <a:srgbClr val="FFFFFF"/>
                </a:solidFill>
                <a:latin typeface="Courier"/>
                <a:cs typeface="Courier"/>
              </a:rPr>
              <a:t>condor_status</a:t>
            </a:r>
            <a:endParaRPr lang="en-US" sz="1200" b="1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Name                                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OpSys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      Arch   State     Activity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LoadAv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   Mem 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Actvty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Courier"/>
                <a:cs typeface="Courier"/>
              </a:rPr>
              <a:t>slot1@c001.chtc.wisc.edu             LINUX      X86_64 Unclaimed Idle      0.000     673 25+01</a:t>
            </a:r>
          </a:p>
          <a:p>
            <a:r>
              <a:rPr lang="de-DE" sz="1100" dirty="0" smtClean="0">
                <a:solidFill>
                  <a:srgbClr val="FFFFFF"/>
                </a:solidFill>
                <a:latin typeface="Courier"/>
                <a:cs typeface="Courier"/>
              </a:rPr>
              <a:t>slot1_1@c001.chtc.wisc.edu           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LINUX     </a:t>
            </a:r>
            <a:r>
              <a:rPr lang="de-DE" sz="1100" dirty="0" smtClean="0">
                <a:solidFill>
                  <a:srgbClr val="FFFFFF"/>
                </a:solidFill>
                <a:latin typeface="Courier"/>
                <a:cs typeface="Courier"/>
              </a:rPr>
              <a:t>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slot1_2@c001.chtc.wisc.edu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slot1_3@c001.chtc.wisc.edu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0+00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slot1_4@c001.chtc.wisc.edu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0+14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slot1_5@c001.chtc.wisc.edu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1024  0+01</a:t>
            </a:r>
          </a:p>
          <a:p>
            <a:r>
              <a:rPr lang="en-US" sz="1100" dirty="0">
                <a:solidFill>
                  <a:srgbClr val="FFFFFF"/>
                </a:solidFill>
                <a:latin typeface="Courier"/>
                <a:cs typeface="Courier"/>
              </a:rPr>
              <a:t>slot1@c002.chtc.wisc.edu             LINUX      X86_64 Unclaimed Idle      1.000    2693 19+19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slot1_1@c002.chtc.wisc.edu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0+04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slot1_2@c002.chtc.wisc.edu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slot1_3@c002.chtc.wisc.edu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0.990    2048  0+02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723878"/>
            <a:ext cx="8136902" cy="1061829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	</a:t>
            </a:r>
            <a:r>
              <a:rPr lang="en-US" sz="1050" dirty="0" smtClean="0">
                <a:solidFill>
                  <a:srgbClr val="FFFFFF"/>
                </a:solidFill>
                <a:latin typeface="Courier"/>
                <a:cs typeface="Courier"/>
              </a:rPr>
              <a:t>            Total </a:t>
            </a:r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Owner Claimed Unclaimed Matched Preempting Backfill  Drain</a:t>
            </a:r>
          </a:p>
          <a:p>
            <a:endParaRPr lang="en-US" sz="10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        X86_64/LINUX 10962     0   10340       613       0          0        0      9</a:t>
            </a:r>
          </a:p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      X86_64/WINDOWS     2     2       0         0       0          0        0      0</a:t>
            </a:r>
          </a:p>
          <a:p>
            <a:endParaRPr lang="en-US" sz="10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               Total 10964     2   10340       613       0          0        0     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4891364"/>
            <a:ext cx="2450525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condor_status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1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5320" y="2383016"/>
            <a:ext cx="6426926" cy="2492990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b="1" dirty="0" err="1">
                <a:solidFill>
                  <a:srgbClr val="FFFFFF"/>
                </a:solidFill>
                <a:latin typeface="Courier"/>
                <a:cs typeface="Courier"/>
              </a:rPr>
              <a:t>condor_status</a:t>
            </a:r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 -l slot1_1@c001.chtc.wisc.edu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HasFileTransfer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true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COLLECTOR_HOST_STRING = "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cm.chtc.wisc.edu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TargetType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"Job”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TotalTimeClaimedBusy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43334c001.chtc.wisc.edu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UtsnameNodename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Mips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17902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MAX_PREEMPT = ( 3600 * ( 72 - 68 * (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WantGlidein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=?= true ) ) )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Requirements = ( START ) &amp;&amp; (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IsValidCheckpointPlatform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) &amp;&amp; (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WithinResourceLimits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)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State = "Claimed"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OpSysMajorVer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6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OpSysName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"SL</a:t>
            </a:r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”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200151"/>
            <a:ext cx="82089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same </a:t>
            </a:r>
            <a:r>
              <a:rPr lang="en-US" sz="2400" dirty="0" err="1" smtClean="0"/>
              <a:t>ClassAd</a:t>
            </a:r>
            <a:r>
              <a:rPr lang="en-US" sz="2400" dirty="0" smtClean="0"/>
              <a:t> options </a:t>
            </a:r>
            <a:r>
              <a:rPr lang="en-US" sz="2400" dirty="0"/>
              <a:t>as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</a:t>
            </a:r>
            <a:r>
              <a:rPr lang="en-US" sz="1500" dirty="0" smtClean="0">
                <a:latin typeface="Courier"/>
                <a:cs typeface="Courier"/>
              </a:rPr>
              <a:t>	</a:t>
            </a:r>
            <a:r>
              <a:rPr lang="en-US" sz="1800" b="1" dirty="0" err="1" smtClean="0">
                <a:latin typeface="Courier"/>
                <a:cs typeface="Courier"/>
              </a:rPr>
              <a:t>condor_status</a:t>
            </a:r>
            <a:r>
              <a:rPr lang="en-US" sz="1800" b="1" dirty="0" smtClean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-l </a:t>
            </a:r>
            <a:r>
              <a:rPr lang="en-US" sz="1800" b="1" i="1" dirty="0" smtClean="0">
                <a:solidFill>
                  <a:srgbClr val="CB3A46"/>
                </a:solidFill>
                <a:latin typeface="Courier"/>
                <a:cs typeface="Courier"/>
              </a:rPr>
              <a:t>Slot/Machine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CB3A46"/>
                </a:solidFill>
                <a:latin typeface="Courier"/>
                <a:cs typeface="Courier"/>
              </a:rPr>
              <a:t>	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  <a:cs typeface="Courier"/>
              </a:rPr>
              <a:t>condor_status</a:t>
            </a:r>
            <a:r>
              <a:rPr lang="en-US" sz="1800" b="1" dirty="0" smtClean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[Machine] -</a:t>
            </a:r>
            <a:r>
              <a:rPr lang="en-US" sz="1800" b="1" dirty="0" err="1">
                <a:solidFill>
                  <a:srgbClr val="CB3A46"/>
                </a:solidFill>
                <a:latin typeface="Courier"/>
                <a:cs typeface="Courier"/>
              </a:rPr>
              <a:t>af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i="1" dirty="0">
                <a:solidFill>
                  <a:srgbClr val="CB3A46"/>
                </a:solidFill>
                <a:latin typeface="Courier"/>
                <a:cs typeface="Courier"/>
              </a:rPr>
              <a:t>Attribute1 Attribute2 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088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99779"/>
            <a:ext cx="7848872" cy="2708434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000" b="1" dirty="0" err="1" smtClean="0">
                <a:solidFill>
                  <a:srgbClr val="FFFFFF"/>
                </a:solidFill>
                <a:latin typeface="Courier"/>
                <a:cs typeface="Courier"/>
              </a:rPr>
              <a:t>condor_status</a:t>
            </a:r>
            <a:r>
              <a:rPr lang="en-US" sz="1000" b="1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000" b="1" dirty="0">
                <a:solidFill>
                  <a:srgbClr val="FFFFFF"/>
                </a:solidFill>
                <a:latin typeface="Courier"/>
                <a:cs typeface="Courier"/>
              </a:rPr>
              <a:t>-compact</a:t>
            </a:r>
          </a:p>
          <a:p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Machine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       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Platform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Slots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Cpus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Gpus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TotalGb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FreCpu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FreeGb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CpuLoad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ST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e007.chtc.wisc.edu           x64/SL6          8    8         23.46      0     0.00    1.24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e008.chtc.wisc.edu           x64/SL6          8    8         23.46      0     0.46    0.97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e009.chtc.wisc.edu           x64/SL6         11   16         23.46      5     0.00    0.81 **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e010.chtc.wisc.edu           x64/SL6          8    8         23.46      0     4.46    0.76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matlab-build-1.chtc.wisc.edu x64/SL6          1   12         23.45     11    13.45    0.00 **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matlab-build-5.chtc.wisc.edu x64/SL6          0   24         23.45     24    23.45    0.04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Ui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mem1.chtc.wisc.edu           x64/SL6         24   80       1009.67      8     0.17    0.60 **  </a:t>
            </a: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        Total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Owner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Unclaimed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Matched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Preempting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Backfill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Drain</a:t>
            </a: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x64/SL6 10416     0    9984       427       0          0        0      5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x64/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WinVista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2     2       0         0       0          0        0      0</a:t>
            </a: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  Total 10418     2    9984       427       0          0        0      5</a:t>
            </a:r>
            <a:endParaRPr lang="en-US" sz="10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200151"/>
            <a:ext cx="746144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summarize, use the “-compact” </a:t>
            </a:r>
            <a:r>
              <a:rPr lang="en-US" sz="2400" dirty="0" smtClean="0"/>
              <a:t>option:</a:t>
            </a:r>
            <a:endParaRPr lang="en-US" sz="24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B3A46"/>
                </a:solidFill>
                <a:latin typeface="Courier"/>
                <a:cs typeface="Courier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"/>
                <a:cs typeface="Courier"/>
              </a:rPr>
              <a:t>condor_status</a:t>
            </a:r>
            <a:r>
              <a:rPr lang="en-US" sz="20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-compact</a:t>
            </a:r>
          </a:p>
        </p:txBody>
      </p:sp>
    </p:spTree>
    <p:extLst>
      <p:ext uri="{BB962C8B-B14F-4D97-AF65-F5344CB8AC3E}">
        <p14:creationId xmlns:p14="http://schemas.microsoft.com/office/powerpoint/2010/main" val="3412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and other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00126"/>
            <a:ext cx="8079556" cy="3514725"/>
          </a:xfrm>
        </p:spPr>
        <p:txBody>
          <a:bodyPr/>
          <a:lstStyle/>
          <a:p>
            <a:r>
              <a:rPr lang="en-US" sz="2800" dirty="0" smtClean="0"/>
              <a:t>Problem: a small number of jobs fail with a known error code; if they run again, they complete successfully.</a:t>
            </a:r>
          </a:p>
          <a:p>
            <a:r>
              <a:rPr lang="en-US" sz="2800" dirty="0" smtClean="0"/>
              <a:t>Solution: If the job exits with an error code, leave it in the queue to run again.  This is done via the automatic option </a:t>
            </a:r>
            <a:r>
              <a:rPr lang="en-US" sz="2800" dirty="0" err="1" smtClean="0">
                <a:latin typeface="Courier"/>
                <a:cs typeface="Courier"/>
              </a:rPr>
              <a:t>max_retries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3867894"/>
            <a:ext cx="2375341" cy="33855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max_retries</a:t>
            </a:r>
            <a:r>
              <a:rPr lang="en-US" sz="1600" dirty="0">
                <a:latin typeface="Courier"/>
                <a:cs typeface="Courier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7115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00126"/>
            <a:ext cx="8079556" cy="3514725"/>
          </a:xfrm>
        </p:spPr>
        <p:txBody>
          <a:bodyPr/>
          <a:lstStyle/>
          <a:p>
            <a:r>
              <a:rPr lang="en-US" sz="2800" dirty="0" smtClean="0"/>
              <a:t>Check out the Intro to HTCondor talk from HTCondor Week 2017 for more on:</a:t>
            </a:r>
          </a:p>
          <a:p>
            <a:pPr lvl="1"/>
            <a:r>
              <a:rPr lang="en-US" sz="2400" dirty="0" smtClean="0"/>
              <a:t>self-</a:t>
            </a:r>
            <a:r>
              <a:rPr lang="en-US" sz="2400" dirty="0" err="1" smtClean="0"/>
              <a:t>checkpointing</a:t>
            </a:r>
            <a:endParaRPr lang="en-US" sz="2400" dirty="0" smtClean="0"/>
          </a:p>
          <a:p>
            <a:pPr lvl="1"/>
            <a:r>
              <a:rPr lang="en-US" sz="2400" dirty="0" smtClean="0"/>
              <a:t>automatic hold/release (e.g. if job running too long)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uto-increasing memory request (e.g. if memory usage varies a lot across jobs)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7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“Live”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7920880" cy="3056539"/>
          </a:xfrm>
        </p:spPr>
        <p:txBody>
          <a:bodyPr>
            <a:normAutofit/>
          </a:bodyPr>
          <a:lstStyle/>
          <a:p>
            <a:r>
              <a:rPr lang="en-US" dirty="0" smtClean="0"/>
              <a:t>To log in to a job where it is running, use: </a:t>
            </a:r>
          </a:p>
          <a:p>
            <a:pPr marL="342900" lvl="1" indent="0" algn="ctr">
              <a:buNone/>
            </a:pPr>
            <a:r>
              <a:rPr lang="en-US" sz="2400" b="1" dirty="0" err="1" smtClean="0">
                <a:solidFill>
                  <a:srgbClr val="CB3A46"/>
                </a:solidFill>
                <a:latin typeface="Courier"/>
                <a:cs typeface="Courier"/>
              </a:rPr>
              <a:t>condor_ssh_to_job</a:t>
            </a:r>
            <a:r>
              <a:rPr lang="en-US" sz="2400" b="1" dirty="0" smtClean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2400" i="1" dirty="0" err="1" smtClean="0">
                <a:solidFill>
                  <a:srgbClr val="CB3A46"/>
                </a:solidFill>
                <a:latin typeface="Courier"/>
                <a:cs typeface="Courier"/>
              </a:rPr>
              <a:t>JobId</a:t>
            </a:r>
            <a:endParaRPr lang="en-US" sz="2400" i="1" dirty="0">
              <a:solidFill>
                <a:srgbClr val="CB3A46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3074789"/>
            <a:ext cx="6035377" cy="830997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FFFF"/>
                </a:solidFill>
                <a:latin typeface="Courier"/>
                <a:cs typeface="Courier"/>
              </a:rPr>
              <a:t>condor_ssh_to_job</a:t>
            </a:r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 128.0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Welcome to slot1_31@e395.chtc.wisc.edu!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Your condor job is running with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pid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(s) 3954839.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7534" y="4728002"/>
            <a:ext cx="2432030" cy="4154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condor_ssh_to_job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1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8064896" cy="35623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interactive job proceeds like a normal batch job, but opens a bash session into the job’s execution directory instead of running an executable.</a:t>
            </a:r>
          </a:p>
          <a:p>
            <a:pPr marL="342900" lvl="1" indent="0" algn="ctr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condor_submit</a:t>
            </a: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-</a:t>
            </a:r>
            <a:r>
              <a:rPr lang="en-US" sz="1800" b="1" dirty="0" err="1">
                <a:solidFill>
                  <a:srgbClr val="CB3A46"/>
                </a:solidFill>
                <a:latin typeface="Courier"/>
                <a:cs typeface="Courier"/>
              </a:rPr>
              <a:t>i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i="1" dirty="0" err="1">
                <a:solidFill>
                  <a:srgbClr val="CB3A46"/>
                </a:solidFill>
                <a:latin typeface="Courier"/>
                <a:cs typeface="Courier"/>
              </a:rPr>
              <a:t>submit_file</a:t>
            </a:r>
            <a:endParaRPr lang="en-US" sz="1800" b="1" i="1" dirty="0">
              <a:solidFill>
                <a:srgbClr val="CB3A46"/>
              </a:solidFill>
              <a:latin typeface="Courier"/>
              <a:cs typeface="Courier"/>
            </a:endParaRPr>
          </a:p>
          <a:p>
            <a:pPr marL="3429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Useful for testing and troubleshooting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85900" y="2859782"/>
            <a:ext cx="6172200" cy="1169551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condor_submit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-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i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interactive.submit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Submitting job(s).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1 job(s) submitted to cluster 18980881.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Waiting for job to start...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Welcome to slot1_9@e184.chtc.wisc.edu!</a:t>
            </a:r>
          </a:p>
        </p:txBody>
      </p:sp>
    </p:spTree>
    <p:extLst>
      <p:ext uri="{BB962C8B-B14F-4D97-AF65-F5344CB8AC3E}">
        <p14:creationId xmlns:p14="http://schemas.microsoft.com/office/powerpoint/2010/main" val="19805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Session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4700" y="1059582"/>
            <a:ext cx="7772400" cy="3514725"/>
          </a:xfrm>
        </p:spPr>
        <p:txBody>
          <a:bodyPr/>
          <a:lstStyle/>
          <a:p>
            <a:r>
              <a:rPr lang="en-US" sz="2800" dirty="0" smtClean="0"/>
              <a:t>Understand HTCondor mechanisms more deeply</a:t>
            </a:r>
          </a:p>
          <a:p>
            <a:r>
              <a:rPr lang="en-US" sz="2800" dirty="0" smtClean="0"/>
              <a:t>Automation, additional use cases and features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Universes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0"/>
            <a:ext cx="7708082" cy="375610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HTCondor</a:t>
            </a:r>
            <a:r>
              <a:rPr lang="en-US" dirty="0" smtClean="0">
                <a:solidFill>
                  <a:schemeClr val="tx1"/>
                </a:solidFill>
              </a:rPr>
              <a:t> has different “universes” for running specialized job types</a:t>
            </a:r>
          </a:p>
          <a:p>
            <a:pPr marL="0" indent="0">
              <a:buNone/>
            </a:pPr>
            <a:r>
              <a:rPr lang="en-US" sz="1125" dirty="0">
                <a:solidFill>
                  <a:schemeClr val="tx1"/>
                </a:solidFill>
                <a:cs typeface="Arial"/>
              </a:rPr>
              <a:t>        </a:t>
            </a:r>
            <a:r>
              <a:rPr lang="en-US" sz="1125" dirty="0">
                <a:solidFill>
                  <a:schemeClr val="tx1"/>
                </a:solidFill>
                <a:cs typeface="Arial"/>
                <a:hlinkClick r:id="rId2"/>
              </a:rPr>
              <a:t>HTCondor Manual: Choosing an HTCondor Universe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Vanilla (default)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good </a:t>
            </a:r>
            <a:r>
              <a:rPr lang="en-US" dirty="0">
                <a:solidFill>
                  <a:schemeClr val="tx1"/>
                </a:solidFill>
              </a:rPr>
              <a:t>for most software</a:t>
            </a:r>
          </a:p>
          <a:p>
            <a:pPr marL="342900" lvl="1" indent="0">
              <a:buNone/>
            </a:pPr>
            <a:r>
              <a:rPr lang="en-US" sz="1125" dirty="0">
                <a:solidFill>
                  <a:schemeClr val="tx1"/>
                </a:solidFill>
                <a:hlinkClick r:id="rId3"/>
              </a:rPr>
              <a:t>HTCondor Manual: Vanilla Universe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et </a:t>
            </a:r>
            <a:r>
              <a:rPr lang="en-US" dirty="0">
                <a:solidFill>
                  <a:schemeClr val="tx1"/>
                </a:solidFill>
              </a:rPr>
              <a:t>in the submit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file </a:t>
            </a:r>
            <a:r>
              <a:rPr lang="en-US" dirty="0">
                <a:solidFill>
                  <a:schemeClr val="tx1"/>
                </a:solidFill>
              </a:rPr>
              <a:t>using: 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550082"/>
            <a:ext cx="2204325" cy="307777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universe = vanilla</a:t>
            </a:r>
          </a:p>
        </p:txBody>
      </p:sp>
      <p:pic>
        <p:nvPicPr>
          <p:cNvPr id="6" name="Picture 5" descr="univers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89751"/>
            <a:ext cx="2952328" cy="22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Universes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1"/>
            <a:ext cx="813690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Built for code (C, </a:t>
            </a:r>
            <a:r>
              <a:rPr lang="en-US" dirty="0" err="1" smtClean="0"/>
              <a:t>fortran</a:t>
            </a:r>
            <a:r>
              <a:rPr lang="en-US" dirty="0" smtClean="0"/>
              <a:t>) that can be statically compiled with </a:t>
            </a:r>
            <a:r>
              <a:rPr lang="en-US" dirty="0" err="1" smtClean="0">
                <a:latin typeface="Courier"/>
                <a:cs typeface="Courier"/>
              </a:rPr>
              <a:t>condor_compile</a:t>
            </a:r>
            <a:endParaRPr lang="en-US" dirty="0" smtClean="0">
              <a:latin typeface="Courier"/>
              <a:cs typeface="Courier"/>
            </a:endParaRPr>
          </a:p>
          <a:p>
            <a:pPr marL="342900" lvl="1" indent="0">
              <a:buNone/>
            </a:pPr>
            <a:r>
              <a:rPr lang="en-US" sz="1050" dirty="0" err="1">
                <a:hlinkClick r:id="rId2"/>
              </a:rPr>
              <a:t>HTCondor</a:t>
            </a:r>
            <a:r>
              <a:rPr lang="en-US" sz="1050" dirty="0">
                <a:hlinkClick r:id="rId2"/>
              </a:rPr>
              <a:t> Manual: Standard Universe</a:t>
            </a:r>
            <a:endParaRPr lang="en-US" sz="1050" dirty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uilt-in Java support</a:t>
            </a:r>
          </a:p>
          <a:p>
            <a:pPr marL="342900" lvl="1" indent="0">
              <a:buNone/>
            </a:pPr>
            <a:r>
              <a:rPr lang="en-US" sz="1050" dirty="0" err="1">
                <a:hlinkClick r:id="rId3"/>
              </a:rPr>
              <a:t>HTCondor</a:t>
            </a:r>
            <a:r>
              <a:rPr lang="en-US" sz="1050" dirty="0">
                <a:hlinkClick r:id="rId3"/>
              </a:rPr>
              <a:t> Manual: Java Applications</a:t>
            </a:r>
            <a:endParaRPr lang="en-US" sz="1050" dirty="0"/>
          </a:p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Run jobs on the submit node</a:t>
            </a:r>
          </a:p>
          <a:p>
            <a:pPr marL="342900" lvl="1" indent="0">
              <a:buNone/>
            </a:pPr>
            <a:r>
              <a:rPr lang="en-US" sz="1050" dirty="0" err="1">
                <a:hlinkClick r:id="rId4"/>
              </a:rPr>
              <a:t>HTCondor</a:t>
            </a:r>
            <a:r>
              <a:rPr lang="en-US" sz="1050" dirty="0">
                <a:hlinkClick r:id="rId4"/>
              </a:rPr>
              <a:t> Manual: Local Universe</a:t>
            </a:r>
            <a:endParaRPr lang="en-US" sz="1050" dirty="0"/>
          </a:p>
        </p:txBody>
      </p:sp>
      <p:pic>
        <p:nvPicPr>
          <p:cNvPr id="4" name="Picture 3" descr="Java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95" y="2609582"/>
            <a:ext cx="1120343" cy="1120343"/>
          </a:xfrm>
          <a:prstGeom prst="rect">
            <a:avLst/>
          </a:prstGeom>
        </p:spPr>
      </p:pic>
      <p:pic>
        <p:nvPicPr>
          <p:cNvPr id="8" name="Picture 7" descr="galaxy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r="21420"/>
          <a:stretch/>
        </p:blipFill>
        <p:spPr>
          <a:xfrm>
            <a:off x="6796886" y="2489527"/>
            <a:ext cx="1879570" cy="22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Universes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0"/>
            <a:ext cx="7708082" cy="35941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Run jobs inside a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</a:p>
          <a:p>
            <a:pPr marL="342900" lvl="1" indent="0">
              <a:buNone/>
            </a:pP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HTCondor</a:t>
            </a:r>
            <a:r>
              <a:rPr lang="en-US" sz="1200" dirty="0">
                <a:hlinkClick r:id="rId2"/>
              </a:rPr>
              <a:t> Manual: </a:t>
            </a:r>
            <a:r>
              <a:rPr lang="en-US" sz="1200" dirty="0" err="1">
                <a:hlinkClick r:id="rId2"/>
              </a:rPr>
              <a:t>Docker</a:t>
            </a:r>
            <a:r>
              <a:rPr lang="en-US" sz="1200" dirty="0">
                <a:hlinkClick r:id="rId2"/>
              </a:rPr>
              <a:t> Universe Applications</a:t>
            </a:r>
            <a:endParaRPr lang="en-US" sz="1200" dirty="0"/>
          </a:p>
          <a:p>
            <a:r>
              <a:rPr lang="en-US" dirty="0" smtClean="0"/>
              <a:t>VM</a:t>
            </a:r>
          </a:p>
          <a:p>
            <a:pPr lvl="1"/>
            <a:r>
              <a:rPr lang="en-US" dirty="0" smtClean="0"/>
              <a:t>Run jobs inside a virtual machine</a:t>
            </a:r>
          </a:p>
          <a:p>
            <a:pPr marL="342900" lvl="1" indent="0">
              <a:buNone/>
            </a:pPr>
            <a:r>
              <a:rPr lang="en-US" sz="1125" dirty="0" err="1">
                <a:hlinkClick r:id="rId3"/>
              </a:rPr>
              <a:t>HTCondor</a:t>
            </a:r>
            <a:r>
              <a:rPr lang="en-US" sz="1125" dirty="0">
                <a:hlinkClick r:id="rId3"/>
              </a:rPr>
              <a:t> Manual: Virtual Machine Applications</a:t>
            </a:r>
            <a:endParaRPr lang="en-US" sz="1125" dirty="0"/>
          </a:p>
          <a:p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Runs DAG workflows (next session)</a:t>
            </a:r>
          </a:p>
          <a:p>
            <a:pPr marL="342900" lvl="1" indent="0">
              <a:buNone/>
            </a:pPr>
            <a:r>
              <a:rPr lang="en-US" sz="1125" dirty="0" err="1">
                <a:hlinkClick r:id="rId4"/>
              </a:rPr>
              <a:t>HTCondor</a:t>
            </a:r>
            <a:r>
              <a:rPr lang="en-US" sz="1125" dirty="0">
                <a:hlinkClick r:id="rId4"/>
              </a:rPr>
              <a:t> Manual: Parallel Applications</a:t>
            </a:r>
            <a:endParaRPr lang="en-US" sz="1125" dirty="0"/>
          </a:p>
        </p:txBody>
      </p:sp>
      <p:pic>
        <p:nvPicPr>
          <p:cNvPr id="6" name="Picture 5" descr="large_h-tran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8351" r="56327" b="13530"/>
          <a:stretch/>
        </p:blipFill>
        <p:spPr>
          <a:xfrm>
            <a:off x="6300192" y="1203598"/>
            <a:ext cx="1590602" cy="12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Multi-CPU and GPU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1"/>
            <a:ext cx="8064896" cy="3394472"/>
          </a:xfrm>
        </p:spPr>
        <p:txBody>
          <a:bodyPr/>
          <a:lstStyle/>
          <a:p>
            <a:r>
              <a:rPr lang="en-US" sz="2400" dirty="0" smtClean="0"/>
              <a:t>Jobs that use multiple cores on a single computer can use the vanilla universe (parallel universe for multi-server MPI, where supported): </a:t>
            </a:r>
          </a:p>
          <a:p>
            <a:endParaRPr lang="en-US" sz="2400" dirty="0"/>
          </a:p>
          <a:p>
            <a:r>
              <a:rPr lang="en-US" sz="2400" dirty="0" smtClean="0"/>
              <a:t>If there are computers with GPUs, request them with: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81772" y="2427734"/>
            <a:ext cx="5113812" cy="33855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request_cpus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1772" y="3291830"/>
            <a:ext cx="5113812" cy="33855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request_gpus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3069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More HTCondor Features?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1"/>
            <a:ext cx="8064896" cy="3394472"/>
          </a:xfrm>
        </p:spPr>
        <p:txBody>
          <a:bodyPr/>
          <a:lstStyle/>
          <a:p>
            <a:r>
              <a:rPr lang="en-US" sz="2400" dirty="0" smtClean="0"/>
              <a:t>See the “Introduction to Using HTCondor” talk from HTCondor Week 2017!!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err="1">
                <a:hlinkClick r:id="rId2"/>
              </a:rPr>
              <a:t>research.cs.wisc.edu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htcondor</a:t>
            </a:r>
            <a:r>
              <a:rPr lang="en-US" sz="1800" dirty="0">
                <a:hlinkClick r:id="rId2"/>
              </a:rPr>
              <a:t>/HTCondorWeek2017/</a:t>
            </a:r>
            <a:r>
              <a:rPr lang="en-US" sz="1800" dirty="0" err="1">
                <a:hlinkClick r:id="rId2"/>
              </a:rPr>
              <a:t>tuesday.html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99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questions!</a:t>
            </a:r>
          </a:p>
          <a:p>
            <a:r>
              <a:rPr lang="en-US" dirty="0" smtClean="0"/>
              <a:t>Lots of instructors around</a:t>
            </a:r>
          </a:p>
          <a:p>
            <a:endParaRPr lang="en-US" dirty="0"/>
          </a:p>
          <a:p>
            <a:r>
              <a:rPr lang="en-US" dirty="0" smtClean="0"/>
              <a:t>Coming up:</a:t>
            </a:r>
          </a:p>
          <a:p>
            <a:pPr lvl="1"/>
            <a:r>
              <a:rPr lang="en-US" dirty="0" smtClean="0"/>
              <a:t>Now-2:45 Hands-on Exercises</a:t>
            </a:r>
          </a:p>
          <a:p>
            <a:pPr lvl="1"/>
            <a:r>
              <a:rPr lang="en-US" dirty="0" smtClean="0"/>
              <a:t>2:45 – 3:00 Lunch</a:t>
            </a:r>
          </a:p>
          <a:p>
            <a:pPr lvl="1"/>
            <a:r>
              <a:rPr lang="en-US" dirty="0" smtClean="0"/>
              <a:t>3:00 – 5:00 Automating Workflows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HTC Optimized?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System must track jobs, machines, policy, </a:t>
            </a:r>
            <a:r>
              <a:rPr lang="is-IS" sz="2800" dirty="0" smtClean="0"/>
              <a:t>…</a:t>
            </a:r>
          </a:p>
          <a:p>
            <a:r>
              <a:rPr lang="is-IS" sz="2800" dirty="0" smtClean="0"/>
              <a:t>System must recover gracefully from failures</a:t>
            </a:r>
          </a:p>
          <a:p>
            <a:r>
              <a:rPr lang="is-IS" sz="2800" dirty="0" smtClean="0"/>
              <a:t>Try to use all available resources, all the time</a:t>
            </a:r>
          </a:p>
          <a:p>
            <a:r>
              <a:rPr lang="is-IS" sz="2800" dirty="0" smtClean="0"/>
              <a:t>Lots of variety in users, machines, networks, ...</a:t>
            </a:r>
          </a:p>
          <a:p>
            <a:r>
              <a:rPr lang="is-IS" sz="2800" dirty="0" smtClean="0"/>
              <a:t>Sharing is hard (e.g. </a:t>
            </a:r>
            <a:r>
              <a:rPr lang="en-US" sz="2800" dirty="0"/>
              <a:t>p</a:t>
            </a:r>
            <a:r>
              <a:rPr lang="is-IS" sz="2800" dirty="0" smtClean="0"/>
              <a:t>olicy, security)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8" dirty="0" smtClean="0">
                <a:solidFill>
                  <a:srgbClr val="011892"/>
                </a:solidFill>
                <a:latin typeface="Arial Bold"/>
                <a:cs typeface="Arial Bold"/>
              </a:rPr>
              <a:t>HTCondor matchmaking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an </a:t>
            </a:r>
            <a:r>
              <a:rPr lang="en-US" dirty="0" err="1" smtClean="0"/>
              <a:t>HTCondor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774700" y="1000126"/>
            <a:ext cx="7772400" cy="3933824"/>
          </a:xfrm>
        </p:spPr>
        <p:txBody>
          <a:bodyPr/>
          <a:lstStyle/>
          <a:p>
            <a:r>
              <a:rPr lang="en-US" sz="1800" b="1" dirty="0" smtClean="0"/>
              <a:t>Users</a:t>
            </a:r>
          </a:p>
          <a:p>
            <a:pPr lvl="1"/>
            <a:r>
              <a:rPr lang="en-US" sz="1600" dirty="0" smtClean="0"/>
              <a:t>Define jobs, their requirements, and preferences</a:t>
            </a:r>
          </a:p>
          <a:p>
            <a:pPr lvl="1"/>
            <a:r>
              <a:rPr lang="en-US" sz="1600" dirty="0" smtClean="0"/>
              <a:t>Submit and cancel jobs</a:t>
            </a:r>
          </a:p>
          <a:p>
            <a:pPr lvl="1"/>
            <a:r>
              <a:rPr lang="en-US" sz="1600" dirty="0" smtClean="0"/>
              <a:t>Check on the status of jobs</a:t>
            </a:r>
          </a:p>
          <a:p>
            <a:r>
              <a:rPr lang="en-US" sz="1800" b="1" dirty="0" smtClean="0"/>
              <a:t>Administrators</a:t>
            </a:r>
          </a:p>
          <a:p>
            <a:pPr lvl="1"/>
            <a:r>
              <a:rPr lang="en-US" sz="1600" dirty="0" smtClean="0"/>
              <a:t>Configure and control the </a:t>
            </a:r>
            <a:r>
              <a:rPr lang="en-US" sz="1600" dirty="0" err="1" smtClean="0"/>
              <a:t>HTCondor</a:t>
            </a:r>
            <a:r>
              <a:rPr lang="en-US" sz="1600" dirty="0" smtClean="0"/>
              <a:t> system</a:t>
            </a:r>
          </a:p>
          <a:p>
            <a:pPr lvl="1"/>
            <a:r>
              <a:rPr lang="en-US" sz="1600" dirty="0" smtClean="0"/>
              <a:t>Implement policies</a:t>
            </a:r>
          </a:p>
          <a:p>
            <a:pPr lvl="1"/>
            <a:r>
              <a:rPr lang="en-US" sz="1600" dirty="0" smtClean="0"/>
              <a:t>Check on the status of machines</a:t>
            </a:r>
          </a:p>
          <a:p>
            <a:r>
              <a:rPr lang="en-US" sz="1800" b="1" dirty="0" err="1" smtClean="0"/>
              <a:t>HTCondor</a:t>
            </a:r>
            <a:r>
              <a:rPr lang="en-US" sz="1800" b="1" dirty="0" smtClean="0"/>
              <a:t> Software</a:t>
            </a:r>
          </a:p>
          <a:p>
            <a:pPr lvl="1"/>
            <a:r>
              <a:rPr lang="en-US" sz="1600" dirty="0"/>
              <a:t>Track and manage machines</a:t>
            </a:r>
          </a:p>
          <a:p>
            <a:pPr lvl="1"/>
            <a:r>
              <a:rPr lang="en-US" sz="1600" dirty="0"/>
              <a:t>Track and run jobs</a:t>
            </a:r>
          </a:p>
          <a:p>
            <a:pPr lvl="1"/>
            <a:r>
              <a:rPr lang="en-US" sz="1600" dirty="0" smtClean="0"/>
              <a:t>Match jobs to machines (enforcing all policies)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261226" cy="9715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 a regular basis, </a:t>
            </a:r>
            <a:r>
              <a:rPr lang="en-US" dirty="0"/>
              <a:t>the </a:t>
            </a:r>
            <a:r>
              <a:rPr lang="en-US" b="1" dirty="0"/>
              <a:t>central manager</a:t>
            </a:r>
            <a:r>
              <a:rPr lang="en-US" dirty="0"/>
              <a:t> reviews </a:t>
            </a:r>
            <a:r>
              <a:rPr lang="en-US" b="1" dirty="0"/>
              <a:t>Job </a:t>
            </a:r>
            <a:r>
              <a:rPr lang="en-US" dirty="0"/>
              <a:t>and </a:t>
            </a:r>
            <a:r>
              <a:rPr lang="en-US" b="1" dirty="0"/>
              <a:t>Machine</a:t>
            </a:r>
            <a:r>
              <a:rPr lang="en-US" dirty="0"/>
              <a:t> </a:t>
            </a:r>
            <a:r>
              <a:rPr lang="en-US" dirty="0" smtClean="0"/>
              <a:t>attributes, and pool policies, and </a:t>
            </a:r>
            <a:r>
              <a:rPr lang="en-US" dirty="0"/>
              <a:t>matches jobs to </a:t>
            </a:r>
            <a:r>
              <a:rPr lang="en-US" b="1" dirty="0" smtClean="0"/>
              <a:t>slots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sz="1600" dirty="0">
                <a:latin typeface="Arial"/>
                <a:cs typeface="Arial"/>
              </a:endParaRP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8" name="Straight Arrow Connector 37"/>
          <p:cNvCxnSpPr>
            <a:stCxn id="4" idx="3"/>
            <a:endCxn id="22" idx="1"/>
          </p:cNvCxnSpPr>
          <p:nvPr/>
        </p:nvCxnSpPr>
        <p:spPr>
          <a:xfrm>
            <a:off x="5482766" y="3094274"/>
            <a:ext cx="691676" cy="245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28" idx="1"/>
          </p:cNvCxnSpPr>
          <p:nvPr/>
        </p:nvCxnSpPr>
        <p:spPr>
          <a:xfrm>
            <a:off x="5482766" y="3094274"/>
            <a:ext cx="969660" cy="794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31" idx="1"/>
          </p:cNvCxnSpPr>
          <p:nvPr/>
        </p:nvCxnSpPr>
        <p:spPr>
          <a:xfrm>
            <a:off x="5482766" y="3094274"/>
            <a:ext cx="607270" cy="1385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13" idx="3"/>
          </p:cNvCxnSpPr>
          <p:nvPr/>
        </p:nvCxnSpPr>
        <p:spPr>
          <a:xfrm flipH="1">
            <a:off x="3379009" y="3094274"/>
            <a:ext cx="833366" cy="74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23" name="Picture 22" descr="HTCondor_red_blk_nota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Computer</a:t>
            </a:r>
            <a:endParaRPr lang="en-US" dirty="0"/>
          </a:p>
        </p:txBody>
      </p:sp>
      <p:pic>
        <p:nvPicPr>
          <p:cNvPr id="10" name="Picture 9" descr="HTCondor_red_blk_not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17" y="2903342"/>
            <a:ext cx="942389" cy="22273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740985" y="3010637"/>
            <a:ext cx="1307623" cy="1073282"/>
            <a:chOff x="3086855" y="4215767"/>
            <a:chExt cx="2524144" cy="1977224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215767"/>
              <a:ext cx="2524144" cy="197722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>
                  <a:latin typeface="Arial"/>
                  <a:cs typeface="Arial"/>
                </a:rPr>
                <a:t>submit +</a:t>
              </a:r>
            </a:p>
            <a:p>
              <a:pPr algn="ctr"/>
              <a:r>
                <a:rPr lang="en-US" sz="1050" b="1" dirty="0" smtClean="0">
                  <a:latin typeface="Arial"/>
                  <a:cs typeface="Arial"/>
                </a:rPr>
                <a:t>central manager</a:t>
              </a:r>
              <a:endParaRPr lang="en-US" sz="1050" b="1" dirty="0">
                <a:latin typeface="Arial"/>
                <a:cs typeface="Arial"/>
              </a:endParaRPr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65417" y="2021186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execute</a:t>
              </a:r>
            </a:p>
          </p:txBody>
        </p:sp>
      </p:grpSp>
      <p:pic>
        <p:nvPicPr>
          <p:cNvPr id="23" name="Picture 22" descr="stack-of-papers-537x35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77" y="4153286"/>
            <a:ext cx="1108859" cy="72272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165417" y="3167552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36083" y="2028325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4" name="Straight Arrow Connector 33"/>
          <p:cNvCxnSpPr>
            <a:stCxn id="23" idx="3"/>
            <a:endCxn id="13" idx="1"/>
          </p:cNvCxnSpPr>
          <p:nvPr/>
        </p:nvCxnSpPr>
        <p:spPr>
          <a:xfrm flipV="1">
            <a:off x="3968536" y="3547278"/>
            <a:ext cx="772449" cy="967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Desktop_computer_clipart_-_Yellow_theme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89" y="1832419"/>
            <a:ext cx="2488428" cy="248842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18717" y="1890749"/>
            <a:ext cx="2977619" cy="2271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968536" y="1890749"/>
            <a:ext cx="650182" cy="56446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897431" y="3292676"/>
            <a:ext cx="721286" cy="8691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Matchmaking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t</a:t>
            </a:r>
            <a:r>
              <a:rPr lang="en-US" sz="2400" i="1" dirty="0" smtClean="0"/>
              <a:t>wo-way process of finding a slot for a job</a:t>
            </a:r>
          </a:p>
          <a:p>
            <a:r>
              <a:rPr lang="en-US" sz="2400" b="1" i="1" dirty="0" smtClean="0"/>
              <a:t>Jobs</a:t>
            </a:r>
            <a:r>
              <a:rPr lang="en-US" sz="2400" b="1" dirty="0" smtClean="0"/>
              <a:t> have requirements and preferences</a:t>
            </a:r>
          </a:p>
          <a:p>
            <a:pPr lvl="1"/>
            <a:r>
              <a:rPr lang="en-US" sz="2000" dirty="0" smtClean="0"/>
              <a:t>e.g.: I need one CPU core, 100 GB of disk space, and 10 GB of memory</a:t>
            </a:r>
          </a:p>
          <a:p>
            <a:r>
              <a:rPr lang="en-US" sz="2400" b="1" i="1" dirty="0" smtClean="0"/>
              <a:t>Machines</a:t>
            </a:r>
            <a:r>
              <a:rPr lang="en-US" sz="2400" b="1" dirty="0" smtClean="0"/>
              <a:t> have requirements and preferences</a:t>
            </a:r>
          </a:p>
          <a:p>
            <a:pPr lvl="1"/>
            <a:r>
              <a:rPr lang="en-US" sz="2000" dirty="0" smtClean="0"/>
              <a:t>E.g.: I run jobs only from users in the Comp. Sci. dept., and prefer to run ones that ask for a lot of memory</a:t>
            </a:r>
          </a:p>
          <a:p>
            <a:r>
              <a:rPr lang="en-US" sz="2400" i="1" dirty="0" smtClean="0"/>
              <a:t>Important jobs may run first or replace less important 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9803</TotalTime>
  <Words>1654</Words>
  <Application>Microsoft Macintosh PowerPoint</Application>
  <PresentationFormat>On-screen Show (16:9)</PresentationFormat>
  <Paragraphs>350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 Bold</vt:lpstr>
      <vt:lpstr>Calibri</vt:lpstr>
      <vt:lpstr>Courier</vt:lpstr>
      <vt:lpstr>Futura</vt:lpstr>
      <vt:lpstr>ＭＳ Ｐゴシック</vt:lpstr>
      <vt:lpstr>Symbol</vt:lpstr>
      <vt:lpstr>Times</vt:lpstr>
      <vt:lpstr>Wingdings</vt:lpstr>
      <vt:lpstr>Arial</vt:lpstr>
      <vt:lpstr>OSG-Summer-School-Template</vt:lpstr>
      <vt:lpstr>Job Matching, Handling, and Other HTCondor Features</vt:lpstr>
      <vt:lpstr>PowerPoint Presentation</vt:lpstr>
      <vt:lpstr>Goals for this Session</vt:lpstr>
      <vt:lpstr>How is HTC Optimized?</vt:lpstr>
      <vt:lpstr>HTCondor matchmaking</vt:lpstr>
      <vt:lpstr>Roles in an HTCondor System</vt:lpstr>
      <vt:lpstr>Job Matching</vt:lpstr>
      <vt:lpstr>Single Computer</vt:lpstr>
      <vt:lpstr>Terminology: Matchmaking</vt:lpstr>
      <vt:lpstr>HTCondor Priorities</vt:lpstr>
      <vt:lpstr>Class Ads</vt:lpstr>
      <vt:lpstr>Job ClassAd</vt:lpstr>
      <vt:lpstr>Machine ClassAd</vt:lpstr>
      <vt:lpstr>Job Matching</vt:lpstr>
      <vt:lpstr>Job Execution</vt:lpstr>
      <vt:lpstr>Using Classads</vt:lpstr>
      <vt:lpstr>Class Ads for People</vt:lpstr>
      <vt:lpstr>Finding Job Attributes</vt:lpstr>
      <vt:lpstr>Useful Job Attributes</vt:lpstr>
      <vt:lpstr>Displaying Job Attributes</vt:lpstr>
      <vt:lpstr>condor_q Reminder</vt:lpstr>
      <vt:lpstr>ClassAds for Machines &amp; Slots</vt:lpstr>
      <vt:lpstr>Machine Attributes</vt:lpstr>
      <vt:lpstr>Machine Attributes</vt:lpstr>
      <vt:lpstr>Automation and other features</vt:lpstr>
      <vt:lpstr>Retries</vt:lpstr>
      <vt:lpstr>More automation</vt:lpstr>
      <vt:lpstr>“Live” Troubleshooting</vt:lpstr>
      <vt:lpstr>Interactive Jobs</vt:lpstr>
      <vt:lpstr>Job Universes</vt:lpstr>
      <vt:lpstr>Other Universes</vt:lpstr>
      <vt:lpstr>Other Universes (cont.)</vt:lpstr>
      <vt:lpstr>Multi-CPU and GPU Computing</vt:lpstr>
      <vt:lpstr>Want More HTCondor Features?</vt:lpstr>
      <vt:lpstr>Your Turn!</vt:lpstr>
      <vt:lpstr>Exercises!</vt:lpstr>
    </vt:vector>
  </TitlesOfParts>
  <Company>Investintech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Lauren Michael</cp:lastModifiedBy>
  <cp:revision>272</cp:revision>
  <cp:lastPrinted>2017-07-16T20:09:45Z</cp:lastPrinted>
  <dcterms:created xsi:type="dcterms:W3CDTF">2014-07-06T23:55:21Z</dcterms:created>
  <dcterms:modified xsi:type="dcterms:W3CDTF">2018-07-08T17:06:27Z</dcterms:modified>
</cp:coreProperties>
</file>