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arme"/>
      <p:regular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rme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6233" y="4344147"/>
            <a:ext cx="54855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1662545" y="685427"/>
            <a:ext cx="35328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46" name="Shape 14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g_logo_4c_white" id="107" name="Shape 10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Summer School 2017</a:t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nsplash.com/photos/7nrsVjvALnA?utm_source=unsplash&amp;utm_medium=referral&amp;utm_content=creditCopyText" TargetMode="External"/><Relationship Id="rId4" Type="http://schemas.openxmlformats.org/officeDocument/2006/relationships/hyperlink" Target="https://unsplash.com/photos/7nrsVjvALnA?utm_source=unsplash&amp;utm_medium=referral&amp;utm_content=creditCopyText" TargetMode="External"/><Relationship Id="rId5" Type="http://schemas.openxmlformats.org/officeDocument/2006/relationships/hyperlink" Target="https://unsplash.com/search/photos/crossroads?utm_source=unsplash&amp;utm_medium=referral&amp;utm_content=creditCopyText" TargetMode="External"/><Relationship Id="rId6" Type="http://schemas.openxmlformats.org/officeDocument/2006/relationships/hyperlink" Target="https://unsplash.com/search/photos/crossroads?utm_source=unsplash&amp;utm_medium=referral&amp;utm_content=creditCopyText" TargetMode="External"/><Relationship Id="rId7" Type="http://schemas.openxmlformats.org/officeDocument/2006/relationships/hyperlink" Target="https://unsplash.com/search/photos/crossroads?utm_source=unsplash&amp;utm_medium=referral&amp;utm_content=creditCopyText" TargetMode="External"/><Relationship Id="rId8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hyperlink" Target="https://xkcd.com/13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unsplash.com/photos/8ijXK3Pchs0?utm_source=unsplash&amp;utm_medium=referral&amp;utm_content=creditCopyText" TargetMode="External"/><Relationship Id="rId4" Type="http://schemas.openxmlformats.org/officeDocument/2006/relationships/hyperlink" Target="https://unsplash.com/photos/8ijXK3Pchs0?utm_source=unsplash&amp;utm_medium=referral&amp;utm_content=creditCopyText" TargetMode="External"/><Relationship Id="rId5" Type="http://schemas.openxmlformats.org/officeDocument/2006/relationships/hyperlink" Target="https://unsplash.com/search/photos/pools?utm_source=unsplash&amp;utm_medium=referral&amp;utm_content=creditCopyText" TargetMode="External"/><Relationship Id="rId6" Type="http://schemas.openxmlformats.org/officeDocument/2006/relationships/hyperlink" Target="https://unsplash.com/search/photos/pools?utm_source=unsplash&amp;utm_medium=referral&amp;utm_content=creditCopyText" TargetMode="External"/><Relationship Id="rId7" Type="http://schemas.openxmlformats.org/officeDocument/2006/relationships/hyperlink" Target="https://unsplash.com/search/photos/pools?utm_source=unsplash&amp;utm_medium=referral&amp;utm_content=creditCopyText" TargetMode="External"/><Relationship Id="rId8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search.cs.wisc.edu/htcondor/HTCondorWeek2017/presentations/ThuHoward_EDAModel.pdf" TargetMode="External"/><Relationship Id="rId4" Type="http://schemas.openxmlformats.org/officeDocument/2006/relationships/hyperlink" Target="http://research.cs.wisc.edu/htcondor/HTCondorWeek2015/presentations/Madduri-CondorWeek-2015.pdf" TargetMode="External"/><Relationship Id="rId5" Type="http://schemas.openxmlformats.org/officeDocument/2006/relationships/hyperlink" Target="http://research.cs.wisc.edu/htcondor/HTCondorWeek2016/presentations/CycleComputing.pdf" TargetMode="External"/><Relationship Id="rId6" Type="http://schemas.openxmlformats.org/officeDocument/2006/relationships/hyperlink" Target="http://research.cs.wisc.edu/htcondor/HTCondorWeek2015/presentations/CottonB_CycleCompu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to DHTC</a:t>
            </a:r>
            <a:endParaRPr sz="4800"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465450" y="1991850"/>
            <a:ext cx="821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</a:t>
            </a:r>
            <a:r>
              <a:rPr lang="en"/>
              <a:t>3</a:t>
            </a:r>
            <a:r>
              <a:rPr b="1" lang="en"/>
              <a:t>: </a:t>
            </a:r>
            <a:r>
              <a:rPr lang="en"/>
              <a:t>Share Resources</a:t>
            </a:r>
            <a:endParaRPr b="1"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245" name="Shape 245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Shape 258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66" name="Shape 266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74" name="Shape 274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Up Your Jobs Manually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Let’s start sharing!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Manual Job Split</a:t>
            </a:r>
            <a:endParaRPr sz="3200"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768300" y="1000125"/>
            <a:ext cx="37788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 login access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Query each cluster for idle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Split and submit jobs based on resource availability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Denys Nevozhai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8">
            <a:alphaModFix/>
          </a:blip>
          <a:srcRect b="26150" l="18391" r="24599" t="8472"/>
          <a:stretch/>
        </p:blipFill>
        <p:spPr>
          <a:xfrm>
            <a:off x="703526" y="1095525"/>
            <a:ext cx="3912380" cy="33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302" name="Shape 302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343" name="Shape 343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344" name="Shape 344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Shape 346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54" name="Shape 354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Shape 356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64" name="Shape 364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Shape 374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228725" y="85725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Manual Job Split - Shortcomings</a:t>
            </a:r>
            <a:endParaRPr sz="3200"/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Fewer logins = fewer potential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More logins = more account management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Why would they give you accounts? Are your friends going to want CHTC accounts?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Querying and splitting jobs is tedious and inaccurate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Not all clusters use HTCondor — other job schedulers e.g., SLURM, PBS, etc.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Pools are independent — workflows must be confined to a single pool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4294967295" type="ctrTitle"/>
          </p:nvPr>
        </p:nvSpPr>
        <p:spPr>
          <a:xfrm>
            <a:off x="791850" y="1509825"/>
            <a:ext cx="756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Up Your Jobs Automatically</a:t>
            </a:r>
            <a:r>
              <a:rPr lang="en"/>
              <a:t> 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 the computers do </a:t>
            </a:r>
            <a:r>
              <a:rPr lang="en" sz="2400">
                <a:solidFill>
                  <a:srgbClr val="000080"/>
                </a:solidFill>
              </a:rPr>
              <a:t>the</a:t>
            </a:r>
            <a:r>
              <a:rPr lang="en" sz="2400">
                <a:solidFill>
                  <a:srgbClr val="000080"/>
                </a:solidFill>
              </a:rPr>
              <a:t> work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Automatic Job Split - Shortcomings</a:t>
            </a:r>
            <a:endParaRPr sz="3200"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5305250" y="1023325"/>
            <a:ext cx="32418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</a:rPr>
              <a:t>Homer:</a:t>
            </a:r>
            <a:r>
              <a:rPr lang="en" sz="2200">
                <a:solidFill>
                  <a:srgbClr val="000080"/>
                </a:solidFill>
              </a:rPr>
              <a:t> Kids: there's three ways to do things; the right way, the wrong way and the Max Power way!</a:t>
            </a:r>
            <a:endParaRPr sz="22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</a:rPr>
              <a:t>Bart:</a:t>
            </a:r>
            <a:r>
              <a:rPr lang="en" sz="2200">
                <a:solidFill>
                  <a:srgbClr val="000080"/>
                </a:solidFill>
              </a:rPr>
              <a:t> Isn't that the wrong way?</a:t>
            </a:r>
            <a:endParaRPr sz="22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80"/>
                </a:solidFill>
              </a:rPr>
              <a:t>Homer:</a:t>
            </a:r>
            <a:r>
              <a:rPr lang="en" sz="2200">
                <a:solidFill>
                  <a:srgbClr val="000080"/>
                </a:solidFill>
              </a:rPr>
              <a:t> Yeah, but faster!</a:t>
            </a:r>
            <a:endParaRPr sz="2200">
              <a:solidFill>
                <a:srgbClr val="000080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</a:rPr>
              <a:t>Groening, M (Writer), Michels, P. (Director) . (1999). Homer to the Max [Television Series Episode]. In Scully, M. (Executive Producer), </a:t>
            </a:r>
            <a:r>
              <a:rPr i="1" lang="en" sz="1000">
                <a:solidFill>
                  <a:srgbClr val="000080"/>
                </a:solidFill>
              </a:rPr>
              <a:t>The Simpsons. </a:t>
            </a:r>
            <a:r>
              <a:rPr lang="en" sz="1000">
                <a:solidFill>
                  <a:srgbClr val="000080"/>
                </a:solidFill>
              </a:rPr>
              <a:t>Los Angeles, CA: Gracie Films</a:t>
            </a:r>
            <a:endParaRPr sz="1000">
              <a:solidFill>
                <a:srgbClr val="000080"/>
              </a:solidFill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mertothemax1_thumb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00" y="1023325"/>
            <a:ext cx="4530324" cy="3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Automatic Partitions - Shortcomings</a:t>
            </a:r>
            <a:endParaRPr sz="3200"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utomation_2x.pn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37" y="1101550"/>
            <a:ext cx="3621326" cy="3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3770850" y="4842600"/>
            <a:ext cx="1602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https://xkcd.com/1319/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Local High Throughput Computing</a:t>
            </a:r>
            <a:endParaRPr sz="3200"/>
          </a:p>
        </p:txBody>
      </p:sp>
      <p:sp>
        <p:nvSpPr>
          <p:cNvPr id="170" name="Shape 170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local</a:t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resources</a:t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compute</a:t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351650" y="1590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3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Requirements</a:t>
            </a:r>
            <a:endParaRPr sz="3200"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Minimal account management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job splitting</a:t>
            </a:r>
            <a:endParaRPr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DAG workflow functionality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HTCondor only!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resource sharing requirements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iii.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Systems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 the OSG do the heavy lifting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428" name="Shape 42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431" name="Shape 43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434" name="Shape 43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437" name="Shape 43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440" name="Shape 44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443" name="Shape 44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446" name="Shape 44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449" name="Shape 44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452" name="Shape 45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455" name="Shape 45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Shape 457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717258" y="1682558"/>
            <a:ext cx="639154" cy="63915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2736430" y="1701736"/>
            <a:ext cx="600808" cy="600808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466" name="Shape 466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479" name="Shape 47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482" name="Shape 48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485" name="Shape 48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488" name="Shape 48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491" name="Shape 49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494" name="Shape 49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497" name="Shape 49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500" name="Shape 50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503" name="Shape 50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506" name="Shape 50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11" name="Shape 511"/>
          <p:cNvGrpSpPr/>
          <p:nvPr/>
        </p:nvGrpSpPr>
        <p:grpSpPr>
          <a:xfrm>
            <a:off x="1869013" y="1829688"/>
            <a:ext cx="792338" cy="438825"/>
            <a:chOff x="1792813" y="1677288"/>
            <a:chExt cx="792338" cy="438825"/>
          </a:xfrm>
        </p:grpSpPr>
        <p:cxnSp>
          <p:nvCxnSpPr>
            <p:cNvPr id="512" name="Shape 512"/>
            <p:cNvCxnSpPr/>
            <p:nvPr/>
          </p:nvCxnSpPr>
          <p:spPr>
            <a:xfrm>
              <a:off x="1970450" y="1969838"/>
              <a:ext cx="614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1792813" y="2116113"/>
              <a:ext cx="702900" cy="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Shape 514"/>
            <p:cNvCxnSpPr/>
            <p:nvPr/>
          </p:nvCxnSpPr>
          <p:spPr>
            <a:xfrm>
              <a:off x="1970450" y="1677288"/>
              <a:ext cx="614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1792813" y="1823563"/>
              <a:ext cx="702900" cy="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DNA-Helix-Variation-2.png"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524" name="Shape 524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6" name="Shape 536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537" name="Shape 53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540" name="Shape 54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543" name="Shape 54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546" name="Shape 54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549" name="Shape 54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552" name="Shape 55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555" name="Shape 55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558" name="Shape 55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561" name="Shape 56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564" name="Shape 56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9" name="Shape 569"/>
          <p:cNvCxnSpPr/>
          <p:nvPr/>
        </p:nvCxnSpPr>
        <p:spPr>
          <a:xfrm flipH="1" rot="10800000">
            <a:off x="5035854" y="2789125"/>
            <a:ext cx="1401600" cy="6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0" name="Shape 570"/>
          <p:cNvGrpSpPr/>
          <p:nvPr/>
        </p:nvGrpSpPr>
        <p:grpSpPr>
          <a:xfrm>
            <a:off x="5181654" y="2567925"/>
            <a:ext cx="454850" cy="467950"/>
            <a:chOff x="4938879" y="3129975"/>
            <a:chExt cx="454850" cy="467950"/>
          </a:xfrm>
        </p:grpSpPr>
        <p:sp>
          <p:nvSpPr>
            <p:cNvPr id="571" name="Shape 571"/>
            <p:cNvSpPr/>
            <p:nvPr/>
          </p:nvSpPr>
          <p:spPr>
            <a:xfrm>
              <a:off x="4938879" y="312997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023404" y="32228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121029" y="33252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DNA-Helix-Variation-2.png"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575" name="Shape 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582" name="Shape 582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Shape 583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Shape 584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4436325" y="2058100"/>
            <a:ext cx="1466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Pilot Jobs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Shape 595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596" name="Shape 59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599" name="Shape 59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602" name="Shape 60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605" name="Shape 60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608" name="Shape 60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611" name="Shape 61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614" name="Shape 61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617" name="Shape 61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620" name="Shape 62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623" name="Shape 62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Shape 625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DNA-Helix-Variation-2.png"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636" name="Shape 636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Shape 637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Shape 638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641" name="Shape 641"/>
          <p:cNvCxnSpPr/>
          <p:nvPr/>
        </p:nvCxnSpPr>
        <p:spPr>
          <a:xfrm flipH="1" rot="10800000">
            <a:off x="5035854" y="2789125"/>
            <a:ext cx="1401600" cy="6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2" name="Shape 642"/>
          <p:cNvGrpSpPr/>
          <p:nvPr/>
        </p:nvGrpSpPr>
        <p:grpSpPr>
          <a:xfrm>
            <a:off x="5181654" y="2567925"/>
            <a:ext cx="454850" cy="467950"/>
            <a:chOff x="4938879" y="3129975"/>
            <a:chExt cx="454850" cy="467950"/>
          </a:xfrm>
        </p:grpSpPr>
        <p:sp>
          <p:nvSpPr>
            <p:cNvPr id="643" name="Shape 643"/>
            <p:cNvSpPr/>
            <p:nvPr/>
          </p:nvSpPr>
          <p:spPr>
            <a:xfrm>
              <a:off x="4938879" y="312997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023404" y="32228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121029" y="33252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Shape 646"/>
          <p:cNvSpPr txBox="1"/>
          <p:nvPr/>
        </p:nvSpPr>
        <p:spPr>
          <a:xfrm>
            <a:off x="4436325" y="2058100"/>
            <a:ext cx="1466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Pilot Jobs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Job Matching</a:t>
            </a:r>
            <a:endParaRPr b="1" i="0" sz="36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14400" y="1200151"/>
            <a:ext cx="72612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821" lvl="0" marL="34282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40"/>
              <a:buFont typeface="Times"/>
              <a:buChar char="•"/>
            </a:pPr>
            <a:r>
              <a:rPr b="0" i="0" lang="en" sz="2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a regular basis, the central manager reviews Job and Machine attributes and matches jobs to slots.</a:t>
            </a:r>
            <a:endParaRPr b="0" i="0" sz="224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4" name="Shape 654"/>
          <p:cNvGrpSpPr/>
          <p:nvPr/>
        </p:nvGrpSpPr>
        <p:grpSpPr>
          <a:xfrm>
            <a:off x="1485900" y="3094274"/>
            <a:ext cx="1893150" cy="1482975"/>
            <a:chOff x="3086855" y="4123553"/>
            <a:chExt cx="2524200" cy="1977300"/>
          </a:xfrm>
        </p:grpSpPr>
        <p:pic>
          <p:nvPicPr>
            <p:cNvPr descr="queue.jpg" id="655" name="Shape 6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0925" y="4453650"/>
              <a:ext cx="2407800" cy="160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6" name="Shape 656"/>
            <p:cNvSpPr/>
            <p:nvPr/>
          </p:nvSpPr>
          <p:spPr>
            <a:xfrm>
              <a:off x="3086855" y="4123553"/>
              <a:ext cx="2524200" cy="19773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6174442" y="2912240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58" name="Shape 6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59" name="Shape 659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6452426" y="3460984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61" name="Shape 6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62" name="Shape 662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6090035" y="4052159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64" name="Shape 6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65" name="Shape 665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cxnSp>
        <p:nvCxnSpPr>
          <p:cNvPr id="666" name="Shape 666"/>
          <p:cNvCxnSpPr>
            <a:endCxn id="658" idx="1"/>
          </p:cNvCxnSpPr>
          <p:nvPr/>
        </p:nvCxnSpPr>
        <p:spPr>
          <a:xfrm>
            <a:off x="5482642" y="3094190"/>
            <a:ext cx="691800" cy="24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7" name="Shape 667"/>
          <p:cNvCxnSpPr>
            <a:endCxn id="661" idx="1"/>
          </p:cNvCxnSpPr>
          <p:nvPr/>
        </p:nvCxnSpPr>
        <p:spPr>
          <a:xfrm>
            <a:off x="5482826" y="3094234"/>
            <a:ext cx="969600" cy="79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8" name="Shape 668"/>
          <p:cNvCxnSpPr>
            <a:endCxn id="664" idx="1"/>
          </p:cNvCxnSpPr>
          <p:nvPr/>
        </p:nvCxnSpPr>
        <p:spPr>
          <a:xfrm>
            <a:off x="5482835" y="3094109"/>
            <a:ext cx="607200" cy="138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9" name="Shape 669"/>
          <p:cNvCxnSpPr>
            <a:endCxn id="656" idx="3"/>
          </p:cNvCxnSpPr>
          <p:nvPr/>
        </p:nvCxnSpPr>
        <p:spPr>
          <a:xfrm flipH="1">
            <a:off x="3379050" y="3094161"/>
            <a:ext cx="833400" cy="74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manager.jpg" id="670" name="Shape 6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2375" y="2603982"/>
            <a:ext cx="1270500" cy="9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1" name="Shape 671"/>
          <p:cNvSpPr/>
          <p:nvPr/>
        </p:nvSpPr>
        <p:spPr>
          <a:xfrm>
            <a:off x="3964578" y="3491125"/>
            <a:ext cx="172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manager</a:t>
            </a:r>
            <a:endParaRPr/>
          </a:p>
        </p:txBody>
      </p:sp>
      <p:pic>
        <p:nvPicPr>
          <p:cNvPr descr="HTCondor_red_blk_notag.jpg" id="672" name="Shape 6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2374" y="2125454"/>
            <a:ext cx="1474200" cy="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680" name="Shape 68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683" name="Shape 68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686" name="Shape 68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689" name="Shape 68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692" name="Shape 69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695" name="Shape 69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698" name="Shape 69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701" name="Shape 70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704" name="Shape 70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707" name="Shape 70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DNA-Helix-Variation-2.png"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713" name="Shape 7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4" name="Shape 714"/>
          <p:cNvCxnSpPr>
            <a:stCxn id="715" idx="3"/>
          </p:cNvCxnSpPr>
          <p:nvPr/>
        </p:nvCxnSpPr>
        <p:spPr>
          <a:xfrm flipH="1">
            <a:off x="3036209" y="1267480"/>
            <a:ext cx="366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Shape 716"/>
          <p:cNvSpPr/>
          <p:nvPr/>
        </p:nvSpPr>
        <p:spPr>
          <a:xfrm rot="-1744091">
            <a:off x="3517176" y="1288408"/>
            <a:ext cx="368116" cy="36811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3540306" y="1311528"/>
            <a:ext cx="321899" cy="321899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Shape 718"/>
          <p:cNvCxnSpPr>
            <a:stCxn id="716" idx="2"/>
          </p:cNvCxnSpPr>
          <p:nvPr/>
        </p:nvCxnSpPr>
        <p:spPr>
          <a:xfrm flipH="1">
            <a:off x="3262260" y="1561891"/>
            <a:ext cx="27810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Shape 715"/>
          <p:cNvSpPr/>
          <p:nvPr/>
        </p:nvSpPr>
        <p:spPr>
          <a:xfrm rot="-2005452">
            <a:off x="2925663" y="903063"/>
            <a:ext cx="368116" cy="36818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 rot="-261177">
            <a:off x="2948780" y="926199"/>
            <a:ext cx="321925" cy="32193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Shape 720"/>
          <p:cNvCxnSpPr>
            <a:stCxn id="721" idx="0"/>
          </p:cNvCxnSpPr>
          <p:nvPr/>
        </p:nvCxnSpPr>
        <p:spPr>
          <a:xfrm rot="10800000">
            <a:off x="3302905" y="2204539"/>
            <a:ext cx="292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Shape 721"/>
          <p:cNvSpPr/>
          <p:nvPr/>
        </p:nvSpPr>
        <p:spPr>
          <a:xfrm rot="-3153456">
            <a:off x="3557785" y="2322886"/>
            <a:ext cx="368096" cy="36809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 rot="-1409365">
            <a:off x="3580916" y="2345995"/>
            <a:ext cx="321881" cy="321881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729" name="Shape 729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Shape 731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esting_dolls.jpg" id="740" name="Shape 7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88" y="998525"/>
            <a:ext cx="5588827" cy="3725873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 - Jobs in Jobs</a:t>
            </a:r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1814100" y="4711800"/>
            <a:ext cx="55158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80"/>
                </a:solidFill>
              </a:rPr>
              <a:t>Photo Credit:  Shereen M, Untitled, Flickr https://www.flickr.com/photos/shereen84/2511071028/ </a:t>
            </a:r>
            <a:r>
              <a:rPr lang="en" sz="800">
                <a:solidFill>
                  <a:srgbClr val="000080"/>
                </a:solidFill>
              </a:rPr>
              <a:t>(CC BY-NC-ND 2.0)</a:t>
            </a:r>
            <a:endParaRPr sz="8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Requirements</a:t>
            </a:r>
            <a:endParaRPr sz="3200"/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Minimal account management: only one submit server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job splitting: only one HTCondor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DAG workflow functionality: Only one HTCondor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HTCondor only: Only one HTCondor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resource sharing requirements: the OSG doesn’t require that users “pay into” the OSG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Local High Throughput Computing</a:t>
            </a:r>
            <a:endParaRPr sz="3200"/>
          </a:p>
        </p:txBody>
      </p:sp>
      <p:sp>
        <p:nvSpPr>
          <p:cNvPr id="185" name="Shape 185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local</a:t>
            </a:r>
            <a:endParaRPr b="1" sz="1600"/>
          </a:p>
        </p:txBody>
      </p:sp>
      <p:cxnSp>
        <p:nvCxnSpPr>
          <p:cNvPr id="186" name="Shape 186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resources</a:t>
            </a:r>
            <a:endParaRPr b="1" sz="1600"/>
          </a:p>
        </p:txBody>
      </p:sp>
      <p:sp>
        <p:nvSpPr>
          <p:cNvPr id="189" name="Shape 189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compute</a:t>
            </a:r>
            <a:endParaRPr b="1" sz="1600"/>
          </a:p>
        </p:txBody>
      </p:sp>
      <p:sp>
        <p:nvSpPr>
          <p:cNvPr id="191" name="Shape 191"/>
          <p:cNvSpPr txBox="1"/>
          <p:nvPr/>
        </p:nvSpPr>
        <p:spPr>
          <a:xfrm>
            <a:off x="3351650" y="1590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3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 - Recap</a:t>
            </a:r>
            <a:endParaRPr sz="3200"/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•"/>
            </a:pPr>
            <a:r>
              <a:rPr lang="en" sz="2400">
                <a:solidFill>
                  <a:srgbClr val="000080"/>
                </a:solidFill>
              </a:rPr>
              <a:t>Pilot jobs (or pilots) are special jobs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Pilots are sent to sites with idle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 payload = HTCondor execute node software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 execute node reports to your OSG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Pilots lease resources: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Lease expires after </a:t>
            </a:r>
            <a:r>
              <a:rPr lang="en" sz="1800">
                <a:solidFill>
                  <a:srgbClr val="000080"/>
                </a:solidFill>
              </a:rPr>
              <a:t>a set amount of time or lack of demand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Leases can be revoked!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756" name="Shape 7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1228725" y="85725"/>
            <a:ext cx="7551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 </a:t>
            </a:r>
            <a:r>
              <a:rPr lang="en" sz="3200"/>
              <a:t>- Leasing the Cloud</a:t>
            </a:r>
            <a:endParaRPr sz="3200"/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What if there aren’t enough idle resources?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Combine overlay system with cloud technology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Some of your OSG jobs may run in the cloud in the next few years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… but this should be completely transparent to you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763" name="Shape 76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1228725" y="85725"/>
            <a:ext cx="772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</a:t>
            </a:r>
            <a:r>
              <a:rPr lang="en" sz="3200"/>
              <a:t> - Collection of Pools</a:t>
            </a:r>
            <a:endParaRPr sz="3200"/>
          </a:p>
        </p:txBody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774700" y="1000125"/>
            <a:ext cx="3618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Your OSG pool is just one of many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Separate pools for each Virtual Organization (VO)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Your jobs will run on the OSG VO pool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770" name="Shape 77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Martin Sanchez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72" name="Shape 772"/>
          <p:cNvPicPr preferRelativeResize="0"/>
          <p:nvPr/>
        </p:nvPicPr>
        <p:blipFill rotWithShape="1">
          <a:blip r:embed="rId8">
            <a:alphaModFix/>
          </a:blip>
          <a:srcRect b="18818" l="6071" r="54219" t="18825"/>
          <a:stretch/>
        </p:blipFill>
        <p:spPr>
          <a:xfrm>
            <a:off x="4850200" y="1095525"/>
            <a:ext cx="3740470" cy="33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1228725" y="85725"/>
            <a:ext cx="7551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 - Getting Access</a:t>
            </a:r>
            <a:endParaRPr sz="3200"/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During the school: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OSG submit node at UW (exercises)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OSG submit node via OSG Connect (Thursday)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After the school: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Both of the above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VO-hosted submit nodes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Institution integration with the OSG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779" name="Shape 77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1705475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do you get more computing resources?</a:t>
            </a:r>
            <a:endParaRPr sz="48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ctrTitle"/>
          </p:nvPr>
        </p:nvSpPr>
        <p:spPr>
          <a:xfrm>
            <a:off x="948594" y="1991850"/>
            <a:ext cx="7246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#1: Buy Hardware</a:t>
            </a:r>
            <a:endParaRPr b="1"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#1: Buy Hardware</a:t>
            </a:r>
            <a:endParaRPr sz="3200"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Great for specific hardware/privacy requirements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Costs $$$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Initial cost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Maintenance 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Management 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Power and cooling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Delivery and installation takes time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Rack/floor space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Obsolescence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Plan for peak loads, pay for all loads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948594" y="1991850"/>
            <a:ext cx="7246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</a:t>
            </a:r>
            <a:r>
              <a:rPr lang="en"/>
              <a:t>2</a:t>
            </a:r>
            <a:r>
              <a:rPr b="1" lang="en"/>
              <a:t>: </a:t>
            </a:r>
            <a:r>
              <a:rPr lang="en"/>
              <a:t>Use the Cloud</a:t>
            </a:r>
            <a:endParaRPr b="1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e.g. Amazon Web Services, Google Compute Engine, Microsoft Azure, Rackspace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Fast spin-up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Costs $$$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Still </a:t>
            </a:r>
            <a:r>
              <a:rPr lang="en" sz="2400">
                <a:solidFill>
                  <a:srgbClr val="000080"/>
                </a:solidFill>
              </a:rPr>
              <a:t>needs</a:t>
            </a:r>
            <a:r>
              <a:rPr lang="en" sz="2400">
                <a:solidFill>
                  <a:srgbClr val="000080"/>
                </a:solidFill>
              </a:rPr>
              <a:t> expertise + management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Easier than in the past with the </a:t>
            </a:r>
            <a:r>
              <a:rPr lang="en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condor_annex</a:t>
            </a:r>
            <a:r>
              <a:rPr lang="en" sz="1800">
                <a:solidFill>
                  <a:srgbClr val="000080"/>
                </a:solidFill>
              </a:rPr>
              <a:t> tool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Does payment fit with your institutional or grant policies?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1269600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#2: Use the Cloud - Pay per cycle</a:t>
            </a:r>
            <a:endParaRPr sz="3200"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e.g. Cycle Computing, Globus Genomics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Pay someone to manage your cloud resources — still costs $$$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Researchers and industry have used this to great success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Using Docker, HTCondor, and AWS for EDA Model Development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Optimizations in running large-scale Genomics workloads in Globus Genomics using HTCondor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HTCondor in the enterprise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HTCondor at Cycle Computing: Better Answers. Faster.</a:t>
            </a:r>
            <a:endParaRPr sz="1800"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228725" y="85725"/>
            <a:ext cx="7696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#2: Use the Cloud - ‘Managed’ clouds</a:t>
            </a:r>
            <a:endParaRPr sz="32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