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arme"/>
      <p:regular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arme-regular.fntdata"/><Relationship Id="rId21" Type="http://schemas.openxmlformats.org/officeDocument/2006/relationships/slide" Target="slides/slide17.xml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−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4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1pPr>
            <a:lvl2pPr indent="-457200" lvl="1" marL="914400" rtl="0" algn="ctr">
              <a:spcBef>
                <a:spcPts val="560"/>
              </a:spcBef>
              <a:spcAft>
                <a:spcPts val="0"/>
              </a:spcAft>
              <a:buClr>
                <a:srgbClr val="263238"/>
              </a:buClr>
              <a:buSzPts val="3600"/>
              <a:buChar char="−"/>
              <a:defRPr i="1" sz="3600"/>
            </a:lvl2pPr>
            <a:lvl3pPr indent="-457200" lvl="2" marL="1371600" rtl="0" algn="ctr">
              <a:spcBef>
                <a:spcPts val="480"/>
              </a:spcBef>
              <a:spcAft>
                <a:spcPts val="0"/>
              </a:spcAft>
              <a:buClr>
                <a:srgbClr val="263238"/>
              </a:buClr>
              <a:buSzPts val="3600"/>
              <a:buChar char="▪"/>
              <a:defRPr i="1" sz="3600"/>
            </a:lvl3pPr>
            <a:lvl4pPr indent="-457200" lvl="3" marL="1828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4pPr>
            <a:lvl5pPr indent="-457200" lvl="4" marL="22860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5pPr>
            <a:lvl6pPr indent="-457200" lvl="5" marL="27432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6pPr>
            <a:lvl7pPr indent="-457200" lvl="6" marL="32004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7pPr>
            <a:lvl8pPr indent="-457200" lvl="7" marL="36576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8pPr>
            <a:lvl9pPr indent="-457200" lvl="8" marL="4114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91" name="Shape 91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Shape 94"/>
          <p:cNvCxnSpPr>
            <a:endCxn id="92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unsplash.com/photos/QbJFw5xbtME?utm_source=unsplash&amp;utm_medium=referral&amp;utm_content=creditCopyText" TargetMode="External"/><Relationship Id="rId5" Type="http://schemas.openxmlformats.org/officeDocument/2006/relationships/hyperlink" Target="https://unsplash.com/photos/QbJFw5xbtME?utm_source=unsplash&amp;utm_medium=referral&amp;utm_content=creditCopyText" TargetMode="External"/><Relationship Id="rId6" Type="http://schemas.openxmlformats.org/officeDocument/2006/relationships/hyperlink" Target="https://unsplash.com/search/photos/renting?utm_source=unsplash&amp;utm_medium=referral&amp;utm_content=creditCopyText" TargetMode="External"/><Relationship Id="rId7" Type="http://schemas.openxmlformats.org/officeDocument/2006/relationships/hyperlink" Target="https://unsplash.com/search/photos/renting?utm_source=unsplash&amp;utm_medium=referral&amp;utm_content=creditCopyText" TargetMode="External"/><Relationship Id="rId8" Type="http://schemas.openxmlformats.org/officeDocument/2006/relationships/hyperlink" Target="https://unsplash.com/search/photos/renting?utm_source=unsplash&amp;utm_medium=referral&amp;utm_content=creditCopyTex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unsplash.com/photos/98Elr-LIvD8?utm_source=unsplash&amp;utm_medium=referral&amp;utm_content=creditCopyText" TargetMode="External"/><Relationship Id="rId5" Type="http://schemas.openxmlformats.org/officeDocument/2006/relationships/hyperlink" Target="https://unsplash.com/photos/98Elr-LIvD8?utm_source=unsplash&amp;utm_medium=referral&amp;utm_content=creditCopyText" TargetMode="External"/><Relationship Id="rId6" Type="http://schemas.openxmlformats.org/officeDocument/2006/relationships/hyperlink" Target="https://unsplash.com/search/photos/awesome?utm_source=unsplash&amp;utm_medium=referral&amp;utm_content=creditCopyText" TargetMode="External"/><Relationship Id="rId7" Type="http://schemas.openxmlformats.org/officeDocument/2006/relationships/hyperlink" Target="https://unsplash.com/search/photos/awesome?utm_source=unsplash&amp;utm_medium=referral&amp;utm_content=creditCopyText" TargetMode="External"/><Relationship Id="rId8" Type="http://schemas.openxmlformats.org/officeDocument/2006/relationships/hyperlink" Target="https://unsplash.com/search/photos/awesome?utm_source=unsplash&amp;utm_medium=referral&amp;utm_content=creditCopyTe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display.opensciencegrid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What’s Different About Overlay Systems?</a:t>
            </a:r>
            <a:endParaRPr sz="4800"/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Resources You Don’t Own</a:t>
            </a:r>
            <a:endParaRPr sz="3200"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74700" y="1000125"/>
            <a:ext cx="3743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Primary resource owners can kick you</a:t>
            </a:r>
            <a:br>
              <a:rPr lang="en" sz="2400">
                <a:solidFill>
                  <a:srgbClr val="000080"/>
                </a:solidFill>
              </a:rPr>
            </a:br>
            <a:r>
              <a:rPr lang="en" sz="2400">
                <a:solidFill>
                  <a:srgbClr val="000080"/>
                </a:solidFill>
              </a:rPr>
              <a:t>off for any reason</a:t>
            </a:r>
            <a:endParaRPr sz="18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local system administrator relationships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sensitive data (again)!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1359" l="24226" r="5161" t="1524"/>
          <a:stretch/>
        </p:blipFill>
        <p:spPr>
          <a:xfrm>
            <a:off x="4858900" y="1171725"/>
            <a:ext cx="3599301" cy="33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5974050" y="4824000"/>
            <a:ext cx="2903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Nathan Dumlao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Unsplash</a:t>
            </a:r>
            <a:endParaRPr sz="1000" u="sng">
              <a:solidFill>
                <a:schemeClr val="hlink"/>
              </a:solidFill>
              <a:hlinkClick r:id="rId8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Be a Good Netizen!</a:t>
            </a:r>
            <a:endParaRPr sz="3200"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Use of shared resources is a privilege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Only use the resources that you request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Be nice to your submit nodes</a:t>
            </a:r>
            <a:endParaRPr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</a:rPr>
              <a:t>Solution:</a:t>
            </a:r>
            <a:r>
              <a:rPr lang="en" sz="2400">
                <a:solidFill>
                  <a:srgbClr val="000080"/>
                </a:solidFill>
              </a:rPr>
              <a:t> Test jobs on local resources with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condor_submit -i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2245800" y="1493200"/>
            <a:ext cx="465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#3: </a:t>
            </a:r>
            <a:r>
              <a:rPr lang="en"/>
              <a:t>Slower Ramp Up</a:t>
            </a:r>
            <a:endParaRPr/>
          </a:p>
        </p:txBody>
      </p:sp>
      <p:sp>
        <p:nvSpPr>
          <p:cNvPr id="186" name="Shape 186"/>
          <p:cNvSpPr txBox="1"/>
          <p:nvPr>
            <p:ph idx="4294967295" type="subTitle"/>
          </p:nvPr>
        </p:nvSpPr>
        <p:spPr>
          <a:xfrm>
            <a:off x="2297100" y="2312900"/>
            <a:ext cx="4549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Leasing resources takes time!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Slower Ramp Up</a:t>
            </a:r>
            <a:endParaRPr sz="3200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Adding slots: pilot process in the OSG</a:t>
            </a:r>
            <a:br>
              <a:rPr lang="en" sz="2400">
                <a:solidFill>
                  <a:srgbClr val="000080"/>
                </a:solidFill>
              </a:rPr>
            </a:br>
            <a:r>
              <a:rPr lang="en" sz="2400">
                <a:solidFill>
                  <a:srgbClr val="000080"/>
                </a:solidFill>
              </a:rPr>
              <a:t>vs slots already in your local pool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Not a lot of time (~minutes) compared to most job runtimes (~hours)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Small trade-off for increased availability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Tip: If your jobs only run for &lt; 10min each, consider combining them so each job runs for at least 30min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4294967295" type="ctrTitle"/>
          </p:nvPr>
        </p:nvSpPr>
        <p:spPr>
          <a:xfrm>
            <a:off x="602700" y="1579950"/>
            <a:ext cx="7938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Robustify Your Jobs</a:t>
            </a:r>
            <a:endParaRPr b="1"/>
          </a:p>
        </p:txBody>
      </p:sp>
      <p:sp>
        <p:nvSpPr>
          <p:cNvPr id="200" name="Shape 200"/>
          <p:cNvSpPr txBox="1"/>
          <p:nvPr>
            <p:ph idx="4294967295" type="subTitle"/>
          </p:nvPr>
        </p:nvSpPr>
        <p:spPr>
          <a:xfrm>
            <a:off x="1052700" y="2322900"/>
            <a:ext cx="69000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Succeeding in the face of failure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Job Robustification</a:t>
            </a:r>
            <a:endParaRPr sz="3200"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Test small, test often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Specify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2400">
                <a:solidFill>
                  <a:srgbClr val="000080"/>
                </a:solidFill>
              </a:rPr>
              <a:t>,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2400">
                <a:solidFill>
                  <a:srgbClr val="000080"/>
                </a:solidFill>
              </a:rPr>
              <a:t>, and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rgbClr val="000080"/>
                </a:solidFill>
              </a:rPr>
              <a:t> files at least while you develop your workflow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Use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</a:t>
            </a:r>
            <a:r>
              <a:rPr lang="en" sz="2400">
                <a:solidFill>
                  <a:srgbClr val="000080"/>
                </a:solidFill>
              </a:rPr>
              <a:t> to catch different failure modes</a:t>
            </a:r>
            <a:endParaRPr sz="2400">
              <a:solidFill>
                <a:srgbClr val="000080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Consolas"/>
              <a:buChar char="−"/>
            </a:pPr>
            <a:r>
              <a:rPr lang="en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 = (ExitCode =?= 3)</a:t>
            </a:r>
            <a:endParaRPr sz="1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Consolas"/>
              <a:buChar char="−"/>
            </a:pPr>
            <a:r>
              <a:rPr lang="en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 = (time() - JobCurrentStartDate &lt; 1 * $(HOUR))</a:t>
            </a:r>
            <a:endParaRPr sz="1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For jobs that run too long:</a:t>
            </a:r>
            <a:endParaRPr sz="2400">
              <a:solidFill>
                <a:srgbClr val="000080"/>
              </a:solidFill>
            </a:endParaRPr>
          </a:p>
          <a:p>
            <a:pPr indent="45720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periodic_hold		= (time() - JobCurrentStartDate &gt; 4 * $(HOUR))</a:t>
            </a:r>
            <a:endParaRPr sz="1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periodic_release   	= (HoldReasonCode == 3) &amp;&amp; (NumJobStarts &lt; 3)</a:t>
            </a:r>
            <a:endParaRPr sz="1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HoldReasonCode</a:t>
            </a:r>
            <a:r>
              <a:rPr lang="en" sz="2400">
                <a:solidFill>
                  <a:srgbClr val="000080"/>
                </a:solidFill>
              </a:rPr>
              <a:t> is 3 for any jobs where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</a:t>
            </a:r>
            <a:r>
              <a:rPr lang="en" sz="2400">
                <a:solidFill>
                  <a:srgbClr val="000080"/>
                </a:solidFill>
              </a:rPr>
              <a:t> or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periodic_hold</a:t>
            </a:r>
            <a:r>
              <a:rPr lang="en" sz="2400">
                <a:solidFill>
                  <a:srgbClr val="000080"/>
                </a:solidFill>
              </a:rPr>
              <a:t> evaluate to True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Job Robustification</a:t>
            </a:r>
            <a:endParaRPr sz="32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In your own code: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Self checkpointing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Different exit codes for use with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on_exit_hold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Defensive troubleshooting (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hostname</a:t>
            </a:r>
            <a:r>
              <a:rPr lang="en" sz="2400">
                <a:solidFill>
                  <a:srgbClr val="000080"/>
                </a:solidFill>
              </a:rPr>
              <a:t>,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ls -l</a:t>
            </a:r>
            <a:r>
              <a:rPr lang="en" sz="2400">
                <a:solidFill>
                  <a:srgbClr val="000080"/>
                </a:solidFill>
              </a:rPr>
              <a:t>,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pwd</a:t>
            </a:r>
            <a:r>
              <a:rPr lang="en" sz="2400">
                <a:solidFill>
                  <a:srgbClr val="000080"/>
                </a:solidFill>
              </a:rPr>
              <a:t>, </a:t>
            </a:r>
            <a:r>
              <a:rPr lang="en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condor_version</a:t>
            </a:r>
            <a:r>
              <a:rPr lang="en" sz="2400">
                <a:solidFill>
                  <a:srgbClr val="000080"/>
                </a:solidFill>
              </a:rPr>
              <a:t> in your wrapper script)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Add simple logging (e.g. print, echo, etc)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80"/>
                </a:solidFill>
              </a:rPr>
              <a:t>Questions?</a:t>
            </a:r>
            <a:endParaRPr b="1" sz="7200">
              <a:solidFill>
                <a:srgbClr val="000080"/>
              </a:solidFill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ctrTitle"/>
          </p:nvPr>
        </p:nvSpPr>
        <p:spPr>
          <a:xfrm>
            <a:off x="801900" y="1523675"/>
            <a:ext cx="351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Overlay Systems are Awesome!</a:t>
            </a:r>
            <a:endParaRPr b="1"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1289" l="14962" r="23815" t="236"/>
          <a:stretch/>
        </p:blipFill>
        <p:spPr>
          <a:xfrm>
            <a:off x="4561100" y="641625"/>
            <a:ext cx="3599705" cy="386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974050" y="4824000"/>
            <a:ext cx="2903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Zachary Nelson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Unsplash</a:t>
            </a:r>
            <a:endParaRPr sz="1000" u="sng">
              <a:solidFill>
                <a:schemeClr val="hlink"/>
              </a:solidFill>
              <a:hlinkClick r:id="rId8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4294967295" type="ctrTitle"/>
          </p:nvPr>
        </p:nvSpPr>
        <p:spPr>
          <a:xfrm>
            <a:off x="533400" y="1411900"/>
            <a:ext cx="7938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What’s the Catch?</a:t>
            </a:r>
            <a:endParaRPr b="1"/>
          </a:p>
        </p:txBody>
      </p:sp>
      <p:sp>
        <p:nvSpPr>
          <p:cNvPr id="121" name="Shape 121"/>
          <p:cNvSpPr txBox="1"/>
          <p:nvPr>
            <p:ph idx="4294967295" type="subTitle"/>
          </p:nvPr>
        </p:nvSpPr>
        <p:spPr>
          <a:xfrm>
            <a:off x="1122000" y="2330725"/>
            <a:ext cx="69000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Requires more infrastructure, software, set-up, management, troubleshooting...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1215300" y="10378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80"/>
                </a:solidFill>
              </a:rPr>
              <a:t>“You know you have a </a:t>
            </a:r>
            <a:r>
              <a:rPr b="1" i="1" lang="en">
                <a:solidFill>
                  <a:srgbClr val="FF8000"/>
                </a:solidFill>
              </a:rPr>
              <a:t>distributed system</a:t>
            </a:r>
            <a:r>
              <a:rPr i="1" lang="en">
                <a:solidFill>
                  <a:srgbClr val="000080"/>
                </a:solidFill>
              </a:rPr>
              <a:t> when the crash of a computer you’ve never heard of stops you from getting any work done.”</a:t>
            </a:r>
            <a:r>
              <a:rPr lang="en">
                <a:solidFill>
                  <a:srgbClr val="000080"/>
                </a:solidFill>
              </a:rPr>
              <a:t> </a:t>
            </a:r>
            <a:endParaRPr>
              <a:solidFill>
                <a:srgbClr val="000080"/>
              </a:solidFill>
            </a:endParaRPr>
          </a:p>
          <a:p>
            <a:pPr indent="-139700" lvl="0" marL="34290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- Leslie Lamport</a:t>
            </a:r>
            <a:endParaRPr>
              <a:solidFill>
                <a:srgbClr val="000080"/>
              </a:solidFill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ctrTitle"/>
          </p:nvPr>
        </p:nvSpPr>
        <p:spPr>
          <a:xfrm>
            <a:off x="1148100" y="1526200"/>
            <a:ext cx="6847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#1: Heterogenous Resources</a:t>
            </a:r>
            <a:endParaRPr/>
          </a:p>
        </p:txBody>
      </p:sp>
      <p:sp>
        <p:nvSpPr>
          <p:cNvPr id="134" name="Shape 134"/>
          <p:cNvSpPr txBox="1"/>
          <p:nvPr>
            <p:ph idx="4294967295" type="subTitle"/>
          </p:nvPr>
        </p:nvSpPr>
        <p:spPr>
          <a:xfrm>
            <a:off x="1705050" y="2485200"/>
            <a:ext cx="573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Accounting for differences between the OSG and your local cluster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Sites of the OSG</a:t>
            </a:r>
            <a:endParaRPr sz="320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10542" l="0" r="0" t="10549"/>
          <a:stretch/>
        </p:blipFill>
        <p:spPr>
          <a:xfrm>
            <a:off x="781050" y="1185863"/>
            <a:ext cx="5686430" cy="28860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166250" y="4135625"/>
            <a:ext cx="3425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i="1"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http://display.opensciencegrid.org/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28725" y="85725"/>
            <a:ext cx="7496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Heterogeneous Resources - Software</a:t>
            </a:r>
            <a:endParaRPr sz="32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Different operating systems (Red Hat, CentOS, Scientific Linux; versions 6 and 7)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Varying software versions (e.g., at least Python 2.6)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Varying software availability (e.g., no BLAST*)</a:t>
            </a:r>
            <a:endParaRPr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</a:rPr>
              <a:t>Solution:</a:t>
            </a:r>
            <a:r>
              <a:rPr lang="en" sz="2400">
                <a:solidFill>
                  <a:srgbClr val="000080"/>
                </a:solidFill>
              </a:rPr>
              <a:t> Make your jobs more portable: OASIS, containers, etc (more in Wednesday’s talks)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28725" y="85725"/>
            <a:ext cx="7556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Hetero. </a:t>
            </a:r>
            <a:r>
              <a:rPr lang="en" sz="3200"/>
              <a:t>Resources - Hardware</a:t>
            </a:r>
            <a:endParaRPr sz="3200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CPU: Mostly single core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RAM: Mostly &lt; 8GB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GPU: Limited #s but more being added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Disk: No shared file system (more in Thursday’s talks)</a:t>
            </a:r>
            <a:endParaRPr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80"/>
                </a:solidFill>
              </a:rPr>
              <a:t>Solution: </a:t>
            </a:r>
            <a:r>
              <a:rPr lang="en" sz="2400">
                <a:solidFill>
                  <a:srgbClr val="000080"/>
                </a:solidFill>
              </a:rPr>
              <a:t>Split up your workflow to make your jobs more high throughput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4294967295" type="ctrTitle"/>
          </p:nvPr>
        </p:nvSpPr>
        <p:spPr>
          <a:xfrm>
            <a:off x="1407000" y="1585644"/>
            <a:ext cx="6330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#2: With Great Power Comes Great Responsibility</a:t>
            </a:r>
            <a:endParaRPr/>
          </a:p>
        </p:txBody>
      </p:sp>
      <p:sp>
        <p:nvSpPr>
          <p:cNvPr id="163" name="Shape 163"/>
          <p:cNvSpPr txBox="1"/>
          <p:nvPr>
            <p:ph idx="4294967295" type="subTitle"/>
          </p:nvPr>
        </p:nvSpPr>
        <p:spPr>
          <a:xfrm>
            <a:off x="2602950" y="2669250"/>
            <a:ext cx="393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How to be a good netizen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