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296400"/>
  <p:embeddedFontLst>
    <p:embeddedFont>
      <p:font typeface="Carme"/>
      <p:regular r:id="rId40"/>
    </p:embeddedFont>
    <p:embeddedFont>
      <p:font typeface="Source Sans Pro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5D49CF4-125F-4D00-8F60-73E512586FD7}">
  <a:tblStyle styleId="{E5D49CF4-125F-4D00-8F60-73E512586F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arme-regular.fntdata"/><Relationship Id="rId20" Type="http://schemas.openxmlformats.org/officeDocument/2006/relationships/slide" Target="slides/slide15.xml"/><Relationship Id="rId42" Type="http://schemas.openxmlformats.org/officeDocument/2006/relationships/font" Target="fonts/SourceSansPro-bold.fntdata"/><Relationship Id="rId41" Type="http://schemas.openxmlformats.org/officeDocument/2006/relationships/font" Target="fonts/SourceSansPro-regular.fntdata"/><Relationship Id="rId22" Type="http://schemas.openxmlformats.org/officeDocument/2006/relationships/slide" Target="slides/slide17.xml"/><Relationship Id="rId44" Type="http://schemas.openxmlformats.org/officeDocument/2006/relationships/font" Target="fonts/SourceSansPro-boldItalic.fntdata"/><Relationship Id="rId21" Type="http://schemas.openxmlformats.org/officeDocument/2006/relationships/slide" Target="slides/slide16.xml"/><Relationship Id="rId43" Type="http://schemas.openxmlformats.org/officeDocument/2006/relationships/font" Target="fonts/SourceSansPro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6200" y="0"/>
            <a:ext cx="2971800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330200" y="696912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914400" y="4416425"/>
            <a:ext cx="502920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831262"/>
            <a:ext cx="2971800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6200" y="8831262"/>
            <a:ext cx="2971800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914400" y="4416425"/>
            <a:ext cx="5029200" cy="41830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>
            <p:ph idx="2" type="sldImg"/>
          </p:nvPr>
        </p:nvSpPr>
        <p:spPr>
          <a:xfrm>
            <a:off x="330200" y="696912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1" type="body"/>
          </p:nvPr>
        </p:nvSpPr>
        <p:spPr>
          <a:xfrm>
            <a:off x="914400" y="4416425"/>
            <a:ext cx="5029200" cy="41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>
            <p:ph idx="2" type="sldImg"/>
          </p:nvPr>
        </p:nvSpPr>
        <p:spPr>
          <a:xfrm>
            <a:off x="330200" y="696912"/>
            <a:ext cx="61977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idx="1" type="body"/>
          </p:nvPr>
        </p:nvSpPr>
        <p:spPr>
          <a:xfrm>
            <a:off x="914400" y="4416425"/>
            <a:ext cx="5029200" cy="41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/>
          <p:nvPr>
            <p:ph idx="2" type="sldImg"/>
          </p:nvPr>
        </p:nvSpPr>
        <p:spPr>
          <a:xfrm>
            <a:off x="330200" y="696912"/>
            <a:ext cx="61977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idx="1" type="body"/>
          </p:nvPr>
        </p:nvSpPr>
        <p:spPr>
          <a:xfrm>
            <a:off x="914400" y="4416425"/>
            <a:ext cx="5029200" cy="41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/>
          <p:nvPr>
            <p:ph idx="2" type="sldImg"/>
          </p:nvPr>
        </p:nvSpPr>
        <p:spPr>
          <a:xfrm>
            <a:off x="330200" y="696912"/>
            <a:ext cx="61977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idx="1" type="body"/>
          </p:nvPr>
        </p:nvSpPr>
        <p:spPr>
          <a:xfrm>
            <a:off x="914400" y="4416425"/>
            <a:ext cx="5029200" cy="41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/>
          <p:nvPr>
            <p:ph idx="2" type="sldImg"/>
          </p:nvPr>
        </p:nvSpPr>
        <p:spPr>
          <a:xfrm>
            <a:off x="330200" y="696912"/>
            <a:ext cx="61977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idx="1" type="body"/>
          </p:nvPr>
        </p:nvSpPr>
        <p:spPr>
          <a:xfrm>
            <a:off x="914400" y="4416425"/>
            <a:ext cx="5029200" cy="41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/>
          <p:nvPr>
            <p:ph idx="2" type="sldImg"/>
          </p:nvPr>
        </p:nvSpPr>
        <p:spPr>
          <a:xfrm>
            <a:off x="330200" y="696912"/>
            <a:ext cx="61977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idx="1" type="body"/>
          </p:nvPr>
        </p:nvSpPr>
        <p:spPr>
          <a:xfrm>
            <a:off x="914400" y="4416425"/>
            <a:ext cx="5029200" cy="41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/>
          <p:nvPr>
            <p:ph idx="2" type="sldImg"/>
          </p:nvPr>
        </p:nvSpPr>
        <p:spPr>
          <a:xfrm>
            <a:off x="330200" y="696912"/>
            <a:ext cx="61977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idx="1" type="body"/>
          </p:nvPr>
        </p:nvSpPr>
        <p:spPr>
          <a:xfrm>
            <a:off x="914400" y="4416425"/>
            <a:ext cx="5029200" cy="41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/>
          <p:nvPr>
            <p:ph idx="2" type="sldImg"/>
          </p:nvPr>
        </p:nvSpPr>
        <p:spPr>
          <a:xfrm>
            <a:off x="330200" y="696912"/>
            <a:ext cx="61977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idx="1" type="body"/>
          </p:nvPr>
        </p:nvSpPr>
        <p:spPr>
          <a:xfrm>
            <a:off x="914400" y="4416425"/>
            <a:ext cx="5029200" cy="41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/>
          <p:nvPr>
            <p:ph idx="2" type="sldImg"/>
          </p:nvPr>
        </p:nvSpPr>
        <p:spPr>
          <a:xfrm>
            <a:off x="330200" y="696912"/>
            <a:ext cx="61977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idx="1" type="body"/>
          </p:nvPr>
        </p:nvSpPr>
        <p:spPr>
          <a:xfrm>
            <a:off x="914400" y="4416425"/>
            <a:ext cx="5029200" cy="41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Shape 267"/>
          <p:cNvSpPr/>
          <p:nvPr>
            <p:ph idx="2" type="sldImg"/>
          </p:nvPr>
        </p:nvSpPr>
        <p:spPr>
          <a:xfrm>
            <a:off x="330200" y="696912"/>
            <a:ext cx="61977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idx="1" type="body"/>
          </p:nvPr>
        </p:nvSpPr>
        <p:spPr>
          <a:xfrm>
            <a:off x="914400" y="4416425"/>
            <a:ext cx="5029200" cy="41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/>
          <p:nvPr>
            <p:ph idx="2" type="sldImg"/>
          </p:nvPr>
        </p:nvSpPr>
        <p:spPr>
          <a:xfrm>
            <a:off x="330200" y="696912"/>
            <a:ext cx="61977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175" y="697230"/>
            <a:ext cx="60963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idx="1" type="body"/>
          </p:nvPr>
        </p:nvSpPr>
        <p:spPr>
          <a:xfrm>
            <a:off x="914400" y="4416425"/>
            <a:ext cx="5029200" cy="41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/>
          <p:nvPr>
            <p:ph idx="2" type="sldImg"/>
          </p:nvPr>
        </p:nvSpPr>
        <p:spPr>
          <a:xfrm>
            <a:off x="330200" y="696912"/>
            <a:ext cx="61977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idx="1" type="body"/>
          </p:nvPr>
        </p:nvSpPr>
        <p:spPr>
          <a:xfrm>
            <a:off x="914400" y="4416425"/>
            <a:ext cx="5029200" cy="41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Shape 291"/>
          <p:cNvSpPr/>
          <p:nvPr>
            <p:ph idx="2" type="sldImg"/>
          </p:nvPr>
        </p:nvSpPr>
        <p:spPr>
          <a:xfrm>
            <a:off x="330200" y="696912"/>
            <a:ext cx="61977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idx="1" type="body"/>
          </p:nvPr>
        </p:nvSpPr>
        <p:spPr>
          <a:xfrm>
            <a:off x="914400" y="4416425"/>
            <a:ext cx="5029200" cy="41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Shape 299"/>
          <p:cNvSpPr/>
          <p:nvPr>
            <p:ph idx="2" type="sldImg"/>
          </p:nvPr>
        </p:nvSpPr>
        <p:spPr>
          <a:xfrm>
            <a:off x="330200" y="696912"/>
            <a:ext cx="61977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idx="1" type="body"/>
          </p:nvPr>
        </p:nvSpPr>
        <p:spPr>
          <a:xfrm>
            <a:off x="914400" y="4416425"/>
            <a:ext cx="5029200" cy="41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/>
          <p:nvPr>
            <p:ph idx="2" type="sldImg"/>
          </p:nvPr>
        </p:nvSpPr>
        <p:spPr>
          <a:xfrm>
            <a:off x="330200" y="696912"/>
            <a:ext cx="61977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idx="1" type="body"/>
          </p:nvPr>
        </p:nvSpPr>
        <p:spPr>
          <a:xfrm>
            <a:off x="914400" y="4416425"/>
            <a:ext cx="5029200" cy="41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Shape 315"/>
          <p:cNvSpPr/>
          <p:nvPr>
            <p:ph idx="2" type="sldImg"/>
          </p:nvPr>
        </p:nvSpPr>
        <p:spPr>
          <a:xfrm>
            <a:off x="330200" y="696912"/>
            <a:ext cx="61977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idx="1" type="body"/>
          </p:nvPr>
        </p:nvSpPr>
        <p:spPr>
          <a:xfrm>
            <a:off x="914400" y="4416425"/>
            <a:ext cx="5029200" cy="41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Shape 323"/>
          <p:cNvSpPr/>
          <p:nvPr>
            <p:ph idx="2" type="sldImg"/>
          </p:nvPr>
        </p:nvSpPr>
        <p:spPr>
          <a:xfrm>
            <a:off x="330200" y="696912"/>
            <a:ext cx="61977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idx="1" type="body"/>
          </p:nvPr>
        </p:nvSpPr>
        <p:spPr>
          <a:xfrm>
            <a:off x="914400" y="4416425"/>
            <a:ext cx="5029200" cy="41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Shape 331"/>
          <p:cNvSpPr/>
          <p:nvPr>
            <p:ph idx="2" type="sldImg"/>
          </p:nvPr>
        </p:nvSpPr>
        <p:spPr>
          <a:xfrm>
            <a:off x="330200" y="696912"/>
            <a:ext cx="61977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idx="1" type="body"/>
          </p:nvPr>
        </p:nvSpPr>
        <p:spPr>
          <a:xfrm>
            <a:off x="914400" y="4416425"/>
            <a:ext cx="5029200" cy="41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Shape 352"/>
          <p:cNvSpPr/>
          <p:nvPr>
            <p:ph idx="2" type="sldImg"/>
          </p:nvPr>
        </p:nvSpPr>
        <p:spPr>
          <a:xfrm>
            <a:off x="330200" y="696912"/>
            <a:ext cx="61977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idx="1" type="body"/>
          </p:nvPr>
        </p:nvSpPr>
        <p:spPr>
          <a:xfrm>
            <a:off x="914400" y="4416425"/>
            <a:ext cx="5029200" cy="41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Shape 360"/>
          <p:cNvSpPr/>
          <p:nvPr>
            <p:ph idx="2" type="sldImg"/>
          </p:nvPr>
        </p:nvSpPr>
        <p:spPr>
          <a:xfrm>
            <a:off x="330200" y="696912"/>
            <a:ext cx="61977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>
            <p:ph idx="1" type="body"/>
          </p:nvPr>
        </p:nvSpPr>
        <p:spPr>
          <a:xfrm>
            <a:off x="914400" y="4416425"/>
            <a:ext cx="5029200" cy="41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Shape 368"/>
          <p:cNvSpPr/>
          <p:nvPr>
            <p:ph idx="2" type="sldImg"/>
          </p:nvPr>
        </p:nvSpPr>
        <p:spPr>
          <a:xfrm>
            <a:off x="330200" y="696912"/>
            <a:ext cx="61977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175" y="697230"/>
            <a:ext cx="60963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415790"/>
            <a:ext cx="54864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>
            <p:ph idx="1" type="body"/>
          </p:nvPr>
        </p:nvSpPr>
        <p:spPr>
          <a:xfrm>
            <a:off x="914400" y="4416425"/>
            <a:ext cx="5029200" cy="41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Shape 376"/>
          <p:cNvSpPr/>
          <p:nvPr>
            <p:ph idx="2" type="sldImg"/>
          </p:nvPr>
        </p:nvSpPr>
        <p:spPr>
          <a:xfrm>
            <a:off x="330200" y="696912"/>
            <a:ext cx="61977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>
            <p:ph idx="1" type="body"/>
          </p:nvPr>
        </p:nvSpPr>
        <p:spPr>
          <a:xfrm>
            <a:off x="914400" y="4416425"/>
            <a:ext cx="5029200" cy="41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Shape 385"/>
          <p:cNvSpPr/>
          <p:nvPr>
            <p:ph idx="2" type="sldImg"/>
          </p:nvPr>
        </p:nvSpPr>
        <p:spPr>
          <a:xfrm>
            <a:off x="330200" y="696912"/>
            <a:ext cx="61977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>
            <p:ph idx="1" type="body"/>
          </p:nvPr>
        </p:nvSpPr>
        <p:spPr>
          <a:xfrm>
            <a:off x="914400" y="4416425"/>
            <a:ext cx="5029200" cy="41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Shape 393"/>
          <p:cNvSpPr/>
          <p:nvPr>
            <p:ph idx="2" type="sldImg"/>
          </p:nvPr>
        </p:nvSpPr>
        <p:spPr>
          <a:xfrm>
            <a:off x="330200" y="696912"/>
            <a:ext cx="61977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/>
          <p:nvPr>
            <p:ph idx="2" type="sldImg"/>
          </p:nvPr>
        </p:nvSpPr>
        <p:spPr>
          <a:xfrm>
            <a:off x="330200" y="696912"/>
            <a:ext cx="61977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Shape 401"/>
          <p:cNvSpPr txBox="1"/>
          <p:nvPr>
            <p:ph idx="1" type="body"/>
          </p:nvPr>
        </p:nvSpPr>
        <p:spPr>
          <a:xfrm>
            <a:off x="914400" y="4416425"/>
            <a:ext cx="5029200" cy="41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Shape 402"/>
          <p:cNvSpPr txBox="1"/>
          <p:nvPr>
            <p:ph idx="12" type="sldNum"/>
          </p:nvPr>
        </p:nvSpPr>
        <p:spPr>
          <a:xfrm>
            <a:off x="3886200" y="8831262"/>
            <a:ext cx="2971800" cy="465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>
            <p:ph idx="2" type="sldImg"/>
          </p:nvPr>
        </p:nvSpPr>
        <p:spPr>
          <a:xfrm>
            <a:off x="381175" y="697230"/>
            <a:ext cx="60963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Shape 410"/>
          <p:cNvSpPr txBox="1"/>
          <p:nvPr>
            <p:ph idx="1" type="body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29251" y="697032"/>
            <a:ext cx="6199498" cy="34867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914400" y="4417185"/>
            <a:ext cx="5029200" cy="41837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/>
        </p:nvSpPr>
        <p:spPr>
          <a:xfrm>
            <a:off x="3884612" y="8832782"/>
            <a:ext cx="2971800" cy="463630"/>
          </a:xfrm>
          <a:prstGeom prst="rect">
            <a:avLst/>
          </a:prstGeom>
          <a:noFill/>
          <a:ln>
            <a:noFill/>
          </a:ln>
        </p:spPr>
        <p:txBody>
          <a:bodyPr anchorCtr="0" anchor="b" bIns="46075" lIns="92150" spcFirstLastPara="1" rIns="92150" wrap="square" tIns="460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x="280023" y="663689"/>
            <a:ext cx="6296365" cy="3542322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60" name="Shape 160"/>
          <p:cNvSpPr/>
          <p:nvPr/>
        </p:nvSpPr>
        <p:spPr>
          <a:xfrm>
            <a:off x="915987" y="4415597"/>
            <a:ext cx="5026025" cy="41885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914400" y="4417185"/>
            <a:ext cx="5027612" cy="418219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914400" y="4416425"/>
            <a:ext cx="5029200" cy="41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>
            <p:ph idx="2" type="sldImg"/>
          </p:nvPr>
        </p:nvSpPr>
        <p:spPr>
          <a:xfrm>
            <a:off x="330200" y="696912"/>
            <a:ext cx="61977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30200" y="696912"/>
            <a:ext cx="61977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914400" y="4416425"/>
            <a:ext cx="5029200" cy="41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 txBox="1"/>
          <p:nvPr>
            <p:ph idx="12" type="sldNum"/>
          </p:nvPr>
        </p:nvSpPr>
        <p:spPr>
          <a:xfrm>
            <a:off x="3886200" y="8831262"/>
            <a:ext cx="2971800" cy="465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914400" y="4416425"/>
            <a:ext cx="5029200" cy="41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>
            <p:ph idx="2" type="sldImg"/>
          </p:nvPr>
        </p:nvSpPr>
        <p:spPr>
          <a:xfrm>
            <a:off x="330200" y="696912"/>
            <a:ext cx="61977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idx="1" type="body"/>
          </p:nvPr>
        </p:nvSpPr>
        <p:spPr>
          <a:xfrm>
            <a:off x="914400" y="4416425"/>
            <a:ext cx="5029200" cy="41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>
            <p:ph idx="2" type="sldImg"/>
          </p:nvPr>
        </p:nvSpPr>
        <p:spPr>
          <a:xfrm>
            <a:off x="330200" y="696912"/>
            <a:ext cx="61977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OBJECT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Char char="−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" name="Shape 19"/>
          <p:cNvCxnSpPr/>
          <p:nvPr/>
        </p:nvCxnSpPr>
        <p:spPr>
          <a:xfrm>
            <a:off x="525462" y="866775"/>
            <a:ext cx="8618400" cy="0"/>
          </a:xfrm>
          <a:prstGeom prst="straightConnector1">
            <a:avLst/>
          </a:prstGeom>
          <a:noFill/>
          <a:ln cap="flat" cmpd="sng" w="38100">
            <a:solidFill>
              <a:srgbClr val="FF8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0" name="Shape 20"/>
          <p:cNvSpPr txBox="1"/>
          <p:nvPr/>
        </p:nvSpPr>
        <p:spPr>
          <a:xfrm>
            <a:off x="0" y="4856162"/>
            <a:ext cx="2265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r>
              <a:rPr b="0" i="0" lang="en-US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</a:t>
            </a:r>
            <a:r>
              <a:rPr lang="en-US" sz="1200">
                <a:solidFill>
                  <a:srgbClr val="FF8000"/>
                </a:solidFill>
              </a:rPr>
              <a:t>User </a:t>
            </a:r>
            <a:r>
              <a:rPr b="0" i="0" lang="en-US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School 201</a:t>
            </a:r>
            <a:r>
              <a:rPr lang="en-US" sz="1200">
                <a:solidFill>
                  <a:srgbClr val="FF8000"/>
                </a:solidFill>
              </a:rPr>
              <a:t>8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1546025" y="1526194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1546025" y="278291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200"/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31800" lvl="0" marL="457200" rtl="0"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rtl="0">
              <a:spcBef>
                <a:spcPts val="560"/>
              </a:spcBef>
              <a:spcAft>
                <a:spcPts val="0"/>
              </a:spcAft>
              <a:buSzPts val="2800"/>
              <a:buChar char="−"/>
              <a:defRPr/>
            </a:lvl2pPr>
            <a:lvl3pPr indent="-381000" lvl="2" marL="1371600" rtl="0">
              <a:spcBef>
                <a:spcPts val="480"/>
              </a:spcBef>
              <a:spcAft>
                <a:spcPts val="0"/>
              </a:spcAft>
              <a:buSzPts val="2400"/>
              <a:buChar char="▪"/>
              <a:defRPr/>
            </a:lvl3pPr>
            <a:lvl4pPr indent="-355600" lvl="3" marL="18288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indent="-355600" lvl="4" marL="22860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5pPr>
            <a:lvl6pPr indent="-355600" lvl="5" marL="27432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ctrTitle"/>
          </p:nvPr>
        </p:nvSpPr>
        <p:spPr>
          <a:xfrm>
            <a:off x="1700185" y="1020263"/>
            <a:ext cx="5807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9pPr>
          </a:lstStyle>
          <a:p/>
        </p:txBody>
      </p:sp>
      <p:sp>
        <p:nvSpPr>
          <p:cNvPr id="76" name="Shape 76"/>
          <p:cNvSpPr/>
          <p:nvPr/>
        </p:nvSpPr>
        <p:spPr>
          <a:xfrm>
            <a:off x="6897625" y="4649963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7454375" y="4229100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8827727" y="3448165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8677050" y="4933406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2972225" y="475050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579635" y="2530109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311843" y="593639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/>
        </p:nvSpPr>
        <p:spPr>
          <a:xfrm>
            <a:off x="626322" y="1004904"/>
            <a:ext cx="253800" cy="1902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8104500" y="3722325"/>
            <a:ext cx="190200" cy="142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8803950" y="4240992"/>
            <a:ext cx="190200" cy="142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196310" y="1493168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1738050" y="203491"/>
            <a:ext cx="253800" cy="1902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771659" y="1878364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4271584" y="356119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7729213" y="4595578"/>
            <a:ext cx="2538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nections-05.png" id="92" name="Shape 9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5945" y="-1"/>
            <a:ext cx="684908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>
            <p:ph idx="1" type="body"/>
          </p:nvPr>
        </p:nvSpPr>
        <p:spPr>
          <a:xfrm>
            <a:off x="1215300" y="1876050"/>
            <a:ext cx="6713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57200" lvl="0" marL="457200" rtl="0" algn="ctr">
              <a:spcBef>
                <a:spcPts val="640"/>
              </a:spcBef>
              <a:spcAft>
                <a:spcPts val="0"/>
              </a:spcAft>
              <a:buClr>
                <a:srgbClr val="263238"/>
              </a:buClr>
              <a:buSzPts val="3600"/>
              <a:buChar char="•"/>
              <a:defRPr i="1" sz="3600"/>
            </a:lvl1pPr>
            <a:lvl2pPr indent="-457200" lvl="1" marL="914400" rtl="0" algn="ctr">
              <a:spcBef>
                <a:spcPts val="560"/>
              </a:spcBef>
              <a:spcAft>
                <a:spcPts val="0"/>
              </a:spcAft>
              <a:buClr>
                <a:srgbClr val="263238"/>
              </a:buClr>
              <a:buSzPts val="3600"/>
              <a:buChar char="−"/>
              <a:defRPr i="1" sz="3600"/>
            </a:lvl2pPr>
            <a:lvl3pPr indent="-457200" lvl="2" marL="1371600" rtl="0" algn="ctr">
              <a:spcBef>
                <a:spcPts val="480"/>
              </a:spcBef>
              <a:spcAft>
                <a:spcPts val="0"/>
              </a:spcAft>
              <a:buClr>
                <a:srgbClr val="263238"/>
              </a:buClr>
              <a:buSzPts val="3600"/>
              <a:buChar char="▪"/>
              <a:defRPr i="1" sz="3600"/>
            </a:lvl3pPr>
            <a:lvl4pPr indent="-457200" lvl="3" marL="1828800" rtl="0" algn="ctr">
              <a:spcBef>
                <a:spcPts val="400"/>
              </a:spcBef>
              <a:spcAft>
                <a:spcPts val="0"/>
              </a:spcAft>
              <a:buClr>
                <a:srgbClr val="263238"/>
              </a:buClr>
              <a:buSzPts val="3600"/>
              <a:buChar char="•"/>
              <a:defRPr i="1" sz="3600"/>
            </a:lvl4pPr>
            <a:lvl5pPr indent="-457200" lvl="4" marL="2286000" rtl="0" algn="ctr">
              <a:spcBef>
                <a:spcPts val="400"/>
              </a:spcBef>
              <a:spcAft>
                <a:spcPts val="0"/>
              </a:spcAft>
              <a:buClr>
                <a:srgbClr val="263238"/>
              </a:buClr>
              <a:buSzPts val="3600"/>
              <a:buChar char="•"/>
              <a:defRPr i="1" sz="3600"/>
            </a:lvl5pPr>
            <a:lvl6pPr indent="-457200" lvl="5" marL="2743200" rtl="0" algn="ctr">
              <a:spcBef>
                <a:spcPts val="400"/>
              </a:spcBef>
              <a:spcAft>
                <a:spcPts val="0"/>
              </a:spcAft>
              <a:buClr>
                <a:srgbClr val="263238"/>
              </a:buClr>
              <a:buSzPts val="3600"/>
              <a:buChar char="•"/>
              <a:defRPr i="1" sz="3600"/>
            </a:lvl6pPr>
            <a:lvl7pPr indent="-457200" lvl="6" marL="3200400" rtl="0" algn="ctr">
              <a:spcBef>
                <a:spcPts val="400"/>
              </a:spcBef>
              <a:spcAft>
                <a:spcPts val="0"/>
              </a:spcAft>
              <a:buClr>
                <a:srgbClr val="263238"/>
              </a:buClr>
              <a:buSzPts val="3600"/>
              <a:buChar char="•"/>
              <a:defRPr i="1" sz="3600"/>
            </a:lvl7pPr>
            <a:lvl8pPr indent="-457200" lvl="7" marL="3657600" rtl="0" algn="ctr">
              <a:spcBef>
                <a:spcPts val="400"/>
              </a:spcBef>
              <a:spcAft>
                <a:spcPts val="0"/>
              </a:spcAft>
              <a:buClr>
                <a:srgbClr val="263238"/>
              </a:buClr>
              <a:buSzPts val="3600"/>
              <a:buChar char="•"/>
              <a:defRPr i="1" sz="3600"/>
            </a:lvl8pPr>
            <a:lvl9pPr indent="-457200" lvl="8" marL="4114800" rtl="0" algn="ctr">
              <a:spcBef>
                <a:spcPts val="400"/>
              </a:spcBef>
              <a:spcAft>
                <a:spcPts val="0"/>
              </a:spcAft>
              <a:buClr>
                <a:srgbClr val="263238"/>
              </a:buClr>
              <a:buSzPts val="3600"/>
              <a:buChar char="•"/>
              <a:defRPr i="1" sz="3600"/>
            </a:lvl9pPr>
          </a:lstStyle>
          <a:p/>
        </p:txBody>
      </p:sp>
      <p:grpSp>
        <p:nvGrpSpPr>
          <p:cNvPr id="94" name="Shape 94"/>
          <p:cNvGrpSpPr/>
          <p:nvPr/>
        </p:nvGrpSpPr>
        <p:grpSpPr>
          <a:xfrm>
            <a:off x="3593400" y="805714"/>
            <a:ext cx="1957200" cy="819900"/>
            <a:chOff x="3593400" y="1760085"/>
            <a:chExt cx="1957200" cy="1093200"/>
          </a:xfrm>
        </p:grpSpPr>
        <p:sp>
          <p:nvSpPr>
            <p:cNvPr id="95" name="Shape 95"/>
            <p:cNvSpPr txBox="1"/>
            <p:nvPr/>
          </p:nvSpPr>
          <p:spPr>
            <a:xfrm>
              <a:off x="3593400" y="1872097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6000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sz="60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8" name="Shape 98"/>
          <p:cNvCxnSpPr>
            <a:endCxn id="96" idx="1"/>
          </p:cNvCxnSpPr>
          <p:nvPr/>
        </p:nvCxnSpPr>
        <p:spPr>
          <a:xfrm>
            <a:off x="3742095" y="653985"/>
            <a:ext cx="443400" cy="271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Shape 99"/>
          <p:cNvCxnSpPr/>
          <p:nvPr/>
        </p:nvCxnSpPr>
        <p:spPr>
          <a:xfrm rot="10800000">
            <a:off x="4114800" y="202414"/>
            <a:ext cx="457200" cy="6033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Shape 100"/>
          <p:cNvCxnSpPr/>
          <p:nvPr/>
        </p:nvCxnSpPr>
        <p:spPr>
          <a:xfrm flipH="1" rot="10800000">
            <a:off x="4749075" y="564919"/>
            <a:ext cx="95100" cy="261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" name="Shape 10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 1">
  <p:cSld name="TITLE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ctrTitle"/>
          </p:nvPr>
        </p:nvSpPr>
        <p:spPr>
          <a:xfrm>
            <a:off x="1546025" y="1526194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  <p:sp>
        <p:nvSpPr>
          <p:cNvPr id="104" name="Shape 104"/>
          <p:cNvSpPr txBox="1"/>
          <p:nvPr>
            <p:ph idx="1" type="subTitle"/>
          </p:nvPr>
        </p:nvSpPr>
        <p:spPr>
          <a:xfrm>
            <a:off x="1546025" y="278291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200"/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23" name="Shape 23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ts val="1400"/>
              <a:buFont typeface="Times New Roman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 New Roman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Shape 26"/>
          <p:cNvSpPr txBox="1"/>
          <p:nvPr/>
        </p:nvSpPr>
        <p:spPr>
          <a:xfrm>
            <a:off x="0" y="4856162"/>
            <a:ext cx="2265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r>
              <a:rPr b="0" i="0" lang="en-US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</a:t>
            </a:r>
            <a:r>
              <a:rPr lang="en-US" sz="1200">
                <a:solidFill>
                  <a:srgbClr val="FF8000"/>
                </a:solidFill>
              </a:rPr>
              <a:t>User </a:t>
            </a:r>
            <a:r>
              <a:rPr b="0" i="0" lang="en-US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School 201</a:t>
            </a:r>
            <a:r>
              <a:rPr lang="en-US" sz="1200">
                <a:solidFill>
                  <a:srgbClr val="FF8000"/>
                </a:solidFill>
              </a:rPr>
              <a:t>8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457201" y="204787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Char char="−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457201" y="1076326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 New Roman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Shape 32"/>
          <p:cNvSpPr txBox="1"/>
          <p:nvPr/>
        </p:nvSpPr>
        <p:spPr>
          <a:xfrm>
            <a:off x="0" y="4856162"/>
            <a:ext cx="2265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r>
              <a:rPr b="0" i="0" lang="en-US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</a:t>
            </a:r>
            <a:r>
              <a:rPr lang="en-US" sz="1200">
                <a:solidFill>
                  <a:srgbClr val="FF8000"/>
                </a:solidFill>
              </a:rPr>
              <a:t>User </a:t>
            </a:r>
            <a:r>
              <a:rPr b="0" i="0" lang="en-US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School 201</a:t>
            </a:r>
            <a:r>
              <a:rPr lang="en-US" sz="1200">
                <a:solidFill>
                  <a:srgbClr val="FF8000"/>
                </a:solidFill>
              </a:rPr>
              <a:t>8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" name="Shape 35"/>
          <p:cNvSpPr txBox="1"/>
          <p:nvPr/>
        </p:nvSpPr>
        <p:spPr>
          <a:xfrm>
            <a:off x="0" y="4856162"/>
            <a:ext cx="2265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r>
              <a:rPr b="0" i="0" lang="en-US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</a:t>
            </a:r>
            <a:r>
              <a:rPr lang="en-US" sz="1200">
                <a:solidFill>
                  <a:srgbClr val="FF8000"/>
                </a:solidFill>
              </a:rPr>
              <a:t>User </a:t>
            </a:r>
            <a:r>
              <a:rPr b="0" i="0" lang="en-US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School 201</a:t>
            </a:r>
            <a:r>
              <a:rPr lang="en-US" sz="1200">
                <a:solidFill>
                  <a:srgbClr val="FF8000"/>
                </a:solidFill>
              </a:rPr>
              <a:t>8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9" name="Shape 39"/>
          <p:cNvCxnSpPr/>
          <p:nvPr/>
        </p:nvCxnSpPr>
        <p:spPr>
          <a:xfrm>
            <a:off x="525462" y="866775"/>
            <a:ext cx="8618400" cy="0"/>
          </a:xfrm>
          <a:prstGeom prst="straightConnector1">
            <a:avLst/>
          </a:prstGeom>
          <a:noFill/>
          <a:ln cap="flat" cmpd="sng" w="38100">
            <a:solidFill>
              <a:srgbClr val="FF8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40" name="Shape 40"/>
          <p:cNvSpPr txBox="1"/>
          <p:nvPr/>
        </p:nvSpPr>
        <p:spPr>
          <a:xfrm>
            <a:off x="0" y="4856162"/>
            <a:ext cx="2265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r>
              <a:rPr b="0" i="0" lang="en-US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</a:t>
            </a:r>
            <a:r>
              <a:rPr lang="en-US" sz="1200">
                <a:solidFill>
                  <a:srgbClr val="FF8000"/>
                </a:solidFill>
              </a:rPr>
              <a:t>User </a:t>
            </a:r>
            <a:r>
              <a:rPr b="0" i="0" lang="en-US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School 201</a:t>
            </a:r>
            <a:r>
              <a:rPr lang="en-US" sz="1200">
                <a:solidFill>
                  <a:srgbClr val="FF8000"/>
                </a:solidFill>
              </a:rPr>
              <a:t>8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 New Roman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None/>
              <a:defRPr b="1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00080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−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3" type="body"/>
          </p:nvPr>
        </p:nvSpPr>
        <p:spPr>
          <a:xfrm>
            <a:off x="4645026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 New Roman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None/>
              <a:defRPr b="1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4" type="body"/>
          </p:nvPr>
        </p:nvSpPr>
        <p:spPr>
          <a:xfrm>
            <a:off x="4645026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00080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−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8" name="Shape 48"/>
          <p:cNvCxnSpPr/>
          <p:nvPr/>
        </p:nvCxnSpPr>
        <p:spPr>
          <a:xfrm>
            <a:off x="525462" y="866775"/>
            <a:ext cx="8618400" cy="0"/>
          </a:xfrm>
          <a:prstGeom prst="straightConnector1">
            <a:avLst/>
          </a:prstGeom>
          <a:noFill/>
          <a:ln cap="flat" cmpd="sng" w="38100">
            <a:solidFill>
              <a:srgbClr val="FF8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49" name="Shape 49"/>
          <p:cNvSpPr txBox="1"/>
          <p:nvPr/>
        </p:nvSpPr>
        <p:spPr>
          <a:xfrm>
            <a:off x="0" y="4856162"/>
            <a:ext cx="2265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r>
              <a:rPr b="0" i="0" lang="en-US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</a:t>
            </a:r>
            <a:r>
              <a:rPr lang="en-US" sz="1200">
                <a:solidFill>
                  <a:srgbClr val="FF8000"/>
                </a:solidFill>
              </a:rPr>
              <a:t>User </a:t>
            </a:r>
            <a:r>
              <a:rPr b="0" i="0" lang="en-US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School 201</a:t>
            </a:r>
            <a:r>
              <a:rPr lang="en-US" sz="1200">
                <a:solidFill>
                  <a:srgbClr val="FF8000"/>
                </a:solidFill>
              </a:rPr>
              <a:t>8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774700" y="1000125"/>
            <a:ext cx="38100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000080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Char char="−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737100" y="1000125"/>
            <a:ext cx="38100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000080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Char char="−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5" name="Shape 55"/>
          <p:cNvCxnSpPr/>
          <p:nvPr/>
        </p:nvCxnSpPr>
        <p:spPr>
          <a:xfrm>
            <a:off x="525462" y="866775"/>
            <a:ext cx="8618400" cy="0"/>
          </a:xfrm>
          <a:prstGeom prst="straightConnector1">
            <a:avLst/>
          </a:prstGeom>
          <a:noFill/>
          <a:ln cap="flat" cmpd="sng" w="38100">
            <a:solidFill>
              <a:srgbClr val="FF8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56" name="Shape 56"/>
          <p:cNvSpPr txBox="1"/>
          <p:nvPr/>
        </p:nvSpPr>
        <p:spPr>
          <a:xfrm>
            <a:off x="0" y="4856162"/>
            <a:ext cx="2265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r>
              <a:rPr b="0" i="0" lang="en-US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</a:t>
            </a:r>
            <a:r>
              <a:rPr lang="en-US" sz="1200">
                <a:solidFill>
                  <a:srgbClr val="FF8000"/>
                </a:solidFill>
              </a:rPr>
              <a:t>User </a:t>
            </a:r>
            <a:r>
              <a:rPr b="0" i="0" lang="en-US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School 201</a:t>
            </a:r>
            <a:r>
              <a:rPr lang="en-US" sz="1200">
                <a:solidFill>
                  <a:srgbClr val="FF8000"/>
                </a:solidFill>
              </a:rPr>
              <a:t>8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 New Roman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Shape 61"/>
          <p:cNvSpPr txBox="1"/>
          <p:nvPr/>
        </p:nvSpPr>
        <p:spPr>
          <a:xfrm>
            <a:off x="0" y="4856162"/>
            <a:ext cx="2265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r>
              <a:rPr b="0" i="0" lang="en-US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</a:t>
            </a:r>
            <a:r>
              <a:rPr lang="en-US" sz="1200">
                <a:solidFill>
                  <a:srgbClr val="FF8000"/>
                </a:solidFill>
              </a:rPr>
              <a:t>User </a:t>
            </a:r>
            <a:r>
              <a:rPr b="0" i="0" lang="en-US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School 201</a:t>
            </a:r>
            <a:r>
              <a:rPr lang="en-US" sz="1200">
                <a:solidFill>
                  <a:srgbClr val="FF8000"/>
                </a:solidFill>
              </a:rPr>
              <a:t>8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685800" y="171450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647700" y="2914650"/>
            <a:ext cx="81279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 New Roman"/>
              <a:buNone/>
              <a:defRPr b="0" i="0" sz="24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Char char="−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Char char="−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/>
        </p:nvSpPr>
        <p:spPr>
          <a:xfrm>
            <a:off x="-1266825" y="4506912"/>
            <a:ext cx="1842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descr="osg_logo_4c_white" id="14" name="Shape 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123825"/>
            <a:ext cx="1393800" cy="6936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Relationship Id="rId4" Type="http://schemas.openxmlformats.org/officeDocument/2006/relationships/hyperlink" Target="https://www.flickr.com/photos/brentleimenstoll/8583169092/in/photolist-e5sZ91-pTEU2k-8vdNkH-VcpFXV-g6fUKp-g6f5He-5psTGE-5Skkr6-dTD98a-8vXRDQ-7x4gaL-7XdH8Z-5n4B4K-n6T1Qx-8wNERS-h6DUx-e5nnik-g6f4H8-icEtTS-g6fkYf-9jKrxC-5Xpci8-5NKmrd-7wXZqv-5wjDB1-7Xeyh2-7wYQ3c-7x2DqW-8PXbKX-7XgDfy-7XgEMJ-aTV4fK-7wXJWR-7XdxYV-7wXGt6-7x2UoY-7Xeqxi-4n2X2c-4n2Xki-4n2WW2-7Xdxhp-7Xhzvd-fodCkj-TVrve-nnjFt-7Bbgry-qGVCGu-261oKwf-ndCp6W-nHr6oG" TargetMode="External"/><Relationship Id="rId5" Type="http://schemas.openxmlformats.org/officeDocument/2006/relationships/hyperlink" Target="https://creativecommons.org/licenses/by-sa/2.0/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htcondor-wiki.cs.wisc.edu/index.cgi/wiki?p=AvoidingBlackHoles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twitter.com/direlog/status/886721271102410752" TargetMode="External"/><Relationship Id="rId4" Type="http://schemas.openxmlformats.org/officeDocument/2006/relationships/image" Target="../media/image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mailto:htcondor-users@cs.wisc.edu" TargetMode="External"/><Relationship Id="rId4" Type="http://schemas.openxmlformats.org/officeDocument/2006/relationships/hyperlink" Target="mailto:user-support@opensciencegrid.org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ctrTitle"/>
          </p:nvPr>
        </p:nvSpPr>
        <p:spPr>
          <a:xfrm>
            <a:off x="527100" y="1714500"/>
            <a:ext cx="8089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</a:pPr>
            <a:r>
              <a:rPr lang="en-US" sz="4800"/>
              <a:t>Troubleshooting Your Jobs</a:t>
            </a:r>
            <a:endParaRPr sz="4800"/>
          </a:p>
        </p:txBody>
      </p:sp>
      <p:sp>
        <p:nvSpPr>
          <p:cNvPr id="111" name="Shape 111"/>
          <p:cNvSpPr txBox="1"/>
          <p:nvPr>
            <p:ph idx="1" type="subTitle"/>
          </p:nvPr>
        </p:nvSpPr>
        <p:spPr>
          <a:xfrm>
            <a:off x="647700" y="2914650"/>
            <a:ext cx="81279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Font typeface="Times New Roman"/>
              <a:buNone/>
            </a:pPr>
            <a:r>
              <a:rPr lang="en-US">
                <a:solidFill>
                  <a:srgbClr val="000080"/>
                </a:solidFill>
              </a:rPr>
              <a:t>Brian Lin</a:t>
            </a:r>
            <a:endParaRPr>
              <a:solidFill>
                <a:srgbClr val="00008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80"/>
              </a:buClr>
              <a:buFont typeface="Times New Roman"/>
              <a:buNone/>
            </a:pPr>
            <a:r>
              <a:rPr lang="en-US">
                <a:solidFill>
                  <a:srgbClr val="000080"/>
                </a:solidFill>
              </a:rPr>
              <a:t>OSG Software Team</a:t>
            </a:r>
            <a:endParaRPr>
              <a:solidFill>
                <a:srgbClr val="00008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80"/>
              </a:buClr>
              <a:buFont typeface="Times New Roman"/>
              <a:buNone/>
            </a:pPr>
            <a:r>
              <a:rPr b="0" i="0" lang="en-US" sz="24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University of Wisconsin - Madison</a:t>
            </a:r>
            <a:endParaRPr>
              <a:solidFill>
                <a:srgbClr val="00008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Font typeface="Arial"/>
              <a:buNone/>
            </a:pPr>
            <a:r>
              <a:rPr lang="en-US" sz="3200"/>
              <a:t>Why can’t I submit my job?</a:t>
            </a:r>
            <a:endParaRPr sz="3200"/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$ condor_submit sleep.sub</a:t>
            </a:r>
            <a:endParaRPr b="1" sz="18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Submitting job(s)</a:t>
            </a:r>
            <a:endParaRPr sz="18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ts val="1800"/>
              <a:buFont typeface="Consolas"/>
              <a:buChar char="•"/>
            </a:pPr>
            <a:r>
              <a:rPr lang="en-U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ERROR: Can't open "/cloud/login/blin/school/inptu_data"  with flags 00 (No such file or directory)</a:t>
            </a:r>
            <a:endParaRPr sz="18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800"/>
              <a:buFont typeface="Consolas"/>
              <a:buChar char="•"/>
            </a:pPr>
            <a:r>
              <a:rPr lang="en-U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Submitting job(s)No 'executable' parameter was provided</a:t>
            </a:r>
            <a:endParaRPr sz="18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800"/>
              <a:buFont typeface="Consolas"/>
              <a:buChar char="•"/>
            </a:pPr>
            <a:r>
              <a:rPr lang="en-U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ERROR: I don't know about the 'vanila' universe.</a:t>
            </a:r>
            <a:endParaRPr sz="18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800"/>
              <a:buFont typeface="Consolas"/>
              <a:buChar char="•"/>
            </a:pPr>
            <a:r>
              <a:rPr lang="en-U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ERROR: Executable file /bin/slep does not exist</a:t>
            </a:r>
            <a:endParaRPr sz="18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80"/>
              </a:solidFill>
            </a:endParaRPr>
          </a:p>
          <a:p>
            <a:pPr indent="0" lvl="0" marL="0" rtl="0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80"/>
              </a:solidFill>
            </a:endParaRPr>
          </a:p>
        </p:txBody>
      </p:sp>
      <p:sp>
        <p:nvSpPr>
          <p:cNvPr id="207" name="Shape 207"/>
          <p:cNvSpPr txBox="1"/>
          <p:nvPr/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8" name="Shape 208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Font typeface="Arial"/>
              <a:buNone/>
            </a:pPr>
            <a:r>
              <a:rPr lang="en-US" sz="3200"/>
              <a:t>Why can’t I submit my job?</a:t>
            </a:r>
            <a:endParaRPr sz="3200"/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$ condor_submit sleep.sub</a:t>
            </a:r>
            <a:endParaRPr b="1" sz="18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Submitting job(s)</a:t>
            </a:r>
            <a:endParaRPr sz="18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ts val="1800"/>
              <a:buFont typeface="Consolas"/>
              <a:buChar char="•"/>
            </a:pPr>
            <a:r>
              <a:rPr lang="en-U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ERROR: Can't open "/cloud/login/blin/school/inptu_data"  with flags 00 (No such file or directory)</a:t>
            </a:r>
            <a:endParaRPr sz="18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800"/>
              <a:buFont typeface="Consolas"/>
              <a:buChar char="•"/>
            </a:pPr>
            <a:r>
              <a:rPr lang="en-U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Submitting job(s)No 'executable' parameter was provided</a:t>
            </a:r>
            <a:endParaRPr sz="18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800"/>
              <a:buFont typeface="Consolas"/>
              <a:buChar char="•"/>
            </a:pPr>
            <a:r>
              <a:rPr lang="en-U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ERROR: I don't know about the 'vanila' universe.</a:t>
            </a:r>
            <a:endParaRPr sz="18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800"/>
              <a:buFont typeface="Consolas"/>
              <a:buChar char="•"/>
            </a:pPr>
            <a:r>
              <a:rPr lang="en-U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ERROR: Executable file /bin/slep does not exist</a:t>
            </a:r>
            <a:endParaRPr sz="10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rgbClr val="FF8000"/>
                </a:solidFill>
              </a:rPr>
              <a:t>Huh?</a:t>
            </a:r>
            <a:r>
              <a:rPr b="1" lang="en-US" sz="3000">
                <a:solidFill>
                  <a:srgbClr val="000080"/>
                </a:solidFill>
              </a:rPr>
              <a:t> </a:t>
            </a:r>
            <a:r>
              <a:rPr lang="en-US" sz="2400">
                <a:solidFill>
                  <a:srgbClr val="000080"/>
                </a:solidFill>
              </a:rPr>
              <a:t>There are typos in your submit file.</a:t>
            </a:r>
            <a:endParaRPr sz="2400">
              <a:solidFill>
                <a:srgbClr val="000080"/>
              </a:solidFill>
            </a:endParaRPr>
          </a:p>
          <a:p>
            <a:pPr indent="0" lvl="0" marL="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rgbClr val="FF8000"/>
                </a:solidFill>
              </a:rPr>
              <a:t>Solution:</a:t>
            </a:r>
            <a:r>
              <a:rPr lang="en-US" sz="2400">
                <a:solidFill>
                  <a:srgbClr val="000080"/>
                </a:solidFill>
              </a:rPr>
              <a:t> Fix your typos! Condor can only catch a select few of them.</a:t>
            </a:r>
            <a:endParaRPr b="1" sz="2400">
              <a:solidFill>
                <a:srgbClr val="000080"/>
              </a:solidFill>
            </a:endParaRPr>
          </a:p>
        </p:txBody>
      </p:sp>
      <p:sp>
        <p:nvSpPr>
          <p:cNvPr id="215" name="Shape 215"/>
          <p:cNvSpPr txBox="1"/>
          <p:nvPr/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6" name="Shape 216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Font typeface="Arial"/>
              <a:buNone/>
            </a:pPr>
            <a:r>
              <a:rPr lang="en-US" sz="3200"/>
              <a:t>Why can’t I submit my DAG?</a:t>
            </a:r>
            <a:endParaRPr sz="3200"/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80"/>
                </a:solidFill>
              </a:rPr>
              <a:t>Errors appears in *dagman.out files instead of STDOUT or STDERR</a:t>
            </a:r>
            <a:r>
              <a:rPr b="1" lang="en-US" sz="1800">
                <a:solidFill>
                  <a:srgbClr val="000080"/>
                </a:solidFill>
              </a:rPr>
              <a:t>:</a:t>
            </a:r>
            <a:endParaRPr b="1" sz="1800">
              <a:solidFill>
                <a:srgbClr val="00008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8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000080"/>
                </a:solidFill>
              </a:rPr>
              <a:t>07/25/16 17:14:42 From submit: Submitting job(s)</a:t>
            </a:r>
            <a:endParaRPr sz="1800">
              <a:solidFill>
                <a:srgbClr val="00008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000080"/>
                </a:solidFill>
              </a:rPr>
              <a:t>07/25/16 17:14:42 From submit: </a:t>
            </a:r>
            <a:r>
              <a:rPr lang="en-US" sz="1800">
                <a:solidFill>
                  <a:srgbClr val="FF8000"/>
                </a:solidFill>
              </a:rPr>
              <a:t>ERROR: Invalid log file: "/home/blin/sleep/sleep.log" (No such file or directory)</a:t>
            </a:r>
            <a:endParaRPr sz="1800">
              <a:solidFill>
                <a:srgbClr val="FF8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000080"/>
                </a:solidFill>
              </a:rPr>
              <a:t>07/25/16 17:14:42 failed while reading from pipe.</a:t>
            </a:r>
            <a:endParaRPr sz="1800">
              <a:solidFill>
                <a:srgbClr val="00008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000080"/>
                </a:solidFill>
              </a:rPr>
              <a:t>07/25/16 17:14:42 Read so far: Submitting job(s)</a:t>
            </a:r>
            <a:r>
              <a:rPr lang="en-US" sz="1800">
                <a:solidFill>
                  <a:srgbClr val="FF8000"/>
                </a:solidFill>
              </a:rPr>
              <a:t>ERROR: Invalid log file: "/home/blin/sleep/sleep.log" (No such file or directory)</a:t>
            </a:r>
            <a:endParaRPr sz="1800">
              <a:solidFill>
                <a:srgbClr val="FF8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80"/>
                </a:solidFill>
              </a:rPr>
              <a:t>07/25/16 17:14:42 ERROR: submit attempt failed</a:t>
            </a:r>
            <a:endParaRPr sz="1800">
              <a:solidFill>
                <a:srgbClr val="000080"/>
              </a:solidFill>
            </a:endParaRPr>
          </a:p>
        </p:txBody>
      </p:sp>
      <p:sp>
        <p:nvSpPr>
          <p:cNvPr id="223" name="Shape 223"/>
          <p:cNvSpPr txBox="1"/>
          <p:nvPr/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4" name="Shape 224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Font typeface="Arial"/>
              <a:buNone/>
            </a:pPr>
            <a:r>
              <a:rPr lang="en-US" sz="3200"/>
              <a:t>What are my jobs up to?</a:t>
            </a:r>
            <a:endParaRPr sz="3200"/>
          </a:p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Font typeface="Times New Roman"/>
              <a:buNone/>
            </a:pPr>
            <a:r>
              <a:rPr b="1" lang="en-U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$ condor_q -help status</a:t>
            </a:r>
            <a:endParaRPr b="1" sz="18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000080"/>
                </a:solidFill>
              </a:rPr>
              <a:t>	JobStatus codes:</a:t>
            </a:r>
            <a:endParaRPr sz="1800">
              <a:solidFill>
                <a:srgbClr val="00008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000080"/>
                </a:solidFill>
              </a:rPr>
              <a:t>     1 I IDLE</a:t>
            </a:r>
            <a:endParaRPr sz="1800">
              <a:solidFill>
                <a:srgbClr val="00008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000080"/>
                </a:solidFill>
              </a:rPr>
              <a:t>     2 R RUNNING</a:t>
            </a:r>
            <a:endParaRPr sz="1800">
              <a:solidFill>
                <a:srgbClr val="00008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000080"/>
                </a:solidFill>
              </a:rPr>
              <a:t>     3 X REMOVED</a:t>
            </a:r>
            <a:endParaRPr sz="1800">
              <a:solidFill>
                <a:srgbClr val="00008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000080"/>
                </a:solidFill>
              </a:rPr>
              <a:t>     4 C COMPLETED</a:t>
            </a:r>
            <a:endParaRPr sz="1800">
              <a:solidFill>
                <a:srgbClr val="00008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000080"/>
                </a:solidFill>
              </a:rPr>
              <a:t>     5 H HELD</a:t>
            </a:r>
            <a:endParaRPr sz="1800">
              <a:solidFill>
                <a:srgbClr val="00008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000080"/>
                </a:solidFill>
              </a:rPr>
              <a:t>     6 &gt; TRANSFERRING_OUTPUT</a:t>
            </a:r>
            <a:endParaRPr sz="1800">
              <a:solidFill>
                <a:srgbClr val="00008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000080"/>
                </a:solidFill>
              </a:rPr>
              <a:t>     7 S SUSPENDED</a:t>
            </a:r>
            <a:endParaRPr sz="1800">
              <a:solidFill>
                <a:srgbClr val="000080"/>
              </a:solidFill>
            </a:endParaRPr>
          </a:p>
        </p:txBody>
      </p:sp>
      <p:sp>
        <p:nvSpPr>
          <p:cNvPr id="231" name="Shape 231"/>
          <p:cNvSpPr txBox="1"/>
          <p:nvPr/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2" name="Shape 232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Font typeface="Arial"/>
              <a:buNone/>
            </a:pPr>
            <a:r>
              <a:rPr lang="en-US" sz="3200"/>
              <a:t>Why are my jobs idle?</a:t>
            </a:r>
            <a:endParaRPr sz="3200"/>
          </a:p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$ condor_q -better 29486</a:t>
            </a:r>
            <a:endParaRPr b="1" sz="12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[...]</a:t>
            </a:r>
            <a:endParaRPr sz="12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The Requirements expression for job 29486.000 reduces to these conditions:</a:t>
            </a:r>
            <a:endParaRPr sz="12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     	Slots</a:t>
            </a:r>
            <a:endParaRPr sz="12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Step	Matched  Condition</a:t>
            </a:r>
            <a:endParaRPr sz="12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-----  --------  ---------</a:t>
            </a:r>
            <a:endParaRPr sz="12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[1]    	8348  Target.OpSysMajorVer == 6</a:t>
            </a:r>
            <a:endParaRPr sz="12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[7]   	10841  TARGET.Disk &gt;= RequestDisk</a:t>
            </a:r>
            <a:endParaRPr sz="12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FF8000"/>
                </a:solidFill>
                <a:latin typeface="Consolas"/>
                <a:ea typeface="Consolas"/>
                <a:cs typeface="Consolas"/>
                <a:sym typeface="Consolas"/>
              </a:rPr>
              <a:t>[9]               1  TARGET.Memory &gt;= RequestMemory</a:t>
            </a:r>
            <a:endParaRPr sz="1200">
              <a:solidFill>
                <a:srgbClr val="FF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[11]  	10852  TARGET.HasFileTransfer</a:t>
            </a:r>
            <a:endParaRPr sz="12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9" name="Shape 239"/>
          <p:cNvSpPr txBox="1"/>
          <p:nvPr/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0" name="Shape 240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Font typeface="Arial"/>
              <a:buNone/>
            </a:pPr>
            <a:r>
              <a:rPr lang="en-US" sz="3200"/>
              <a:t>Why are my jobs still running?</a:t>
            </a:r>
            <a:endParaRPr sz="3200"/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$ condor_q -nobatch</a:t>
            </a:r>
            <a:endParaRPr b="1" sz="18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-- Schedd: learn.chtc.wisc.edu : &lt;128.104.100.43:9618?...</a:t>
            </a:r>
            <a:endParaRPr sz="18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 ID      OWNER       	SUBMITTED 	RUN_TIME ST PRI SIZE CMD</a:t>
            </a:r>
            <a:endParaRPr sz="18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14665.0   blin        	7/25 18:19   </a:t>
            </a:r>
            <a:r>
              <a:rPr lang="en-US" sz="1800">
                <a:solidFill>
                  <a:srgbClr val="FF8000"/>
                </a:solidFill>
                <a:latin typeface="Consolas"/>
                <a:ea typeface="Consolas"/>
                <a:cs typeface="Consolas"/>
                <a:sym typeface="Consolas"/>
              </a:rPr>
              <a:t>0+23:00:03</a:t>
            </a:r>
            <a:r>
              <a:rPr lang="en-U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 R  0	0.3 sleep.sh</a:t>
            </a:r>
            <a:endParaRPr sz="18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00008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FF8000"/>
                </a:solidFill>
              </a:rPr>
              <a:t>Solution:</a:t>
            </a:r>
            <a:r>
              <a:rPr lang="en-US" sz="2400">
                <a:solidFill>
                  <a:srgbClr val="000080"/>
                </a:solidFill>
              </a:rPr>
              <a:t> Use `condor_ssh_to_job &lt;job ID&gt;` to open an SSH session to the worker node running your job. Non-OSG jobs only!</a:t>
            </a:r>
            <a:endParaRPr sz="2400">
              <a:solidFill>
                <a:srgbClr val="000080"/>
              </a:solidFill>
            </a:endParaRPr>
          </a:p>
        </p:txBody>
      </p:sp>
      <p:sp>
        <p:nvSpPr>
          <p:cNvPr id="247" name="Shape 247"/>
          <p:cNvSpPr txBox="1"/>
          <p:nvPr/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8" name="Shape 248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Font typeface="Arial"/>
              <a:buNone/>
            </a:pPr>
            <a:r>
              <a:rPr lang="en-US" sz="3200"/>
              <a:t>Why are my jobs held?</a:t>
            </a:r>
            <a:endParaRPr sz="3200"/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Font typeface="Times New Roman"/>
              <a:buNone/>
            </a:pPr>
            <a:r>
              <a:rPr b="1" lang="en-US" sz="1400">
                <a:latin typeface="Consolas"/>
                <a:ea typeface="Consolas"/>
                <a:cs typeface="Consolas"/>
                <a:sym typeface="Consolas"/>
              </a:rPr>
              <a:t>$ condor_q -held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-- Schedd: learn.chtc.wisc.edu : &lt;128.104.100.43:9618?... @ 07/18/17 15:13:42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ID  	OWNER      	HELD_SINCE  HOLD_REASON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19.0   blin        	7/14 15:07 </a:t>
            </a:r>
            <a:r>
              <a:rPr lang="en-US" sz="1400">
                <a:solidFill>
                  <a:srgbClr val="FF8000"/>
                </a:solidFill>
                <a:latin typeface="Consolas"/>
                <a:ea typeface="Consolas"/>
                <a:cs typeface="Consolas"/>
                <a:sym typeface="Consolas"/>
              </a:rPr>
              <a:t>Error from fermicloud113.fnal.gov: Failed to execute '/cloud/login/blin/school/sleep.sh': (errno=13: 'Permission denied')</a:t>
            </a:r>
            <a:endParaRPr sz="1400">
              <a:solidFill>
                <a:srgbClr val="FF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14662.0   blin        	7/25 18:05 </a:t>
            </a:r>
            <a:r>
              <a:rPr lang="en-US" sz="1400">
                <a:solidFill>
                  <a:srgbClr val="FF8000"/>
                </a:solidFill>
                <a:latin typeface="Consolas"/>
                <a:ea typeface="Consolas"/>
                <a:cs typeface="Consolas"/>
                <a:sym typeface="Consolas"/>
              </a:rPr>
              <a:t>Error from slot1_12@e163.chtc.wisc.edu: Failed to execute '/var/lib/condor/execute/slot1/dir_3090825/condor_exec.exe': (errno=8: 'Exec format error')</a:t>
            </a:r>
            <a:endParaRPr sz="24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5" name="Shape 255"/>
          <p:cNvSpPr txBox="1"/>
          <p:nvPr/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6" name="Shape 256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Font typeface="Arial"/>
              <a:buNone/>
            </a:pPr>
            <a:r>
              <a:rPr lang="en-US" sz="3200"/>
              <a:t>Why are my jobs held?</a:t>
            </a:r>
            <a:endParaRPr sz="3200"/>
          </a:p>
        </p:txBody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Font typeface="Times New Roman"/>
              <a:buNone/>
            </a:pPr>
            <a:r>
              <a:rPr b="1" lang="en-US" sz="1400">
                <a:latin typeface="Consolas"/>
                <a:ea typeface="Consolas"/>
                <a:cs typeface="Consolas"/>
                <a:sym typeface="Consolas"/>
              </a:rPr>
              <a:t>$ condor_q -held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-- Schedd: learn.chtc.wisc.edu : &lt;128.104.100.43:9618?... @ 07/18/17 15:13:42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ID  	OWNER      	HELD_SINCE  HOLD_REASON                                                                                                                                                                                                                                                          19.0   blin        	7/14 15:07 </a:t>
            </a:r>
            <a:r>
              <a:rPr lang="en-US" sz="1400">
                <a:solidFill>
                  <a:srgbClr val="FF8000"/>
                </a:solidFill>
                <a:latin typeface="Consolas"/>
                <a:ea typeface="Consolas"/>
                <a:cs typeface="Consolas"/>
                <a:sym typeface="Consolas"/>
              </a:rPr>
              <a:t>Error from fermicloud113.fnal.gov: Failed to execute '/cloud/login/blin/school/sleep.sh': (errno=13: 'Permission denied')</a:t>
            </a:r>
            <a:endParaRPr sz="1400">
              <a:solidFill>
                <a:srgbClr val="FF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14662.0   blin        	7/25 18:05 </a:t>
            </a:r>
            <a:r>
              <a:rPr lang="en-US" sz="1400">
                <a:solidFill>
                  <a:srgbClr val="FF8000"/>
                </a:solidFill>
                <a:latin typeface="Consolas"/>
                <a:ea typeface="Consolas"/>
                <a:cs typeface="Consolas"/>
                <a:sym typeface="Consolas"/>
              </a:rPr>
              <a:t>Error from slot1_12@e163.chtc.wisc.edu: Failed to execute '/var/lib/condor/execute/slot1/dir_3090825/condor_exec.exe': (errno=8: 'Exec format error')</a:t>
            </a:r>
            <a:endParaRPr sz="1400">
              <a:solidFill>
                <a:srgbClr val="FF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solidFill>
                  <a:srgbClr val="FF8000"/>
                </a:solidFill>
              </a:rPr>
              <a:t>Huh?</a:t>
            </a:r>
            <a:r>
              <a:rPr b="1" lang="en-US" sz="2300">
                <a:solidFill>
                  <a:srgbClr val="000080"/>
                </a:solidFill>
              </a:rPr>
              <a:t> </a:t>
            </a:r>
            <a:r>
              <a:rPr lang="en-US" sz="2300">
                <a:solidFill>
                  <a:srgbClr val="000080"/>
                </a:solidFill>
              </a:rPr>
              <a:t>Condor couldn’t run your executable.</a:t>
            </a:r>
            <a:endParaRPr sz="2300">
              <a:solidFill>
                <a:srgbClr val="000080"/>
              </a:solidFill>
            </a:endParaRPr>
          </a:p>
          <a:p>
            <a:pPr indent="0" lvl="0" marL="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solidFill>
                  <a:srgbClr val="FF8000"/>
                </a:solidFill>
              </a:rPr>
              <a:t>Solution:</a:t>
            </a:r>
            <a:r>
              <a:rPr lang="en-US" sz="2300">
                <a:solidFill>
                  <a:srgbClr val="000080"/>
                </a:solidFill>
              </a:rPr>
              <a:t> Set the executable bit on your executable (`chmod +x &lt;filename&gt;`) and/or add the missing shebang line at the top of the executable, e.g. ‘#!/bin/bash’.</a:t>
            </a:r>
            <a:endParaRPr sz="2300"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   </a:t>
            </a:r>
            <a:r>
              <a:rPr b="1" lang="en-US" sz="1800"/>
              <a:t> </a:t>
            </a:r>
            <a:r>
              <a:rPr b="1" lang="en-US" sz="2400"/>
              <a:t> </a:t>
            </a:r>
            <a:r>
              <a:rPr b="1" lang="en-US" sz="1000"/>
              <a:t>                                                                                                                                                                                                     </a:t>
            </a:r>
            <a:endParaRPr sz="2400">
              <a:solidFill>
                <a:srgbClr val="000080"/>
              </a:solidFill>
            </a:endParaRPr>
          </a:p>
        </p:txBody>
      </p:sp>
      <p:sp>
        <p:nvSpPr>
          <p:cNvPr id="263" name="Shape 263"/>
          <p:cNvSpPr txBox="1"/>
          <p:nvPr/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64" name="Shape 264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Font typeface="Arial"/>
              <a:buNone/>
            </a:pPr>
            <a:r>
              <a:rPr lang="en-US" sz="3200"/>
              <a:t>Why are my jobs held?</a:t>
            </a:r>
            <a:endParaRPr sz="3200"/>
          </a:p>
        </p:txBody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latin typeface="Consolas"/>
                <a:ea typeface="Consolas"/>
                <a:cs typeface="Consolas"/>
                <a:sym typeface="Consolas"/>
              </a:rPr>
              <a:t>$ condor_q -held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-- Schedd: learn.chtc.wisc.edu : &lt;128.104.100.43:9618?... @ 07/18/17 15:13:42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ID   	OWNER      	HELD_SINCE  HOLD_REASON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29494.0   blin        	7/16 17:31 </a:t>
            </a:r>
            <a:r>
              <a:rPr lang="en-US" sz="1400">
                <a:solidFill>
                  <a:srgbClr val="FF8000"/>
                </a:solidFill>
                <a:latin typeface="Consolas"/>
                <a:ea typeface="Consolas"/>
                <a:cs typeface="Consolas"/>
                <a:sym typeface="Consolas"/>
              </a:rPr>
              <a:t>Failed to initialize user log to /home/blin/foo/bar/test-000.log or /home/blin/foo/./test.dag.nodes.log</a:t>
            </a:r>
            <a:endParaRPr sz="1400">
              <a:solidFill>
                <a:srgbClr val="FF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/>
          </a:p>
          <a:p>
            <a:pPr indent="0" lvl="0" marL="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   </a:t>
            </a:r>
            <a:r>
              <a:rPr b="1" lang="en-US" sz="1800"/>
              <a:t> </a:t>
            </a:r>
            <a:r>
              <a:rPr b="1" lang="en-US" sz="2400"/>
              <a:t> </a:t>
            </a:r>
            <a:r>
              <a:rPr b="1" lang="en-US" sz="1000"/>
              <a:t>                                                                                                                                                                                                     </a:t>
            </a:r>
            <a:endParaRPr sz="2400">
              <a:solidFill>
                <a:srgbClr val="000080"/>
              </a:solidFill>
            </a:endParaRPr>
          </a:p>
        </p:txBody>
      </p:sp>
      <p:sp>
        <p:nvSpPr>
          <p:cNvPr id="271" name="Shape 271"/>
          <p:cNvSpPr txBox="1"/>
          <p:nvPr/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72" name="Shape 272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Font typeface="Arial"/>
              <a:buNone/>
            </a:pPr>
            <a:r>
              <a:rPr lang="en-US" sz="3200"/>
              <a:t>Why are my jobs held?</a:t>
            </a:r>
            <a:endParaRPr sz="3200"/>
          </a:p>
        </p:txBody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latin typeface="Consolas"/>
                <a:ea typeface="Consolas"/>
                <a:cs typeface="Consolas"/>
                <a:sym typeface="Consolas"/>
              </a:rPr>
              <a:t>$ condor_q -held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-- Schedd: learn.chtc.wisc.edu : &lt;128.104.100.43:9618?... @ 07/18/17 15:13:42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ID   	OWNER      	HELD_SINCE  HOLD_REASON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29494.0   blin        	7/16 17:31 </a:t>
            </a:r>
            <a:r>
              <a:rPr lang="en-US" sz="1400">
                <a:solidFill>
                  <a:srgbClr val="FF8000"/>
                </a:solidFill>
                <a:latin typeface="Consolas"/>
                <a:ea typeface="Consolas"/>
                <a:cs typeface="Consolas"/>
                <a:sym typeface="Consolas"/>
              </a:rPr>
              <a:t>Failed to initialize user log to /home/blin/foo/bar/test-000.log or /home/blin/foo/./test.dag.nodes.log</a:t>
            </a:r>
            <a:endParaRPr sz="1400">
              <a:solidFill>
                <a:srgbClr val="FF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/>
          </a:p>
          <a:p>
            <a:pPr indent="0" lvl="0" marL="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solidFill>
                  <a:srgbClr val="FF8000"/>
                </a:solidFill>
              </a:rPr>
              <a:t>Huh?</a:t>
            </a:r>
            <a:r>
              <a:rPr b="1" lang="en-US" sz="2300">
                <a:solidFill>
                  <a:srgbClr val="000080"/>
                </a:solidFill>
              </a:rPr>
              <a:t> </a:t>
            </a:r>
            <a:r>
              <a:rPr lang="en-US" sz="2300">
                <a:solidFill>
                  <a:srgbClr val="000080"/>
                </a:solidFill>
              </a:rPr>
              <a:t>Condor couldn’t read job or DAG log files</a:t>
            </a:r>
            <a:endParaRPr sz="2300">
              <a:solidFill>
                <a:srgbClr val="000080"/>
              </a:solidFill>
            </a:endParaRPr>
          </a:p>
          <a:p>
            <a:pPr indent="0" lvl="0" marL="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solidFill>
                  <a:srgbClr val="FF8000"/>
                </a:solidFill>
              </a:rPr>
              <a:t>Solution:</a:t>
            </a:r>
            <a:r>
              <a:rPr lang="en-US" sz="2300">
                <a:solidFill>
                  <a:srgbClr val="000080"/>
                </a:solidFill>
              </a:rPr>
              <a:t> Ensure existence/write permissions for each folder in the specified path or choose a new location for your files!</a:t>
            </a:r>
            <a:endParaRPr sz="2300"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   </a:t>
            </a:r>
            <a:r>
              <a:rPr b="1" lang="en-US" sz="1800"/>
              <a:t> </a:t>
            </a:r>
            <a:r>
              <a:rPr b="1" lang="en-US" sz="2400"/>
              <a:t> </a:t>
            </a:r>
            <a:r>
              <a:rPr b="1" lang="en-US" sz="1000"/>
              <a:t>                                                                                                                                                                                                     </a:t>
            </a:r>
            <a:endParaRPr sz="2400">
              <a:solidFill>
                <a:srgbClr val="000080"/>
              </a:solidFill>
            </a:endParaRPr>
          </a:p>
        </p:txBody>
      </p:sp>
      <p:sp>
        <p:nvSpPr>
          <p:cNvPr id="279" name="Shape 279"/>
          <p:cNvSpPr txBox="1"/>
          <p:nvPr/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80" name="Shape 280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>
            <a:off x="5199675" y="1567475"/>
            <a:ext cx="2715600" cy="27537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 txBox="1"/>
          <p:nvPr>
            <p:ph idx="4294967295" type="title"/>
          </p:nvPr>
        </p:nvSpPr>
        <p:spPr>
          <a:xfrm>
            <a:off x="873875" y="2211725"/>
            <a:ext cx="4216800" cy="7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The grid is your oyster!      </a:t>
            </a:r>
            <a:endParaRPr sz="4800"/>
          </a:p>
        </p:txBody>
      </p:sp>
      <p:pic>
        <p:nvPicPr>
          <p:cNvPr descr="StockSnap_S0NV9XZ4OZ.jpg" id="118" name="Shape 118"/>
          <p:cNvPicPr preferRelativeResize="0"/>
          <p:nvPr/>
        </p:nvPicPr>
        <p:blipFill rotWithShape="1">
          <a:blip r:embed="rId3">
            <a:alphaModFix/>
          </a:blip>
          <a:srcRect b="0" l="20800" r="12533" t="0"/>
          <a:stretch/>
        </p:blipFill>
        <p:spPr>
          <a:xfrm>
            <a:off x="5329125" y="1715963"/>
            <a:ext cx="2456700" cy="2456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Font typeface="Arial"/>
              <a:buNone/>
            </a:pPr>
            <a:r>
              <a:rPr lang="en-US" sz="3200"/>
              <a:t>Why are my jobs held?</a:t>
            </a:r>
            <a:endParaRPr sz="3200"/>
          </a:p>
        </p:txBody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Font typeface="Times New Roman"/>
              <a:buNone/>
            </a:pPr>
            <a:r>
              <a:rPr b="1" lang="en-US" sz="1600">
                <a:latin typeface="Consolas"/>
                <a:ea typeface="Consolas"/>
                <a:cs typeface="Consolas"/>
                <a:sym typeface="Consolas"/>
              </a:rPr>
              <a:t>$ condor_q -held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-- Schedd: learn.chtc.wisc.edu : &lt;128.104.100.43:9618?... @ 07/18/17 15:13:42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ID  	OWNER      	HELD_SINCE  HOLD_REASON                                                                                                                                                                                                                                                            19.0   blin        	7/14 15:07 </a:t>
            </a:r>
            <a:r>
              <a:rPr lang="en-US" sz="1600">
                <a:solidFill>
                  <a:srgbClr val="FF8000"/>
                </a:solidFill>
                <a:latin typeface="Consolas"/>
                <a:ea typeface="Consolas"/>
                <a:cs typeface="Consolas"/>
                <a:sym typeface="Consolas"/>
              </a:rPr>
              <a:t>Error from fermicloud113.fnal.gov: Failed to execute '/cloud/login/blin/school/sleep.sh': invalid interpreter (/bin/bash) specified on first line of script (errno=2: 'No such file or directory')    </a:t>
            </a:r>
            <a:r>
              <a:rPr lang="en-US" sz="1600">
                <a:solidFill>
                  <a:srgbClr val="FF8000"/>
                </a:solidFill>
              </a:rPr>
              <a:t> </a:t>
            </a:r>
            <a:r>
              <a:rPr lang="en-US" sz="1600"/>
              <a:t>  </a:t>
            </a:r>
            <a:r>
              <a:rPr b="1" lang="en-US" sz="1600"/>
              <a:t>                                                                                                                                                                                                  </a:t>
            </a:r>
            <a:endParaRPr b="1" sz="1600"/>
          </a:p>
          <a:p>
            <a:pPr indent="0" lvl="0" marL="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/>
          </a:p>
        </p:txBody>
      </p:sp>
      <p:sp>
        <p:nvSpPr>
          <p:cNvPr id="287" name="Shape 287"/>
          <p:cNvSpPr txBox="1"/>
          <p:nvPr/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88" name="Shape 288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Font typeface="Arial"/>
              <a:buNone/>
            </a:pPr>
            <a:r>
              <a:rPr lang="en-US" sz="3200"/>
              <a:t>Why are my jobs held?</a:t>
            </a:r>
            <a:endParaRPr sz="3200"/>
          </a:p>
        </p:txBody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Font typeface="Times New Roman"/>
              <a:buNone/>
            </a:pPr>
            <a:r>
              <a:rPr b="1" lang="en-US" sz="1600">
                <a:latin typeface="Consolas"/>
                <a:ea typeface="Consolas"/>
                <a:cs typeface="Consolas"/>
                <a:sym typeface="Consolas"/>
              </a:rPr>
              <a:t>$ condor_q -held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-- Schedd: learn.chtc.wisc.edu : &lt;128.104.100.43:9618?... @ 07/18/17 15:13:42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ID  	OWNER      	HELD_SINCE  HOLD_REASON                                                                                                                                                                                                                                                            19.0   blin        	7/14 15:07 </a:t>
            </a:r>
            <a:r>
              <a:rPr lang="en-US" sz="1600">
                <a:solidFill>
                  <a:srgbClr val="FF8000"/>
                </a:solidFill>
                <a:latin typeface="Consolas"/>
                <a:ea typeface="Consolas"/>
                <a:cs typeface="Consolas"/>
                <a:sym typeface="Consolas"/>
              </a:rPr>
              <a:t>Error from fermicloud113.fnal.gov: Failed to execute '/cloud/login/blin/school/sleep.sh': invalid interpreter (/bin/bash) specified on first line of script (errno=2: 'No such file or directory')  </a:t>
            </a:r>
            <a:r>
              <a:rPr lang="en-US" sz="1600">
                <a:solidFill>
                  <a:srgbClr val="FF8000"/>
                </a:solidFill>
              </a:rPr>
              <a:t>   </a:t>
            </a:r>
            <a:r>
              <a:rPr lang="en-US" sz="1600"/>
              <a:t>  </a:t>
            </a:r>
            <a:r>
              <a:rPr b="1" lang="en-US" sz="1600"/>
              <a:t>                                                                                                                                                                                                  </a:t>
            </a:r>
            <a:endParaRPr b="1" sz="1600"/>
          </a:p>
          <a:p>
            <a:pPr indent="0" lvl="0" marL="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solidFill>
                  <a:srgbClr val="FF8000"/>
                </a:solidFill>
              </a:rPr>
              <a:t>Huh?</a:t>
            </a:r>
            <a:r>
              <a:rPr b="1" lang="en-US" sz="2300">
                <a:solidFill>
                  <a:srgbClr val="000080"/>
                </a:solidFill>
              </a:rPr>
              <a:t> </a:t>
            </a:r>
            <a:r>
              <a:rPr lang="en-US" sz="2300">
                <a:solidFill>
                  <a:srgbClr val="000080"/>
                </a:solidFill>
              </a:rPr>
              <a:t>There are carriage returns (^M) in your executable.</a:t>
            </a:r>
            <a:endParaRPr sz="2300">
              <a:solidFill>
                <a:srgbClr val="000080"/>
              </a:solidFill>
            </a:endParaRPr>
          </a:p>
          <a:p>
            <a:pPr indent="0" lvl="0" marL="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solidFill>
                  <a:srgbClr val="FF8000"/>
                </a:solidFill>
              </a:rPr>
              <a:t>Solution:</a:t>
            </a:r>
            <a:r>
              <a:rPr lang="en-US" sz="2300">
                <a:solidFill>
                  <a:srgbClr val="000080"/>
                </a:solidFill>
              </a:rPr>
              <a:t> Use  `dos2unix` or `vi -b &lt;filename&gt;` to see and delete the carriage returns (use ‘x’ to delete). </a:t>
            </a:r>
            <a:endParaRPr b="1" sz="2300"/>
          </a:p>
        </p:txBody>
      </p:sp>
      <p:sp>
        <p:nvSpPr>
          <p:cNvPr id="295" name="Shape 295"/>
          <p:cNvSpPr txBox="1"/>
          <p:nvPr/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96" name="Shape 296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Font typeface="Arial"/>
              <a:buNone/>
            </a:pPr>
            <a:r>
              <a:rPr lang="en-US" sz="3200"/>
              <a:t>Why are my jobs held?</a:t>
            </a:r>
            <a:endParaRPr sz="3200"/>
          </a:p>
        </p:txBody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Font typeface="Times New Roman"/>
              <a:buNone/>
            </a:pPr>
            <a:r>
              <a:rPr b="1" lang="en-US" sz="1600">
                <a:latin typeface="Consolas"/>
                <a:ea typeface="Consolas"/>
                <a:cs typeface="Consolas"/>
                <a:sym typeface="Consolas"/>
              </a:rPr>
              <a:t>$ condor_q -held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-- Schedd: learn.chtc.wisc.edu : &lt;128.104.100.43:9618?... @ 07/18/17 15:13:42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ID  	OWNER      	HELD_SINCE  HOLD_REASON                                                                                                                                                                                                                                                            19.0   blin        	7/14 15:07 </a:t>
            </a:r>
            <a:r>
              <a:rPr lang="en-US" sz="1600">
                <a:solidFill>
                  <a:srgbClr val="FF8000"/>
                </a:solidFill>
                <a:latin typeface="Consolas"/>
                <a:ea typeface="Consolas"/>
                <a:cs typeface="Consolas"/>
                <a:sym typeface="Consolas"/>
              </a:rPr>
              <a:t>Error from slot1_1@e026.chtc.wisc.edu: Job has gone over memory limit of 1 megabytes. Peak usage: 1 megabytes.     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-US" sz="1600">
                <a:latin typeface="Consolas"/>
                <a:ea typeface="Consolas"/>
                <a:cs typeface="Consolas"/>
                <a:sym typeface="Consolas"/>
              </a:rPr>
              <a:t>                                                                                                                                                                                                  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3" name="Shape 303"/>
          <p:cNvSpPr txBox="1"/>
          <p:nvPr/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04" name="Shape 304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Font typeface="Arial"/>
              <a:buNone/>
            </a:pPr>
            <a:r>
              <a:rPr lang="en-US" sz="3200"/>
              <a:t>Why are my jobs held?</a:t>
            </a:r>
            <a:endParaRPr sz="3200"/>
          </a:p>
        </p:txBody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Font typeface="Times New Roman"/>
              <a:buNone/>
            </a:pPr>
            <a:r>
              <a:rPr b="1" lang="en-US" sz="1600">
                <a:latin typeface="Consolas"/>
                <a:ea typeface="Consolas"/>
                <a:cs typeface="Consolas"/>
                <a:sym typeface="Consolas"/>
              </a:rPr>
              <a:t>$ condor_q -held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-- Schedd: learn.chtc.wisc.edu : &lt;128.104.100.43:9618?... @ 07/18/17 15:13:42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ID  	OWNER      	HELD_SINCE  HOLD_REASON                                                                                                                                                                                                                                                            19.0   blin        	7/14 15:07 </a:t>
            </a:r>
            <a:r>
              <a:rPr lang="en-US" sz="1600">
                <a:solidFill>
                  <a:srgbClr val="FF8000"/>
                </a:solidFill>
                <a:latin typeface="Consolas"/>
                <a:ea typeface="Consolas"/>
                <a:cs typeface="Consolas"/>
                <a:sym typeface="Consolas"/>
              </a:rPr>
              <a:t>Error from slot1_1@e026.chtc.wisc.edu: Job has gone over memory limit of 1 megabytes. Peak usage: 1 megabytes.   </a:t>
            </a:r>
            <a:r>
              <a:rPr lang="en-US" sz="1800">
                <a:solidFill>
                  <a:srgbClr val="FF8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8000"/>
                </a:solidFill>
              </a:rPr>
              <a:t> </a:t>
            </a:r>
            <a:r>
              <a:rPr lang="en-US" sz="1800"/>
              <a:t>  </a:t>
            </a:r>
            <a:r>
              <a:rPr b="1" lang="en-US" sz="1000"/>
              <a:t>                                                                                                                                                                                                  </a:t>
            </a:r>
            <a:endParaRPr b="1" sz="1000"/>
          </a:p>
          <a:p>
            <a:pPr indent="0" lvl="0" marL="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rgbClr val="FF8000"/>
                </a:solidFill>
              </a:rPr>
              <a:t>Huh?</a:t>
            </a:r>
            <a:r>
              <a:rPr b="1" lang="en-US" sz="3000">
                <a:solidFill>
                  <a:srgbClr val="000080"/>
                </a:solidFill>
              </a:rPr>
              <a:t> </a:t>
            </a:r>
            <a:r>
              <a:rPr lang="en-US" sz="2400">
                <a:solidFill>
                  <a:srgbClr val="000080"/>
                </a:solidFill>
              </a:rPr>
              <a:t>You’ve used too many resources. </a:t>
            </a:r>
            <a:endParaRPr sz="2400">
              <a:solidFill>
                <a:srgbClr val="000080"/>
              </a:solidFill>
            </a:endParaRPr>
          </a:p>
          <a:p>
            <a:pPr indent="0" lvl="0" marL="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rgbClr val="FF8000"/>
                </a:solidFill>
              </a:rPr>
              <a:t>Solution:</a:t>
            </a:r>
            <a:r>
              <a:rPr lang="en-US" sz="2400">
                <a:solidFill>
                  <a:srgbClr val="000080"/>
                </a:solidFill>
              </a:rPr>
              <a:t> Request more! </a:t>
            </a:r>
            <a:endParaRPr b="1" sz="1000"/>
          </a:p>
        </p:txBody>
      </p:sp>
      <p:sp>
        <p:nvSpPr>
          <p:cNvPr id="311" name="Shape 311"/>
          <p:cNvSpPr txBox="1"/>
          <p:nvPr/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12" name="Shape 312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Font typeface="Arial"/>
              <a:buNone/>
            </a:pPr>
            <a:r>
              <a:rPr lang="en-US" sz="3200"/>
              <a:t>Why are my jobs held?</a:t>
            </a:r>
            <a:endParaRPr sz="3200"/>
          </a:p>
        </p:txBody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747425" y="991025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/>
              <a:t>Edit your jobs on the fly with 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condor_qedit</a:t>
            </a:r>
            <a:r>
              <a:rPr lang="en-US" sz="2000"/>
              <a:t> and 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condor_release</a:t>
            </a:r>
            <a:r>
              <a:rPr lang="en-US" sz="2000"/>
              <a:t>:</a:t>
            </a:r>
            <a:endParaRPr sz="2000"/>
          </a:p>
          <a:p>
            <a:pPr indent="-3302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600"/>
              <a:buFont typeface="Consolas"/>
              <a:buAutoNum type="arabicPeriod"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condor_qedit &lt;job ID&gt; &lt;resource&gt; &lt;value&gt;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nsolas"/>
              <a:buAutoNum type="alphaLcPeriod"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condor_qedit &lt;job ID&gt; RequestMemory &lt;mem in MB&gt;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Consolas"/>
              <a:buAutoNum type="alphaLcPeriod"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condor_qedit -const ‘JobStatus =?= 5’ RequestDisk &lt;disk in KiB&gt;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Consolas"/>
              <a:buAutoNum type="alphaLcPeriod"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condor_qedit -const ‘Owner =?= “blin”’ RequestCpus &lt;CPUs&gt;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condor_release &lt;job ID&gt;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Font typeface="Times New Roman"/>
              <a:buNone/>
            </a:pPr>
            <a:r>
              <a:rPr lang="en-US" sz="2000"/>
              <a:t>Or remove your jobs, fix the submit file, and resubmit:</a:t>
            </a:r>
            <a:endParaRPr sz="2000"/>
          </a:p>
          <a:p>
            <a:pPr indent="-330200" lvl="0" marL="457200" rtl="0">
              <a:spcBef>
                <a:spcPts val="640"/>
              </a:spcBef>
              <a:spcAft>
                <a:spcPts val="0"/>
              </a:spcAft>
              <a:buSzPts val="1600"/>
              <a:buFont typeface="Consolas"/>
              <a:buAutoNum type="arabicPeriod"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condor_rm &lt;job ID&gt;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600"/>
              <a:t>Add 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request_disk</a:t>
            </a:r>
            <a:r>
              <a:rPr lang="en-US" sz="1600"/>
              <a:t>, 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request_mem</a:t>
            </a:r>
            <a:r>
              <a:rPr lang="en-US" sz="1600"/>
              <a:t>, or 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request_cpus</a:t>
            </a:r>
            <a:r>
              <a:rPr lang="en-US" sz="1600"/>
              <a:t> to your submit file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Font typeface="Consolas"/>
              <a:buAutoNum type="arabicPeriod"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condor_submit &lt;submit file&gt;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9" name="Shape 319"/>
          <p:cNvSpPr txBox="1"/>
          <p:nvPr/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20" name="Shape 320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Font typeface="Arial"/>
              <a:buNone/>
            </a:pPr>
            <a:r>
              <a:rPr lang="en-US" sz="3200"/>
              <a:t>Why are my jobs held?</a:t>
            </a:r>
            <a:endParaRPr sz="3200"/>
          </a:p>
        </p:txBody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774700" y="923925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Font typeface="Times New Roman"/>
              <a:buNone/>
            </a:pPr>
            <a:r>
              <a:rPr b="1" lang="en-US" sz="1400">
                <a:latin typeface="Consolas"/>
                <a:ea typeface="Consolas"/>
                <a:cs typeface="Consolas"/>
                <a:sym typeface="Consolas"/>
              </a:rPr>
              <a:t>$ condor_q -held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-- Schedd: learn.chtc.wisc.edu : &lt;128.104.100.43:9618?... @ 07/18/17 15:13:42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Font typeface="Times New Roman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24.0   blin        	7/14 16:12 </a:t>
            </a:r>
            <a:r>
              <a:rPr lang="en-US" sz="1400">
                <a:solidFill>
                  <a:srgbClr val="FF8000"/>
                </a:solidFill>
                <a:latin typeface="Consolas"/>
                <a:ea typeface="Consolas"/>
                <a:cs typeface="Consolas"/>
                <a:sym typeface="Consolas"/>
              </a:rPr>
              <a:t>Error from learn.chtc.wisc.edu: STARTER at 128.104.100.52 failed to send file(s) to &lt;128.104.100.43:64130&gt;: error reading from /var/lib/condor/execute/dir_24823/bar: (errno 2) No such file or directory; SHADOW failed to receive file(s) from &lt;128.104.100.52:10507&gt;</a:t>
            </a:r>
            <a:endParaRPr b="1" sz="1400">
              <a:solidFill>
                <a:srgbClr val="FF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7" name="Shape 327"/>
          <p:cNvSpPr txBox="1"/>
          <p:nvPr/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28" name="Shape 328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Font typeface="Arial"/>
              <a:buNone/>
            </a:pPr>
            <a:r>
              <a:rPr lang="en-US" sz="3200"/>
              <a:t>Why are my jobs held?</a:t>
            </a:r>
            <a:endParaRPr sz="3200"/>
          </a:p>
        </p:txBody>
      </p:sp>
      <p:sp>
        <p:nvSpPr>
          <p:cNvPr id="334" name="Shape 334"/>
          <p:cNvSpPr txBox="1"/>
          <p:nvPr/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35" name="Shape 335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6" name="Shape 336"/>
          <p:cNvSpPr/>
          <p:nvPr/>
        </p:nvSpPr>
        <p:spPr>
          <a:xfrm>
            <a:off x="1291175" y="1464600"/>
            <a:ext cx="2053800" cy="2480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80"/>
                </a:solidFill>
              </a:rPr>
              <a:t>Submit Node</a:t>
            </a:r>
            <a:endParaRPr b="1" sz="2400">
              <a:solidFill>
                <a:srgbClr val="000080"/>
              </a:solidFill>
            </a:endParaRPr>
          </a:p>
        </p:txBody>
      </p:sp>
      <p:sp>
        <p:nvSpPr>
          <p:cNvPr id="337" name="Shape 337"/>
          <p:cNvSpPr/>
          <p:nvPr/>
        </p:nvSpPr>
        <p:spPr>
          <a:xfrm>
            <a:off x="1699025" y="2289450"/>
            <a:ext cx="1238100" cy="1410600"/>
          </a:xfrm>
          <a:prstGeom prst="rect">
            <a:avLst/>
          </a:prstGeom>
          <a:solidFill>
            <a:srgbClr val="FF8000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80"/>
                </a:solidFill>
              </a:rPr>
              <a:t>SHADOW</a:t>
            </a:r>
            <a:endParaRPr b="1" sz="1800">
              <a:solidFill>
                <a:srgbClr val="000080"/>
              </a:solidFill>
            </a:endParaRPr>
          </a:p>
        </p:txBody>
      </p:sp>
      <p:sp>
        <p:nvSpPr>
          <p:cNvPr id="338" name="Shape 338"/>
          <p:cNvSpPr/>
          <p:nvPr/>
        </p:nvSpPr>
        <p:spPr>
          <a:xfrm>
            <a:off x="5969125" y="1464600"/>
            <a:ext cx="2053800" cy="2480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80"/>
                </a:solidFill>
              </a:rPr>
              <a:t>Compute</a:t>
            </a:r>
            <a:r>
              <a:rPr b="1" lang="en-US" sz="2400">
                <a:solidFill>
                  <a:srgbClr val="000080"/>
                </a:solidFill>
              </a:rPr>
              <a:t> Node</a:t>
            </a:r>
            <a:endParaRPr b="1" sz="2400">
              <a:solidFill>
                <a:srgbClr val="000080"/>
              </a:solidFill>
            </a:endParaRPr>
          </a:p>
        </p:txBody>
      </p:sp>
      <p:sp>
        <p:nvSpPr>
          <p:cNvPr id="339" name="Shape 339"/>
          <p:cNvSpPr/>
          <p:nvPr/>
        </p:nvSpPr>
        <p:spPr>
          <a:xfrm>
            <a:off x="6376975" y="2289450"/>
            <a:ext cx="1238100" cy="1410600"/>
          </a:xfrm>
          <a:prstGeom prst="rect">
            <a:avLst/>
          </a:prstGeom>
          <a:solidFill>
            <a:srgbClr val="FF8000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000080"/>
                </a:solidFill>
              </a:rPr>
              <a:t>STARTER</a:t>
            </a:r>
            <a:endParaRPr b="1" sz="1700">
              <a:solidFill>
                <a:srgbClr val="000080"/>
              </a:solidFill>
            </a:endParaRPr>
          </a:p>
        </p:txBody>
      </p:sp>
      <p:sp>
        <p:nvSpPr>
          <p:cNvPr id="340" name="Shape 340"/>
          <p:cNvSpPr/>
          <p:nvPr/>
        </p:nvSpPr>
        <p:spPr>
          <a:xfrm>
            <a:off x="4115500" y="3557700"/>
            <a:ext cx="419100" cy="481500"/>
          </a:xfrm>
          <a:prstGeom prst="foldedCorner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4049800" y="3494675"/>
            <a:ext cx="419100" cy="481500"/>
          </a:xfrm>
          <a:prstGeom prst="foldedCorner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Shape 342"/>
          <p:cNvSpPr/>
          <p:nvPr/>
        </p:nvSpPr>
        <p:spPr>
          <a:xfrm>
            <a:off x="3963650" y="3417625"/>
            <a:ext cx="419100" cy="481500"/>
          </a:xfrm>
          <a:prstGeom prst="foldedCorner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Shape 343"/>
          <p:cNvSpPr/>
          <p:nvPr/>
        </p:nvSpPr>
        <p:spPr>
          <a:xfrm>
            <a:off x="4129838" y="2079700"/>
            <a:ext cx="419100" cy="481500"/>
          </a:xfrm>
          <a:prstGeom prst="foldedCorner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Shape 344"/>
          <p:cNvSpPr/>
          <p:nvPr/>
        </p:nvSpPr>
        <p:spPr>
          <a:xfrm>
            <a:off x="4064138" y="2016675"/>
            <a:ext cx="419100" cy="481500"/>
          </a:xfrm>
          <a:prstGeom prst="foldedCorner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Shape 345"/>
          <p:cNvSpPr/>
          <p:nvPr/>
        </p:nvSpPr>
        <p:spPr>
          <a:xfrm>
            <a:off x="3977988" y="1939625"/>
            <a:ext cx="419100" cy="481500"/>
          </a:xfrm>
          <a:prstGeom prst="foldedCorner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Shape 346"/>
          <p:cNvSpPr txBox="1"/>
          <p:nvPr/>
        </p:nvSpPr>
        <p:spPr>
          <a:xfrm>
            <a:off x="4507363" y="2131475"/>
            <a:ext cx="12237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80"/>
                </a:solidFill>
              </a:rPr>
              <a:t>Output</a:t>
            </a:r>
            <a:endParaRPr b="1" sz="1800">
              <a:solidFill>
                <a:srgbClr val="000080"/>
              </a:solidFill>
            </a:endParaRPr>
          </a:p>
        </p:txBody>
      </p:sp>
      <p:sp>
        <p:nvSpPr>
          <p:cNvPr id="347" name="Shape 347"/>
          <p:cNvSpPr txBox="1"/>
          <p:nvPr/>
        </p:nvSpPr>
        <p:spPr>
          <a:xfrm>
            <a:off x="4521700" y="3424650"/>
            <a:ext cx="12237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80"/>
                </a:solidFill>
              </a:rPr>
              <a:t>Input</a:t>
            </a:r>
            <a:endParaRPr b="1" sz="1800">
              <a:solidFill>
                <a:srgbClr val="000080"/>
              </a:solidFill>
            </a:endParaRPr>
          </a:p>
        </p:txBody>
      </p:sp>
      <p:cxnSp>
        <p:nvCxnSpPr>
          <p:cNvPr id="348" name="Shape 348"/>
          <p:cNvCxnSpPr/>
          <p:nvPr/>
        </p:nvCxnSpPr>
        <p:spPr>
          <a:xfrm>
            <a:off x="2945100" y="3327525"/>
            <a:ext cx="3426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9" name="Shape 349"/>
          <p:cNvCxnSpPr/>
          <p:nvPr/>
        </p:nvCxnSpPr>
        <p:spPr>
          <a:xfrm>
            <a:off x="2945100" y="2666888"/>
            <a:ext cx="3426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Font typeface="Arial"/>
              <a:buNone/>
            </a:pPr>
            <a:r>
              <a:rPr lang="en-US" sz="3200"/>
              <a:t>Why are my jobs held?</a:t>
            </a:r>
            <a:endParaRPr sz="3200"/>
          </a:p>
        </p:txBody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774700" y="923925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Font typeface="Times New Roman"/>
              <a:buNone/>
            </a:pPr>
            <a:r>
              <a:rPr b="1" lang="en-US" sz="1400">
                <a:latin typeface="Consolas"/>
                <a:ea typeface="Consolas"/>
                <a:cs typeface="Consolas"/>
                <a:sym typeface="Consolas"/>
              </a:rPr>
              <a:t>$ condor_q -held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-- Schedd: learn.chtc.wisc.edu : &lt;128.104.100.43:9618?... @ 07/18/17 15:13:42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Font typeface="Times New Roman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24.0   blin        	7/14 16:12 </a:t>
            </a:r>
            <a:r>
              <a:rPr lang="en-US" sz="1400">
                <a:solidFill>
                  <a:srgbClr val="263238"/>
                </a:solidFill>
                <a:latin typeface="Consolas"/>
                <a:ea typeface="Consolas"/>
                <a:cs typeface="Consolas"/>
                <a:sym typeface="Consolas"/>
              </a:rPr>
              <a:t>Error from learn.chtc.wisc.edu:</a:t>
            </a:r>
            <a:r>
              <a:rPr lang="en-US" sz="1400">
                <a:solidFill>
                  <a:srgbClr val="FF8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400">
                <a:solidFill>
                  <a:srgbClr val="FF8000"/>
                </a:solidFill>
                <a:latin typeface="Consolas"/>
                <a:ea typeface="Consolas"/>
                <a:cs typeface="Consolas"/>
                <a:sym typeface="Consolas"/>
              </a:rPr>
              <a:t>STARTER at 128.104.100.52 failed to send file(s) to &lt;128.104.100.43:64130&gt;: error reading from /var/lib/condor/execute/dir_24823/bar: (errno 2) No such file or directory</a:t>
            </a:r>
            <a:r>
              <a:rPr lang="en-US" sz="1400">
                <a:solidFill>
                  <a:srgbClr val="263238"/>
                </a:solidFill>
                <a:latin typeface="Consolas"/>
                <a:ea typeface="Consolas"/>
                <a:cs typeface="Consolas"/>
                <a:sym typeface="Consolas"/>
              </a:rPr>
              <a:t>; SHADOW failed to receive file(s) from &lt;128.104.100.52:10507&gt;</a:t>
            </a:r>
            <a:endParaRPr b="1" sz="1400">
              <a:solidFill>
                <a:srgbClr val="26323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rgbClr val="FF8000"/>
                </a:solidFill>
              </a:rPr>
              <a:t>Huh?</a:t>
            </a:r>
            <a:r>
              <a:rPr b="1" lang="en-US" sz="3000">
                <a:solidFill>
                  <a:srgbClr val="000080"/>
                </a:solidFill>
              </a:rPr>
              <a:t> </a:t>
            </a:r>
            <a:r>
              <a:rPr lang="en-US" sz="2400">
                <a:solidFill>
                  <a:srgbClr val="000080"/>
                </a:solidFill>
              </a:rPr>
              <a:t>Your job did not create the files that you specified in </a:t>
            </a:r>
            <a:r>
              <a:rPr lang="en-US" sz="2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transfer_output_files</a:t>
            </a:r>
            <a:r>
              <a:rPr lang="en-US" sz="2400">
                <a:solidFill>
                  <a:srgbClr val="000080"/>
                </a:solidFill>
              </a:rPr>
              <a:t>.</a:t>
            </a:r>
            <a:endParaRPr sz="2400">
              <a:solidFill>
                <a:srgbClr val="000080"/>
              </a:solidFill>
            </a:endParaRPr>
          </a:p>
          <a:p>
            <a:pPr indent="0" lvl="0" marL="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rgbClr val="FF8000"/>
                </a:solidFill>
              </a:rPr>
              <a:t>Solution:</a:t>
            </a:r>
            <a:r>
              <a:rPr lang="en-US" sz="2400">
                <a:solidFill>
                  <a:srgbClr val="000080"/>
                </a:solidFill>
              </a:rPr>
              <a:t> Check for typos in </a:t>
            </a:r>
            <a:r>
              <a:rPr lang="en-US" sz="2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transfer_output_files</a:t>
            </a:r>
            <a:r>
              <a:rPr lang="en-US" sz="2400">
                <a:solidFill>
                  <a:srgbClr val="000080"/>
                </a:solidFill>
              </a:rPr>
              <a:t>, job runtime, </a:t>
            </a:r>
            <a:r>
              <a:rPr lang="en-US" sz="2400">
                <a:solidFill>
                  <a:srgbClr val="000080"/>
                </a:solidFill>
              </a:rPr>
              <a:t>add debugging information to your code.</a:t>
            </a:r>
            <a:endParaRPr b="1" sz="1000">
              <a:solidFill>
                <a:srgbClr val="FF8000"/>
              </a:solidFill>
            </a:endParaRPr>
          </a:p>
        </p:txBody>
      </p:sp>
      <p:sp>
        <p:nvSpPr>
          <p:cNvPr id="356" name="Shape 356"/>
          <p:cNvSpPr txBox="1"/>
          <p:nvPr/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57" name="Shape 357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Font typeface="Arial"/>
              <a:buNone/>
            </a:pPr>
            <a:r>
              <a:rPr lang="en-US" sz="3200"/>
              <a:t>Why are my jobs held?</a:t>
            </a:r>
            <a:endParaRPr sz="3200"/>
          </a:p>
        </p:txBody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774700" y="923925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latin typeface="Consolas"/>
                <a:ea typeface="Consolas"/>
                <a:cs typeface="Consolas"/>
                <a:sym typeface="Consolas"/>
              </a:rPr>
              <a:t>$ condor_q -af holdreason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FF8000"/>
                </a:solidFill>
                <a:latin typeface="Consolas"/>
                <a:ea typeface="Consolas"/>
                <a:cs typeface="Consolas"/>
                <a:sym typeface="Consolas"/>
              </a:rPr>
              <a:t>Error from slot1_1@glidein_90499_320684397@node022.local: STARTER at 192.168.1.22 failed to send file(s) to &lt;128.104.100.31:9618&gt;; SHADOW at 128.104.100.31 failed to write to file /home/blin/location/output/location.5164.0.out: (errno 2) No such file or directory</a:t>
            </a:r>
            <a:endParaRPr sz="1400">
              <a:solidFill>
                <a:srgbClr val="FF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Font typeface="Times New Roman"/>
              <a:buNone/>
            </a:pPr>
            <a:r>
              <a:t/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4" name="Shape 364"/>
          <p:cNvSpPr txBox="1"/>
          <p:nvPr/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65" name="Shape 365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Font typeface="Arial"/>
              <a:buNone/>
            </a:pPr>
            <a:r>
              <a:rPr lang="en-US" sz="3200"/>
              <a:t>Why are my jobs held?</a:t>
            </a:r>
            <a:endParaRPr sz="3200"/>
          </a:p>
        </p:txBody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774700" y="923925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latin typeface="Consolas"/>
                <a:ea typeface="Consolas"/>
                <a:cs typeface="Consolas"/>
                <a:sym typeface="Consolas"/>
              </a:rPr>
              <a:t>$ condor_q -af holdreason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263238"/>
                </a:solidFill>
                <a:latin typeface="Consolas"/>
                <a:ea typeface="Consolas"/>
                <a:cs typeface="Consolas"/>
                <a:sym typeface="Consolas"/>
              </a:rPr>
              <a:t>Error from slot1_1@glidein_90499_320684397@node022.local: STARTER at 192.168.1.22 failed to send file(s) to &lt;128.104.100.31:9618&gt;; </a:t>
            </a:r>
            <a:r>
              <a:rPr b="1" lang="en-US" sz="1400">
                <a:solidFill>
                  <a:srgbClr val="FF8000"/>
                </a:solidFill>
                <a:latin typeface="Consolas"/>
                <a:ea typeface="Consolas"/>
                <a:cs typeface="Consolas"/>
                <a:sym typeface="Consolas"/>
              </a:rPr>
              <a:t>SHADOW at 128.104.100.31</a:t>
            </a:r>
            <a:r>
              <a:rPr lang="en-US" sz="1400">
                <a:solidFill>
                  <a:srgbClr val="FF8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400">
                <a:solidFill>
                  <a:srgbClr val="FF8000"/>
                </a:solidFill>
                <a:latin typeface="Consolas"/>
                <a:ea typeface="Consolas"/>
                <a:cs typeface="Consolas"/>
                <a:sym typeface="Consolas"/>
              </a:rPr>
              <a:t>failed to write to file /home/blin/location/output/location.5164.0.out: (errno 2) No such file or directory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rgbClr val="FF8000"/>
                </a:solidFill>
              </a:rPr>
              <a:t>Huh?</a:t>
            </a:r>
            <a:r>
              <a:rPr b="1" lang="en-US" sz="3000">
                <a:solidFill>
                  <a:srgbClr val="000080"/>
                </a:solidFill>
              </a:rPr>
              <a:t> </a:t>
            </a:r>
            <a:r>
              <a:rPr lang="en-US" sz="2400">
                <a:solidFill>
                  <a:srgbClr val="000080"/>
                </a:solidFill>
              </a:rPr>
              <a:t>HTCondor couldn’t write output files</a:t>
            </a:r>
            <a:endParaRPr sz="2400">
              <a:solidFill>
                <a:srgbClr val="000080"/>
              </a:solidFill>
            </a:endParaRPr>
          </a:p>
          <a:p>
            <a:pPr indent="0" lvl="0" marL="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rgbClr val="FF8000"/>
                </a:solidFill>
              </a:rPr>
              <a:t>Solution:</a:t>
            </a:r>
            <a:r>
              <a:rPr lang="en-US" sz="2400">
                <a:solidFill>
                  <a:srgbClr val="000080"/>
                </a:solidFill>
              </a:rPr>
              <a:t> On your submit server, make sure that the directories exist and can be written to</a:t>
            </a:r>
            <a:endParaRPr b="1" sz="1600"/>
          </a:p>
        </p:txBody>
      </p:sp>
      <p:sp>
        <p:nvSpPr>
          <p:cNvPr id="372" name="Shape 372"/>
          <p:cNvSpPr txBox="1"/>
          <p:nvPr/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73" name="Shape 373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5199675" y="1567475"/>
            <a:ext cx="2715600" cy="27537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 txBox="1"/>
          <p:nvPr>
            <p:ph idx="4294967295" type="title"/>
          </p:nvPr>
        </p:nvSpPr>
        <p:spPr>
          <a:xfrm>
            <a:off x="873875" y="2211725"/>
            <a:ext cx="4216800" cy="7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The grid is your oyster!      </a:t>
            </a:r>
            <a:endParaRPr sz="4800"/>
          </a:p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Shape 127"/>
          <p:cNvSpPr txBox="1"/>
          <p:nvPr>
            <p:ph idx="4294967295" type="title"/>
          </p:nvPr>
        </p:nvSpPr>
        <p:spPr>
          <a:xfrm>
            <a:off x="1026275" y="3354725"/>
            <a:ext cx="4216800" cy="7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...if your workflow isn’t broken.</a:t>
            </a:r>
            <a:endParaRPr sz="2000"/>
          </a:p>
        </p:txBody>
      </p:sp>
      <p:pic>
        <p:nvPicPr>
          <p:cNvPr id="128" name="Shape 128"/>
          <p:cNvPicPr preferRelativeResize="0"/>
          <p:nvPr/>
        </p:nvPicPr>
        <p:blipFill rotWithShape="1">
          <a:blip r:embed="rId3">
            <a:alphaModFix/>
          </a:blip>
          <a:srcRect b="4649" l="32517" r="30847" t="40396"/>
          <a:stretch/>
        </p:blipFill>
        <p:spPr>
          <a:xfrm>
            <a:off x="5329125" y="1715963"/>
            <a:ext cx="2456700" cy="2456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/>
        </p:nvSpPr>
        <p:spPr>
          <a:xfrm>
            <a:off x="6611700" y="4824000"/>
            <a:ext cx="23418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sng">
                <a:solidFill>
                  <a:schemeClr val="hlink"/>
                </a:solidFill>
                <a:hlinkClick r:id="rId4"/>
              </a:rPr>
              <a:t>Photo</a:t>
            </a:r>
            <a:r>
              <a:rPr lang="en-US" sz="1000"/>
              <a:t> by brentleimenstol</a:t>
            </a:r>
            <a:r>
              <a:rPr lang="en-US" sz="1000"/>
              <a:t>l CC </a:t>
            </a:r>
            <a:r>
              <a:rPr lang="en-US" sz="1000" u="sng">
                <a:solidFill>
                  <a:schemeClr val="hlink"/>
                </a:solidFill>
                <a:hlinkClick r:id="rId5"/>
              </a:rPr>
              <a:t>BY-SA</a:t>
            </a:r>
            <a:endParaRPr sz="1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Font typeface="Arial"/>
              <a:buNone/>
            </a:pPr>
            <a:r>
              <a:rPr lang="en-US" sz="3200"/>
              <a:t>Why are my jobs held?</a:t>
            </a:r>
            <a:endParaRPr sz="3200"/>
          </a:p>
        </p:txBody>
      </p:sp>
      <p:sp>
        <p:nvSpPr>
          <p:cNvPr id="379" name="Shape 379"/>
          <p:cNvSpPr txBox="1"/>
          <p:nvPr/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80" name="Shape 380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381" name="Shape 381"/>
          <p:cNvGraphicFramePr/>
          <p:nvPr/>
        </p:nvGraphicFramePr>
        <p:xfrm>
          <a:off x="952500" y="135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{E5D49CF4-125F-4D00-8F60-73E512586FD7}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263238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263238"/>
                          </a:solidFill>
                        </a:rPr>
                        <a:t>Failed to READ</a:t>
                      </a:r>
                      <a:endParaRPr b="1">
                        <a:solidFill>
                          <a:srgbClr val="263238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263238"/>
                          </a:solidFill>
                        </a:rPr>
                        <a:t>Failed to WRITE</a:t>
                      </a:r>
                      <a:endParaRPr b="1">
                        <a:solidFill>
                          <a:srgbClr val="263238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263238"/>
                          </a:solidFill>
                        </a:rPr>
                        <a:t>SHADOW</a:t>
                      </a:r>
                      <a:endParaRPr b="1">
                        <a:solidFill>
                          <a:srgbClr val="263238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263238"/>
                          </a:solidFill>
                        </a:rPr>
                        <a:t>Input files don’t exist or cannot be read on the submit server</a:t>
                      </a:r>
                      <a:endParaRPr>
                        <a:solidFill>
                          <a:srgbClr val="263238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263238"/>
                          </a:solidFill>
                        </a:rPr>
                        <a:t>Could not write output files to your submit server (missing or incorrect permissions on directories)</a:t>
                      </a:r>
                      <a:endParaRPr>
                        <a:solidFill>
                          <a:srgbClr val="263238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263238"/>
                          </a:solidFill>
                        </a:rPr>
                        <a:t>STARTER</a:t>
                      </a:r>
                      <a:endParaRPr b="1">
                        <a:solidFill>
                          <a:srgbClr val="263238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263238"/>
                          </a:solidFill>
                        </a:rPr>
                        <a:t>Files in </a:t>
                      </a:r>
                      <a:r>
                        <a:rPr lang="en-US">
                          <a:solidFill>
                            <a:srgbClr val="26323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transfer_output_files </a:t>
                      </a:r>
                      <a:r>
                        <a:rPr lang="en-US">
                          <a:solidFill>
                            <a:srgbClr val="263238"/>
                          </a:solidFill>
                        </a:rPr>
                        <a:t>were not created on the execute server</a:t>
                      </a:r>
                      <a:endParaRPr>
                        <a:solidFill>
                          <a:srgbClr val="263238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263238"/>
                          </a:solidFill>
                        </a:rPr>
                        <a:t>Something’s wrong with the execute server [1] Contact your HTCondor admin!</a:t>
                      </a:r>
                      <a:endParaRPr>
                        <a:solidFill>
                          <a:srgbClr val="263238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82" name="Shape 382"/>
          <p:cNvSpPr txBox="1"/>
          <p:nvPr/>
        </p:nvSpPr>
        <p:spPr>
          <a:xfrm>
            <a:off x="922400" y="3997025"/>
            <a:ext cx="72390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[1] (Advanced) Avoid problematic execute servers on subsequent job executions with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max_retries</a:t>
            </a:r>
            <a:r>
              <a:rPr lang="en-US"/>
              <a:t>,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periodic_release,</a:t>
            </a:r>
            <a:r>
              <a:rPr lang="en-US"/>
              <a:t> and </a:t>
            </a:r>
            <a:r>
              <a:rPr lang="en-US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job_machine_attrs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Font typeface="Arial"/>
              <a:buNone/>
            </a:pPr>
            <a:r>
              <a:rPr lang="en-US" sz="3200"/>
              <a:t>My jobs completed but...</a:t>
            </a:r>
            <a:endParaRPr sz="3200"/>
          </a:p>
        </p:txBody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1800"/>
              <a:t>The output is wrong:</a:t>
            </a:r>
            <a:endParaRPr b="1" sz="1800"/>
          </a:p>
          <a:p>
            <a:pPr indent="-3429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Check *.log files for return codes or unexpected behavior: short runtimes, using too much or too few resources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Check *.err and *.out for error messages. 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Submit an interactive job: `condor_submit -i &lt;submit file&gt;` and run the executable manually.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 sz="1800"/>
              <a:t>If it succeeds, does your submit file have the correct args? If yes, try adding ‘GET_ENV=True’ to your submit file.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 sz="1800"/>
              <a:t>If it fails, there is an issue with your code or your invocation!</a:t>
            </a:r>
            <a:endParaRPr sz="1800"/>
          </a:p>
        </p:txBody>
      </p:sp>
      <p:sp>
        <p:nvSpPr>
          <p:cNvPr id="389" name="Shape 389"/>
          <p:cNvSpPr txBox="1"/>
          <p:nvPr/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90" name="Shape 390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Font typeface="Arial"/>
              <a:buNone/>
            </a:pPr>
            <a:r>
              <a:rPr lang="en-US"/>
              <a:t>Troubleshooting DAGs</a:t>
            </a:r>
            <a:endParaRPr/>
          </a:p>
        </p:txBody>
      </p:sp>
      <p:sp>
        <p:nvSpPr>
          <p:cNvPr id="396" name="Shape 396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Check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*.rescue*</a:t>
            </a:r>
            <a:r>
              <a:rPr lang="en-US" sz="2400"/>
              <a:t> files (which DAG nodes failed)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Check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*.dagman.out</a:t>
            </a:r>
            <a:r>
              <a:rPr lang="en-US" sz="2400"/>
              <a:t> (errors with job submission)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Check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*.nodes.log</a:t>
            </a:r>
            <a:r>
              <a:rPr lang="en-US" sz="2400"/>
              <a:t> (return codes,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PRE/POST</a:t>
            </a:r>
            <a:r>
              <a:rPr lang="en-US" sz="2400"/>
              <a:t> script failures). 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If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PRE/POST</a:t>
            </a:r>
            <a:r>
              <a:rPr lang="en-US" sz="2400"/>
              <a:t> scripts failed, run them manually to see where they failed.</a:t>
            </a:r>
            <a:endParaRPr sz="2400"/>
          </a:p>
        </p:txBody>
      </p:sp>
      <p:sp>
        <p:nvSpPr>
          <p:cNvPr id="397" name="Shape 397"/>
          <p:cNvSpPr txBox="1"/>
          <p:nvPr/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98" name="Shape 398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Troubleshooting Exercise</a:t>
            </a:r>
            <a:endParaRPr/>
          </a:p>
        </p:txBody>
      </p:sp>
      <p:sp>
        <p:nvSpPr>
          <p:cNvPr id="405" name="Shape 405"/>
          <p:cNvSpPr txBox="1"/>
          <p:nvPr>
            <p:ph idx="1" type="body"/>
          </p:nvPr>
        </p:nvSpPr>
        <p:spPr>
          <a:xfrm>
            <a:off x="5328975" y="4547450"/>
            <a:ext cx="3739500" cy="2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80"/>
                </a:solidFill>
              </a:rPr>
              <a:t>Source: @direlog, </a:t>
            </a:r>
            <a:r>
              <a:rPr lang="en-US" sz="800" u="sng">
                <a:solidFill>
                  <a:schemeClr val="hlink"/>
                </a:solidFill>
                <a:hlinkClick r:id="rId3"/>
              </a:rPr>
              <a:t>https://twitter.com/direlog/status/886721271102410752</a:t>
            </a:r>
            <a:endParaRPr sz="800">
              <a:solidFill>
                <a:srgbClr val="000080"/>
              </a:solidFill>
            </a:endParaRPr>
          </a:p>
          <a:p>
            <a:pPr indent="0" lvl="0" marL="0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80"/>
              </a:solidFill>
            </a:endParaRPr>
          </a:p>
        </p:txBody>
      </p:sp>
      <p:sp>
        <p:nvSpPr>
          <p:cNvPr id="406" name="Shape 406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troubleshooting_is_awful_present.png" id="407" name="Shape 4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3716" y="1144125"/>
            <a:ext cx="5796571" cy="337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>
            <p:ph idx="4294967295" type="subTitle"/>
          </p:nvPr>
        </p:nvSpPr>
        <p:spPr>
          <a:xfrm>
            <a:off x="1804500" y="1796275"/>
            <a:ext cx="5535000" cy="13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9700" lvl="0" marL="342900" rtl="0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000080"/>
                </a:solidFill>
              </a:rPr>
              <a:t>Questions?</a:t>
            </a:r>
            <a:endParaRPr b="1" sz="7200">
              <a:solidFill>
                <a:srgbClr val="000080"/>
              </a:solidFill>
            </a:endParaRPr>
          </a:p>
        </p:txBody>
      </p:sp>
      <p:sp>
        <p:nvSpPr>
          <p:cNvPr id="413" name="Shape 413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/>
        </p:nvSpPr>
        <p:spPr>
          <a:xfrm>
            <a:off x="8724900" y="4799130"/>
            <a:ext cx="419100" cy="34279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5" name="Shape 135"/>
          <p:cNvSpPr txBox="1"/>
          <p:nvPr/>
        </p:nvSpPr>
        <p:spPr>
          <a:xfrm>
            <a:off x="1125537" y="2323389"/>
            <a:ext cx="1055687" cy="514193"/>
          </a:xfrm>
          <a:prstGeom prst="rect">
            <a:avLst/>
          </a:prstGeom>
          <a:solidFill>
            <a:srgbClr val="999999"/>
          </a:solidFill>
          <a:ln cap="sq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Idle</a:t>
            </a:r>
            <a:endParaRPr/>
          </a:p>
        </p:txBody>
      </p:sp>
      <p:sp>
        <p:nvSpPr>
          <p:cNvPr id="136" name="Shape 136"/>
          <p:cNvSpPr txBox="1"/>
          <p:nvPr/>
        </p:nvSpPr>
        <p:spPr>
          <a:xfrm>
            <a:off x="4308475" y="2283713"/>
            <a:ext cx="1206500" cy="514193"/>
          </a:xfrm>
          <a:prstGeom prst="rect">
            <a:avLst/>
          </a:prstGeom>
          <a:solidFill>
            <a:srgbClr val="999999"/>
          </a:solidFill>
          <a:ln cap="sq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Running</a:t>
            </a:r>
            <a:endParaRPr/>
          </a:p>
        </p:txBody>
      </p:sp>
      <p:sp>
        <p:nvSpPr>
          <p:cNvPr id="137" name="Shape 137"/>
          <p:cNvSpPr txBox="1"/>
          <p:nvPr/>
        </p:nvSpPr>
        <p:spPr>
          <a:xfrm>
            <a:off x="7959725" y="2267842"/>
            <a:ext cx="1184275" cy="514193"/>
          </a:xfrm>
          <a:prstGeom prst="rect">
            <a:avLst/>
          </a:prstGeom>
          <a:solidFill>
            <a:srgbClr val="999999"/>
          </a:solidFill>
          <a:ln cap="sq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Complete</a:t>
            </a:r>
            <a:endParaRPr/>
          </a:p>
        </p:txBody>
      </p:sp>
      <p:sp>
        <p:nvSpPr>
          <p:cNvPr id="138" name="Shape 138"/>
          <p:cNvSpPr txBox="1"/>
          <p:nvPr/>
        </p:nvSpPr>
        <p:spPr>
          <a:xfrm>
            <a:off x="2601912" y="1250567"/>
            <a:ext cx="1055687" cy="514193"/>
          </a:xfrm>
          <a:prstGeom prst="rect">
            <a:avLst/>
          </a:prstGeom>
          <a:solidFill>
            <a:srgbClr val="999999"/>
          </a:solidFill>
          <a:ln cap="sq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Held</a:t>
            </a:r>
            <a:endParaRPr/>
          </a:p>
        </p:txBody>
      </p:sp>
      <p:sp>
        <p:nvSpPr>
          <p:cNvPr id="139" name="Shape 139"/>
          <p:cNvSpPr txBox="1"/>
          <p:nvPr/>
        </p:nvSpPr>
        <p:spPr>
          <a:xfrm>
            <a:off x="4510087" y="4194478"/>
            <a:ext cx="1208087" cy="514193"/>
          </a:xfrm>
          <a:prstGeom prst="rect">
            <a:avLst/>
          </a:prstGeom>
          <a:solidFill>
            <a:srgbClr val="C70000"/>
          </a:solidFill>
          <a:ln cap="sq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Suspend</a:t>
            </a:r>
            <a:endParaRPr/>
          </a:p>
        </p:txBody>
      </p:sp>
      <p:cxnSp>
        <p:nvCxnSpPr>
          <p:cNvPr id="140" name="Shape 140"/>
          <p:cNvCxnSpPr/>
          <p:nvPr/>
        </p:nvCxnSpPr>
        <p:spPr>
          <a:xfrm>
            <a:off x="571500" y="2599529"/>
            <a:ext cx="554037" cy="1587"/>
          </a:xfrm>
          <a:prstGeom prst="straightConnector1">
            <a:avLst/>
          </a:prstGeom>
          <a:noFill/>
          <a:ln cap="sq" cmpd="sng" w="28425">
            <a:solidFill>
              <a:srgbClr val="000000"/>
            </a:solidFill>
            <a:prstDash val="solid"/>
            <a:miter lim="8000"/>
            <a:headEnd len="sm" w="sm" type="none"/>
            <a:tailEnd len="med" w="med" type="stealth"/>
          </a:ln>
        </p:spPr>
      </p:cxnSp>
      <p:cxnSp>
        <p:nvCxnSpPr>
          <p:cNvPr id="141" name="Shape 141"/>
          <p:cNvCxnSpPr/>
          <p:nvPr/>
        </p:nvCxnSpPr>
        <p:spPr>
          <a:xfrm flipH="1" rot="10800000">
            <a:off x="2181225" y="2540809"/>
            <a:ext cx="2127250" cy="58719"/>
          </a:xfrm>
          <a:prstGeom prst="straightConnector1">
            <a:avLst/>
          </a:prstGeom>
          <a:noFill/>
          <a:ln cap="sq" cmpd="sng" w="28425">
            <a:solidFill>
              <a:srgbClr val="000000"/>
            </a:solidFill>
            <a:prstDash val="solid"/>
            <a:miter lim="8000"/>
            <a:headEnd len="sm" w="sm" type="none"/>
            <a:tailEnd len="med" w="med" type="stealth"/>
          </a:ln>
        </p:spPr>
      </p:cxnSp>
      <p:cxnSp>
        <p:nvCxnSpPr>
          <p:cNvPr id="142" name="Shape 142"/>
          <p:cNvCxnSpPr/>
          <p:nvPr/>
        </p:nvCxnSpPr>
        <p:spPr>
          <a:xfrm flipH="1" rot="10800000">
            <a:off x="5514975" y="2532874"/>
            <a:ext cx="2444750" cy="7935"/>
          </a:xfrm>
          <a:prstGeom prst="straightConnector1">
            <a:avLst/>
          </a:prstGeom>
          <a:noFill/>
          <a:ln cap="sq" cmpd="sng" w="28425">
            <a:solidFill>
              <a:srgbClr val="000000"/>
            </a:solidFill>
            <a:prstDash val="solid"/>
            <a:miter lim="8000"/>
            <a:headEnd len="sm" w="sm" type="none"/>
            <a:tailEnd len="med" w="med" type="stealth"/>
          </a:ln>
        </p:spPr>
      </p:cxnSp>
      <p:cxnSp>
        <p:nvCxnSpPr>
          <p:cNvPr id="143" name="Shape 143"/>
          <p:cNvCxnSpPr/>
          <p:nvPr/>
        </p:nvCxnSpPr>
        <p:spPr>
          <a:xfrm flipH="1" rot="10800000">
            <a:off x="1828800" y="1506076"/>
            <a:ext cx="774700" cy="801442"/>
          </a:xfrm>
          <a:prstGeom prst="straightConnector1">
            <a:avLst/>
          </a:prstGeom>
          <a:noFill/>
          <a:ln cap="sq" cmpd="sng" w="31675">
            <a:solidFill>
              <a:srgbClr val="000000"/>
            </a:solidFill>
            <a:prstDash val="solid"/>
            <a:miter lim="8000"/>
            <a:headEnd len="med" w="med" type="triangle"/>
            <a:tailEnd len="med" w="med" type="triangle"/>
          </a:ln>
        </p:spPr>
      </p:cxnSp>
      <p:cxnSp>
        <p:nvCxnSpPr>
          <p:cNvPr id="144" name="Shape 144"/>
          <p:cNvCxnSpPr/>
          <p:nvPr/>
        </p:nvCxnSpPr>
        <p:spPr>
          <a:xfrm>
            <a:off x="3657600" y="1507663"/>
            <a:ext cx="1255712" cy="771289"/>
          </a:xfrm>
          <a:prstGeom prst="straightConnector1">
            <a:avLst/>
          </a:prstGeom>
          <a:noFill/>
          <a:ln cap="sq" cmpd="sng" w="31675">
            <a:solidFill>
              <a:srgbClr val="000000"/>
            </a:solidFill>
            <a:prstDash val="solid"/>
            <a:miter lim="8000"/>
            <a:headEnd len="med" w="med" type="triangle"/>
            <a:tailEnd len="med" w="med" type="triangle"/>
          </a:ln>
        </p:spPr>
      </p:cxnSp>
      <p:cxnSp>
        <p:nvCxnSpPr>
          <p:cNvPr id="145" name="Shape 145"/>
          <p:cNvCxnSpPr/>
          <p:nvPr/>
        </p:nvCxnSpPr>
        <p:spPr>
          <a:xfrm>
            <a:off x="5114925" y="2874082"/>
            <a:ext cx="1587" cy="1320396"/>
          </a:xfrm>
          <a:prstGeom prst="straightConnector1">
            <a:avLst/>
          </a:prstGeom>
          <a:noFill/>
          <a:ln cap="sq" cmpd="sng" w="31675">
            <a:solidFill>
              <a:srgbClr val="000000"/>
            </a:solidFill>
            <a:prstDash val="solid"/>
            <a:miter lim="8000"/>
            <a:headEnd len="med" w="med" type="triangle"/>
            <a:tailEnd len="med" w="med" type="triangle"/>
          </a:ln>
        </p:spPr>
      </p:cxnSp>
      <p:sp>
        <p:nvSpPr>
          <p:cNvPr id="146" name="Shape 146"/>
          <p:cNvSpPr txBox="1"/>
          <p:nvPr/>
        </p:nvSpPr>
        <p:spPr>
          <a:xfrm>
            <a:off x="4562475" y="4194478"/>
            <a:ext cx="1206500" cy="514193"/>
          </a:xfrm>
          <a:prstGeom prst="rect">
            <a:avLst/>
          </a:prstGeom>
          <a:solidFill>
            <a:srgbClr val="C70000"/>
          </a:solidFill>
          <a:ln cap="sq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Suspend</a:t>
            </a:r>
            <a:endParaRPr/>
          </a:p>
        </p:txBody>
      </p:sp>
      <p:sp>
        <p:nvSpPr>
          <p:cNvPr id="147" name="Shape 147"/>
          <p:cNvSpPr txBox="1"/>
          <p:nvPr/>
        </p:nvSpPr>
        <p:spPr>
          <a:xfrm>
            <a:off x="4510087" y="4194478"/>
            <a:ext cx="1258887" cy="514193"/>
          </a:xfrm>
          <a:prstGeom prst="rect">
            <a:avLst/>
          </a:prstGeom>
          <a:solidFill>
            <a:srgbClr val="999999"/>
          </a:solidFill>
          <a:ln cap="sq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Suspend</a:t>
            </a:r>
            <a:endParaRPr/>
          </a:p>
        </p:txBody>
      </p:sp>
      <p:cxnSp>
        <p:nvCxnSpPr>
          <p:cNvPr id="148" name="Shape 148"/>
          <p:cNvCxnSpPr/>
          <p:nvPr/>
        </p:nvCxnSpPr>
        <p:spPr>
          <a:xfrm flipH="1">
            <a:off x="1651111" y="2797906"/>
            <a:ext cx="3262200" cy="953708"/>
          </a:xfrm>
          <a:prstGeom prst="bentConnector3">
            <a:avLst>
              <a:gd fmla="val 0" name="adj1"/>
            </a:avLst>
          </a:prstGeom>
          <a:noFill/>
          <a:ln cap="sq" cmpd="sng" w="316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9" name="Shape 149"/>
          <p:cNvCxnSpPr/>
          <p:nvPr/>
        </p:nvCxnSpPr>
        <p:spPr>
          <a:xfrm flipH="1" rot="10800000">
            <a:off x="1652587" y="2874082"/>
            <a:ext cx="1587" cy="877618"/>
          </a:xfrm>
          <a:prstGeom prst="straightConnector1">
            <a:avLst/>
          </a:prstGeom>
          <a:noFill/>
          <a:ln cap="sq" cmpd="sng" w="31675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150" name="Shape 150"/>
          <p:cNvCxnSpPr/>
          <p:nvPr/>
        </p:nvCxnSpPr>
        <p:spPr>
          <a:xfrm>
            <a:off x="8551862" y="3039131"/>
            <a:ext cx="1587" cy="742723"/>
          </a:xfrm>
          <a:prstGeom prst="straightConnector1">
            <a:avLst/>
          </a:prstGeom>
          <a:noFill/>
          <a:ln cap="sq" cmpd="sng" w="28425">
            <a:solidFill>
              <a:srgbClr val="000000"/>
            </a:solidFill>
            <a:prstDash val="solid"/>
            <a:miter lim="8000"/>
            <a:headEnd len="sm" w="sm" type="none"/>
            <a:tailEnd len="med" w="med" type="stealth"/>
          </a:ln>
        </p:spPr>
      </p:cxnSp>
      <p:sp>
        <p:nvSpPr>
          <p:cNvPr id="151" name="Shape 151"/>
          <p:cNvSpPr/>
          <p:nvPr/>
        </p:nvSpPr>
        <p:spPr>
          <a:xfrm>
            <a:off x="0" y="2313866"/>
            <a:ext cx="720725" cy="937925"/>
          </a:xfrm>
          <a:prstGeom prst="flowChartDocument">
            <a:avLst/>
          </a:prstGeom>
          <a:solidFill>
            <a:srgbClr val="D9D9D9"/>
          </a:solidFill>
          <a:ln cap="sq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Shape 152"/>
          <p:cNvSpPr/>
          <p:nvPr/>
        </p:nvSpPr>
        <p:spPr>
          <a:xfrm>
            <a:off x="8191500" y="3761223"/>
            <a:ext cx="720725" cy="680829"/>
          </a:xfrm>
          <a:prstGeom prst="flowChartDocument">
            <a:avLst/>
          </a:prstGeom>
          <a:solidFill>
            <a:srgbClr val="D9D9D9"/>
          </a:solidFill>
          <a:ln cap="sq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 txBox="1"/>
          <p:nvPr/>
        </p:nvSpPr>
        <p:spPr>
          <a:xfrm>
            <a:off x="7476375" y="4518252"/>
            <a:ext cx="26193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History file</a:t>
            </a:r>
            <a:endParaRPr/>
          </a:p>
        </p:txBody>
      </p:sp>
      <p:sp>
        <p:nvSpPr>
          <p:cNvPr id="154" name="Shape 154"/>
          <p:cNvSpPr txBox="1"/>
          <p:nvPr/>
        </p:nvSpPr>
        <p:spPr>
          <a:xfrm>
            <a:off x="-17462" y="3239095"/>
            <a:ext cx="1319212" cy="901424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Submit</a:t>
            </a:r>
            <a:r>
              <a:rPr lang="en-US" sz="2400"/>
              <a:t> 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endParaRPr/>
          </a:p>
        </p:txBody>
      </p:sp>
      <p:sp>
        <p:nvSpPr>
          <p:cNvPr id="155" name="Shape 155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General Troubleshooting</a:t>
            </a:r>
            <a:endParaRPr sz="3200"/>
          </a:p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/>
        </p:nvSpPr>
        <p:spPr>
          <a:xfrm>
            <a:off x="609600" y="731613"/>
            <a:ext cx="7772400" cy="856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Font typeface="Arial"/>
              <a:buNone/>
            </a:pPr>
            <a:r>
              <a:rPr b="1" i="0" lang="en-US" sz="36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Example of a LIGO Inspiral DAG</a:t>
            </a:r>
            <a:endParaRPr/>
          </a:p>
        </p:txBody>
      </p:sp>
      <p:pic>
        <p:nvPicPr>
          <p:cNvPr id="164" name="Shape 1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150" y="1621928"/>
            <a:ext cx="8789987" cy="27122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Shape 1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68509" y="943127"/>
            <a:ext cx="10755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Shape 16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923263"/>
            <a:ext cx="864000" cy="47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/>
          <p:nvPr/>
        </p:nvSpPr>
        <p:spPr>
          <a:xfrm>
            <a:off x="8724900" y="4799130"/>
            <a:ext cx="419100" cy="34279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8" name="Shape 168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General Troubleshooting</a:t>
            </a:r>
            <a:endParaRPr sz="3200"/>
          </a:p>
        </p:txBody>
      </p:sp>
      <p:sp>
        <p:nvSpPr>
          <p:cNvPr id="169" name="Shape 169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ts val="2400"/>
              <a:buChar char="•"/>
            </a:pPr>
            <a:r>
              <a:rPr lang="en-US" sz="2400">
                <a:solidFill>
                  <a:srgbClr val="000080"/>
                </a:solidFill>
              </a:rPr>
              <a:t>Identify the problem and break it into sub-problems</a:t>
            </a:r>
            <a:endParaRPr sz="2400">
              <a:solidFill>
                <a:srgbClr val="00008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400"/>
              <a:buChar char="•"/>
            </a:pPr>
            <a:r>
              <a:rPr lang="en-US" sz="2400">
                <a:solidFill>
                  <a:srgbClr val="000080"/>
                </a:solidFill>
              </a:rPr>
              <a:t>Know where to find more information:</a:t>
            </a:r>
            <a:endParaRPr sz="2400">
              <a:solidFill>
                <a:srgbClr val="000080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800"/>
              <a:buChar char="−"/>
            </a:pPr>
            <a:r>
              <a:rPr lang="en-U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condor_q</a:t>
            </a:r>
            <a:r>
              <a:rPr lang="en-US" sz="1800">
                <a:solidFill>
                  <a:srgbClr val="000080"/>
                </a:solidFill>
              </a:rPr>
              <a:t> and its options</a:t>
            </a:r>
            <a:endParaRPr sz="1800">
              <a:solidFill>
                <a:srgbClr val="000080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800"/>
              <a:buChar char="−"/>
            </a:pPr>
            <a:r>
              <a:rPr lang="en-US" sz="1800">
                <a:solidFill>
                  <a:srgbClr val="000080"/>
                </a:solidFill>
              </a:rPr>
              <a:t>Output, error, log, and rescue files</a:t>
            </a:r>
            <a:endParaRPr sz="1800">
              <a:solidFill>
                <a:srgbClr val="000080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800"/>
              <a:buChar char="−"/>
            </a:pPr>
            <a:r>
              <a:rPr lang="en-US" sz="1800">
                <a:solidFill>
                  <a:srgbClr val="000080"/>
                </a:solidFill>
              </a:rPr>
              <a:t>Google</a:t>
            </a:r>
            <a:endParaRPr sz="1800">
              <a:solidFill>
                <a:srgbClr val="000080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800"/>
              <a:buChar char="−"/>
            </a:pPr>
            <a:r>
              <a:rPr lang="en-US" sz="1800">
                <a:solidFill>
                  <a:srgbClr val="000080"/>
                </a:solidFill>
              </a:rPr>
              <a:t>Local support</a:t>
            </a:r>
            <a:endParaRPr sz="1800">
              <a:solidFill>
                <a:srgbClr val="000080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800"/>
              <a:buChar char="−"/>
            </a:pPr>
            <a:r>
              <a:rPr lang="en-US" sz="1800">
                <a:solidFill>
                  <a:srgbClr val="000080"/>
                </a:solidFill>
              </a:rPr>
              <a:t>User school list</a:t>
            </a:r>
            <a:endParaRPr sz="1800">
              <a:solidFill>
                <a:srgbClr val="000080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800"/>
              <a:buChar char="−"/>
            </a:pPr>
            <a:r>
              <a:rPr lang="en-US" sz="1800" u="sng">
                <a:solidFill>
                  <a:schemeClr val="hlink"/>
                </a:solidFill>
                <a:hlinkClick r:id="rId3"/>
              </a:rPr>
              <a:t>htcondor-users@cs.wisc.edu</a:t>
            </a:r>
            <a:endParaRPr sz="1800">
              <a:solidFill>
                <a:srgbClr val="000080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800"/>
              <a:buChar char="−"/>
            </a:pPr>
            <a:r>
              <a:rPr lang="en-US" sz="1800" u="sng">
                <a:solidFill>
                  <a:schemeClr val="hlink"/>
                </a:solidFill>
                <a:hlinkClick r:id="rId4"/>
              </a:rPr>
              <a:t>user-support@opensciencegrid.org</a:t>
            </a:r>
            <a:endParaRPr sz="1800">
              <a:solidFill>
                <a:srgbClr val="000080"/>
              </a:solidFill>
            </a:endParaRPr>
          </a:p>
        </p:txBody>
      </p:sp>
      <p:sp>
        <p:nvSpPr>
          <p:cNvPr id="175" name="Shape 175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Font typeface="Arial"/>
              <a:buNone/>
            </a:pPr>
            <a:r>
              <a:rPr lang="en-US" sz="3200"/>
              <a:t>Keys to Troubleshooting</a:t>
            </a:r>
            <a:endParaRPr sz="3200"/>
          </a:p>
        </p:txBody>
      </p:sp>
      <p:sp>
        <p:nvSpPr>
          <p:cNvPr id="176" name="Shape 176"/>
          <p:cNvSpPr txBox="1"/>
          <p:nvPr/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7" name="Shape 177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4" name="Shape 184"/>
          <p:cNvSpPr txBox="1"/>
          <p:nvPr/>
        </p:nvSpPr>
        <p:spPr>
          <a:xfrm>
            <a:off x="948594" y="1991850"/>
            <a:ext cx="7246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0080"/>
                </a:solidFill>
              </a:rPr>
              <a:t>Common Issues</a:t>
            </a:r>
            <a:endParaRPr b="1" sz="3600">
              <a:solidFill>
                <a:srgbClr val="00008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Font typeface="Arial"/>
              <a:buNone/>
            </a:pPr>
            <a:r>
              <a:rPr lang="en-US" sz="3200"/>
              <a:t>Why can’t I submit my job?</a:t>
            </a:r>
            <a:endParaRPr sz="3200"/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$ condor_submit sleep.sh</a:t>
            </a:r>
            <a:endParaRPr b="1" sz="24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Submitting job(s)</a:t>
            </a:r>
            <a:endParaRPr sz="24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FF8000"/>
                </a:solidFill>
                <a:latin typeface="Consolas"/>
                <a:ea typeface="Consolas"/>
                <a:cs typeface="Consolas"/>
                <a:sym typeface="Consolas"/>
              </a:rPr>
              <a:t>ERROR: on Line 2 of submit file:</a:t>
            </a:r>
            <a:endParaRPr sz="2400">
              <a:solidFill>
                <a:srgbClr val="FF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FF8000"/>
                </a:solidFill>
                <a:latin typeface="Consolas"/>
                <a:ea typeface="Consolas"/>
                <a:cs typeface="Consolas"/>
                <a:sym typeface="Consolas"/>
              </a:rPr>
              <a:t>ERROR: Failed to parse command file (line 2).</a:t>
            </a:r>
            <a:endParaRPr sz="2400">
              <a:solidFill>
                <a:srgbClr val="FF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1" name="Shape 191"/>
          <p:cNvSpPr txBox="1"/>
          <p:nvPr/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2" name="Shape 192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Font typeface="Arial"/>
              <a:buNone/>
            </a:pPr>
            <a:r>
              <a:rPr lang="en-US" sz="3200"/>
              <a:t>Why can’t I submit my job?</a:t>
            </a:r>
            <a:endParaRPr sz="3200"/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$ condor_submit sleep.sh</a:t>
            </a:r>
            <a:endParaRPr b="1" sz="24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Submitting job(s)</a:t>
            </a:r>
            <a:endParaRPr sz="24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FF8000"/>
                </a:solidFill>
                <a:latin typeface="Consolas"/>
                <a:ea typeface="Consolas"/>
                <a:cs typeface="Consolas"/>
                <a:sym typeface="Consolas"/>
              </a:rPr>
              <a:t>ERROR: on Line 2 of submit file:</a:t>
            </a:r>
            <a:endParaRPr sz="2400">
              <a:solidFill>
                <a:srgbClr val="FF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FF8000"/>
                </a:solidFill>
                <a:latin typeface="Consolas"/>
                <a:ea typeface="Consolas"/>
                <a:cs typeface="Consolas"/>
                <a:sym typeface="Consolas"/>
              </a:rPr>
              <a:t>ERROR: Failed to parse command file (line 2).</a:t>
            </a:r>
            <a:endParaRPr sz="2400">
              <a:solidFill>
                <a:srgbClr val="FF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rgbClr val="FF8000"/>
                </a:solidFill>
              </a:rPr>
              <a:t>Huh?</a:t>
            </a:r>
            <a:r>
              <a:rPr b="1" lang="en-US" sz="3000">
                <a:solidFill>
                  <a:srgbClr val="000080"/>
                </a:solidFill>
              </a:rPr>
              <a:t> </a:t>
            </a:r>
            <a:r>
              <a:rPr lang="en-US" sz="2400">
                <a:solidFill>
                  <a:srgbClr val="000080"/>
                </a:solidFill>
              </a:rPr>
              <a:t>You’ve tried to submit something that wasn’t your submit file.</a:t>
            </a:r>
            <a:endParaRPr sz="2400">
              <a:solidFill>
                <a:srgbClr val="00008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rgbClr val="FF8000"/>
                </a:solidFill>
              </a:rPr>
              <a:t>Solution:</a:t>
            </a:r>
            <a:r>
              <a:rPr lang="en-US" sz="2400">
                <a:solidFill>
                  <a:srgbClr val="000080"/>
                </a:solidFill>
              </a:rPr>
              <a:t> Submit your .sub file!</a:t>
            </a:r>
            <a:endParaRPr sz="2400">
              <a:solidFill>
                <a:srgbClr val="00008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80"/>
              </a:solidFill>
            </a:endParaRPr>
          </a:p>
        </p:txBody>
      </p:sp>
      <p:sp>
        <p:nvSpPr>
          <p:cNvPr id="199" name="Shape 199"/>
          <p:cNvSpPr txBox="1"/>
          <p:nvPr/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0" name="Shape 200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SG-Summer-School-Template">
  <a:themeElements>
    <a:clrScheme name="">
      <a:dk1>
        <a:srgbClr val="000000"/>
      </a:dk1>
      <a:lt1>
        <a:srgbClr val="FFFFFF"/>
      </a:lt1>
      <a:dk2>
        <a:srgbClr val="23005F"/>
      </a:dk2>
      <a:lt2>
        <a:srgbClr val="808080"/>
      </a:lt2>
      <a:accent1>
        <a:srgbClr val="C70000"/>
      </a:accent1>
      <a:accent2>
        <a:srgbClr val="5554FF"/>
      </a:accent2>
      <a:accent3>
        <a:srgbClr val="FFFFFF"/>
      </a:accent3>
      <a:accent4>
        <a:srgbClr val="000000"/>
      </a:accent4>
      <a:accent5>
        <a:srgbClr val="E0AAAA"/>
      </a:accent5>
      <a:accent6>
        <a:srgbClr val="4C4BE7"/>
      </a:accent6>
      <a:hlink>
        <a:srgbClr val="111A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