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344" r:id="rId3"/>
    <p:sldId id="353" r:id="rId4"/>
    <p:sldId id="346" r:id="rId5"/>
    <p:sldId id="347" r:id="rId6"/>
    <p:sldId id="348" r:id="rId7"/>
    <p:sldId id="349" r:id="rId8"/>
    <p:sldId id="351" r:id="rId9"/>
    <p:sldId id="356" r:id="rId10"/>
    <p:sldId id="338" r:id="rId11"/>
    <p:sldId id="357" r:id="rId12"/>
    <p:sldId id="358" r:id="rId13"/>
    <p:sldId id="352" r:id="rId14"/>
    <p:sldId id="340" r:id="rId15"/>
    <p:sldId id="341" r:id="rId16"/>
    <p:sldId id="354" r:id="rId17"/>
    <p:sldId id="317" r:id="rId18"/>
    <p:sldId id="319" r:id="rId19"/>
    <p:sldId id="355" r:id="rId20"/>
    <p:sldId id="342" r:id="rId21"/>
    <p:sldId id="332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001F"/>
    <a:srgbClr val="4AD627"/>
    <a:srgbClr val="15D60C"/>
    <a:srgbClr val="EFA100"/>
    <a:srgbClr val="538094"/>
    <a:srgbClr val="9BBCC6"/>
    <a:srgbClr val="D8CFA7"/>
    <a:srgbClr val="CAC29C"/>
    <a:srgbClr val="B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3" autoAdjust="0"/>
  </p:normalViewPr>
  <p:slideViewPr>
    <p:cSldViewPr snapToGrid="0" snapToObjects="1">
      <p:cViewPr varScale="1">
        <p:scale>
          <a:sx n="84" d="100"/>
          <a:sy n="84" d="100"/>
        </p:scale>
        <p:origin x="927" y="42"/>
      </p:cViewPr>
      <p:guideLst>
        <p:guide orient="horz" pos="53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258EDA6-CD8E-4AC5-8968-237082140C07}" type="datetimeFigureOut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02950F-75A9-4E5C-959D-B13E794E5F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7B4883-F794-468E-8505-DD5D9A90574D}" type="datetimeFigureOut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C51363A-0865-4EBE-BF5F-65EA3FDB70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Paul is an equal</a:t>
            </a:r>
            <a:r>
              <a:rPr lang="en-US" baseline="0"/>
              <a:t> partner on this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14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</a:t>
            </a:r>
            <a:r>
              <a:rPr lang="en-US" baseline="0" dirty="0"/>
              <a:t> diseases only had a very small number of positive patients in the test 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Needed confidence intervals since AUC is sensitive at smaller sample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009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67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we’ve computed the contingency</a:t>
            </a:r>
            <a:r>
              <a:rPr lang="en-US" baseline="0" dirty="0"/>
              <a:t> tables for every term</a:t>
            </a:r>
          </a:p>
          <a:p>
            <a:endParaRPr lang="en-US" baseline="0" dirty="0"/>
          </a:p>
          <a:p>
            <a:r>
              <a:rPr lang="en-US" baseline="0" dirty="0"/>
              <a:t>We filter them to those with statistically significant co-occurrence with the key phrase</a:t>
            </a:r>
          </a:p>
          <a:p>
            <a:endParaRPr lang="en-US" baseline="0" dirty="0"/>
          </a:p>
          <a:p>
            <a:r>
              <a:rPr lang="en-US" baseline="0" dirty="0"/>
              <a:t>and then sort those remaining by the ratio of the number of articles in which the term and phrase co-occur over the number of times the term shows up in general</a:t>
            </a:r>
          </a:p>
          <a:p>
            <a:endParaRPr lang="en-US" baseline="0" dirty="0"/>
          </a:p>
          <a:p>
            <a:r>
              <a:rPr lang="en-US" baseline="0" dirty="0"/>
              <a:t>Does this produce a useful ranking though?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E3DE5-DADD-A249-9294-0367E722E8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overall, we found that KinderMiner</a:t>
            </a:r>
            <a:r>
              <a:rPr lang="en-US" baseline="0" dirty="0"/>
              <a:t> was able to recapitulate the relevant transcription factors for each, the ones highlighted in blue</a:t>
            </a:r>
          </a:p>
          <a:p>
            <a:endParaRPr lang="en-US" baseline="0" dirty="0"/>
          </a:p>
          <a:p>
            <a:r>
              <a:rPr lang="en-US" dirty="0"/>
              <a:t>Most impressively, on</a:t>
            </a:r>
            <a:r>
              <a:rPr lang="en-US" baseline="0" dirty="0"/>
              <a:t> the left, KinderMiner produced a sufficient set of transcription factors for producing </a:t>
            </a:r>
            <a:r>
              <a:rPr lang="en-US" baseline="0" dirty="0" err="1"/>
              <a:t>iPS</a:t>
            </a:r>
            <a:r>
              <a:rPr lang="en-US" baseline="0" dirty="0"/>
              <a:t> cells in the first 12 hits.</a:t>
            </a:r>
          </a:p>
          <a:p>
            <a:endParaRPr lang="en-US" baseline="0" dirty="0"/>
          </a:p>
          <a:p>
            <a:r>
              <a:rPr lang="en-US" baseline="0" dirty="0"/>
              <a:t>Again though, this is with </a:t>
            </a:r>
            <a:r>
              <a:rPr lang="en-US" baseline="0"/>
              <a:t>articles published through two </a:t>
            </a:r>
            <a:r>
              <a:rPr lang="en-US" baseline="0" dirty="0"/>
              <a:t>years in advance of the landmark papers.</a:t>
            </a:r>
          </a:p>
          <a:p>
            <a:endParaRPr lang="en-US" baseline="0" dirty="0"/>
          </a:p>
          <a:p>
            <a:r>
              <a:rPr lang="en-US" dirty="0"/>
              <a:t>So</a:t>
            </a:r>
            <a:r>
              <a:rPr lang="en-US" baseline="0" dirty="0"/>
              <a:t> i</a:t>
            </a:r>
            <a:r>
              <a:rPr lang="en-US" dirty="0"/>
              <a:t>t</a:t>
            </a:r>
            <a:r>
              <a:rPr lang="en-US" baseline="0" dirty="0"/>
              <a:t> looks like it would have been handy to have KinderMiner back then.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E3DE5-DADD-A249-9294-0367E722E8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170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what</a:t>
            </a:r>
            <a:r>
              <a:rPr lang="en-US" baseline="0" dirty="0"/>
              <a:t> EHR data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538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Would like to model each </a:t>
            </a:r>
            <a:r>
              <a:rPr lang="en-US" b="1" dirty="0"/>
              <a:t>disease</a:t>
            </a:r>
            <a:r>
              <a:rPr lang="en-US" dirty="0"/>
              <a:t>, but only given ICD-9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ICD-9 codes -&gt; disease: phenotyping 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Rule-of-2</a:t>
            </a:r>
            <a:r>
              <a:rPr lang="en-US" baseline="0" dirty="0"/>
              <a:t> definition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baseline="0" dirty="0"/>
              <a:t>How far in advance can we predict?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baseline="0" dirty="0"/>
              <a:t>We are building a pipeline, I will walk through it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baseline="0" dirty="0"/>
              <a:t>HTML is building thousands of models from one database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baseline="0" dirty="0"/>
              <a:t>This is a novel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102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8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575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for a minimum of 500 pairs of patients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Orange is case, purple is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Match on gender, and age (30 days)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30</a:t>
            </a:r>
            <a:r>
              <a:rPr lang="en-US" baseline="0" dirty="0"/>
              <a:t> day right-censor to prevent class label leakage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77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618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Nearly 4,000</a:t>
            </a:r>
            <a:r>
              <a:rPr lang="en-US" baseline="0" dirty="0"/>
              <a:t> codes modeled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049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 is performance metric (.5=random,</a:t>
            </a:r>
            <a:r>
              <a:rPr lang="en-US" baseline="0" dirty="0"/>
              <a:t> 1=perfect)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KDE for smoothing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1 month &amp; 6 months both strong, 1mo stronger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1363A-0865-4EBE-BF5F-65EA3FDB703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30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10" descr="uwlogo_web_lrg_ct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130300"/>
            <a:ext cx="59245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3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D4D4-C0AB-4BF7-BF21-62691B76CD44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0716-BEF2-4290-9DE5-349248D1A3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0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D9382-032F-43F9-B1EE-524EBB935D3E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487A-6843-4B3E-90D2-F5FFEF20B1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749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E509A-2766-4E75-975F-445C2282D566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9FB56-6DFA-4E9A-A439-4CA1CD4AC1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849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F7DF2-5969-48DE-8A7E-D2B5FB5C5923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EA57-2CF3-4801-8E06-A06240449B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48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8"/>
          <p:cNvSpPr>
            <a:spLocks/>
          </p:cNvSpPr>
          <p:nvPr userDrawn="1"/>
        </p:nvSpPr>
        <p:spPr bwMode="auto">
          <a:xfrm>
            <a:off x="381000" y="381000"/>
            <a:ext cx="8343900" cy="5981700"/>
          </a:xfrm>
          <a:custGeom>
            <a:avLst/>
            <a:gdLst>
              <a:gd name="T0" fmla="*/ 0 w 8343900"/>
              <a:gd name="T1" fmla="*/ 0 h 5981700"/>
              <a:gd name="T2" fmla="*/ 7346930 w 8343900"/>
              <a:gd name="T3" fmla="*/ 0 h 5981700"/>
              <a:gd name="T4" fmla="*/ 8343900 w 8343900"/>
              <a:gd name="T5" fmla="*/ 996970 h 5981700"/>
              <a:gd name="T6" fmla="*/ 8343900 w 8343900"/>
              <a:gd name="T7" fmla="*/ 5981700 h 5981700"/>
              <a:gd name="T8" fmla="*/ 0 w 8343900"/>
              <a:gd name="T9" fmla="*/ 5981700 h 5981700"/>
              <a:gd name="T10" fmla="*/ 0 w 8343900"/>
              <a:gd name="T11" fmla="*/ 0 h 5981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43900" h="5981700">
                <a:moveTo>
                  <a:pt x="0" y="0"/>
                </a:moveTo>
                <a:lnTo>
                  <a:pt x="7346930" y="0"/>
                </a:lnTo>
                <a:lnTo>
                  <a:pt x="8343900" y="996970"/>
                </a:lnTo>
                <a:lnTo>
                  <a:pt x="83439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7B0000"/>
              </a:gs>
              <a:gs pos="70000">
                <a:srgbClr val="B70000"/>
              </a:gs>
              <a:gs pos="100000">
                <a:srgbClr val="B70000"/>
              </a:gs>
            </a:gsLst>
            <a:lin ang="17700000"/>
          </a:gradFill>
          <a:ln>
            <a:noFill/>
          </a:ln>
          <a:effectLst>
            <a:outerShdw blurRad="76200" dist="25400" dir="4799952" algn="tl" rotWithShape="0">
              <a:srgbClr val="000000">
                <a:alpha val="21999"/>
              </a:srgbClr>
            </a:outerShdw>
          </a:effectLst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F2F468-49DF-4CB1-83AA-D67B3DD5C345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662B6B-0C94-4E87-A76C-1BAFCB231B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757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75A56-B626-49F4-943B-DE622E4DBF26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FD053-3C47-4B82-93E2-A376521E34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472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25721-2B58-4207-8A13-818590758AD2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CDFF6-CADB-4BFF-A8E9-F8DFA4F971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283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3000" b="0" i="0" kern="1200" cap="all" spc="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C99CD-CC9C-485C-B9BE-4AC9F504CBEE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6C4BA-F575-4DF1-9405-5FA4B680D4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58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D72BD9-55C5-4C87-88BD-DAA6A36019DF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236D57-7729-4847-8240-1637DE960C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379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C12F4-6326-4CDC-9EC5-53FFE5F0770D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36BA1C-D4BC-4218-B82A-07BCD2220B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9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ABEE2-5A44-47CB-927F-588688348C41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A1FB0-6686-4DBB-9483-D1F14452CC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9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>
            <a:spLocks/>
          </p:cNvSpPr>
          <p:nvPr userDrawn="1"/>
        </p:nvSpPr>
        <p:spPr bwMode="auto">
          <a:xfrm>
            <a:off x="381000" y="381000"/>
            <a:ext cx="8343900" cy="5981700"/>
          </a:xfrm>
          <a:custGeom>
            <a:avLst/>
            <a:gdLst>
              <a:gd name="T0" fmla="*/ 0 w 8343900"/>
              <a:gd name="T1" fmla="*/ 0 h 5981700"/>
              <a:gd name="T2" fmla="*/ 7346930 w 8343900"/>
              <a:gd name="T3" fmla="*/ 0 h 5981700"/>
              <a:gd name="T4" fmla="*/ 8343900 w 8343900"/>
              <a:gd name="T5" fmla="*/ 996970 h 5981700"/>
              <a:gd name="T6" fmla="*/ 8343900 w 8343900"/>
              <a:gd name="T7" fmla="*/ 5981700 h 5981700"/>
              <a:gd name="T8" fmla="*/ 0 w 8343900"/>
              <a:gd name="T9" fmla="*/ 5981700 h 5981700"/>
              <a:gd name="T10" fmla="*/ 0 w 8343900"/>
              <a:gd name="T11" fmla="*/ 0 h 5981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43900" h="5981700">
                <a:moveTo>
                  <a:pt x="0" y="0"/>
                </a:moveTo>
                <a:lnTo>
                  <a:pt x="7346930" y="0"/>
                </a:lnTo>
                <a:lnTo>
                  <a:pt x="8343900" y="996970"/>
                </a:lnTo>
                <a:lnTo>
                  <a:pt x="83439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flat" cmpd="sng">
            <a:solidFill>
              <a:srgbClr val="D8CFA7"/>
            </a:solidFill>
            <a:prstDash val="solid"/>
            <a:round/>
            <a:headEnd/>
            <a:tailEnd/>
          </a:ln>
          <a:effectLst>
            <a:outerShdw blurRad="76200" dist="25400" dir="4799952" algn="tl" rotWithShape="0">
              <a:srgbClr val="000000">
                <a:alpha val="21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8825"/>
            <a:ext cx="8331200" cy="12509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6600" y="1727200"/>
            <a:ext cx="7645400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 smtClean="0">
                <a:solidFill>
                  <a:srgbClr val="948A54"/>
                </a:solidFill>
              </a:defRPr>
            </a:lvl1pPr>
          </a:lstStyle>
          <a:p>
            <a:pPr>
              <a:defRPr/>
            </a:pPr>
            <a:fld id="{3902699D-8363-477C-A5A0-2E874284D90A}" type="datetime1">
              <a:rPr lang="en-US" altLang="en-US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rgbClr val="B7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solidFill>
                  <a:srgbClr val="948A54"/>
                </a:solidFill>
              </a:defRPr>
            </a:lvl1pPr>
          </a:lstStyle>
          <a:p>
            <a:pPr>
              <a:defRPr/>
            </a:pPr>
            <a:fld id="{2C68247A-C11E-4ABC-A9C1-ADE722EE77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2" name="Picture 67" descr="uwcrest_web_lrg_noshado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87325"/>
            <a:ext cx="5207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9" r:id="rId2"/>
    <p:sldLayoutId id="2147483708" r:id="rId3"/>
    <p:sldLayoutId id="2147483700" r:id="rId4"/>
    <p:sldLayoutId id="2147483701" r:id="rId5"/>
    <p:sldLayoutId id="2147483702" r:id="rId6"/>
    <p:sldLayoutId id="2147483709" r:id="rId7"/>
    <p:sldLayoutId id="2147483710" r:id="rId8"/>
    <p:sldLayoutId id="2147483703" r:id="rId9"/>
    <p:sldLayoutId id="2147483704" r:id="rId10"/>
    <p:sldLayoutId id="2147483705" r:id="rId11"/>
    <p:sldLayoutId id="2147483706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>
          <a:solidFill>
            <a:srgbClr val="B70000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B70000"/>
        </a:buClr>
        <a:buSzPct val="90000"/>
        <a:buFont typeface="Wingdings" panose="05000000000000000000" pitchFamily="2" charset="2"/>
        <a:buChar char="§"/>
        <a:defRPr sz="2800" kern="1200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B70000"/>
        </a:buClr>
        <a:buSzPct val="90000"/>
        <a:buFont typeface="Wingdings" panose="05000000000000000000" pitchFamily="2" charset="2"/>
        <a:buChar char="§"/>
        <a:defRPr sz="24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B70000"/>
        </a:buClr>
        <a:buSzPct val="90000"/>
        <a:buFont typeface="Wingdings" panose="05000000000000000000" pitchFamily="2" charset="2"/>
        <a:buChar char="§"/>
        <a:defRPr sz="22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kern="1200">
          <a:solidFill>
            <a:srgbClr val="404040"/>
          </a:solidFill>
          <a:latin typeface="+mj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High-Throughput Machine Learning from Electronic Health Records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00" y="3651249"/>
            <a:ext cx="7149600" cy="261324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Ross Kleiman</a:t>
            </a:r>
          </a:p>
          <a:p>
            <a:pPr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Paul Bennett, Scott Hebbring, </a:t>
            </a:r>
          </a:p>
          <a:p>
            <a:pPr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Charles Kuang, Peggy Peissig, </a:t>
            </a:r>
          </a:p>
          <a:p>
            <a:pPr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Michael Caldwell, David Page,</a:t>
            </a:r>
          </a:p>
          <a:p>
            <a:pPr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Finn </a:t>
            </a:r>
            <a:r>
              <a:rPr lang="en-US" dirty="0" err="1">
                <a:ea typeface="+mn-ea"/>
                <a:cs typeface="+mn-cs"/>
              </a:rPr>
              <a:t>Kuusisto</a:t>
            </a:r>
            <a:r>
              <a:rPr lang="en-US" dirty="0">
                <a:ea typeface="+mn-ea"/>
                <a:cs typeface="+mn-cs"/>
              </a:rPr>
              <a:t>, Ron Stewart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1518A-16D2-46D8-9E11-F7BACDABD375}" type="datetime1">
              <a:rPr lang="en-US" altLang="en-US" sz="1100">
                <a:solidFill>
                  <a:srgbClr val="948A5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7/13/2018</a:t>
            </a:fld>
            <a:endParaRPr lang="en-US" altLang="en-US" sz="1100" dirty="0">
              <a:solidFill>
                <a:srgbClr val="948A54"/>
              </a:solidFill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B70000"/>
                </a:solidFill>
              </a:rPr>
              <a:t>UNIVERSITY OF WISCONSIN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B70000"/>
              </a:buClr>
              <a:buSzPct val="90000"/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404040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FA144C-8A41-40E9-B26B-D3B6F185EA2C}" type="slidenum">
              <a:rPr lang="en-US" altLang="en-US" sz="1100">
                <a:solidFill>
                  <a:srgbClr val="948A54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 dirty="0">
              <a:solidFill>
                <a:srgbClr val="948A5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89621"/>
            <a:ext cx="1447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Accuracy of Models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457" y="1736087"/>
            <a:ext cx="7954286" cy="4400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79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990B-6C9C-4603-9CE4-A02B372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B7CD-AE07-4AB3-9370-DB202945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D4C4-32C7-4061-96E0-BFD5111C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47B5B6-E604-4D14-A07B-9BABF5AA2162}"/>
              </a:ext>
            </a:extLst>
          </p:cNvPr>
          <p:cNvSpPr/>
          <p:nvPr/>
        </p:nvSpPr>
        <p:spPr>
          <a:xfrm>
            <a:off x="0" y="7937"/>
            <a:ext cx="9144000" cy="685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8BA76-53DF-493F-861A-4AADA3B6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0"/>
            <a:ext cx="573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9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990B-6C9C-4603-9CE4-A02B372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B7CD-AE07-4AB3-9370-DB202945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D4C4-32C7-4061-96E0-BFD5111C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47B5B6-E604-4D14-A07B-9BABF5AA2162}"/>
              </a:ext>
            </a:extLst>
          </p:cNvPr>
          <p:cNvSpPr/>
          <p:nvPr/>
        </p:nvSpPr>
        <p:spPr>
          <a:xfrm>
            <a:off x="0" y="7937"/>
            <a:ext cx="9144000" cy="685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8BA76-53DF-493F-861A-4AADA3B6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154" cy="10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Prospective Study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would these models perform in practice?</a:t>
            </a:r>
          </a:p>
          <a:p>
            <a:r>
              <a:rPr lang="en-US" dirty="0"/>
              <a:t>Evaluate model accuracy on 10,000 test patients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2BD9-55C5-4C87-88BD-DAA6A36019DF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36D57-7729-4847-8240-1637DE960C2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80176" y="3640606"/>
            <a:ext cx="7583648" cy="2348071"/>
            <a:chOff x="780176" y="3640606"/>
            <a:chExt cx="7583648" cy="2348071"/>
          </a:xfrm>
        </p:grpSpPr>
        <p:sp>
          <p:nvSpPr>
            <p:cNvPr id="10" name="Right Arrow 9"/>
            <p:cNvSpPr/>
            <p:nvPr/>
          </p:nvSpPr>
          <p:spPr>
            <a:xfrm>
              <a:off x="780176" y="4622335"/>
              <a:ext cx="7583648" cy="119123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83696" y="5581792"/>
              <a:ext cx="788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97600" y="5588567"/>
              <a:ext cx="746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2014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694" y="5578563"/>
              <a:ext cx="836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2015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5555724" y="4914900"/>
              <a:ext cx="1433" cy="587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75046" y="375826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1860" y="3640606"/>
              <a:ext cx="122246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Training 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0352" y="3640606"/>
              <a:ext cx="84356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Study Year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3396296" y="1891968"/>
              <a:ext cx="353595" cy="556266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1068" y="3640606"/>
              <a:ext cx="113344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Activity Window</a:t>
              </a:r>
            </a:p>
          </p:txBody>
        </p:sp>
        <p:cxnSp>
          <p:nvCxnSpPr>
            <p:cNvPr id="25" name="Straight Arrow Connector 24"/>
            <p:cNvCxnSpPr>
              <a:stCxn id="23" idx="2"/>
            </p:cNvCxnSpPr>
            <p:nvPr/>
          </p:nvCxnSpPr>
          <p:spPr>
            <a:xfrm>
              <a:off x="5947792" y="4348492"/>
              <a:ext cx="0" cy="5618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</p:cNvCxnSpPr>
            <p:nvPr/>
          </p:nvCxnSpPr>
          <p:spPr>
            <a:xfrm flipH="1">
              <a:off x="6744515" y="4348492"/>
              <a:ext cx="317618" cy="5618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344720" y="4914900"/>
              <a:ext cx="1433" cy="587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33716" y="4924038"/>
              <a:ext cx="1433" cy="587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7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Prospective Study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986" y="1692292"/>
            <a:ext cx="7175227" cy="45719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67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created a flexible and modular machine learning pipeline for all EHR diagnoses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predict across all ICD-9 codes with reasonable degree of accuracy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an initial baseline for “pan-diagnostic machine learning”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Models promise more than just predictive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28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A74D-A471-459F-BBB1-D1BE98B0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Our Models Learned?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CA8A6-29E0-4E7E-A938-D05A6AA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Feature importances are a window into a model</a:t>
            </a:r>
          </a:p>
          <a:p>
            <a:r>
              <a:rPr lang="en-US" sz="2400" dirty="0"/>
              <a:t>Top heart attack features</a:t>
            </a:r>
          </a:p>
          <a:p>
            <a:pPr lvl="1"/>
            <a:r>
              <a:rPr lang="en-US" sz="2000" dirty="0"/>
              <a:t>Age/Gender</a:t>
            </a:r>
          </a:p>
          <a:p>
            <a:pPr lvl="1"/>
            <a:r>
              <a:rPr lang="en-US" sz="2000" dirty="0"/>
              <a:t>Hypertension</a:t>
            </a:r>
          </a:p>
          <a:p>
            <a:pPr lvl="1"/>
            <a:r>
              <a:rPr lang="en-US" sz="2000" dirty="0"/>
              <a:t>Atherosclerosis</a:t>
            </a:r>
          </a:p>
          <a:p>
            <a:r>
              <a:rPr lang="en-US" sz="2400" dirty="0"/>
              <a:t>Interesting features</a:t>
            </a:r>
          </a:p>
          <a:p>
            <a:pPr lvl="1"/>
            <a:r>
              <a:rPr lang="en-US" sz="2000" dirty="0"/>
              <a:t>COPD &amp; Red cell distribution width</a:t>
            </a:r>
          </a:p>
          <a:p>
            <a:pPr lvl="1"/>
            <a:r>
              <a:rPr lang="en-US" sz="2000" dirty="0" err="1"/>
              <a:t>Tertemiz</a:t>
            </a:r>
            <a:r>
              <a:rPr lang="en-US" sz="2000" dirty="0"/>
              <a:t>, et.al 2016 discovery</a:t>
            </a:r>
          </a:p>
          <a:p>
            <a:r>
              <a:rPr lang="en-US" sz="2400" dirty="0"/>
              <a:t>Can we automatically discover useful lab tests?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9A47-7E89-4E2B-A296-B65BBC9D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39AA-D8A9-4089-863F-89ADCFEC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WISCONSIN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0D76-F19D-4633-B9A1-F39933A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71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KinderMiner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9AD9C-2ECF-47E7-8442-37C0B3D0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3" y="1745768"/>
            <a:ext cx="7753433" cy="39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2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06059" y="1714448"/>
          <a:ext cx="1970427" cy="402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“Embryonic Stem Cell” - 2004</a:t>
                      </a:r>
                    </a:p>
                  </a:txBody>
                  <a:tcPr marL="34290" marR="342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NANOG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UTF1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CBX4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POU5F1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EZH1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SOX1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IRX4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FOXD3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MYF6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HOXB4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LMO2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SOX2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EOMES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LMX1B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LHX2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HOXD9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HOXD11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OTX1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HAND1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HOXB3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74882" y="1714446"/>
          <a:ext cx="1970427" cy="3840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“Cardiomyocyte” - 2008</a:t>
                      </a:r>
                    </a:p>
                  </a:txBody>
                  <a:tcPr marL="34290" marR="342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MESP1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THRAP1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TBX20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GATA4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NKX2-5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TBX5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GATA5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MEF2C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HAND2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CSRP3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IRX4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HDAC9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NFATC4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IRX5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MKL2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ISL1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GATA6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HAND1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HES2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TBX18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743704" y="1714446"/>
          <a:ext cx="1970427" cy="3840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“Hepatocyte” - 2009</a:t>
                      </a:r>
                    </a:p>
                  </a:txBody>
                  <a:tcPr marL="34290" marR="342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HNF1A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HNF1B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HNF4A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ONECUT1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HNF4G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FOXA3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ONECUT3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FOXA1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FOXA2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TCF2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MLX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NR0B2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NR1I3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NR1H4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HGBOX1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NR1I2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ONECUT2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TCF1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CREB3L3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CUTL2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27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26F6-8E67-49C7-A487-71AC6151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Test “Repurposing”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1E358B-49F9-43BC-A188-3196C646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Goal: Discover novel diagnostic uses for currently available lab tests</a:t>
            </a:r>
          </a:p>
          <a:p>
            <a:r>
              <a:rPr lang="en-US" sz="2400" dirty="0"/>
              <a:t>Ongoing work with Dr. Finn </a:t>
            </a:r>
            <a:r>
              <a:rPr lang="en-US" sz="2400" dirty="0" err="1"/>
              <a:t>Kuusisto</a:t>
            </a:r>
            <a:r>
              <a:rPr lang="en-US" sz="2400" dirty="0"/>
              <a:t> and Dr. Ron Stewart</a:t>
            </a:r>
          </a:p>
          <a:p>
            <a:r>
              <a:rPr lang="en-US" sz="2400" dirty="0"/>
              <a:t>Candidate for lab repurposing</a:t>
            </a:r>
          </a:p>
          <a:p>
            <a:pPr lvl="1"/>
            <a:r>
              <a:rPr lang="en-US" sz="2000" dirty="0"/>
              <a:t>Useful for predicting a diagnosis</a:t>
            </a:r>
          </a:p>
          <a:p>
            <a:pPr lvl="1"/>
            <a:r>
              <a:rPr lang="en-US" sz="2000" dirty="0"/>
              <a:t>Not well known in literature</a:t>
            </a:r>
          </a:p>
          <a:p>
            <a:r>
              <a:rPr lang="en-US" sz="2400" dirty="0" err="1"/>
              <a:t>KinderMiner</a:t>
            </a:r>
            <a:r>
              <a:rPr lang="en-US" sz="2400" dirty="0"/>
              <a:t> to build the knowledge base on Condor</a:t>
            </a:r>
          </a:p>
          <a:p>
            <a:r>
              <a:rPr lang="en-US" sz="2400" dirty="0"/>
              <a:t>Combine with feature importance values to find candidate labs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A501-8102-4818-B903-E742D57B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5BF7-6CA6-4312-9FED-781019F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WISCONSIN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399E-C2D9-476C-BC5A-1443E422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05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Marshfield Clinic EHR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Marshfield Clinic</a:t>
            </a:r>
          </a:p>
          <a:p>
            <a:pPr lvl="1"/>
            <a:r>
              <a:rPr lang="en-US" dirty="0"/>
              <a:t>Health system in North Central Wisconsin</a:t>
            </a:r>
          </a:p>
          <a:p>
            <a:r>
              <a:rPr lang="en-US" dirty="0"/>
              <a:t>1.5M Patient Records spanning 40 years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Diagnoses (ICD-9)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Procedures</a:t>
            </a:r>
          </a:p>
          <a:p>
            <a:pPr lvl="1"/>
            <a:r>
              <a:rPr lang="en-US" dirty="0"/>
              <a:t>Vitals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2BD9-55C5-4C87-88BD-DAA6A36019DF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36D57-7729-4847-8240-1637DE960C2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2050" name="Picture 2" descr="http://wxow.images.worldnow.com/images/19069985_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4875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itycareerfair.com/assets/images/cities/images/ML-2015/marshfield-clinic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714500"/>
            <a:ext cx="3619500" cy="17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178" y="3542525"/>
            <a:ext cx="2549643" cy="25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Page Lab</a:t>
            </a:r>
          </a:p>
          <a:p>
            <a:pPr lvl="1"/>
            <a:r>
              <a:rPr lang="en-US" sz="1800" dirty="0"/>
              <a:t>Dr. David Page, Ph.D.</a:t>
            </a:r>
          </a:p>
          <a:p>
            <a:pPr lvl="1"/>
            <a:r>
              <a:rPr lang="en-US" sz="1800" dirty="0"/>
              <a:t>Paul Bennett</a:t>
            </a:r>
          </a:p>
          <a:p>
            <a:pPr lvl="1"/>
            <a:r>
              <a:rPr lang="en-US" sz="1800" dirty="0"/>
              <a:t>Charles Kuang</a:t>
            </a:r>
          </a:p>
          <a:p>
            <a:r>
              <a:rPr lang="en-US" sz="2000" dirty="0"/>
              <a:t>Marshfield Clinic</a:t>
            </a:r>
          </a:p>
          <a:p>
            <a:pPr lvl="1"/>
            <a:r>
              <a:rPr lang="en-US" sz="1800" dirty="0"/>
              <a:t>Dr. Michael Caldwell, M.D.</a:t>
            </a:r>
          </a:p>
          <a:p>
            <a:pPr lvl="1"/>
            <a:r>
              <a:rPr lang="en-US" sz="1800" dirty="0"/>
              <a:t>Dr. Peggy Peissig, Ph.D.</a:t>
            </a:r>
          </a:p>
          <a:p>
            <a:pPr lvl="1"/>
            <a:r>
              <a:rPr lang="en-US" sz="1800" dirty="0"/>
              <a:t>Dr. Scott Hebbring, Ph.D.</a:t>
            </a:r>
          </a:p>
          <a:p>
            <a:r>
              <a:rPr lang="en-US" sz="2000" dirty="0"/>
              <a:t>Thompson Lab</a:t>
            </a:r>
          </a:p>
          <a:p>
            <a:pPr lvl="1"/>
            <a:r>
              <a:rPr lang="en-US" sz="1800" dirty="0"/>
              <a:t>Dr. Finn </a:t>
            </a:r>
            <a:r>
              <a:rPr lang="en-US" sz="1800" dirty="0" err="1"/>
              <a:t>Kuusisto</a:t>
            </a:r>
            <a:r>
              <a:rPr lang="en-US" sz="1800" dirty="0"/>
              <a:t>, Ph.D.</a:t>
            </a:r>
          </a:p>
          <a:p>
            <a:pPr lvl="1"/>
            <a:r>
              <a:rPr lang="en-US" sz="1800" dirty="0"/>
              <a:t>Dr. Ron Stewart, Ph.D.</a:t>
            </a:r>
          </a:p>
          <a:p>
            <a:pPr lvl="1"/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CHTC</a:t>
            </a:r>
          </a:p>
          <a:p>
            <a:pPr lvl="1"/>
            <a:r>
              <a:rPr lang="en-US" sz="1800" dirty="0"/>
              <a:t>Dr. </a:t>
            </a:r>
            <a:r>
              <a:rPr lang="en-US" sz="1800" dirty="0" err="1"/>
              <a:t>Miron</a:t>
            </a:r>
            <a:r>
              <a:rPr lang="en-US" sz="1800" dirty="0"/>
              <a:t> </a:t>
            </a:r>
            <a:r>
              <a:rPr lang="en-US" sz="1800" dirty="0" err="1"/>
              <a:t>Livny</a:t>
            </a:r>
            <a:r>
              <a:rPr lang="en-US" sz="1800" dirty="0"/>
              <a:t>, Ph.D.</a:t>
            </a:r>
          </a:p>
          <a:p>
            <a:pPr lvl="1"/>
            <a:r>
              <a:rPr lang="en-US" sz="1800" dirty="0"/>
              <a:t>Lauren Michael</a:t>
            </a:r>
          </a:p>
          <a:p>
            <a:pPr lvl="1"/>
            <a:r>
              <a:rPr lang="en-US" sz="1800" dirty="0"/>
              <a:t>Christina Koch</a:t>
            </a:r>
          </a:p>
          <a:p>
            <a:pPr lvl="1"/>
            <a:r>
              <a:rPr lang="en-US" sz="1800" dirty="0"/>
              <a:t>Todd Tannenbaum</a:t>
            </a:r>
          </a:p>
          <a:p>
            <a:pPr lvl="1"/>
            <a:r>
              <a:rPr lang="en-US" sz="1800" dirty="0"/>
              <a:t>Zach Miller</a:t>
            </a:r>
          </a:p>
          <a:p>
            <a:r>
              <a:rPr lang="en-US" sz="2000" dirty="0"/>
              <a:t>Funding</a:t>
            </a:r>
          </a:p>
          <a:p>
            <a:pPr lvl="1"/>
            <a:r>
              <a:rPr lang="en-US" sz="1800" dirty="0"/>
              <a:t>NLM Biomedical Training Grant 5T15LM007359</a:t>
            </a:r>
          </a:p>
          <a:p>
            <a:pPr lvl="1"/>
            <a:r>
              <a:rPr lang="en-US" sz="1800" dirty="0"/>
              <a:t>NIH BD2K Grant U54 AI117924</a:t>
            </a:r>
          </a:p>
          <a:p>
            <a:pPr lvl="1"/>
            <a:r>
              <a:rPr lang="en-US" sz="1800" dirty="0"/>
              <a:t>NLM Grant R01LM011028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2812"/>
            <a:ext cx="1447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9495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Questions?</a:t>
            </a:r>
          </a:p>
        </p:txBody>
      </p:sp>
      <p:sp>
        <p:nvSpPr>
          <p:cNvPr id="706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9pPr>
          </a:lstStyle>
          <a:p>
            <a:fld id="{17D0A962-A074-4454-95BB-267C0F51DC6B}" type="datetime1">
              <a:rPr lang="en-US" altLang="en-US">
                <a:solidFill>
                  <a:srgbClr val="948A54"/>
                </a:solidFill>
              </a:rPr>
              <a:pPr/>
              <a:t>7/13/2018</a:t>
            </a:fld>
            <a:endParaRPr lang="en-US" altLang="en-US" dirty="0">
              <a:solidFill>
                <a:srgbClr val="948A5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MS PGothic" panose="020B0600070205080204" pitchFamily="34" charset="-128"/>
              </a:defRPr>
            </a:lvl9pPr>
          </a:lstStyle>
          <a:p>
            <a:fld id="{18E67A35-E1A7-437C-86F4-245D3F27BE81}" type="slidenum">
              <a:rPr lang="en-US" altLang="en-US">
                <a:solidFill>
                  <a:srgbClr val="948A54"/>
                </a:solidFill>
              </a:rPr>
              <a:pPr/>
              <a:t>21</a:t>
            </a:fld>
            <a:endParaRPr lang="en-US" altLang="en-US" dirty="0">
              <a:solidFill>
                <a:srgbClr val="948A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All Diagnoses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727200"/>
            <a:ext cx="7645400" cy="42084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Prior work: Individual disease models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How well can we predict </a:t>
            </a:r>
            <a:r>
              <a:rPr lang="en-US" b="1" dirty="0"/>
              <a:t>all</a:t>
            </a:r>
            <a:r>
              <a:rPr lang="en-US" dirty="0"/>
              <a:t> diagnoses?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Given:</a:t>
            </a:r>
            <a:r>
              <a:rPr lang="en-US" dirty="0"/>
              <a:t> All EHR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Do:</a:t>
            </a:r>
            <a:r>
              <a:rPr lang="en-US" dirty="0"/>
              <a:t> Learn model to predict each disease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Build a high-throughput machine learning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75A56-B626-49F4-943B-DE622E4DBF26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FD053-3C47-4B82-93E2-A376521E34B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7" name="Graphic 6" descr="Clos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0043" y="3773034"/>
            <a:ext cx="1257300" cy="473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0043" y="3330237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ICD-9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248D8-38E7-407F-AD67-F783E75F4AAA}"/>
              </a:ext>
            </a:extLst>
          </p:cNvPr>
          <p:cNvSpPr txBox="1"/>
          <p:nvPr/>
        </p:nvSpPr>
        <p:spPr>
          <a:xfrm>
            <a:off x="3941576" y="5485123"/>
            <a:ext cx="44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&gt;100 Years of Computing!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Originally 1.5M patients</a:t>
            </a:r>
          </a:p>
          <a:p>
            <a:r>
              <a:rPr lang="en-US" dirty="0"/>
              <a:t>Remove Infrequent Patients</a:t>
            </a:r>
          </a:p>
          <a:p>
            <a:pPr lvl="1"/>
            <a:r>
              <a:rPr lang="en-US" dirty="0"/>
              <a:t>4 diagnoses and 2 encounters</a:t>
            </a:r>
          </a:p>
          <a:p>
            <a:r>
              <a:rPr lang="en-US" dirty="0"/>
              <a:t>1.1M patients remained (~73%)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8D4D4-C0AB-4BF7-BF21-62691B76CD44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00716-BEF2-4290-9DE5-349248D1A3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835659" y="2969657"/>
            <a:ext cx="3638282" cy="1901348"/>
            <a:chOff x="458027" y="418484"/>
            <a:chExt cx="3638282" cy="1901348"/>
          </a:xfrm>
        </p:grpSpPr>
        <p:grpSp>
          <p:nvGrpSpPr>
            <p:cNvPr id="42" name="Group 41"/>
            <p:cNvGrpSpPr/>
            <p:nvPr/>
          </p:nvGrpSpPr>
          <p:grpSpPr>
            <a:xfrm>
              <a:off x="737530" y="760546"/>
              <a:ext cx="1239104" cy="1221235"/>
              <a:chOff x="871869" y="1275019"/>
              <a:chExt cx="765544" cy="863009"/>
            </a:xfrm>
          </p:grpSpPr>
          <p:sp>
            <p:nvSpPr>
              <p:cNvPr id="49" name="Flowchart: Magnetic Disk 48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lowchart: Magnetic Disk 49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lowchart: Magnetic Disk 50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060850" y="943426"/>
              <a:ext cx="765544" cy="863009"/>
              <a:chOff x="871869" y="1275019"/>
              <a:chExt cx="765544" cy="863009"/>
            </a:xfrm>
          </p:grpSpPr>
          <p:sp>
            <p:nvSpPr>
              <p:cNvPr id="46" name="Flowchart: Magnetic Disk 45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lowchart: Magnetic Disk 46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lowchart: Magnetic Disk 47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2149371" y="1373194"/>
              <a:ext cx="722733" cy="59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Rectangle 44"/>
            <p:cNvSpPr/>
            <p:nvPr/>
          </p:nvSpPr>
          <p:spPr>
            <a:xfrm>
              <a:off x="458027" y="418484"/>
              <a:ext cx="3638282" cy="19013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and Control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 cases and controls for </a:t>
            </a:r>
            <a:r>
              <a:rPr lang="en-US" b="1" dirty="0">
                <a:solidFill>
                  <a:srgbClr val="FF0000"/>
                </a:solidFill>
              </a:rPr>
              <a:t>each</a:t>
            </a:r>
            <a:r>
              <a:rPr lang="en-US" dirty="0"/>
              <a:t> ICD-9 code</a:t>
            </a:r>
          </a:p>
          <a:p>
            <a:r>
              <a:rPr lang="en-US" dirty="0"/>
              <a:t>Rule-of-2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Case</a:t>
            </a:r>
            <a:r>
              <a:rPr lang="en-US" dirty="0"/>
              <a:t> has 2 or more target codes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Control</a:t>
            </a:r>
            <a:r>
              <a:rPr lang="en-US" dirty="0"/>
              <a:t> has no target codes</a:t>
            </a:r>
          </a:p>
          <a:p>
            <a:r>
              <a:rPr lang="en-US" dirty="0"/>
              <a:t>Minimum of 500 cases per ICD-9 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2BD9-55C5-4C87-88BD-DAA6A36019DF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36D57-7729-4847-8240-1637DE960C2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35659" y="2969657"/>
            <a:ext cx="3638282" cy="1901348"/>
            <a:chOff x="4190054" y="418484"/>
            <a:chExt cx="3638282" cy="1901348"/>
          </a:xfrm>
        </p:grpSpPr>
        <p:sp>
          <p:nvSpPr>
            <p:cNvPr id="9" name="Rectangle 8"/>
            <p:cNvSpPr/>
            <p:nvPr/>
          </p:nvSpPr>
          <p:spPr>
            <a:xfrm>
              <a:off x="4190054" y="418484"/>
              <a:ext cx="3638282" cy="19013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335311" y="943426"/>
              <a:ext cx="765544" cy="863009"/>
              <a:chOff x="871869" y="1275019"/>
              <a:chExt cx="765544" cy="863009"/>
            </a:xfrm>
          </p:grpSpPr>
          <p:sp>
            <p:nvSpPr>
              <p:cNvPr id="44" name="Flowchart: Magnetic Disk 43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lowchart: Magnetic Disk 44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lowchart: Magnetic Disk 45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Straight Arrow Connector 10"/>
            <p:cNvCxnSpPr>
              <a:endCxn id="22" idx="1"/>
            </p:cNvCxnSpPr>
            <p:nvPr/>
          </p:nvCxnSpPr>
          <p:spPr>
            <a:xfrm flipV="1">
              <a:off x="5214268" y="695749"/>
              <a:ext cx="584783" cy="35417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endCxn id="24" idx="1"/>
            </p:cNvCxnSpPr>
            <p:nvPr/>
          </p:nvCxnSpPr>
          <p:spPr>
            <a:xfrm>
              <a:off x="5246112" y="1506789"/>
              <a:ext cx="552939" cy="54049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6552195" y="487530"/>
              <a:ext cx="411127" cy="416438"/>
              <a:chOff x="871869" y="1275019"/>
              <a:chExt cx="765544" cy="863009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41" name="Flowchart: Magnetic Disk 40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lowchart: Magnetic Disk 41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lowchart: Magnetic Disk 42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552195" y="1839069"/>
              <a:ext cx="411127" cy="416438"/>
              <a:chOff x="871869" y="1275019"/>
              <a:chExt cx="765544" cy="863009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38" name="Flowchart: Magnetic Disk 37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lowchart: Magnetic Disk 38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lowchart: Magnetic Disk 39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167108" y="1839069"/>
              <a:ext cx="411127" cy="416438"/>
              <a:chOff x="871869" y="1275019"/>
              <a:chExt cx="765544" cy="863009"/>
            </a:xfrm>
            <a:solidFill>
              <a:srgbClr val="9999FF"/>
            </a:solidFill>
          </p:grpSpPr>
          <p:sp>
            <p:nvSpPr>
              <p:cNvPr id="35" name="Flowchart: Magnetic Disk 34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lowchart: Magnetic Disk 35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lowchart: Magnetic Disk 36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52195" y="1065502"/>
              <a:ext cx="411127" cy="416438"/>
              <a:chOff x="871869" y="1275019"/>
              <a:chExt cx="765544" cy="863009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32" name="Flowchart: Magnetic Disk 31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lowchart: Magnetic Disk 32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lowchart: Magnetic Disk 33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5246112" y="1273721"/>
              <a:ext cx="552939" cy="927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8" name="Group 17"/>
            <p:cNvGrpSpPr/>
            <p:nvPr/>
          </p:nvGrpSpPr>
          <p:grpSpPr>
            <a:xfrm>
              <a:off x="7167108" y="1065502"/>
              <a:ext cx="411127" cy="416438"/>
              <a:chOff x="871869" y="1275019"/>
              <a:chExt cx="765544" cy="863009"/>
            </a:xfrm>
            <a:solidFill>
              <a:srgbClr val="9999FF"/>
            </a:solidFill>
          </p:grpSpPr>
          <p:sp>
            <p:nvSpPr>
              <p:cNvPr id="29" name="Flowchart: Magnetic Disk 28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lowchart: Magnetic Disk 29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lowchart: Magnetic Disk 30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167108" y="487530"/>
              <a:ext cx="411127" cy="416438"/>
              <a:chOff x="871869" y="1275019"/>
              <a:chExt cx="765544" cy="863009"/>
            </a:xfrm>
            <a:solidFill>
              <a:srgbClr val="9999FF"/>
            </a:solidFill>
          </p:grpSpPr>
          <p:sp>
            <p:nvSpPr>
              <p:cNvPr id="26" name="Flowchart: Magnetic Disk 25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887657" y="1348810"/>
              <a:ext cx="637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…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38782" y="1348810"/>
              <a:ext cx="637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9051" y="511083"/>
              <a:ext cx="81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9051" y="1089055"/>
              <a:ext cx="81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9051" y="1862622"/>
              <a:ext cx="81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53695" y="1348810"/>
              <a:ext cx="637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29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Control Matching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2BD9-55C5-4C87-88BD-DAA6A36019DF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36D57-7729-4847-8240-1637DE960C2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933718" y="2009775"/>
            <a:ext cx="7276564" cy="3802696"/>
            <a:chOff x="4189294" y="2414195"/>
            <a:chExt cx="3638282" cy="1901348"/>
          </a:xfrm>
        </p:grpSpPr>
        <p:sp>
          <p:nvSpPr>
            <p:cNvPr id="108" name="Rectangle 107"/>
            <p:cNvSpPr/>
            <p:nvPr/>
          </p:nvSpPr>
          <p:spPr>
            <a:xfrm>
              <a:off x="4189294" y="2414195"/>
              <a:ext cx="3638282" cy="19013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55271" y="2558666"/>
              <a:ext cx="646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Censor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5272223" y="3057520"/>
              <a:ext cx="1667824" cy="20116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Chart data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956939" y="3786860"/>
              <a:ext cx="2197992" cy="237744"/>
              <a:chOff x="5231508" y="1674718"/>
              <a:chExt cx="2197992" cy="22860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H="1">
                <a:off x="5231508" y="1788925"/>
                <a:ext cx="2193181" cy="186"/>
              </a:xfrm>
              <a:prstGeom prst="line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231508" y="1674718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429500" y="1674718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2" name="Rounded Rectangle 111"/>
            <p:cNvSpPr/>
            <p:nvPr/>
          </p:nvSpPr>
          <p:spPr>
            <a:xfrm>
              <a:off x="5101487" y="3811803"/>
              <a:ext cx="1971477" cy="202907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Chart data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98439" y="2930102"/>
              <a:ext cx="679323" cy="11828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+++++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40047" y="2785360"/>
              <a:ext cx="8572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Present day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376426" y="2647263"/>
              <a:ext cx="4360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 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436961" y="2832279"/>
              <a:ext cx="348450" cy="535794"/>
              <a:chOff x="3423425" y="1117733"/>
              <a:chExt cx="1086742" cy="2601967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146" name="Oval 145"/>
              <p:cNvSpPr/>
              <p:nvPr/>
            </p:nvSpPr>
            <p:spPr>
              <a:xfrm>
                <a:off x="3683584" y="1117733"/>
                <a:ext cx="554331" cy="544207"/>
              </a:xfrm>
              <a:prstGeom prst="ellipse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4327287" y="1731250"/>
                <a:ext cx="182880" cy="883728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 rot="16200000">
                <a:off x="3165483" y="2974464"/>
                <a:ext cx="1234440" cy="256032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4014023" y="2485260"/>
                <a:ext cx="256032" cy="1234440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3423430" y="1731250"/>
                <a:ext cx="182880" cy="883728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3642592" y="1702250"/>
                <a:ext cx="636317" cy="914030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 rot="5400000">
                <a:off x="3852494" y="1253803"/>
                <a:ext cx="228604" cy="1086742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441246" y="3577121"/>
              <a:ext cx="348450" cy="535794"/>
              <a:chOff x="3423425" y="1117733"/>
              <a:chExt cx="1086742" cy="2601967"/>
            </a:xfrm>
            <a:solidFill>
              <a:srgbClr val="9999FF"/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3683584" y="1117733"/>
                <a:ext cx="554331" cy="544207"/>
              </a:xfrm>
              <a:prstGeom prst="ellipse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4327287" y="1731250"/>
                <a:ext cx="182880" cy="883728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 rot="16200000">
                <a:off x="3165483" y="2974464"/>
                <a:ext cx="1234440" cy="256032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4014023" y="2485260"/>
                <a:ext cx="256032" cy="1234440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3423430" y="1731250"/>
                <a:ext cx="182880" cy="883728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3642591" y="1702251"/>
                <a:ext cx="636317" cy="914032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 rot="5400000">
                <a:off x="3852494" y="1253803"/>
                <a:ext cx="228604" cy="1086742"/>
              </a:xfrm>
              <a:prstGeom prst="roundRect">
                <a:avLst/>
              </a:prstGeom>
              <a:grp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6873190" y="3561846"/>
              <a:ext cx="6100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Death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075349" y="2647612"/>
              <a:ext cx="4366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 </a:t>
              </a:r>
            </a:p>
          </p:txBody>
        </p:sp>
        <p:sp>
          <p:nvSpPr>
            <p:cNvPr id="120" name="Down Arrow 119"/>
            <p:cNvSpPr/>
            <p:nvPr/>
          </p:nvSpPr>
          <p:spPr>
            <a:xfrm>
              <a:off x="6237299" y="2834494"/>
              <a:ext cx="112703" cy="201168"/>
            </a:xfrm>
            <a:prstGeom prst="downArrow">
              <a:avLst/>
            </a:prstGeom>
            <a:solidFill>
              <a:srgbClr val="ED7D31">
                <a:lumMod val="60000"/>
                <a:lumOff val="4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Bent-Up Arrow 120"/>
            <p:cNvSpPr/>
            <p:nvPr/>
          </p:nvSpPr>
          <p:spPr>
            <a:xfrm rot="10800000">
              <a:off x="5708831" y="2768007"/>
              <a:ext cx="468714" cy="267598"/>
            </a:xfrm>
            <a:prstGeom prst="bentUpArrow">
              <a:avLst>
                <a:gd name="adj1" fmla="val 19679"/>
                <a:gd name="adj2" fmla="val 27500"/>
                <a:gd name="adj3" fmla="val 21590"/>
              </a:avLst>
            </a:prstGeom>
            <a:solidFill>
              <a:sysClr val="windowText" lastClr="000000"/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4956955" y="3032729"/>
              <a:ext cx="2413713" cy="237744"/>
              <a:chOff x="5231524" y="901537"/>
              <a:chExt cx="2413713" cy="237744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5231524" y="1015756"/>
                <a:ext cx="597325" cy="9306"/>
              </a:xfrm>
              <a:prstGeom prst="line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7036662" y="1020409"/>
                <a:ext cx="60857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7645237" y="901537"/>
                <a:ext cx="0" cy="237744"/>
              </a:xfrm>
              <a:prstGeom prst="line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5231524" y="901537"/>
                <a:ext cx="0" cy="237744"/>
              </a:xfrm>
              <a:prstGeom prst="line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3" name="Down Arrow 122"/>
            <p:cNvSpPr/>
            <p:nvPr/>
          </p:nvSpPr>
          <p:spPr>
            <a:xfrm>
              <a:off x="6538080" y="2834494"/>
              <a:ext cx="112703" cy="201168"/>
            </a:xfrm>
            <a:prstGeom prst="downArrow">
              <a:avLst/>
            </a:prstGeom>
            <a:solidFill>
              <a:srgbClr val="ED7D31">
                <a:lumMod val="60000"/>
                <a:lumOff val="4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696682" y="2817902"/>
              <a:ext cx="5197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Birth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05823" y="3558931"/>
              <a:ext cx="5120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Birth</a:t>
              </a:r>
            </a:p>
          </p:txBody>
        </p:sp>
        <p:sp>
          <p:nvSpPr>
            <p:cNvPr id="128" name="Round Same Side Corner Rectangle 127"/>
            <p:cNvSpPr/>
            <p:nvPr/>
          </p:nvSpPr>
          <p:spPr>
            <a:xfrm rot="16200000">
              <a:off x="5423412" y="2904088"/>
              <a:ext cx="200920" cy="507785"/>
            </a:xfrm>
            <a:prstGeom prst="round2SameRect">
              <a:avLst/>
            </a:prstGeom>
            <a:solidFill>
              <a:srgbClr val="70AD47">
                <a:lumMod val="60000"/>
                <a:lumOff val="40000"/>
              </a:srgbClr>
            </a:solidFill>
            <a:ln w="317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" name="Round Same Side Corner Rectangle 128"/>
            <p:cNvSpPr/>
            <p:nvPr/>
          </p:nvSpPr>
          <p:spPr>
            <a:xfrm rot="16200000">
              <a:off x="5337644" y="3572420"/>
              <a:ext cx="200920" cy="679324"/>
            </a:xfrm>
            <a:prstGeom prst="round2SameRect">
              <a:avLst/>
            </a:prstGeom>
            <a:solidFill>
              <a:srgbClr val="70AD47">
                <a:lumMod val="60000"/>
                <a:lumOff val="40000"/>
              </a:srgbClr>
            </a:solidFill>
            <a:ln w="317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5777762" y="3043422"/>
              <a:ext cx="5838" cy="97128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1382884" y="2411265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33806" y="395378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702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Definition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Some health states lead to complications</a:t>
                </a:r>
              </a:p>
              <a:p>
                <a:pPr lvl="1"/>
                <a:r>
                  <a:rPr lang="en-US" dirty="0"/>
                  <a:t>E.g. diabetes or pregnancy</a:t>
                </a:r>
              </a:p>
              <a:p>
                <a:r>
                  <a:rPr lang="en-US" dirty="0"/>
                  <a:t>DDR attempts to discover prerequisite diagnoses</a:t>
                </a:r>
              </a:p>
              <a:p>
                <a:r>
                  <a:rPr lang="en-US" dirty="0"/>
                  <a:t>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prerequisite diagnosis for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:r>
                  <a:rPr lang="en-US" dirty="0"/>
                  <a:t>At least 85% of case patients for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first received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027" t="-1934" r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2BD9-55C5-4C87-88BD-DAA6A36019DF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36D57-7729-4847-8240-1637DE960C2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835659" y="2969657"/>
            <a:ext cx="3638282" cy="1901348"/>
            <a:chOff x="457260" y="2415610"/>
            <a:chExt cx="3638282" cy="1901348"/>
          </a:xfrm>
        </p:grpSpPr>
        <p:grpSp>
          <p:nvGrpSpPr>
            <p:cNvPr id="36" name="Group 35"/>
            <p:cNvGrpSpPr/>
            <p:nvPr/>
          </p:nvGrpSpPr>
          <p:grpSpPr>
            <a:xfrm>
              <a:off x="1435157" y="2507622"/>
              <a:ext cx="411127" cy="416438"/>
              <a:chOff x="871869" y="1275019"/>
              <a:chExt cx="765544" cy="863009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59" name="Flowchart: Magnetic Disk 58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lowchart: Magnetic Disk 59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lowchart: Magnetic Disk 60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435156" y="3054808"/>
              <a:ext cx="411127" cy="416438"/>
              <a:chOff x="871869" y="1275019"/>
              <a:chExt cx="765544" cy="863009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56" name="Flowchart: Magnetic Disk 55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lowchart: Magnetic Disk 56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lowchart: Magnetic Disk 57"/>
              <p:cNvSpPr/>
              <p:nvPr/>
            </p:nvSpPr>
            <p:spPr>
              <a:xfrm>
                <a:off x="871869" y="1275019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435155" y="3824602"/>
              <a:ext cx="411127" cy="422877"/>
              <a:chOff x="871869" y="1261675"/>
              <a:chExt cx="765544" cy="876353"/>
            </a:xfrm>
            <a:solidFill>
              <a:srgbClr val="ED7D31">
                <a:lumMod val="60000"/>
                <a:lumOff val="40000"/>
              </a:srgbClr>
            </a:solidFill>
          </p:grpSpPr>
          <p:sp>
            <p:nvSpPr>
              <p:cNvPr id="53" name="Flowchart: Magnetic Disk 52"/>
              <p:cNvSpPr/>
              <p:nvPr/>
            </p:nvSpPr>
            <p:spPr>
              <a:xfrm>
                <a:off x="871869" y="1750826"/>
                <a:ext cx="765544" cy="387202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lowchart: Magnetic Disk 53"/>
              <p:cNvSpPr/>
              <p:nvPr/>
            </p:nvSpPr>
            <p:spPr>
              <a:xfrm>
                <a:off x="871869" y="1515138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lowchart: Magnetic Disk 54"/>
              <p:cNvSpPr/>
              <p:nvPr/>
            </p:nvSpPr>
            <p:spPr>
              <a:xfrm>
                <a:off x="871869" y="1261675"/>
                <a:ext cx="765544" cy="354419"/>
              </a:xfrm>
              <a:prstGeom prst="flowChartMagneticDisk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967282" y="2715841"/>
              <a:ext cx="4229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>
            <a:xfrm>
              <a:off x="1947794" y="4036040"/>
              <a:ext cx="46187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73721" y="3263027"/>
              <a:ext cx="4229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651022" y="2531175"/>
              <a:ext cx="81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9992" y="3078361"/>
              <a:ext cx="81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806" y="3851374"/>
              <a:ext cx="81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96478" y="2506212"/>
              <a:ext cx="1315657" cy="419259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DX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03633" y="3842258"/>
              <a:ext cx="1301346" cy="387564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DK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800" b="0" i="0" u="none" strike="noStrike" kern="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DX</a:t>
              </a:r>
              <a:r>
                <a:rPr kumimoji="0" lang="en-US" sz="1100" b="0" i="0" u="none" strike="noStrike" kern="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06176" y="3069245"/>
              <a:ext cx="1296260" cy="387564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39627" y="3333911"/>
              <a:ext cx="2731691" cy="461665"/>
              <a:chOff x="949914" y="5264397"/>
              <a:chExt cx="2731691" cy="46166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540039" y="5264397"/>
                <a:ext cx="637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…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49914" y="5264397"/>
                <a:ext cx="637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…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43653" y="5264397"/>
                <a:ext cx="637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…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57260" y="2415610"/>
              <a:ext cx="3638282" cy="19013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5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nearly every ICD-9 code</a:t>
            </a:r>
          </a:p>
          <a:p>
            <a:pPr lvl="1"/>
            <a:r>
              <a:rPr lang="en-US" dirty="0"/>
              <a:t>At least 500 case-control pairs</a:t>
            </a:r>
          </a:p>
          <a:p>
            <a:pPr lvl="1"/>
            <a:r>
              <a:rPr lang="en-US" dirty="0"/>
              <a:t>Exclude symptoms</a:t>
            </a:r>
          </a:p>
          <a:p>
            <a:r>
              <a:rPr lang="en-US" dirty="0"/>
              <a:t>Build model: Random Forest Classifier</a:t>
            </a:r>
          </a:p>
          <a:p>
            <a:r>
              <a:rPr lang="en-US" dirty="0"/>
              <a:t>Evaluation metric: AUC-ROC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2BD9-55C5-4C87-88BD-DAA6A36019DF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UNIVERSITY OF WISCONSIN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36D57-7729-4847-8240-1637DE960C2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30611" y="2974553"/>
            <a:ext cx="3638282" cy="1901348"/>
            <a:chOff x="4189294" y="4409002"/>
            <a:chExt cx="3638282" cy="1901348"/>
          </a:xfrm>
        </p:grpSpPr>
        <p:sp>
          <p:nvSpPr>
            <p:cNvPr id="10" name="Rectangle 9"/>
            <p:cNvSpPr/>
            <p:nvPr/>
          </p:nvSpPr>
          <p:spPr>
            <a:xfrm>
              <a:off x="4189294" y="4409002"/>
              <a:ext cx="3638282" cy="190134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14847" y="4606168"/>
              <a:ext cx="3297229" cy="1491842"/>
              <a:chOff x="4314847" y="4606168"/>
              <a:chExt cx="3297229" cy="149184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371577" y="4606168"/>
                <a:ext cx="1531609" cy="1491842"/>
                <a:chOff x="4589691" y="4522278"/>
                <a:chExt cx="1531609" cy="149184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036349" y="5515779"/>
                  <a:ext cx="235525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4801847" y="5515594"/>
                  <a:ext cx="235525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268722" y="5673441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5149936" y="5671920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154111" y="5832256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5030425" y="5831301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694296" y="5669223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808529" y="5665446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4" name="Oval 23"/>
                <p:cNvSpPr/>
                <p:nvPr/>
              </p:nvSpPr>
              <p:spPr>
                <a:xfrm>
                  <a:off x="4755605" y="5657182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210582" y="5657839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093159" y="5814271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647513" y="5826285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979877" y="5492551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5328534" y="5814271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210502" y="5970773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81128" y="5823874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4993060" y="5970773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48478" y="4545506"/>
                  <a:ext cx="235525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813976" y="4545321"/>
                  <a:ext cx="235525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280851" y="4703168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5162065" y="4701647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166240" y="4861983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5042554" y="4861028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4706425" y="4698950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820658" y="4695173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1" name="Oval 40"/>
                <p:cNvSpPr/>
                <p:nvPr/>
              </p:nvSpPr>
              <p:spPr>
                <a:xfrm>
                  <a:off x="4767734" y="4686909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222711" y="4687566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05288" y="4843998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992006" y="4522278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340663" y="4843998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22631" y="5000500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5005189" y="5000500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712007" y="4928948"/>
                  <a:ext cx="235525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5477505" y="4928763"/>
                  <a:ext cx="235525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4380" y="5086610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5825594" y="5085089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29769" y="5245425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5706083" y="5244470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Oval 53"/>
                <p:cNvSpPr/>
                <p:nvPr/>
              </p:nvSpPr>
              <p:spPr>
                <a:xfrm>
                  <a:off x="5886240" y="5071008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768817" y="5227440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655535" y="4905720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6004192" y="5227440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668718" y="5383942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504380" y="5081931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5385594" y="5080410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1" name="Straight Connector 60"/>
                <p:cNvCxnSpPr>
                  <a:cxnSpLocks/>
                  <a:stCxn id="64" idx="5"/>
                </p:cNvCxnSpPr>
                <p:nvPr/>
              </p:nvCxnSpPr>
              <p:spPr>
                <a:xfrm>
                  <a:off x="5426321" y="5268206"/>
                  <a:ext cx="81211" cy="13287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5266083" y="5239791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5446240" y="5066329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328817" y="5222761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5564192" y="5222761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446160" y="5379263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5228718" y="5379263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5835102" y="5386018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949335" y="5382241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0" name="Oval 69"/>
                <p:cNvSpPr/>
                <p:nvPr/>
              </p:nvSpPr>
              <p:spPr>
                <a:xfrm>
                  <a:off x="5896411" y="5373977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5788319" y="5543080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6021934" y="5540669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4713377" y="4858710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4589691" y="4857755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5" name="Oval 74"/>
                <p:cNvSpPr/>
                <p:nvPr/>
              </p:nvSpPr>
              <p:spPr>
                <a:xfrm>
                  <a:off x="4652425" y="4840725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4884900" y="4839253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828023" y="5015772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4704337" y="5014817"/>
                  <a:ext cx="117763" cy="160337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9" name="Oval 78"/>
                <p:cNvSpPr/>
                <p:nvPr/>
              </p:nvSpPr>
              <p:spPr>
                <a:xfrm>
                  <a:off x="4767071" y="4997787"/>
                  <a:ext cx="114233" cy="53242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4884414" y="5154289"/>
                  <a:ext cx="99366" cy="43347"/>
                </a:xfrm>
                <a:prstGeom prst="roundRect">
                  <a:avLst/>
                </a:prstGeom>
                <a:solidFill>
                  <a:srgbClr val="9999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4666972" y="5154289"/>
                  <a:ext cx="99366" cy="43347"/>
                </a:xfrm>
                <a:prstGeom prst="round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Rounded Rectangle 12"/>
              <p:cNvSpPr/>
              <p:nvPr/>
            </p:nvSpPr>
            <p:spPr>
              <a:xfrm>
                <a:off x="4314847" y="5088540"/>
                <a:ext cx="99366" cy="43347"/>
              </a:xfrm>
              <a:prstGeom prst="roundRect">
                <a:avLst/>
              </a:prstGeom>
              <a:solidFill>
                <a:srgbClr val="9999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5977019" y="5352089"/>
                <a:ext cx="372983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5000" contrast="3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99758" y="4834506"/>
                <a:ext cx="1212318" cy="10351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219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03D899C-935A-4484-9154-C9E860C3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HTCondor &amp; Our Research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EC0F28-4FC7-417B-BBB8-70A5C8AB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time</a:t>
            </a:r>
          </a:p>
          <a:p>
            <a:pPr lvl="1"/>
            <a:r>
              <a:rPr lang="en-US" dirty="0"/>
              <a:t>~47,500 Condor jobs</a:t>
            </a:r>
          </a:p>
          <a:p>
            <a:pPr lvl="1"/>
            <a:r>
              <a:rPr lang="en-US" dirty="0"/>
              <a:t>~18 hours per job</a:t>
            </a:r>
          </a:p>
          <a:p>
            <a:pPr lvl="1"/>
            <a:r>
              <a:rPr lang="en-US" dirty="0"/>
              <a:t>~400 concurrent jobs</a:t>
            </a:r>
          </a:p>
          <a:p>
            <a:pPr lvl="1"/>
            <a:r>
              <a:rPr lang="en-US" dirty="0"/>
              <a:t>~1 Century of compute time in 3 months</a:t>
            </a:r>
          </a:p>
          <a:p>
            <a:r>
              <a:rPr lang="en-US" dirty="0"/>
              <a:t>Specialized security measures</a:t>
            </a:r>
          </a:p>
          <a:p>
            <a:pPr lvl="1"/>
            <a:r>
              <a:rPr lang="en-US" dirty="0"/>
              <a:t>Healthcare data is sensitive</a:t>
            </a:r>
          </a:p>
          <a:p>
            <a:pPr lvl="1"/>
            <a:r>
              <a:rPr lang="en-US" dirty="0"/>
              <a:t>Fully separate submit server with highly restricted user pool</a:t>
            </a:r>
          </a:p>
          <a:p>
            <a:pPr lvl="1"/>
            <a:r>
              <a:rPr lang="en-US" dirty="0"/>
              <a:t>Data encrypted during transmission and on disk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A7472-A26D-4AE0-B8D1-19ABD5EA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72BD9-55C5-4C87-88BD-DAA6A36019DF}" type="datetime1">
              <a:rPr lang="en-US" altLang="en-US" smtClean="0"/>
              <a:pPr>
                <a:defRPr/>
              </a:pPr>
              <a:t>7/13/2018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06EE3-A734-4D03-AF3A-EE6FC3D5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WISCONSIN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F12D7-B444-4FD1-8308-67C27221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36D57-7729-4847-8240-1637DE960C2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1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5198</TotalTime>
  <Words>1059</Words>
  <Application>Microsoft Office PowerPoint</Application>
  <PresentationFormat>On-screen Show (4:3)</PresentationFormat>
  <Paragraphs>313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Cambria Math</vt:lpstr>
      <vt:lpstr>Georgia</vt:lpstr>
      <vt:lpstr>Wingdings</vt:lpstr>
      <vt:lpstr>Office Theme</vt:lpstr>
      <vt:lpstr>High-Throughput Machine Learning from Electronic Health Records</vt:lpstr>
      <vt:lpstr>Marshfield Clinic EHR</vt:lpstr>
      <vt:lpstr>Predicting All Diagnoses</vt:lpstr>
      <vt:lpstr>Data Cleaning</vt:lpstr>
      <vt:lpstr>Case and Control Definition</vt:lpstr>
      <vt:lpstr>Case Control Matching</vt:lpstr>
      <vt:lpstr>Dynamic Definition Refinement</vt:lpstr>
      <vt:lpstr>Model Construction and Evaluation</vt:lpstr>
      <vt:lpstr>HTCondor &amp; Our Research</vt:lpstr>
      <vt:lpstr>Predictive Accuracy of Models</vt:lpstr>
      <vt:lpstr>PowerPoint Presentation</vt:lpstr>
      <vt:lpstr>PowerPoint Presentation</vt:lpstr>
      <vt:lpstr>Simulated Prospective Study</vt:lpstr>
      <vt:lpstr>Simulated Prospective Study</vt:lpstr>
      <vt:lpstr>Project Summary</vt:lpstr>
      <vt:lpstr>What Have Our Models Learned?</vt:lpstr>
      <vt:lpstr>KinderMiner</vt:lpstr>
      <vt:lpstr>Results</vt:lpstr>
      <vt:lpstr>Lab Test “Repurposing”</vt:lpstr>
      <vt:lpstr>Acknowledgements</vt:lpstr>
      <vt:lpstr>Questions?</vt:lpstr>
    </vt:vector>
  </TitlesOfParts>
  <Company>University of Wisconsin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Rinehart</dc:creator>
  <cp:lastModifiedBy>Ross K</cp:lastModifiedBy>
  <cp:revision>231</cp:revision>
  <dcterms:created xsi:type="dcterms:W3CDTF">2012-12-05T18:51:13Z</dcterms:created>
  <dcterms:modified xsi:type="dcterms:W3CDTF">2018-07-13T18:38:45Z</dcterms:modified>
</cp:coreProperties>
</file>