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3429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10287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7145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2057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24003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2743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8" name="Shape 10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4572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9144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13716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18288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2286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27432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32004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36576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/>
          <p:nvPr>
            <p:ph type="title"/>
          </p:nvPr>
        </p:nvSpPr>
        <p:spPr>
          <a:xfrm>
            <a:off x="4851796" y="3286125"/>
            <a:ext cx="14716126" cy="2678907"/>
          </a:xfrm>
          <a:prstGeom prst="rect">
            <a:avLst/>
          </a:prstGeom>
        </p:spPr>
        <p:txBody>
          <a:bodyPr lIns="71437" tIns="71437" rIns="71437" bIns="71437">
            <a:noAutofit/>
          </a:bodyPr>
          <a:lstStyle>
            <a:lvl1pPr algn="ctr">
              <a:defRPr sz="12800"/>
            </a:lvl1pPr>
          </a:lstStyle>
          <a:p>
            <a:pPr/>
            <a:r>
              <a:t>Title Text</a:t>
            </a:r>
          </a:p>
        </p:txBody>
      </p:sp>
      <p:sp>
        <p:nvSpPr>
          <p:cNvPr id="16" name="Body Level One…"/>
          <p:cNvSpPr txBox="1"/>
          <p:nvPr>
            <p:ph type="body" sz="half" idx="1"/>
          </p:nvPr>
        </p:nvSpPr>
        <p:spPr>
          <a:xfrm>
            <a:off x="4833937" y="6250781"/>
            <a:ext cx="14716126" cy="5661423"/>
          </a:xfrm>
          <a:prstGeom prst="rect">
            <a:avLst/>
          </a:prstGeom>
        </p:spPr>
        <p:txBody>
          <a:bodyPr lIns="71437" tIns="71437" rIns="71437" bIns="71437">
            <a:noAutofit/>
          </a:bodyPr>
          <a:lstStyle>
            <a:lvl1pPr marL="0" indent="0" algn="ctr">
              <a:buSzTx/>
              <a:buNone/>
              <a:defRPr sz="6600">
                <a:solidFill>
                  <a:srgbClr val="809CB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  <a:lvl2pPr marL="0" indent="0" algn="ctr">
              <a:buSzTx/>
              <a:buNone/>
              <a:defRPr i="1" sz="5000">
                <a:solidFill>
                  <a:srgbClr val="809CB0"/>
                </a:solidFill>
                <a:latin typeface="Myriad Pro Light"/>
                <a:ea typeface="Myriad Pro Light"/>
                <a:cs typeface="Myriad Pro Light"/>
                <a:sym typeface="Myriad Pro Light"/>
              </a:defRPr>
            </a:lvl2pPr>
            <a:lvl3pPr marL="0" indent="0" algn="ctr">
              <a:buSzTx/>
              <a:buNone/>
              <a:defRPr sz="6600">
                <a:solidFill>
                  <a:srgbClr val="515151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3pPr>
            <a:lvl4pPr marL="0" indent="0" algn="ctr">
              <a:buSzTx/>
              <a:buNone/>
              <a:defRPr sz="6600">
                <a:solidFill>
                  <a:srgbClr val="515151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4pPr>
            <a:lvl5pPr marL="0" indent="0" algn="ctr">
              <a:buSzTx/>
              <a:buNone/>
              <a:defRPr sz="6600">
                <a:solidFill>
                  <a:srgbClr val="515151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3251200" cy="1731618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Self-Checkpointing  ·  Cartwright  ·  August 9"/>
          <p:cNvSpPr/>
          <p:nvPr/>
        </p:nvSpPr>
        <p:spPr>
          <a:xfrm>
            <a:off x="9536379" y="13237527"/>
            <a:ext cx="5311242" cy="28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Self-Checkpointing  ·  Cartwright  ·  August 9</a:t>
            </a:r>
          </a:p>
        </p:txBody>
      </p:sp>
      <p:sp>
        <p:nvSpPr>
          <p:cNvPr id="19" name="OSG Virtual School 2021"/>
          <p:cNvSpPr/>
          <p:nvPr/>
        </p:nvSpPr>
        <p:spPr>
          <a:xfrm>
            <a:off x="199229" y="13237527"/>
            <a:ext cx="2931872" cy="28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OSG Virtual School 2021</a:t>
            </a: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rtwright"/>
          <p:cNvSpPr/>
          <p:nvPr/>
        </p:nvSpPr>
        <p:spPr>
          <a:xfrm>
            <a:off x="11507635" y="13072427"/>
            <a:ext cx="1354027" cy="28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Cartwright</a:t>
            </a:r>
          </a:p>
        </p:txBody>
      </p:sp>
      <p:sp>
        <p:nvSpPr>
          <p:cNvPr id="37" name="2012 Fall"/>
          <p:cNvSpPr/>
          <p:nvPr/>
        </p:nvSpPr>
        <p:spPr>
          <a:xfrm>
            <a:off x="3405187" y="13072427"/>
            <a:ext cx="1115139" cy="28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2012 Fall</a:t>
            </a:r>
          </a:p>
        </p:txBody>
      </p:sp>
      <p:sp>
        <p:nvSpPr>
          <p:cNvPr id="38" name="Line"/>
          <p:cNvSpPr/>
          <p:nvPr/>
        </p:nvSpPr>
        <p:spPr>
          <a:xfrm flipV="1">
            <a:off x="3405187" y="1071529"/>
            <a:ext cx="17573626" cy="24"/>
          </a:xfrm>
          <a:prstGeom prst="line">
            <a:avLst/>
          </a:prstGeom>
          <a:ln w="25400">
            <a:solidFill>
              <a:srgbClr val="AC1800"/>
            </a:solidFill>
          </a:ln>
        </p:spPr>
        <p:txBody>
          <a:bodyPr lIns="0" tIns="0" rIns="0" bIns="0"/>
          <a:lstStyle/>
          <a:p>
            <a:pPr algn="l" defTabSz="642937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" name="Computer Sciences 368"/>
          <p:cNvSpPr/>
          <p:nvPr/>
        </p:nvSpPr>
        <p:spPr>
          <a:xfrm>
            <a:off x="3405187" y="283368"/>
            <a:ext cx="66536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b="1" sz="5000">
                <a:solidFill>
                  <a:srgbClr val="941100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Computer Sciences 368</a:t>
            </a:r>
          </a:p>
        </p:txBody>
      </p:sp>
      <p:sp>
        <p:nvSpPr>
          <p:cNvPr id="40" name="Scripting for CHTC"/>
          <p:cNvSpPr/>
          <p:nvPr/>
        </p:nvSpPr>
        <p:spPr>
          <a:xfrm>
            <a:off x="12813112" y="283368"/>
            <a:ext cx="816173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b="1" sz="5000">
                <a:solidFill>
                  <a:srgbClr val="941100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Scripting for CHTC</a:t>
            </a:r>
          </a:p>
        </p:txBody>
      </p:sp>
      <p:sp>
        <p:nvSpPr>
          <p:cNvPr id="41" name="Title Text"/>
          <p:cNvSpPr txBox="1"/>
          <p:nvPr>
            <p:ph type="title"/>
          </p:nvPr>
        </p:nvSpPr>
        <p:spPr>
          <a:xfrm>
            <a:off x="3405187" y="1339453"/>
            <a:ext cx="17573626" cy="125015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xfrm>
            <a:off x="20669310" y="13072427"/>
            <a:ext cx="312218" cy="28702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/>
          <p:nvPr>
            <p:ph type="title"/>
          </p:nvPr>
        </p:nvSpPr>
        <p:spPr>
          <a:xfrm>
            <a:off x="2438400" y="5994400"/>
            <a:ext cx="19507200" cy="1727200"/>
          </a:xfrm>
          <a:prstGeom prst="rect">
            <a:avLst/>
          </a:prstGeom>
        </p:spPr>
        <p:txBody>
          <a:bodyPr/>
          <a:lstStyle>
            <a:lvl1pPr>
              <a:defRPr sz="10800"/>
            </a:lvl1pPr>
          </a:lstStyle>
          <a:p>
            <a:pPr/>
            <a:r>
              <a:t>Title Text</a:t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artwright"/>
          <p:cNvSpPr/>
          <p:nvPr/>
        </p:nvSpPr>
        <p:spPr>
          <a:xfrm>
            <a:off x="11507635" y="13072427"/>
            <a:ext cx="1354027" cy="28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Cartwright</a:t>
            </a:r>
          </a:p>
        </p:txBody>
      </p:sp>
      <p:sp>
        <p:nvSpPr>
          <p:cNvPr id="58" name="2012 Fall"/>
          <p:cNvSpPr/>
          <p:nvPr/>
        </p:nvSpPr>
        <p:spPr>
          <a:xfrm>
            <a:off x="3405187" y="13072427"/>
            <a:ext cx="1115139" cy="28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2012 Fall</a:t>
            </a:r>
          </a:p>
        </p:txBody>
      </p:sp>
      <p:sp>
        <p:nvSpPr>
          <p:cNvPr id="59" name="Line"/>
          <p:cNvSpPr/>
          <p:nvPr/>
        </p:nvSpPr>
        <p:spPr>
          <a:xfrm flipV="1">
            <a:off x="3405187" y="1071529"/>
            <a:ext cx="17573626" cy="24"/>
          </a:xfrm>
          <a:prstGeom prst="line">
            <a:avLst/>
          </a:prstGeom>
          <a:ln w="25400">
            <a:solidFill>
              <a:srgbClr val="AC1800"/>
            </a:solidFill>
          </a:ln>
        </p:spPr>
        <p:txBody>
          <a:bodyPr lIns="0" tIns="0" rIns="0" bIns="0"/>
          <a:lstStyle/>
          <a:p>
            <a:pPr algn="l" defTabSz="642937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0" name="Computer Sciences 368"/>
          <p:cNvSpPr/>
          <p:nvPr/>
        </p:nvSpPr>
        <p:spPr>
          <a:xfrm>
            <a:off x="3405187" y="283368"/>
            <a:ext cx="66536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b="1" sz="5000">
                <a:solidFill>
                  <a:srgbClr val="941100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Computer Sciences 368</a:t>
            </a:r>
          </a:p>
        </p:txBody>
      </p:sp>
      <p:sp>
        <p:nvSpPr>
          <p:cNvPr id="61" name="Scripting for CHTC"/>
          <p:cNvSpPr/>
          <p:nvPr/>
        </p:nvSpPr>
        <p:spPr>
          <a:xfrm>
            <a:off x="12813112" y="283368"/>
            <a:ext cx="816173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b="1" sz="5000">
                <a:solidFill>
                  <a:srgbClr val="941100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Scripting for CHTC</a:t>
            </a:r>
          </a:p>
        </p:txBody>
      </p:sp>
      <p:sp>
        <p:nvSpPr>
          <p:cNvPr id="62" name="Body Level One…"/>
          <p:cNvSpPr txBox="1"/>
          <p:nvPr>
            <p:ph type="body" idx="1"/>
          </p:nvPr>
        </p:nvSpPr>
        <p:spPr>
          <a:xfrm>
            <a:off x="3762375" y="1607343"/>
            <a:ext cx="16859250" cy="11072814"/>
          </a:xfrm>
          <a:prstGeom prst="rect">
            <a:avLst/>
          </a:prstGeom>
        </p:spPr>
        <p:txBody>
          <a:bodyPr/>
          <a:lstStyle>
            <a:lvl1pPr marL="701523" indent="-701523">
              <a:lnSpc>
                <a:spcPct val="90000"/>
              </a:lnSpc>
              <a:buSzPct val="150000"/>
              <a:defRPr sz="5800">
                <a:solidFill>
                  <a:srgbClr val="000000"/>
                </a:solidFill>
              </a:defRPr>
            </a:lvl1pPr>
            <a:lvl2pPr marL="1203157" indent="-695157">
              <a:lnSpc>
                <a:spcPct val="90000"/>
              </a:lnSpc>
              <a:defRPr sz="5200">
                <a:solidFill>
                  <a:srgbClr val="000000"/>
                </a:solidFill>
              </a:defRPr>
            </a:lvl2pPr>
            <a:lvl3pPr marL="1703294">
              <a:lnSpc>
                <a:spcPct val="90000"/>
              </a:lnSpc>
              <a:defRPr>
                <a:solidFill>
                  <a:srgbClr val="000000"/>
                </a:solidFill>
              </a:defRPr>
            </a:lvl3pPr>
            <a:lvl4pPr>
              <a:lnSpc>
                <a:spcPct val="90000"/>
              </a:lnSpc>
              <a:defRPr>
                <a:solidFill>
                  <a:srgbClr val="000000"/>
                </a:solidFill>
              </a:defRPr>
            </a:lvl4pPr>
            <a:lvl5pPr>
              <a:lnSpc>
                <a:spcPct val="90000"/>
              </a:lnSpc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xfrm>
            <a:off x="20669310" y="13072427"/>
            <a:ext cx="312218" cy="28702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artwright"/>
          <p:cNvSpPr/>
          <p:nvPr/>
        </p:nvSpPr>
        <p:spPr>
          <a:xfrm>
            <a:off x="11507635" y="13072427"/>
            <a:ext cx="1354027" cy="28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Cartwright</a:t>
            </a:r>
          </a:p>
        </p:txBody>
      </p:sp>
      <p:sp>
        <p:nvSpPr>
          <p:cNvPr id="71" name="2012 Fall"/>
          <p:cNvSpPr/>
          <p:nvPr/>
        </p:nvSpPr>
        <p:spPr>
          <a:xfrm>
            <a:off x="3405187" y="13072427"/>
            <a:ext cx="1115139" cy="28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2012 Fall</a:t>
            </a:r>
          </a:p>
        </p:txBody>
      </p:sp>
      <p:sp>
        <p:nvSpPr>
          <p:cNvPr id="72" name="Line"/>
          <p:cNvSpPr/>
          <p:nvPr/>
        </p:nvSpPr>
        <p:spPr>
          <a:xfrm flipV="1">
            <a:off x="3405187" y="1071529"/>
            <a:ext cx="17573626" cy="24"/>
          </a:xfrm>
          <a:prstGeom prst="line">
            <a:avLst/>
          </a:prstGeom>
          <a:ln w="25400">
            <a:solidFill>
              <a:srgbClr val="AC1800"/>
            </a:solidFill>
          </a:ln>
        </p:spPr>
        <p:txBody>
          <a:bodyPr lIns="0" tIns="0" rIns="0" bIns="0"/>
          <a:lstStyle/>
          <a:p>
            <a:pPr algn="l" defTabSz="642937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3" name="Computer Sciences 368"/>
          <p:cNvSpPr/>
          <p:nvPr/>
        </p:nvSpPr>
        <p:spPr>
          <a:xfrm>
            <a:off x="3405187" y="283368"/>
            <a:ext cx="66536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b="1" sz="5000">
                <a:solidFill>
                  <a:srgbClr val="941100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Computer Sciences 368</a:t>
            </a:r>
          </a:p>
        </p:txBody>
      </p:sp>
      <p:sp>
        <p:nvSpPr>
          <p:cNvPr id="74" name="Scripting for CHTC"/>
          <p:cNvSpPr/>
          <p:nvPr/>
        </p:nvSpPr>
        <p:spPr>
          <a:xfrm>
            <a:off x="12813112" y="283368"/>
            <a:ext cx="816173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b="1" sz="5000">
                <a:solidFill>
                  <a:srgbClr val="941100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Scripting for CHTC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xfrm>
            <a:off x="20669310" y="13072427"/>
            <a:ext cx="312218" cy="28702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artwright"/>
          <p:cNvSpPr/>
          <p:nvPr/>
        </p:nvSpPr>
        <p:spPr>
          <a:xfrm>
            <a:off x="11507635" y="13072427"/>
            <a:ext cx="1354027" cy="28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Cartwright</a:t>
            </a:r>
          </a:p>
        </p:txBody>
      </p:sp>
      <p:sp>
        <p:nvSpPr>
          <p:cNvPr id="83" name="2012 Fall"/>
          <p:cNvSpPr/>
          <p:nvPr/>
        </p:nvSpPr>
        <p:spPr>
          <a:xfrm>
            <a:off x="3405187" y="13072427"/>
            <a:ext cx="1115139" cy="28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2012 Fall</a:t>
            </a:r>
          </a:p>
        </p:txBody>
      </p:sp>
      <p:sp>
        <p:nvSpPr>
          <p:cNvPr id="84" name="Line"/>
          <p:cNvSpPr/>
          <p:nvPr/>
        </p:nvSpPr>
        <p:spPr>
          <a:xfrm flipV="1">
            <a:off x="3405187" y="1071529"/>
            <a:ext cx="17573626" cy="24"/>
          </a:xfrm>
          <a:prstGeom prst="line">
            <a:avLst/>
          </a:prstGeom>
          <a:ln w="25400">
            <a:solidFill>
              <a:srgbClr val="AC1800"/>
            </a:solidFill>
          </a:ln>
        </p:spPr>
        <p:txBody>
          <a:bodyPr lIns="0" tIns="0" rIns="0" bIns="0"/>
          <a:lstStyle/>
          <a:p>
            <a:pPr algn="l" defTabSz="642937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5" name="Computer Sciences 368"/>
          <p:cNvSpPr/>
          <p:nvPr/>
        </p:nvSpPr>
        <p:spPr>
          <a:xfrm>
            <a:off x="3405187" y="283368"/>
            <a:ext cx="66536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b="1" sz="5000">
                <a:solidFill>
                  <a:srgbClr val="941100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Computer Sciences 368</a:t>
            </a:r>
          </a:p>
        </p:txBody>
      </p:sp>
      <p:sp>
        <p:nvSpPr>
          <p:cNvPr id="86" name="Scripting for CHTC"/>
          <p:cNvSpPr/>
          <p:nvPr/>
        </p:nvSpPr>
        <p:spPr>
          <a:xfrm>
            <a:off x="12813112" y="283368"/>
            <a:ext cx="816173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b="1" sz="5000">
                <a:solidFill>
                  <a:srgbClr val="941100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Scripting for CHTC</a:t>
            </a:r>
          </a:p>
        </p:txBody>
      </p:sp>
      <p:sp>
        <p:nvSpPr>
          <p:cNvPr id="87" name="Body Level One…"/>
          <p:cNvSpPr txBox="1"/>
          <p:nvPr>
            <p:ph type="body" idx="1"/>
          </p:nvPr>
        </p:nvSpPr>
        <p:spPr>
          <a:xfrm>
            <a:off x="3762375" y="1607343"/>
            <a:ext cx="16859250" cy="11072814"/>
          </a:xfrm>
          <a:prstGeom prst="rect">
            <a:avLst/>
          </a:prstGeom>
          <a:solidFill>
            <a:srgbClr val="F5E3E2"/>
          </a:solidFill>
        </p:spPr>
        <p:txBody>
          <a:bodyPr lIns="267890" tIns="267890" rIns="267890" bIns="267890"/>
          <a:lstStyle>
            <a:lvl1pPr marL="0" indent="0">
              <a:lnSpc>
                <a:spcPct val="90000"/>
              </a:lnSpc>
              <a:buSzTx/>
              <a:buNone/>
              <a:defRPr b="1" sz="5000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  <a:sym typeface="DejaVu Sans Mono"/>
              </a:defRPr>
            </a:lvl1pPr>
            <a:lvl2pPr marL="0" indent="0">
              <a:lnSpc>
                <a:spcPct val="90000"/>
              </a:lnSpc>
              <a:buSzTx/>
              <a:buNone/>
              <a:defRPr b="1" sz="5000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  <a:sym typeface="DejaVu Sans Mono"/>
              </a:defRPr>
            </a:lvl2pPr>
            <a:lvl3pPr marL="0" indent="0">
              <a:lnSpc>
                <a:spcPct val="90000"/>
              </a:lnSpc>
              <a:buSzTx/>
              <a:buNone/>
              <a:defRPr b="1" sz="5000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  <a:sym typeface="DejaVu Sans Mono"/>
              </a:defRPr>
            </a:lvl3pPr>
            <a:lvl4pPr marL="0" indent="0">
              <a:lnSpc>
                <a:spcPct val="90000"/>
              </a:lnSpc>
              <a:buSzTx/>
              <a:buNone/>
              <a:defRPr b="1" sz="5000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  <a:sym typeface="DejaVu Sans Mono"/>
              </a:defRPr>
            </a:lvl4pPr>
            <a:lvl5pPr marL="0" indent="0">
              <a:lnSpc>
                <a:spcPct val="90000"/>
              </a:lnSpc>
              <a:buSzTx/>
              <a:buNone/>
              <a:defRPr b="1" sz="5000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  <a:sym typeface="DejaVu Sans Mon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xfrm>
            <a:off x="20669310" y="13072427"/>
            <a:ext cx="312218" cy="28702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entere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artwright"/>
          <p:cNvSpPr/>
          <p:nvPr/>
        </p:nvSpPr>
        <p:spPr>
          <a:xfrm>
            <a:off x="11507635" y="13072427"/>
            <a:ext cx="1354027" cy="28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Cartwright</a:t>
            </a:r>
          </a:p>
        </p:txBody>
      </p:sp>
      <p:sp>
        <p:nvSpPr>
          <p:cNvPr id="96" name="2011 Summer"/>
          <p:cNvSpPr/>
          <p:nvPr/>
        </p:nvSpPr>
        <p:spPr>
          <a:xfrm>
            <a:off x="3405187" y="13072427"/>
            <a:ext cx="1734359" cy="28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2011 Summer</a:t>
            </a:r>
          </a:p>
        </p:txBody>
      </p:sp>
      <p:sp>
        <p:nvSpPr>
          <p:cNvPr id="97" name="Line"/>
          <p:cNvSpPr/>
          <p:nvPr/>
        </p:nvSpPr>
        <p:spPr>
          <a:xfrm flipV="1">
            <a:off x="3405187" y="1071529"/>
            <a:ext cx="17573626" cy="24"/>
          </a:xfrm>
          <a:prstGeom prst="line">
            <a:avLst/>
          </a:prstGeom>
          <a:ln w="25400">
            <a:solidFill>
              <a:srgbClr val="AC1800"/>
            </a:solidFill>
          </a:ln>
        </p:spPr>
        <p:txBody>
          <a:bodyPr lIns="0" tIns="0" rIns="0" bIns="0"/>
          <a:lstStyle/>
          <a:p>
            <a:pPr algn="l" defTabSz="642937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8" name="Computer Sciences 368-1"/>
          <p:cNvSpPr/>
          <p:nvPr/>
        </p:nvSpPr>
        <p:spPr>
          <a:xfrm>
            <a:off x="3405187" y="283368"/>
            <a:ext cx="721747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b="1" sz="5000">
                <a:solidFill>
                  <a:srgbClr val="941100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Computer Sciences 368-1</a:t>
            </a:r>
          </a:p>
        </p:txBody>
      </p:sp>
      <p:sp>
        <p:nvSpPr>
          <p:cNvPr id="99" name="Introduction to Perl"/>
          <p:cNvSpPr/>
          <p:nvPr/>
        </p:nvSpPr>
        <p:spPr>
          <a:xfrm>
            <a:off x="12813112" y="283368"/>
            <a:ext cx="816173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b="1" sz="5000">
                <a:solidFill>
                  <a:srgbClr val="941100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Introduction to Perl</a:t>
            </a:r>
          </a:p>
        </p:txBody>
      </p:sp>
      <p:sp>
        <p:nvSpPr>
          <p:cNvPr id="100" name="Title Text"/>
          <p:cNvSpPr txBox="1"/>
          <p:nvPr>
            <p:ph type="title"/>
          </p:nvPr>
        </p:nvSpPr>
        <p:spPr>
          <a:xfrm>
            <a:off x="3405187" y="6215062"/>
            <a:ext cx="17573626" cy="1285876"/>
          </a:xfrm>
          <a:prstGeom prst="rect">
            <a:avLst/>
          </a:prstGeom>
        </p:spPr>
        <p:txBody>
          <a:bodyPr/>
          <a:lstStyle>
            <a:lvl1pPr>
              <a:defRPr sz="10000"/>
            </a:lvl1pPr>
          </a:lstStyle>
          <a:p>
            <a:pPr/>
            <a:r>
              <a:t>Title Text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xfrm>
            <a:off x="20669310" y="13072427"/>
            <a:ext cx="312218" cy="28702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2438400" y="2718593"/>
            <a:ext cx="19507200" cy="9644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2pPr marL="1524000" indent="-762000">
              <a:defRPr sz="6500"/>
            </a:lvl2pPr>
            <a:lvl3pPr marL="2211294" indent="-687294">
              <a:defRPr sz="4600"/>
            </a:lvl3pPr>
            <a:lvl4pPr marL="2235200" indent="-711200">
              <a:buSzPct val="100000"/>
              <a:buChar char="–"/>
              <a:defRPr sz="4200"/>
            </a:lvl4pPr>
            <a:lvl5pPr marL="2743200" indent="-711200">
              <a:defRPr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7600" y="416321"/>
            <a:ext cx="20374124" cy="12501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3736299" y="13233400"/>
            <a:ext cx="312218" cy="2870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Line"/>
          <p:cNvSpPr/>
          <p:nvPr/>
        </p:nvSpPr>
        <p:spPr>
          <a:xfrm>
            <a:off x="63500" y="1777998"/>
            <a:ext cx="24257001" cy="4"/>
          </a:xfrm>
          <a:prstGeom prst="line">
            <a:avLst/>
          </a:prstGeom>
          <a:ln w="50800">
            <a:solidFill>
              <a:srgbClr val="FF6600"/>
            </a:solidFill>
          </a:ln>
        </p:spPr>
        <p:txBody>
          <a:bodyPr lIns="0" tIns="0" rIns="0" bIns="0"/>
          <a:lstStyle/>
          <a:p>
            <a:pPr defTabSz="642937">
              <a:spcBef>
                <a:spcPts val="1000"/>
              </a:spcBef>
              <a:defRPr sz="40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</a:p>
        </p:txBody>
      </p:sp>
      <p:pic>
        <p:nvPicPr>
          <p:cNvPr id="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3251200" cy="173161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elf-Checkpointing  ·  Cartwright  ·  August 9"/>
          <p:cNvSpPr/>
          <p:nvPr/>
        </p:nvSpPr>
        <p:spPr>
          <a:xfrm>
            <a:off x="9536379" y="13237527"/>
            <a:ext cx="5311242" cy="28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Self-Checkpointing  ·  Cartwright  ·  August 9</a:t>
            </a:r>
          </a:p>
        </p:txBody>
      </p:sp>
      <p:sp>
        <p:nvSpPr>
          <p:cNvPr id="8" name="OSG Virtual School 2021"/>
          <p:cNvSpPr/>
          <p:nvPr/>
        </p:nvSpPr>
        <p:spPr>
          <a:xfrm>
            <a:off x="199229" y="13237527"/>
            <a:ext cx="2931872" cy="28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OSG Virtual School 2021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 xmlns:p14="http://schemas.microsoft.com/office/powerpoint/2010/main" spd="med" advClick="1"/>
  <p:txStyles>
    <p:titleStyle>
      <a:lvl1pPr marL="0" marR="0" indent="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4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1pPr>
      <a:lvl2pPr marL="0" marR="0" indent="4572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4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2pPr>
      <a:lvl3pPr marL="0" marR="0" indent="9144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4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3pPr>
      <a:lvl4pPr marL="0" marR="0" indent="13716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4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4pPr>
      <a:lvl5pPr marL="0" marR="0" indent="18288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4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5pPr>
      <a:lvl6pPr marL="0" marR="0" indent="22860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4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6pPr>
      <a:lvl7pPr marL="0" marR="0" indent="27432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4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7pPr>
      <a:lvl8pPr marL="0" marR="0" indent="32004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4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8pPr>
      <a:lvl9pPr marL="0" marR="0" indent="36576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4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9pPr>
    </p:titleStyle>
    <p:bodyStyle>
      <a:lvl1pPr marL="762000" marR="0" indent="-7620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72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1pPr>
      <a:lvl2pPr marL="1606061" marR="0" indent="-8440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72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2pPr>
      <a:lvl3pPr marL="2091764" marR="0" indent="-1075764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72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3pPr>
      <a:lvl4pPr marL="2743200" marR="0" indent="-12192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72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4pPr>
      <a:lvl5pPr marL="3251200" marR="0" indent="-12192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72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5pPr>
      <a:lvl6pPr marL="3759200" marR="0" indent="-12192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72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6pPr>
      <a:lvl7pPr marL="4267200" marR="0" indent="-12192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72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7pPr>
      <a:lvl8pPr marL="4775200" marR="0" indent="-12192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72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8pPr>
      <a:lvl9pPr marL="5283200" marR="0" indent="-12192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72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9pPr>
    </p:bodyStyle>
    <p:otherStyle>
      <a:lvl1pPr marL="0" marR="0" indent="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Myriad Pro Semibold"/>
        </a:defRPr>
      </a:lvl1pPr>
      <a:lvl2pPr marL="0" marR="0" indent="4572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Myriad Pro Semibold"/>
        </a:defRPr>
      </a:lvl2pPr>
      <a:lvl3pPr marL="0" marR="0" indent="9144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Myriad Pro Semibold"/>
        </a:defRPr>
      </a:lvl3pPr>
      <a:lvl4pPr marL="0" marR="0" indent="13716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Myriad Pro Semibold"/>
        </a:defRPr>
      </a:lvl4pPr>
      <a:lvl5pPr marL="0" marR="0" indent="18288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Myriad Pro Semibold"/>
        </a:defRPr>
      </a:lvl5pPr>
      <a:lvl6pPr marL="0" marR="0" indent="22860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Myriad Pro Semibold"/>
        </a:defRPr>
      </a:lvl6pPr>
      <a:lvl7pPr marL="0" marR="0" indent="27432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Myriad Pro Semibold"/>
        </a:defRPr>
      </a:lvl7pPr>
      <a:lvl8pPr marL="0" marR="0" indent="32004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Myriad Pro Semibold"/>
        </a:defRPr>
      </a:lvl8pPr>
      <a:lvl9pPr marL="0" marR="0" indent="36576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Myriad Pro Semi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tcondor.readthedocs.io/en/latest/users-manual/self-checkpointing-applications.html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elf-Checkpoint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Self-Checkpointing</a:t>
            </a:r>
          </a:p>
        </p:txBody>
      </p:sp>
      <p:sp>
        <p:nvSpPr>
          <p:cNvPr id="111" name="Tim Cartwright…"/>
          <p:cNvSpPr txBox="1"/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 Cartwright</a:t>
            </a:r>
          </a:p>
          <a:p>
            <a:pPr lvl="1"/>
            <a:r>
              <a:t>OSG User School Director &amp; OSG Special Projects Manager</a:t>
            </a:r>
          </a:p>
          <a:p>
            <a:pPr lvl="1"/>
            <a:r>
              <a:t>University of Wisconsin–Madison</a:t>
            </a: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xfrm>
            <a:off x="23886058" y="13233400"/>
            <a:ext cx="162459" cy="287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ontinuation of previous example… reading command-line arguments and using the checkpoint file"/>
          <p:cNvSpPr txBox="1"/>
          <p:nvPr>
            <p:ph type="body" sz="quarter" idx="1"/>
          </p:nvPr>
        </p:nvSpPr>
        <p:spPr>
          <a:xfrm>
            <a:off x="2438400" y="2553493"/>
            <a:ext cx="19507200" cy="1548928"/>
          </a:xfrm>
          <a:prstGeom prst="rect">
            <a:avLst/>
          </a:prstGeom>
        </p:spPr>
        <p:txBody>
          <a:bodyPr/>
          <a:lstStyle>
            <a:lvl1pPr marL="579119" indent="-579119" defTabSz="624363">
              <a:defRPr sz="5472"/>
            </a:lvl1pPr>
          </a:lstStyle>
          <a:p>
            <a:pPr/>
            <a:r>
              <a:t>Continuation of previous example… reading command-line arguments and using the checkpoint file</a:t>
            </a:r>
          </a:p>
        </p:txBody>
      </p:sp>
      <p:sp>
        <p:nvSpPr>
          <p:cNvPr id="147" name="Code Changes: Using a Checkpoi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 Changes: Using a Checkpoint</a:t>
            </a:r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xfrm>
            <a:off x="23850600" y="13072427"/>
            <a:ext cx="324184" cy="287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9" name="start, end = map(int, sys.argv[1:])…"/>
          <p:cNvSpPr/>
          <p:nvPr/>
        </p:nvSpPr>
        <p:spPr>
          <a:xfrm>
            <a:off x="2438400" y="4517753"/>
            <a:ext cx="19507200" cy="8099697"/>
          </a:xfrm>
          <a:prstGeom prst="rect">
            <a:avLst/>
          </a:prstGeom>
          <a:solidFill>
            <a:srgbClr val="F5E3E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8593" tIns="178593" rIns="178593" bIns="178593">
            <a:normAutofit fontScale="100000" lnSpcReduction="0"/>
          </a:bodyPr>
          <a:lstStyle/>
          <a:p>
            <a:pPr algn="l" defTabSz="642937">
              <a:defRPr b="1" sz="5000">
                <a:latin typeface="DejaVu Sans Mono"/>
                <a:ea typeface="DejaVu Sans Mono"/>
                <a:cs typeface="DejaVu Sans Mono"/>
                <a:sym typeface="DejaVu Sans Mono"/>
              </a:defRPr>
            </a:pPr>
            <a:r>
              <a:rPr>
                <a:solidFill>
                  <a:srgbClr val="FF2600"/>
                </a:solidFill>
              </a:rPr>
              <a:t>start</a:t>
            </a:r>
            <a:r>
              <a:rPr>
                <a:solidFill>
                  <a:srgbClr val="941100"/>
                </a:solidFill>
              </a:rPr>
              <a:t>, end = map(int, sys.argv[1:])</a:t>
            </a:r>
          </a:p>
          <a:p>
            <a:pPr algn="l" defTabSz="642937">
              <a:spcBef>
                <a:spcPts val="2800"/>
              </a:spcBef>
              <a:defRPr b="1" sz="5000">
                <a:latin typeface="DejaVu Sans Mono"/>
                <a:ea typeface="DejaVu Sans Mono"/>
                <a:cs typeface="DejaVu Sans Mono"/>
                <a:sym typeface="DejaVu Sans Mono"/>
              </a:defRPr>
            </a:pPr>
            <a:r>
              <a:t>if </a:t>
            </a:r>
            <a:r>
              <a:rPr>
                <a:solidFill>
                  <a:srgbClr val="0433FF"/>
                </a:solidFill>
              </a:rPr>
              <a:t>os.path.exists(checkpoint_path)</a:t>
            </a:r>
            <a:r>
              <a:t>:</a:t>
            </a:r>
          </a:p>
          <a:p>
            <a:pPr algn="l" defTabSz="642937">
              <a:defRPr b="1" sz="5000">
                <a:latin typeface="DejaVu Sans Mono"/>
                <a:ea typeface="DejaVu Sans Mono"/>
                <a:cs typeface="DejaVu Sans Mono"/>
                <a:sym typeface="DejaVu Sans Mono"/>
              </a:defRPr>
            </a:pPr>
            <a:r>
              <a:t>    cp_file = open(checkpoint_path, 'r')</a:t>
            </a:r>
          </a:p>
          <a:p>
            <a:pPr algn="l" defTabSz="642937">
              <a:defRPr b="1" sz="5000">
                <a:latin typeface="DejaVu Sans Mono"/>
                <a:ea typeface="DejaVu Sans Mono"/>
                <a:cs typeface="DejaVu Sans Mono"/>
                <a:sym typeface="DejaVu Sans Mono"/>
              </a:defRPr>
            </a:pPr>
            <a:r>
              <a:t>    cp_data = cp_file.readlines().strip()</a:t>
            </a:r>
          </a:p>
          <a:p>
            <a:pPr algn="l" defTabSz="642937">
              <a:defRPr b="1" sz="5000">
                <a:latin typeface="DejaVu Sans Mono"/>
                <a:ea typeface="DejaVu Sans Mono"/>
                <a:cs typeface="DejaVu Sans Mono"/>
                <a:sym typeface="DejaVu Sans Mono"/>
              </a:defRPr>
            </a:pPr>
            <a:r>
              <a:t>    cp_file.close()</a:t>
            </a:r>
          </a:p>
          <a:p>
            <a:pPr algn="l" defTabSz="642937">
              <a:defRPr b="1" sz="5000">
                <a:latin typeface="DejaVu Sans Mono"/>
                <a:ea typeface="DejaVu Sans Mono"/>
                <a:cs typeface="DejaVu Sans Mono"/>
                <a:sym typeface="DejaVu Sans Mono"/>
              </a:defRPr>
            </a:pPr>
            <a:r>
              <a:t>    checkpoint_iteration = int(cp_data)</a:t>
            </a:r>
          </a:p>
          <a:p>
            <a:pPr algn="l" defTabSz="642937">
              <a:defRPr b="1" sz="5000">
                <a:latin typeface="DejaVu Sans Mono"/>
                <a:ea typeface="DejaVu Sans Mono"/>
                <a:cs typeface="DejaVu Sans Mono"/>
                <a:sym typeface="DejaVu Sans Mono"/>
              </a:defRPr>
            </a:pPr>
            <a:r>
              <a:t>    if checkpoint_iteration &gt;= start:</a:t>
            </a:r>
          </a:p>
          <a:p>
            <a:pPr algn="l" defTabSz="642937">
              <a:defRPr b="1" sz="5000">
                <a:solidFill>
                  <a:srgbClr val="008F00"/>
                </a:solidFill>
                <a:latin typeface="DejaVu Sans Mono"/>
                <a:ea typeface="DejaVu Sans Mono"/>
                <a:cs typeface="DejaVu Sans Mono"/>
                <a:sym typeface="DejaVu Sans Mono"/>
              </a:defRPr>
            </a:pPr>
            <a:r>
              <a:t>        </a:t>
            </a:r>
            <a:r>
              <a:rPr>
                <a:solidFill>
                  <a:srgbClr val="FF2600"/>
                </a:solidFill>
              </a:rPr>
              <a:t>start</a:t>
            </a:r>
            <a:r>
              <a:t> = checkpoint_iteration</a:t>
            </a:r>
          </a:p>
          <a:p>
            <a:pPr algn="l" defTabSz="642937">
              <a:defRPr b="1" sz="5000">
                <a:latin typeface="DejaVu Sans Mono"/>
                <a:ea typeface="DejaVu Sans Mono"/>
                <a:cs typeface="DejaVu Sans Mono"/>
                <a:sym typeface="DejaVu Sans Mono"/>
              </a:defRPr>
            </a:pPr>
            <a:r>
              <a:t>    else:</a:t>
            </a:r>
          </a:p>
          <a:p>
            <a:pPr algn="l" defTabSz="642937">
              <a:defRPr b="1" i="1" sz="5000">
                <a:solidFill>
                  <a:srgbClr val="929292"/>
                </a:solidFill>
                <a:latin typeface="DejaVu Sans Mono"/>
                <a:ea typeface="DejaVu Sans Mono"/>
                <a:cs typeface="DejaVu Sans Mono"/>
                <a:sym typeface="DejaVu Sans Mono"/>
              </a:defRPr>
            </a:pPr>
            <a:r>
              <a:t>        # Potential problem?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You may be able to view your checkpoint files on the access point — see the HTCondor Manual (using the last 4 digits of your Cluster ID?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56260" indent="-556260" defTabSz="599717">
              <a:defRPr sz="5256"/>
            </a:pPr>
            <a:r>
              <a:t>You may be able to view your checkpoint files on the access point — see the HTCondor Manual (using the last 4 digits of your Cluster ID?)</a:t>
            </a:r>
          </a:p>
          <a:p>
            <a:pPr marL="556260" indent="-556260" defTabSz="599717">
              <a:spcBef>
                <a:spcPts val="2900"/>
              </a:spcBef>
              <a:defRPr sz="5256"/>
            </a:pPr>
            <a:r>
              <a:t>After transferring your checkpoint files, HTCondor immediately tries to restart your job </a:t>
            </a:r>
            <a:r>
              <a:rPr i="1">
                <a:latin typeface="Myriad Pro Semibold"/>
                <a:ea typeface="Myriad Pro Semibold"/>
                <a:cs typeface="Myriad Pro Semibold"/>
                <a:sym typeface="Myriad Pro Semibold"/>
              </a:rPr>
              <a:t>in place</a:t>
            </a:r>
            <a:r>
              <a:t> — without changing anything</a:t>
            </a:r>
          </a:p>
          <a:p>
            <a:pPr marL="556260" indent="-556260" defTabSz="599717">
              <a:spcBef>
                <a:spcPts val="2900"/>
              </a:spcBef>
              <a:defRPr sz="5256"/>
            </a:pPr>
            <a:r>
              <a:t>If evicted and restarted elsewhere, the remote job directory will contain:</a:t>
            </a:r>
          </a:p>
          <a:p>
            <a:pPr lvl="1" marL="1112520" indent="-556260" defTabSz="599717">
              <a:defRPr sz="4745"/>
            </a:pPr>
            <a:r>
              <a:t>executable</a:t>
            </a:r>
          </a:p>
          <a:p>
            <a:pPr lvl="1" marL="1112520" indent="-556260" defTabSz="599717">
              <a:defRPr sz="4745"/>
            </a:pPr>
            <a:r>
              <a:t>transfer_input_files</a:t>
            </a:r>
          </a:p>
          <a:p>
            <a:pPr lvl="1" marL="1112520" indent="-556260" defTabSz="599717">
              <a:defRPr sz="4745"/>
            </a:pPr>
            <a:r>
              <a:t>transfer_checkpoint_files</a:t>
            </a:r>
          </a:p>
          <a:p>
            <a:pPr marL="556260" indent="-556260" defTabSz="599717">
              <a:spcBef>
                <a:spcPts val="2900"/>
              </a:spcBef>
              <a:defRPr sz="5256"/>
            </a:pPr>
            <a:r>
              <a:t>Today, need to explicitly checkpoint </a:t>
            </a:r>
            <a:r>
              <a:rPr sz="4672">
                <a:latin typeface="Menlo Regular"/>
                <a:ea typeface="Menlo Regular"/>
                <a:cs typeface="Menlo Regular"/>
                <a:sym typeface="Menlo Regular"/>
              </a:rPr>
              <a:t>_condor_stdout</a:t>
            </a:r>
            <a:r>
              <a:t> and </a:t>
            </a:r>
            <a:r>
              <a:rPr sz="4672">
                <a:latin typeface="Menlo Regular"/>
                <a:ea typeface="Menlo Regular"/>
                <a:cs typeface="Menlo Regular"/>
                <a:sym typeface="Menlo Regular"/>
              </a:rPr>
              <a:t>_condor_stderr</a:t>
            </a:r>
          </a:p>
        </p:txBody>
      </p:sp>
      <p:sp>
        <p:nvSpPr>
          <p:cNvPr id="152" name="Other Detai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Other Details</a:t>
            </a:r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tep-by-Step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Step-by-Step Example</a:t>
            </a:r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Example Step 1: Before Subm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Step 1: Before Submit</a:t>
            </a:r>
          </a:p>
        </p:txBody>
      </p:sp>
      <p:sp>
        <p:nvSpPr>
          <p:cNvPr id="1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0" name="my_software…"/>
          <p:cNvSpPr txBox="1"/>
          <p:nvPr/>
        </p:nvSpPr>
        <p:spPr>
          <a:xfrm>
            <a:off x="3546056" y="4117585"/>
            <a:ext cx="4631941" cy="2311401"/>
          </a:xfrm>
          <a:prstGeom prst="rect">
            <a:avLst/>
          </a:prstGeom>
          <a:ln w="381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03200" tIns="203200" rIns="203200" bIns="203200">
            <a:spAutoFit/>
          </a:bodyPr>
          <a:lstStyle/>
          <a:p>
            <a:pPr algn="l">
              <a:defRPr sz="4200">
                <a:solidFill>
                  <a:schemeClr val="accent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my_software</a:t>
            </a:r>
          </a:p>
          <a:p>
            <a:pPr algn="l">
              <a:defRPr sz="4200">
                <a:solidFill>
                  <a:schemeClr val="accent6">
                    <a:satOff val="-15808"/>
                    <a:lumOff val="-17557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my_input.txt</a:t>
            </a:r>
          </a:p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my_submit.sub</a:t>
            </a:r>
          </a:p>
        </p:txBody>
      </p:sp>
      <p:sp>
        <p:nvSpPr>
          <p:cNvPr id="161" name="Submit Directory"/>
          <p:cNvSpPr txBox="1"/>
          <p:nvPr/>
        </p:nvSpPr>
        <p:spPr>
          <a:xfrm>
            <a:off x="2879113" y="3180986"/>
            <a:ext cx="596582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6000">
                <a:solidFill>
                  <a:srgbClr val="5E5E5E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Submit Directory</a:t>
            </a:r>
          </a:p>
        </p:txBody>
      </p:sp>
      <p:sp>
        <p:nvSpPr>
          <p:cNvPr id="162" name="executable = my_software…"/>
          <p:cNvSpPr txBox="1"/>
          <p:nvPr>
            <p:ph type="body" idx="1"/>
          </p:nvPr>
        </p:nvSpPr>
        <p:spPr>
          <a:xfrm>
            <a:off x="9832078" y="2718593"/>
            <a:ext cx="14093144" cy="9603742"/>
          </a:xfrm>
          <a:prstGeom prst="rect">
            <a:avLst/>
          </a:prstGeom>
        </p:spPr>
        <p:txBody>
          <a:bodyPr/>
          <a:lstStyle/>
          <a:p>
            <a:pPr marL="0" indent="0" defTabSz="681870">
              <a:lnSpc>
                <a:spcPct val="110000"/>
              </a:lnSpc>
              <a:buSzTx/>
              <a:buNone/>
              <a:defRPr sz="3486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executable = </a:t>
            </a:r>
            <a:r>
              <a:rPr>
                <a:solidFill>
                  <a:schemeClr val="accent1"/>
                </a:solidFill>
              </a:rPr>
              <a:t>my_software</a:t>
            </a:r>
          </a:p>
          <a:p>
            <a:pPr marL="0" indent="0" defTabSz="681870">
              <a:lnSpc>
                <a:spcPct val="110000"/>
              </a:lnSpc>
              <a:buSzTx/>
              <a:buNone/>
              <a:defRPr sz="3486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transfer_input_files = </a:t>
            </a: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my_input.txt</a:t>
            </a:r>
          </a:p>
          <a:p>
            <a:pPr marL="0" indent="0" defTabSz="681870">
              <a:lnSpc>
                <a:spcPct val="110000"/>
              </a:lnSpc>
              <a:buSzTx/>
              <a:buNone/>
              <a:defRPr sz="3486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transfer_checkpoint_files = my_output.txt, temp_dir,</a:t>
            </a:r>
            <a:br/>
            <a:r>
              <a:t>                            temp_file.txt</a:t>
            </a:r>
          </a:p>
          <a:p>
            <a:pPr marL="0" indent="0" defTabSz="681870">
              <a:lnSpc>
                <a:spcPct val="110000"/>
              </a:lnSpc>
              <a:buSzTx/>
              <a:buNone/>
              <a:defRPr sz="3486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transfer_output_files = my_output.txt</a:t>
            </a:r>
          </a:p>
          <a:p>
            <a:pPr marL="0" indent="0" defTabSz="681870">
              <a:lnSpc>
                <a:spcPct val="110000"/>
              </a:lnSpc>
              <a:buSzTx/>
              <a:buNone/>
              <a:defRPr sz="3486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681870">
              <a:lnSpc>
                <a:spcPct val="110000"/>
              </a:lnSpc>
              <a:buSzTx/>
              <a:buNone/>
              <a:defRPr sz="3486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request_cpus   = 1</a:t>
            </a:r>
          </a:p>
          <a:p>
            <a:pPr marL="0" indent="0" defTabSz="681870">
              <a:lnSpc>
                <a:spcPct val="110000"/>
              </a:lnSpc>
              <a:buSzTx/>
              <a:buNone/>
              <a:defRPr sz="3486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request_memory = 1GB</a:t>
            </a:r>
          </a:p>
          <a:p>
            <a:pPr marL="0" indent="0" defTabSz="681870">
              <a:lnSpc>
                <a:spcPct val="110000"/>
              </a:lnSpc>
              <a:buSzTx/>
              <a:buNone/>
              <a:defRPr sz="3486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request_disk   = 1GB</a:t>
            </a:r>
          </a:p>
          <a:p>
            <a:pPr marL="0" indent="0" defTabSz="681870">
              <a:lnSpc>
                <a:spcPct val="110000"/>
              </a:lnSpc>
              <a:buSzTx/>
              <a:buNone/>
              <a:defRPr sz="3486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681870">
              <a:lnSpc>
                <a:spcPct val="110000"/>
              </a:lnSpc>
              <a:buSzTx/>
              <a:buNone/>
              <a:defRPr sz="3486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log    = zzz.log</a:t>
            </a:r>
          </a:p>
          <a:p>
            <a:pPr marL="0" indent="0" defTabSz="681870">
              <a:lnSpc>
                <a:spcPct val="110000"/>
              </a:lnSpc>
              <a:buSzTx/>
              <a:buNone/>
              <a:defRPr sz="3486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output = zzz.out</a:t>
            </a:r>
          </a:p>
          <a:p>
            <a:pPr marL="0" indent="0" defTabSz="681870">
              <a:lnSpc>
                <a:spcPct val="110000"/>
              </a:lnSpc>
              <a:buSzTx/>
              <a:buNone/>
              <a:defRPr sz="3486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error  = zzz.err</a:t>
            </a:r>
          </a:p>
          <a:p>
            <a:pPr marL="0" indent="0" defTabSz="681870">
              <a:lnSpc>
                <a:spcPct val="110000"/>
              </a:lnSpc>
              <a:buSzTx/>
              <a:buNone/>
              <a:defRPr sz="3486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681870">
              <a:lnSpc>
                <a:spcPct val="110000"/>
              </a:lnSpc>
              <a:buSzTx/>
              <a:buNone/>
              <a:defRPr sz="3486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checkpoint_exit_code =</a:t>
            </a:r>
            <a:r>
              <a:t> 85</a:t>
            </a:r>
          </a:p>
          <a:p>
            <a:pPr marL="0" indent="0" defTabSz="681870">
              <a:lnSpc>
                <a:spcPct val="110000"/>
              </a:lnSpc>
              <a:buSzTx/>
              <a:buNone/>
              <a:defRPr sz="3486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681870">
              <a:lnSpc>
                <a:spcPct val="110000"/>
              </a:lnSpc>
              <a:buSzTx/>
              <a:buNone/>
              <a:defRPr sz="3486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queue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Example Step 2: Just Before Execu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Step 2: Just Before Execute</a:t>
            </a:r>
          </a:p>
        </p:txBody>
      </p:sp>
      <p:sp>
        <p:nvSpPr>
          <p:cNvPr id="1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6" name="Line"/>
          <p:cNvSpPr/>
          <p:nvPr/>
        </p:nvSpPr>
        <p:spPr>
          <a:xfrm flipV="1">
            <a:off x="11969309" y="3140676"/>
            <a:ext cx="1" cy="957199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67" name="Spool Directory"/>
          <p:cNvSpPr txBox="1"/>
          <p:nvPr/>
        </p:nvSpPr>
        <p:spPr>
          <a:xfrm>
            <a:off x="3128669" y="7606115"/>
            <a:ext cx="546671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6000">
                <a:solidFill>
                  <a:srgbClr val="5E5E5E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Spool Directory</a:t>
            </a:r>
          </a:p>
        </p:txBody>
      </p:sp>
      <p:sp>
        <p:nvSpPr>
          <p:cNvPr id="168" name="my_input.txt…"/>
          <p:cNvSpPr txBox="1"/>
          <p:nvPr/>
        </p:nvSpPr>
        <p:spPr>
          <a:xfrm>
            <a:off x="15788484" y="4060565"/>
            <a:ext cx="4310807" cy="1689101"/>
          </a:xfrm>
          <a:prstGeom prst="rect">
            <a:avLst/>
          </a:prstGeom>
          <a:ln w="381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03200" tIns="203200" rIns="203200" bIns="203200">
            <a:spAutoFit/>
          </a:bodyPr>
          <a:lstStyle/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my_input.txt</a:t>
            </a:r>
          </a:p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my_software</a:t>
            </a:r>
          </a:p>
        </p:txBody>
      </p:sp>
      <p:sp>
        <p:nvSpPr>
          <p:cNvPr id="169" name="my_software…"/>
          <p:cNvSpPr txBox="1"/>
          <p:nvPr/>
        </p:nvSpPr>
        <p:spPr>
          <a:xfrm>
            <a:off x="3546056" y="4117585"/>
            <a:ext cx="4631941" cy="2933701"/>
          </a:xfrm>
          <a:prstGeom prst="rect">
            <a:avLst/>
          </a:prstGeom>
          <a:ln w="381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03200" tIns="203200" rIns="203200" bIns="203200">
            <a:spAutoFit/>
          </a:bodyPr>
          <a:lstStyle/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my_software</a:t>
            </a:r>
          </a:p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my_input.txt</a:t>
            </a:r>
            <a:br/>
            <a:r>
              <a:t>my_submit.sub</a:t>
            </a:r>
          </a:p>
          <a:p>
            <a:pPr algn="l">
              <a:defRPr b="1"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zzz.log</a:t>
            </a:r>
          </a:p>
        </p:txBody>
      </p:sp>
      <p:sp>
        <p:nvSpPr>
          <p:cNvPr id="170" name="Submit Directory"/>
          <p:cNvSpPr txBox="1"/>
          <p:nvPr/>
        </p:nvSpPr>
        <p:spPr>
          <a:xfrm>
            <a:off x="2879113" y="3180986"/>
            <a:ext cx="596582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6000">
                <a:solidFill>
                  <a:srgbClr val="5E5E5E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Submit Directory</a:t>
            </a:r>
          </a:p>
        </p:txBody>
      </p:sp>
      <p:sp>
        <p:nvSpPr>
          <p:cNvPr id="171" name="Execute Directory"/>
          <p:cNvSpPr txBox="1"/>
          <p:nvPr/>
        </p:nvSpPr>
        <p:spPr>
          <a:xfrm>
            <a:off x="15343234" y="3180647"/>
            <a:ext cx="6164708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6000">
                <a:solidFill>
                  <a:srgbClr val="5E5E5E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Execute Directory</a:t>
            </a:r>
          </a:p>
        </p:txBody>
      </p:sp>
      <p:sp>
        <p:nvSpPr>
          <p:cNvPr id="172" name="Line"/>
          <p:cNvSpPr/>
          <p:nvPr/>
        </p:nvSpPr>
        <p:spPr>
          <a:xfrm flipV="1">
            <a:off x="9496520" y="5013433"/>
            <a:ext cx="4976315" cy="565461"/>
          </a:xfrm>
          <a:prstGeom prst="line">
            <a:avLst/>
          </a:prstGeom>
          <a:ln w="101600">
            <a:solidFill>
              <a:schemeClr val="accent1">
                <a:hueOff val="114395"/>
                <a:lumOff val="-24975"/>
              </a:schemeClr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Example Step 3: After 1 Minu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Step 3: After 1 Minute</a:t>
            </a:r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6" name="Line"/>
          <p:cNvSpPr/>
          <p:nvPr/>
        </p:nvSpPr>
        <p:spPr>
          <a:xfrm flipV="1">
            <a:off x="11969309" y="3140676"/>
            <a:ext cx="1" cy="957199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77" name="Spool Directory"/>
          <p:cNvSpPr txBox="1"/>
          <p:nvPr/>
        </p:nvSpPr>
        <p:spPr>
          <a:xfrm>
            <a:off x="3128669" y="7606115"/>
            <a:ext cx="546671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6000">
                <a:solidFill>
                  <a:srgbClr val="5E5E5E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Spool Directory</a:t>
            </a:r>
          </a:p>
        </p:txBody>
      </p:sp>
      <p:sp>
        <p:nvSpPr>
          <p:cNvPr id="178" name="my_input.txt…"/>
          <p:cNvSpPr txBox="1"/>
          <p:nvPr/>
        </p:nvSpPr>
        <p:spPr>
          <a:xfrm>
            <a:off x="15788484" y="4060565"/>
            <a:ext cx="4953075" cy="6045201"/>
          </a:xfrm>
          <a:prstGeom prst="rect">
            <a:avLst/>
          </a:prstGeom>
          <a:ln w="381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03200" tIns="203200" rIns="203200" bIns="203200">
            <a:spAutoFit/>
          </a:bodyPr>
          <a:lstStyle/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my_input.txt</a:t>
            </a:r>
          </a:p>
          <a:p>
            <a:pPr algn="l">
              <a:defRPr b="1"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my_output.txt</a:t>
            </a:r>
          </a:p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my_software</a:t>
            </a:r>
          </a:p>
          <a:p>
            <a:pPr algn="l">
              <a:defRPr b="1"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_condor_stderr</a:t>
            </a:r>
          </a:p>
          <a:p>
            <a:pPr algn="l">
              <a:defRPr b="1"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_condor_stdout</a:t>
            </a:r>
          </a:p>
          <a:p>
            <a:pPr algn="l">
              <a:defRPr b="1"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temp-dir/1.txt</a:t>
            </a:r>
          </a:p>
          <a:p>
            <a:pPr algn="l">
              <a:defRPr b="1"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temp-dir/2.txt</a:t>
            </a:r>
          </a:p>
          <a:p>
            <a:pPr algn="l">
              <a:defRPr b="1"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temp-file.txt</a:t>
            </a:r>
          </a:p>
          <a:p>
            <a:pPr algn="l">
              <a:defRPr b="1"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trash.txt</a:t>
            </a:r>
          </a:p>
        </p:txBody>
      </p:sp>
      <p:sp>
        <p:nvSpPr>
          <p:cNvPr id="179" name="my_software…"/>
          <p:cNvSpPr txBox="1"/>
          <p:nvPr/>
        </p:nvSpPr>
        <p:spPr>
          <a:xfrm>
            <a:off x="3546056" y="4117585"/>
            <a:ext cx="4631941" cy="2933701"/>
          </a:xfrm>
          <a:prstGeom prst="rect">
            <a:avLst/>
          </a:prstGeom>
          <a:ln w="381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03200" tIns="203200" rIns="203200" bIns="203200">
            <a:spAutoFit/>
          </a:bodyPr>
          <a:lstStyle/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my_software</a:t>
            </a:r>
          </a:p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my_input.txt</a:t>
            </a:r>
            <a:br/>
            <a:r>
              <a:t>my_submit.sub</a:t>
            </a:r>
          </a:p>
          <a:p>
            <a:pPr algn="l">
              <a:defRPr b="1"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zzz.log</a:t>
            </a:r>
          </a:p>
        </p:txBody>
      </p:sp>
      <p:sp>
        <p:nvSpPr>
          <p:cNvPr id="180" name="Submit Directory"/>
          <p:cNvSpPr txBox="1"/>
          <p:nvPr/>
        </p:nvSpPr>
        <p:spPr>
          <a:xfrm>
            <a:off x="2879113" y="3180986"/>
            <a:ext cx="596582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6000">
                <a:solidFill>
                  <a:srgbClr val="5E5E5E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Submit Directory</a:t>
            </a:r>
          </a:p>
        </p:txBody>
      </p:sp>
      <p:sp>
        <p:nvSpPr>
          <p:cNvPr id="181" name="Execute Directory"/>
          <p:cNvSpPr txBox="1"/>
          <p:nvPr/>
        </p:nvSpPr>
        <p:spPr>
          <a:xfrm>
            <a:off x="15343234" y="3180647"/>
            <a:ext cx="6164708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6000">
                <a:solidFill>
                  <a:srgbClr val="5E5E5E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Execute Directory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Example Step 4: After 1 Hour – exit(85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Step 4: After 1 Hour – exit(85)</a:t>
            </a:r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5" name="Line"/>
          <p:cNvSpPr/>
          <p:nvPr/>
        </p:nvSpPr>
        <p:spPr>
          <a:xfrm flipV="1">
            <a:off x="11969309" y="3140676"/>
            <a:ext cx="1" cy="957199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86" name="Spool Directory"/>
          <p:cNvSpPr txBox="1"/>
          <p:nvPr/>
        </p:nvSpPr>
        <p:spPr>
          <a:xfrm>
            <a:off x="3128669" y="7606115"/>
            <a:ext cx="546671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6000">
                <a:solidFill>
                  <a:srgbClr val="5E5E5E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Spool Directory</a:t>
            </a:r>
          </a:p>
        </p:txBody>
      </p:sp>
      <p:sp>
        <p:nvSpPr>
          <p:cNvPr id="187" name="my_input.txt…"/>
          <p:cNvSpPr txBox="1"/>
          <p:nvPr/>
        </p:nvSpPr>
        <p:spPr>
          <a:xfrm>
            <a:off x="15788484" y="4060565"/>
            <a:ext cx="5274209" cy="6045201"/>
          </a:xfrm>
          <a:prstGeom prst="rect">
            <a:avLst/>
          </a:prstGeom>
          <a:ln w="381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03200" tIns="203200" rIns="203200" bIns="203200">
            <a:spAutoFit/>
          </a:bodyPr>
          <a:lstStyle/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my_input.txt</a:t>
            </a:r>
          </a:p>
          <a:p>
            <a:pPr algn="l">
              <a:defRPr b="1"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my_output.txt</a:t>
            </a:r>
          </a:p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my_software</a:t>
            </a:r>
          </a:p>
          <a:p>
            <a:pPr algn="l">
              <a:defRPr b="1"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_condor_stderr</a:t>
            </a:r>
          </a:p>
          <a:p>
            <a:pPr algn="l">
              <a:defRPr b="1"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_condor_stdout</a:t>
            </a:r>
          </a:p>
          <a:p>
            <a:pPr algn="l">
              <a:defRPr b="1"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temp-dir/42.txt</a:t>
            </a:r>
          </a:p>
          <a:p>
            <a:pPr algn="l">
              <a:defRPr b="1"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temp-dir/43.txt</a:t>
            </a:r>
          </a:p>
          <a:p>
            <a:pPr algn="l">
              <a:defRPr b="1"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temp-file.txt</a:t>
            </a:r>
          </a:p>
          <a:p>
            <a:pPr algn="l">
              <a:defRPr b="1"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trash.txt</a:t>
            </a:r>
          </a:p>
        </p:txBody>
      </p:sp>
      <p:sp>
        <p:nvSpPr>
          <p:cNvPr id="188" name="my_software…"/>
          <p:cNvSpPr txBox="1"/>
          <p:nvPr/>
        </p:nvSpPr>
        <p:spPr>
          <a:xfrm>
            <a:off x="3546056" y="4117585"/>
            <a:ext cx="4631941" cy="2933701"/>
          </a:xfrm>
          <a:prstGeom prst="rect">
            <a:avLst/>
          </a:prstGeom>
          <a:ln w="381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03200" tIns="203200" rIns="203200" bIns="203200">
            <a:spAutoFit/>
          </a:bodyPr>
          <a:lstStyle/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my_software</a:t>
            </a:r>
          </a:p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my_input.txt</a:t>
            </a:r>
            <a:br/>
            <a:r>
              <a:t>my_submit.sub</a:t>
            </a:r>
          </a:p>
          <a:p>
            <a:pPr algn="l">
              <a:defRPr b="1"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zzz.log</a:t>
            </a:r>
          </a:p>
        </p:txBody>
      </p:sp>
      <p:sp>
        <p:nvSpPr>
          <p:cNvPr id="189" name="Submit Directory"/>
          <p:cNvSpPr txBox="1"/>
          <p:nvPr/>
        </p:nvSpPr>
        <p:spPr>
          <a:xfrm>
            <a:off x="2879113" y="3180986"/>
            <a:ext cx="596582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6000">
                <a:solidFill>
                  <a:srgbClr val="5E5E5E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Submit Directory</a:t>
            </a:r>
          </a:p>
        </p:txBody>
      </p:sp>
      <p:sp>
        <p:nvSpPr>
          <p:cNvPr id="190" name="Execute Directory"/>
          <p:cNvSpPr txBox="1"/>
          <p:nvPr/>
        </p:nvSpPr>
        <p:spPr>
          <a:xfrm>
            <a:off x="15343234" y="3180647"/>
            <a:ext cx="6164708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6000">
                <a:solidFill>
                  <a:srgbClr val="5E5E5E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Execute Directory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Example Step 5: Checkpoint Comple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Step 5: Checkpoint Complete</a:t>
            </a:r>
          </a:p>
        </p:txBody>
      </p:sp>
      <p:sp>
        <p:nvSpPr>
          <p:cNvPr id="1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4" name="Line"/>
          <p:cNvSpPr/>
          <p:nvPr/>
        </p:nvSpPr>
        <p:spPr>
          <a:xfrm flipV="1">
            <a:off x="11969309" y="3140676"/>
            <a:ext cx="1" cy="957199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95" name="Spool Directory"/>
          <p:cNvSpPr txBox="1"/>
          <p:nvPr/>
        </p:nvSpPr>
        <p:spPr>
          <a:xfrm>
            <a:off x="3128669" y="7606115"/>
            <a:ext cx="546671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6000">
                <a:solidFill>
                  <a:srgbClr val="5E5E5E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Spool Directory</a:t>
            </a:r>
          </a:p>
        </p:txBody>
      </p:sp>
      <p:sp>
        <p:nvSpPr>
          <p:cNvPr id="196" name="my_input.txt…"/>
          <p:cNvSpPr txBox="1"/>
          <p:nvPr/>
        </p:nvSpPr>
        <p:spPr>
          <a:xfrm>
            <a:off x="15788484" y="4060565"/>
            <a:ext cx="5274209" cy="6045201"/>
          </a:xfrm>
          <a:prstGeom prst="rect">
            <a:avLst/>
          </a:prstGeom>
          <a:ln w="381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03200" tIns="203200" rIns="203200" bIns="203200">
            <a:spAutoFit/>
          </a:bodyPr>
          <a:lstStyle/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my_input.txt</a:t>
            </a:r>
          </a:p>
          <a:p>
            <a:pPr algn="l">
              <a:defRPr sz="42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my_output.txt</a:t>
            </a:r>
          </a:p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my_software</a:t>
            </a:r>
          </a:p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_condor_stderr</a:t>
            </a:r>
          </a:p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_condor_stdout</a:t>
            </a:r>
          </a:p>
          <a:p>
            <a:pPr algn="l">
              <a:defRPr sz="42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temp-dir/42.txt</a:t>
            </a:r>
          </a:p>
          <a:p>
            <a:pPr algn="l">
              <a:defRPr sz="42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temp-dir/43.txt</a:t>
            </a:r>
          </a:p>
          <a:p>
            <a:pPr algn="l">
              <a:defRPr sz="42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temp-file.txt</a:t>
            </a:r>
          </a:p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trash.txt</a:t>
            </a:r>
          </a:p>
        </p:txBody>
      </p:sp>
      <p:sp>
        <p:nvSpPr>
          <p:cNvPr id="197" name="my_output.txt…"/>
          <p:cNvSpPr txBox="1"/>
          <p:nvPr/>
        </p:nvSpPr>
        <p:spPr>
          <a:xfrm>
            <a:off x="3224922" y="8537347"/>
            <a:ext cx="5274210" cy="2933701"/>
          </a:xfrm>
          <a:prstGeom prst="rect">
            <a:avLst/>
          </a:prstGeom>
          <a:ln w="381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03200" tIns="203200" rIns="203200" bIns="203200">
            <a:spAutoFit/>
          </a:bodyPr>
          <a:lstStyle/>
          <a:p>
            <a:pPr algn="l">
              <a:defRPr sz="42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my_output.txt</a:t>
            </a:r>
          </a:p>
          <a:p>
            <a:pPr algn="l">
              <a:defRPr sz="42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temp-dir/42.txt</a:t>
            </a:r>
          </a:p>
          <a:p>
            <a:pPr algn="l">
              <a:defRPr sz="42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temp-dir/43.txt</a:t>
            </a:r>
          </a:p>
          <a:p>
            <a:pPr algn="l">
              <a:defRPr sz="42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temp-file.txt</a:t>
            </a:r>
          </a:p>
        </p:txBody>
      </p:sp>
      <p:sp>
        <p:nvSpPr>
          <p:cNvPr id="198" name="Job execute directory is not changed before restart."/>
          <p:cNvSpPr txBox="1"/>
          <p:nvPr/>
        </p:nvSpPr>
        <p:spPr>
          <a:xfrm>
            <a:off x="13631389" y="10390481"/>
            <a:ext cx="8673425" cy="181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defRPr>
                <a:solidFill>
                  <a:srgbClr val="007F00"/>
                </a:solidFill>
              </a:defRPr>
            </a:lvl1pPr>
          </a:lstStyle>
          <a:p>
            <a:pPr/>
            <a:r>
              <a:t>Job execute directory is not changed before restart.</a:t>
            </a:r>
          </a:p>
        </p:txBody>
      </p:sp>
      <p:sp>
        <p:nvSpPr>
          <p:cNvPr id="199" name="transfer_checkpoint_files = my_output.txt, temp-dir, temp-file.txt"/>
          <p:cNvSpPr txBox="1"/>
          <p:nvPr/>
        </p:nvSpPr>
        <p:spPr>
          <a:xfrm>
            <a:off x="4039989" y="1990340"/>
            <a:ext cx="16304022" cy="625476"/>
          </a:xfrm>
          <a:prstGeom prst="rect">
            <a:avLst/>
          </a:prstGeom>
          <a:solidFill>
            <a:srgbClr val="FFF2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b="1" sz="3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transfer_checkpoint_files = my_output.txt, temp-dir, temp-file.txt</a:t>
            </a:r>
          </a:p>
        </p:txBody>
      </p:sp>
      <p:sp>
        <p:nvSpPr>
          <p:cNvPr id="200" name="my_software…"/>
          <p:cNvSpPr txBox="1"/>
          <p:nvPr/>
        </p:nvSpPr>
        <p:spPr>
          <a:xfrm>
            <a:off x="3546056" y="4117585"/>
            <a:ext cx="4631941" cy="2933701"/>
          </a:xfrm>
          <a:prstGeom prst="rect">
            <a:avLst/>
          </a:prstGeom>
          <a:ln w="381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03200" tIns="203200" rIns="203200" bIns="203200">
            <a:spAutoFit/>
          </a:bodyPr>
          <a:lstStyle/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my_software</a:t>
            </a:r>
          </a:p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my_input.txt</a:t>
            </a:r>
            <a:br/>
            <a:r>
              <a:t>my_submit.sub</a:t>
            </a:r>
          </a:p>
          <a:p>
            <a:pPr algn="l">
              <a:defRPr b="1"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zzz.log</a:t>
            </a:r>
          </a:p>
        </p:txBody>
      </p:sp>
      <p:sp>
        <p:nvSpPr>
          <p:cNvPr id="201" name="Submit Directory"/>
          <p:cNvSpPr txBox="1"/>
          <p:nvPr/>
        </p:nvSpPr>
        <p:spPr>
          <a:xfrm>
            <a:off x="2879113" y="3180986"/>
            <a:ext cx="596582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6000">
                <a:solidFill>
                  <a:srgbClr val="5E5E5E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Submit Directory</a:t>
            </a:r>
          </a:p>
        </p:txBody>
      </p:sp>
      <p:sp>
        <p:nvSpPr>
          <p:cNvPr id="202" name="Execute Directory"/>
          <p:cNvSpPr txBox="1"/>
          <p:nvPr/>
        </p:nvSpPr>
        <p:spPr>
          <a:xfrm>
            <a:off x="15343234" y="3180647"/>
            <a:ext cx="6164708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6000">
                <a:solidFill>
                  <a:srgbClr val="5E5E5E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Execute Directory</a:t>
            </a:r>
          </a:p>
        </p:txBody>
      </p:sp>
      <p:sp>
        <p:nvSpPr>
          <p:cNvPr id="203" name="Line"/>
          <p:cNvSpPr/>
          <p:nvPr/>
        </p:nvSpPr>
        <p:spPr>
          <a:xfrm flipH="1">
            <a:off x="9590347" y="6934258"/>
            <a:ext cx="5191002" cy="2732245"/>
          </a:xfrm>
          <a:prstGeom prst="line">
            <a:avLst/>
          </a:prstGeom>
          <a:ln w="101600">
            <a:solidFill>
              <a:srgbClr val="FF66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Example Step 6: 10 Min. Later – Eviction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Step 6: 10 Min. Later – Eviction!</a:t>
            </a:r>
          </a:p>
        </p:txBody>
      </p:sp>
      <p:sp>
        <p:nvSpPr>
          <p:cNvPr id="2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7" name="Line"/>
          <p:cNvSpPr/>
          <p:nvPr/>
        </p:nvSpPr>
        <p:spPr>
          <a:xfrm flipV="1">
            <a:off x="11969309" y="3140676"/>
            <a:ext cx="1" cy="957199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08" name="Spool Directory"/>
          <p:cNvSpPr txBox="1"/>
          <p:nvPr/>
        </p:nvSpPr>
        <p:spPr>
          <a:xfrm>
            <a:off x="3128669" y="7606115"/>
            <a:ext cx="546671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6000">
                <a:solidFill>
                  <a:srgbClr val="5E5E5E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Spool Directory</a:t>
            </a:r>
          </a:p>
        </p:txBody>
      </p:sp>
      <p:sp>
        <p:nvSpPr>
          <p:cNvPr id="209" name="my_input.txt…"/>
          <p:cNvSpPr txBox="1"/>
          <p:nvPr/>
        </p:nvSpPr>
        <p:spPr>
          <a:xfrm>
            <a:off x="15788484" y="4060565"/>
            <a:ext cx="5274209" cy="6045201"/>
          </a:xfrm>
          <a:prstGeom prst="rect">
            <a:avLst/>
          </a:prstGeom>
          <a:ln w="381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03200" tIns="203200" rIns="203200" bIns="203200">
            <a:spAutoFit/>
          </a:bodyPr>
          <a:lstStyle/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my_input.txt</a:t>
            </a:r>
          </a:p>
          <a:p>
            <a:pPr algn="l">
              <a:defRPr b="1" sz="420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my_output.txt</a:t>
            </a:r>
          </a:p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my_software</a:t>
            </a:r>
          </a:p>
          <a:p>
            <a:pPr algn="l">
              <a:defRPr b="1" sz="420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_condor_stderr</a:t>
            </a:r>
          </a:p>
          <a:p>
            <a:pPr algn="l">
              <a:defRPr b="1" sz="420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_condor_stdout</a:t>
            </a:r>
          </a:p>
          <a:p>
            <a:pPr algn="l">
              <a:defRPr b="1" sz="420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temp-dir/51.txt</a:t>
            </a:r>
          </a:p>
          <a:p>
            <a:pPr algn="l">
              <a:defRPr b="1" sz="420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temp-dir/52.txt</a:t>
            </a:r>
          </a:p>
          <a:p>
            <a:pPr algn="l">
              <a:defRPr b="1" sz="420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temp-file.txt</a:t>
            </a:r>
          </a:p>
          <a:p>
            <a:pPr algn="l">
              <a:defRPr b="1" sz="420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trash.txt</a:t>
            </a:r>
          </a:p>
        </p:txBody>
      </p:sp>
      <p:sp>
        <p:nvSpPr>
          <p:cNvPr id="210" name="my_output.txt…"/>
          <p:cNvSpPr txBox="1"/>
          <p:nvPr/>
        </p:nvSpPr>
        <p:spPr>
          <a:xfrm>
            <a:off x="3224922" y="8537347"/>
            <a:ext cx="5274210" cy="2933701"/>
          </a:xfrm>
          <a:prstGeom prst="rect">
            <a:avLst/>
          </a:prstGeom>
          <a:ln w="381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03200" tIns="203200" rIns="203200" bIns="203200">
            <a:spAutoFit/>
          </a:bodyPr>
          <a:lstStyle/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my_output.txt</a:t>
            </a:r>
          </a:p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temp-dir/42.txt</a:t>
            </a:r>
          </a:p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temp-dir/43.txt</a:t>
            </a:r>
          </a:p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temp-file.txt</a:t>
            </a:r>
          </a:p>
        </p:txBody>
      </p:sp>
      <p:sp>
        <p:nvSpPr>
          <p:cNvPr id="211" name="my_software…"/>
          <p:cNvSpPr txBox="1"/>
          <p:nvPr/>
        </p:nvSpPr>
        <p:spPr>
          <a:xfrm>
            <a:off x="3546056" y="4117585"/>
            <a:ext cx="4631941" cy="2933701"/>
          </a:xfrm>
          <a:prstGeom prst="rect">
            <a:avLst/>
          </a:prstGeom>
          <a:ln w="381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03200" tIns="203200" rIns="203200" bIns="203200">
            <a:spAutoFit/>
          </a:bodyPr>
          <a:lstStyle/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my_software</a:t>
            </a:r>
          </a:p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my_input.txt</a:t>
            </a:r>
            <a:br/>
            <a:r>
              <a:t>my_submit.sub</a:t>
            </a:r>
          </a:p>
          <a:p>
            <a:pPr algn="l">
              <a:defRPr b="1"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zzz.log</a:t>
            </a:r>
          </a:p>
        </p:txBody>
      </p:sp>
      <p:sp>
        <p:nvSpPr>
          <p:cNvPr id="212" name="Submit Directory"/>
          <p:cNvSpPr txBox="1"/>
          <p:nvPr/>
        </p:nvSpPr>
        <p:spPr>
          <a:xfrm>
            <a:off x="2879113" y="3180986"/>
            <a:ext cx="596582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6000">
                <a:solidFill>
                  <a:srgbClr val="5E5E5E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Submit Directory</a:t>
            </a:r>
          </a:p>
        </p:txBody>
      </p:sp>
      <p:sp>
        <p:nvSpPr>
          <p:cNvPr id="213" name="Execute Directory"/>
          <p:cNvSpPr txBox="1"/>
          <p:nvPr/>
        </p:nvSpPr>
        <p:spPr>
          <a:xfrm>
            <a:off x="15343234" y="3180647"/>
            <a:ext cx="6164708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6000">
                <a:solidFill>
                  <a:srgbClr val="5E5E5E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Execute Directory</a:t>
            </a:r>
          </a:p>
        </p:txBody>
      </p:sp>
      <p:sp>
        <p:nvSpPr>
          <p:cNvPr id="214" name="Lose changes since last checkpoint"/>
          <p:cNvSpPr txBox="1"/>
          <p:nvPr/>
        </p:nvSpPr>
        <p:spPr>
          <a:xfrm>
            <a:off x="13094782" y="10343088"/>
            <a:ext cx="10661612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Lose changes since last checkpoint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Example Step 7: Restart on New Execu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Step 7: Restart on New Execute</a:t>
            </a:r>
          </a:p>
        </p:txBody>
      </p:sp>
      <p:sp>
        <p:nvSpPr>
          <p:cNvPr id="2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8" name="Line"/>
          <p:cNvSpPr/>
          <p:nvPr/>
        </p:nvSpPr>
        <p:spPr>
          <a:xfrm flipV="1">
            <a:off x="11969309" y="3140676"/>
            <a:ext cx="1" cy="957199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19" name="Spool Directory"/>
          <p:cNvSpPr txBox="1"/>
          <p:nvPr/>
        </p:nvSpPr>
        <p:spPr>
          <a:xfrm>
            <a:off x="3128669" y="7606115"/>
            <a:ext cx="546671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6000">
                <a:solidFill>
                  <a:srgbClr val="5E5E5E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Spool Directory</a:t>
            </a:r>
          </a:p>
        </p:txBody>
      </p:sp>
      <p:sp>
        <p:nvSpPr>
          <p:cNvPr id="220" name="my_input.txt…"/>
          <p:cNvSpPr txBox="1"/>
          <p:nvPr/>
        </p:nvSpPr>
        <p:spPr>
          <a:xfrm>
            <a:off x="15788484" y="4060565"/>
            <a:ext cx="5274209" cy="4178301"/>
          </a:xfrm>
          <a:prstGeom prst="rect">
            <a:avLst/>
          </a:prstGeom>
          <a:ln w="381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03200" tIns="203200" rIns="203200" bIns="203200">
            <a:spAutoFit/>
          </a:bodyPr>
          <a:lstStyle/>
          <a:p>
            <a:pPr algn="l">
              <a:defRPr sz="4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my_input.txt</a:t>
            </a:r>
          </a:p>
          <a:p>
            <a:pPr algn="l">
              <a:defRPr sz="42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my_output.txt</a:t>
            </a:r>
          </a:p>
          <a:p>
            <a:pPr algn="l">
              <a:defRPr sz="4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my_software</a:t>
            </a:r>
          </a:p>
          <a:p>
            <a:pPr algn="l">
              <a:defRPr sz="42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temp-dir/42.txt</a:t>
            </a:r>
          </a:p>
          <a:p>
            <a:pPr algn="l">
              <a:defRPr sz="42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temp-dir/43.txt</a:t>
            </a:r>
          </a:p>
          <a:p>
            <a:pPr algn="l">
              <a:defRPr sz="42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temp-file.txt</a:t>
            </a:r>
          </a:p>
        </p:txBody>
      </p:sp>
      <p:sp>
        <p:nvSpPr>
          <p:cNvPr id="221" name="my_output.txt…"/>
          <p:cNvSpPr txBox="1"/>
          <p:nvPr/>
        </p:nvSpPr>
        <p:spPr>
          <a:xfrm>
            <a:off x="3224922" y="8537347"/>
            <a:ext cx="5274210" cy="2933701"/>
          </a:xfrm>
          <a:prstGeom prst="rect">
            <a:avLst/>
          </a:prstGeom>
          <a:ln w="381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03200" tIns="203200" rIns="203200" bIns="203200">
            <a:spAutoFit/>
          </a:bodyPr>
          <a:lstStyle/>
          <a:p>
            <a:pPr algn="l">
              <a:defRPr sz="42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my_output.txt</a:t>
            </a:r>
          </a:p>
          <a:p>
            <a:pPr algn="l">
              <a:defRPr sz="42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temp-dir/42.txt</a:t>
            </a:r>
          </a:p>
          <a:p>
            <a:pPr algn="l">
              <a:defRPr sz="42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temp-dir/43.txt</a:t>
            </a:r>
          </a:p>
          <a:p>
            <a:pPr algn="l">
              <a:defRPr sz="42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temp-file.txt</a:t>
            </a:r>
          </a:p>
        </p:txBody>
      </p:sp>
      <p:sp>
        <p:nvSpPr>
          <p:cNvPr id="222" name="my_software…"/>
          <p:cNvSpPr txBox="1"/>
          <p:nvPr/>
        </p:nvSpPr>
        <p:spPr>
          <a:xfrm>
            <a:off x="3546056" y="4117585"/>
            <a:ext cx="4631941" cy="2933701"/>
          </a:xfrm>
          <a:prstGeom prst="rect">
            <a:avLst/>
          </a:prstGeom>
          <a:ln w="381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03200" tIns="203200" rIns="203200" bIns="203200">
            <a:spAutoFit/>
          </a:bodyPr>
          <a:lstStyle/>
          <a:p>
            <a:pPr algn="l">
              <a:defRPr sz="4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my_software</a:t>
            </a:r>
          </a:p>
          <a:p>
            <a:pPr algn="l">
              <a:defRPr sz="4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my_input.txt</a:t>
            </a:r>
          </a:p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my_submit.sub</a:t>
            </a:r>
          </a:p>
          <a:p>
            <a:pPr algn="l">
              <a:defRPr b="1"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zzz.log</a:t>
            </a:r>
          </a:p>
        </p:txBody>
      </p:sp>
      <p:sp>
        <p:nvSpPr>
          <p:cNvPr id="223" name="Submit Directory"/>
          <p:cNvSpPr txBox="1"/>
          <p:nvPr/>
        </p:nvSpPr>
        <p:spPr>
          <a:xfrm>
            <a:off x="2879113" y="3180986"/>
            <a:ext cx="596582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6000">
                <a:solidFill>
                  <a:srgbClr val="5E5E5E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Submit Directory</a:t>
            </a:r>
          </a:p>
        </p:txBody>
      </p:sp>
      <p:sp>
        <p:nvSpPr>
          <p:cNvPr id="224" name="(New) Execute Directory"/>
          <p:cNvSpPr txBox="1"/>
          <p:nvPr/>
        </p:nvSpPr>
        <p:spPr>
          <a:xfrm>
            <a:off x="14276052" y="3180647"/>
            <a:ext cx="8299070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6000">
                <a:solidFill>
                  <a:srgbClr val="5E5E5E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(New) Execute Directory</a:t>
            </a:r>
          </a:p>
        </p:txBody>
      </p:sp>
      <p:sp>
        <p:nvSpPr>
          <p:cNvPr id="225" name="Line"/>
          <p:cNvSpPr/>
          <p:nvPr/>
        </p:nvSpPr>
        <p:spPr>
          <a:xfrm>
            <a:off x="8755883" y="5069178"/>
            <a:ext cx="6455520" cy="161774"/>
          </a:xfrm>
          <a:prstGeom prst="line">
            <a:avLst/>
          </a:prstGeom>
          <a:ln w="101600">
            <a:solidFill>
              <a:srgbClr val="0000F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26" name="Line"/>
          <p:cNvSpPr/>
          <p:nvPr/>
        </p:nvSpPr>
        <p:spPr>
          <a:xfrm flipV="1">
            <a:off x="9170694" y="7238562"/>
            <a:ext cx="6043790" cy="2822093"/>
          </a:xfrm>
          <a:prstGeom prst="line">
            <a:avLst/>
          </a:prstGeom>
          <a:ln w="101600">
            <a:solidFill>
              <a:srgbClr val="FF66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uppose your job will run for a long ti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Suppose your job will run for a long time</a:t>
            </a:r>
          </a:p>
          <a:p>
            <a:pPr lvl="1"/>
            <a:r>
              <a:t>Reminder: Look at the “Ideal Jobs” table</a:t>
            </a:r>
          </a:p>
          <a:p>
            <a:pPr lvl="1"/>
            <a:r>
              <a:t>But let’s say more than about 8 hours</a:t>
            </a:r>
          </a:p>
          <a:p>
            <a:pPr>
              <a:spcBef>
                <a:spcPts val="4000"/>
              </a:spcBef>
            </a:pPr>
            <a:r>
              <a:t>May be kicked off of execute point before done: HTCondor will restart job somewhere else</a:t>
            </a:r>
          </a:p>
          <a:p>
            <a:pPr>
              <a:spcBef>
                <a:spcPts val="4000"/>
              </a:spcBef>
            </a:pPr>
            <a:r>
              <a:t>But! It starts over and loses all progress (</a:t>
            </a:r>
            <a:r>
              <a:rPr i="1"/>
              <a:t>badput</a:t>
            </a:r>
            <a:r>
              <a:t>)</a:t>
            </a:r>
          </a:p>
        </p:txBody>
      </p:sp>
      <p:sp>
        <p:nvSpPr>
          <p:cNvPr id="115" name="Why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Why?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xfrm>
            <a:off x="23886058" y="13233400"/>
            <a:ext cx="162459" cy="287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Example Step 8: Job Completes Normall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Step 8: Job Completes Normally</a:t>
            </a:r>
          </a:p>
        </p:txBody>
      </p:sp>
      <p:sp>
        <p:nvSpPr>
          <p:cNvPr id="2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0" name="Line"/>
          <p:cNvSpPr/>
          <p:nvPr/>
        </p:nvSpPr>
        <p:spPr>
          <a:xfrm flipV="1">
            <a:off x="11969309" y="3140676"/>
            <a:ext cx="1" cy="957199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31" name="my_input.txt…"/>
          <p:cNvSpPr txBox="1"/>
          <p:nvPr/>
        </p:nvSpPr>
        <p:spPr>
          <a:xfrm>
            <a:off x="15788484" y="4060565"/>
            <a:ext cx="5274209" cy="6045201"/>
          </a:xfrm>
          <a:prstGeom prst="rect">
            <a:avLst/>
          </a:prstGeom>
          <a:ln w="381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03200" tIns="203200" rIns="203200" bIns="203200">
            <a:spAutoFit/>
          </a:bodyPr>
          <a:lstStyle/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my_input.txt</a:t>
            </a:r>
          </a:p>
          <a:p>
            <a:pPr algn="l">
              <a:defRPr b="1" sz="4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my_output.txt</a:t>
            </a:r>
          </a:p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my_software</a:t>
            </a:r>
          </a:p>
          <a:p>
            <a:pPr algn="l">
              <a:defRPr b="1" sz="4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_condor_stderr</a:t>
            </a:r>
          </a:p>
          <a:p>
            <a:pPr algn="l">
              <a:defRPr b="1" sz="4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_condor_stdout</a:t>
            </a:r>
          </a:p>
          <a:p>
            <a:pPr algn="l">
              <a:defRPr b="1"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temp-dir/98.txt</a:t>
            </a:r>
          </a:p>
          <a:p>
            <a:pPr algn="l">
              <a:defRPr b="1"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temp-dir/99.txt</a:t>
            </a:r>
          </a:p>
          <a:p>
            <a:pPr algn="l">
              <a:defRPr b="1"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temp-file.txt</a:t>
            </a:r>
          </a:p>
          <a:p>
            <a:pPr algn="l">
              <a:defRPr b="1"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trash.txt</a:t>
            </a:r>
          </a:p>
        </p:txBody>
      </p:sp>
      <p:sp>
        <p:nvSpPr>
          <p:cNvPr id="232" name="my_software…"/>
          <p:cNvSpPr txBox="1"/>
          <p:nvPr/>
        </p:nvSpPr>
        <p:spPr>
          <a:xfrm>
            <a:off x="3546056" y="4117585"/>
            <a:ext cx="4631941" cy="4800601"/>
          </a:xfrm>
          <a:prstGeom prst="rect">
            <a:avLst/>
          </a:prstGeom>
          <a:ln w="381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03200" tIns="203200" rIns="203200" bIns="203200">
            <a:spAutoFit/>
          </a:bodyPr>
          <a:lstStyle/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my_software</a:t>
            </a:r>
          </a:p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my_input.txt</a:t>
            </a:r>
          </a:p>
          <a:p>
            <a:pPr algn="l">
              <a:defRPr b="1" sz="4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my_output.txt</a:t>
            </a:r>
          </a:p>
          <a:p>
            <a:pPr algn="l"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my_submit.sub</a:t>
            </a:r>
          </a:p>
          <a:p>
            <a:pPr algn="l">
              <a:defRPr b="1" sz="4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zzz.err</a:t>
            </a:r>
          </a:p>
          <a:p>
            <a:pPr algn="l">
              <a:defRPr b="1"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zzz.log</a:t>
            </a:r>
          </a:p>
          <a:p>
            <a:pPr algn="l">
              <a:defRPr b="1" sz="4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zzz.out</a:t>
            </a:r>
          </a:p>
        </p:txBody>
      </p:sp>
      <p:sp>
        <p:nvSpPr>
          <p:cNvPr id="233" name="Submit Directory"/>
          <p:cNvSpPr txBox="1"/>
          <p:nvPr/>
        </p:nvSpPr>
        <p:spPr>
          <a:xfrm>
            <a:off x="2879113" y="3180986"/>
            <a:ext cx="596582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b="1" sz="6000">
                <a:solidFill>
                  <a:srgbClr val="5E5E5E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Submit Directory</a:t>
            </a:r>
          </a:p>
        </p:txBody>
      </p:sp>
      <p:sp>
        <p:nvSpPr>
          <p:cNvPr id="234" name="(New) Execute Directory"/>
          <p:cNvSpPr txBox="1"/>
          <p:nvPr/>
        </p:nvSpPr>
        <p:spPr>
          <a:xfrm>
            <a:off x="14276052" y="3180647"/>
            <a:ext cx="8299070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6000">
                <a:solidFill>
                  <a:srgbClr val="5E5E5E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(New) Execute Directory</a:t>
            </a:r>
          </a:p>
        </p:txBody>
      </p:sp>
      <p:sp>
        <p:nvSpPr>
          <p:cNvPr id="235" name="transfer_output_files = my_output.txt"/>
          <p:cNvSpPr txBox="1"/>
          <p:nvPr/>
        </p:nvSpPr>
        <p:spPr>
          <a:xfrm>
            <a:off x="7473153" y="2090839"/>
            <a:ext cx="9208493" cy="625476"/>
          </a:xfrm>
          <a:prstGeom prst="rect">
            <a:avLst/>
          </a:prstGeom>
          <a:solidFill>
            <a:srgbClr val="FFF2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>
              <a:defRPr b="1" sz="3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transfer_output_files = my_output.txt</a:t>
            </a:r>
          </a:p>
        </p:txBody>
      </p:sp>
      <p:sp>
        <p:nvSpPr>
          <p:cNvPr id="236" name="Line"/>
          <p:cNvSpPr/>
          <p:nvPr/>
        </p:nvSpPr>
        <p:spPr>
          <a:xfrm flipV="1">
            <a:off x="8746604" y="5903172"/>
            <a:ext cx="6442633" cy="398606"/>
          </a:xfrm>
          <a:prstGeom prst="line">
            <a:avLst/>
          </a:prstGeom>
          <a:ln w="101600">
            <a:solidFill>
              <a:srgbClr val="0000FF"/>
            </a:solidFill>
            <a:miter lim="400000"/>
            <a:headEnd type="triangle"/>
          </a:ln>
        </p:spPr>
        <p:txBody>
          <a:bodyPr lIns="0" tIns="0" rIns="0" bIns="0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Official documentation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08659" indent="-708659" defTabSz="764024">
              <a:defRPr sz="6696"/>
            </a:pPr>
            <a:r>
              <a:t>Official documentation:</a:t>
            </a:r>
          </a:p>
          <a:p>
            <a:pPr lvl="1" marL="1417319" indent="-708659" defTabSz="764024">
              <a:defRPr sz="6045" u="sng"/>
            </a:pPr>
            <a:r>
              <a:rPr>
                <a:hlinkClick r:id="rId2" invalidUrl="" action="" tgtFrame="" tooltip="" history="1" highlightClick="0" endSnd="0"/>
              </a:rPr>
              <a:t>https://htcondor.readthedocs.io/en/latest/users-manual/self-checkpointing-applications.html</a:t>
            </a:r>
          </a:p>
          <a:p>
            <a:pPr lvl="1" marL="1417319" indent="-708659" defTabSz="764024">
              <a:defRPr sz="6045"/>
            </a:pPr>
            <a:r>
              <a:t>Includes full working example (Python + submit)</a:t>
            </a:r>
          </a:p>
          <a:p>
            <a:pPr lvl="1" marL="1417319" indent="-708659" defTabSz="764024">
              <a:defRPr sz="6045"/>
            </a:pPr>
            <a:r>
              <a:t>The exercise is derived from that example</a:t>
            </a:r>
          </a:p>
          <a:p>
            <a:pPr marL="708659" indent="-708659" defTabSz="764024">
              <a:spcBef>
                <a:spcPts val="3700"/>
              </a:spcBef>
              <a:defRPr sz="6696"/>
            </a:pPr>
            <a:r>
              <a:t>Many thanks to Todd Miller, Christina Koch, and Jason Patton for their help!</a:t>
            </a:r>
          </a:p>
          <a:p>
            <a:pPr marL="708659" indent="-708659" defTabSz="764024">
              <a:spcBef>
                <a:spcPts val="3700"/>
              </a:spcBef>
              <a:defRPr sz="6696"/>
            </a:pPr>
            <a:r>
              <a:t>This work was supported by NSF grants MPS-1148698, OAC-1836650, and OAC-2030508</a:t>
            </a:r>
          </a:p>
        </p:txBody>
      </p:sp>
      <p:sp>
        <p:nvSpPr>
          <p:cNvPr id="239" name="Notes &amp; Acknowledg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Notes &amp; Acknowledgements</a:t>
            </a:r>
          </a:p>
        </p:txBody>
      </p:sp>
      <p:sp>
        <p:nvSpPr>
          <p:cNvPr id="2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Ideal solution: Break up job into shorter piec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23900" indent="-723900" defTabSz="780454">
              <a:defRPr sz="6840"/>
            </a:pPr>
            <a:r>
              <a:rPr>
                <a:latin typeface="Myriad Pro Semibold"/>
                <a:ea typeface="Myriad Pro Semibold"/>
                <a:cs typeface="Myriad Pro Semibold"/>
                <a:sym typeface="Myriad Pro Semibold"/>
              </a:rPr>
              <a:t>Ideal solution:</a:t>
            </a:r>
            <a:r>
              <a:t> Break up job into shorter pieces</a:t>
            </a:r>
          </a:p>
          <a:p>
            <a:pPr lvl="1" marL="1447800" indent="-723900" defTabSz="780454">
              <a:defRPr sz="6175"/>
            </a:pPr>
            <a:r>
              <a:t>Try to get back into that “Ideal Jobs” column</a:t>
            </a:r>
          </a:p>
          <a:p>
            <a:pPr marL="723900" indent="-723900" defTabSz="780454">
              <a:spcBef>
                <a:spcPts val="3800"/>
              </a:spcBef>
              <a:defRPr sz="6840"/>
            </a:pPr>
            <a:r>
              <a:t>But this does not always work; for example,</a:t>
            </a:r>
            <a:br/>
            <a:r>
              <a:t>when one iteration depends on the previous one</a:t>
            </a:r>
          </a:p>
          <a:p>
            <a:pPr marL="723900" indent="-723900" defTabSz="780454">
              <a:spcBef>
                <a:spcPts val="3800"/>
              </a:spcBef>
              <a:defRPr sz="684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Another solution — self-checkpointing:</a:t>
            </a:r>
          </a:p>
          <a:p>
            <a:pPr lvl="1" marL="1447800" indent="-723900" defTabSz="780454">
              <a:defRPr sz="6175"/>
            </a:pPr>
            <a:r>
              <a:t>Periodically write state (checkpoint) to disk &amp; </a:t>
            </a:r>
            <a:r>
              <a:rPr i="1"/>
              <a:t>restart</a:t>
            </a:r>
          </a:p>
          <a:p>
            <a:pPr lvl="1" marL="1447800" indent="-723900" defTabSz="780454">
              <a:defRPr sz="6175"/>
            </a:pPr>
            <a:r>
              <a:t>State must be sufficient to restart job </a:t>
            </a:r>
            <a:r>
              <a:rPr i="1"/>
              <a:t>at that point</a:t>
            </a:r>
          </a:p>
          <a:p>
            <a:pPr lvl="1" marL="1447800" indent="-723900" defTabSz="780454">
              <a:defRPr sz="6175"/>
            </a:pPr>
            <a:r>
              <a:t>Code itself must know to look for checkpoint data</a:t>
            </a:r>
          </a:p>
          <a:p>
            <a:pPr lvl="1" marL="1447800" indent="-723900" defTabSz="780454">
              <a:defRPr sz="6175"/>
            </a:pPr>
            <a:r>
              <a:t>May need a wrapper script to accomplish</a:t>
            </a:r>
          </a:p>
        </p:txBody>
      </p:sp>
      <p:sp>
        <p:nvSpPr>
          <p:cNvPr id="119" name="How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How?</a:t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23886058" y="13233400"/>
            <a:ext cx="162459" cy="287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Balance overhead versus (risk of) wasted comput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23900" indent="-723900" defTabSz="780454">
              <a:defRPr sz="6840"/>
            </a:pPr>
            <a:r>
              <a:t>Balance overhead versus (risk of) wasted compute</a:t>
            </a:r>
          </a:p>
          <a:p>
            <a:pPr lvl="1" marL="1447800" indent="-723900" defTabSz="780454">
              <a:defRPr sz="6175"/>
            </a:pPr>
            <a:r>
              <a:t>Writing to disk is slow (relatively) and restarts take time</a:t>
            </a:r>
          </a:p>
          <a:p>
            <a:pPr lvl="1" marL="1447800" indent="-723900" defTabSz="780454">
              <a:defRPr sz="6175"/>
            </a:pPr>
            <a:r>
              <a:t>Test early! Collect metrics (checkpoint &amp; restart times)</a:t>
            </a:r>
          </a:p>
          <a:p>
            <a:pPr marL="723900" indent="-723900" defTabSz="780454">
              <a:spcBef>
                <a:spcPts val="3800"/>
              </a:spcBef>
              <a:defRPr sz="6840"/>
            </a:pPr>
            <a:r>
              <a:t>Look for natural checkpoint times</a:t>
            </a:r>
          </a:p>
          <a:p>
            <a:pPr lvl="1" marL="1447800" indent="-723900" defTabSz="780454">
              <a:defRPr sz="6175"/>
            </a:pPr>
            <a:r>
              <a:t>Generally, when there is the least data to write</a:t>
            </a:r>
          </a:p>
          <a:p>
            <a:pPr lvl="1" marL="1447800" indent="-723900" defTabSz="780454">
              <a:defRPr sz="6175"/>
            </a:pPr>
            <a:r>
              <a:t>Often between outermost iterations</a:t>
            </a:r>
          </a:p>
          <a:p>
            <a:pPr lvl="1" marL="1447800" indent="-723900" defTabSz="780454">
              <a:defRPr sz="6175"/>
            </a:pPr>
            <a:r>
              <a:t>Could use iteration count, time, …</a:t>
            </a:r>
          </a:p>
          <a:p>
            <a:pPr marL="723900" indent="-723900" defTabSz="780454">
              <a:spcBef>
                <a:spcPts val="3800"/>
              </a:spcBef>
              <a:defRPr sz="6840"/>
            </a:pPr>
            <a:r>
              <a:t>Save only what you need!</a:t>
            </a:r>
            <a:br/>
            <a:r>
              <a:t>(Must be transferred back to access point each time)</a:t>
            </a:r>
          </a:p>
        </p:txBody>
      </p:sp>
      <p:sp>
        <p:nvSpPr>
          <p:cNvPr id="123" name="When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When?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xfrm>
            <a:off x="23886058" y="13233400"/>
            <a:ext cx="162459" cy="287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Exit-driven self-checkpoint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Exit-driven self-checkpointing</a:t>
            </a:r>
          </a:p>
          <a:p>
            <a:pPr lvl="1"/>
            <a:r>
              <a:t>Newer: Need HTCondor ≥ 8.9.7 (CHTC &amp; OS Pool do!)</a:t>
            </a:r>
          </a:p>
          <a:p>
            <a:pPr lvl="1"/>
            <a:r>
              <a:rPr i="1"/>
              <a:t>Waaaay</a:t>
            </a:r>
            <a:r>
              <a:t> better for most use cases, esp. in OSG</a:t>
            </a:r>
          </a:p>
          <a:p>
            <a:pPr lvl="1"/>
            <a:r>
              <a:t>What is shown here</a:t>
            </a:r>
          </a:p>
          <a:p>
            <a:pPr lvl="1"/>
          </a:p>
          <a:p>
            <a:pPr>
              <a:lnSpc>
                <a:spcPts val="7800"/>
              </a:lnSpc>
              <a:defRPr>
                <a:latin typeface="Myriad Pro Light"/>
                <a:ea typeface="Myriad Pro Light"/>
                <a:cs typeface="Myriad Pro Light"/>
                <a:sym typeface="Myriad Pro Light"/>
              </a:defRPr>
            </a:pPr>
            <a:r>
              <a:t>Eviction-driven self-checkpointing</a:t>
            </a:r>
          </a:p>
          <a:p>
            <a:pPr lvl="1">
              <a:lnSpc>
                <a:spcPts val="7800"/>
              </a:lnSpc>
              <a:defRPr>
                <a:latin typeface="Myriad Pro Light"/>
                <a:ea typeface="Myriad Pro Light"/>
                <a:cs typeface="Myriad Pro Light"/>
                <a:sym typeface="Myriad Pro Light"/>
              </a:defRPr>
            </a:pPr>
            <a:r>
              <a:t>Not even worth talking about for OSG!</a:t>
            </a:r>
          </a:p>
          <a:p>
            <a:pPr lvl="1">
              <a:lnSpc>
                <a:spcPts val="7800"/>
              </a:lnSpc>
              <a:defRPr>
                <a:latin typeface="Myriad Pro Light"/>
                <a:ea typeface="Myriad Pro Light"/>
                <a:cs typeface="Myriad Pro Light"/>
                <a:sym typeface="Myriad Pro Light"/>
              </a:defRPr>
            </a:pPr>
            <a:r>
              <a:t>Documented in the HTCondor Manual</a:t>
            </a:r>
          </a:p>
          <a:p>
            <a:pPr lvl="1">
              <a:lnSpc>
                <a:spcPts val="7800"/>
              </a:lnSpc>
              <a:defRPr>
                <a:latin typeface="Myriad Pro Light"/>
                <a:ea typeface="Myriad Pro Light"/>
                <a:cs typeface="Myriad Pro Light"/>
                <a:sym typeface="Myriad Pro Light"/>
              </a:defRPr>
            </a:pPr>
            <a:r>
              <a:t>But don’t use it   😁</a:t>
            </a:r>
          </a:p>
        </p:txBody>
      </p:sp>
      <p:sp>
        <p:nvSpPr>
          <p:cNvPr id="127" name="HTCondor Has 2 Ways to Checkpoi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HTCondor Has 2 Ways to Checkpoint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xfrm>
            <a:off x="23886058" y="13233400"/>
            <a:ext cx="162459" cy="287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chnical Detai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Technical Details</a:t>
            </a:r>
          </a:p>
        </p:txBody>
      </p:sp>
      <p:sp>
        <p:nvSpPr>
          <p:cNvPr id="131" name="Slide Number"/>
          <p:cNvSpPr txBox="1"/>
          <p:nvPr>
            <p:ph type="sldNum" sz="quarter" idx="2"/>
          </p:nvPr>
        </p:nvSpPr>
        <p:spPr>
          <a:xfrm>
            <a:off x="23886058" y="13233400"/>
            <a:ext cx="162459" cy="287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ll HTCondor what special exit code your software will use when checkpointing (85 is suggested)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16280" indent="-716280" defTabSz="772239">
              <a:defRPr sz="6768"/>
            </a:pPr>
            <a:r>
              <a:t>Tell HTCondor what special exit code your software will use when checkpointing (85 is suggested):</a:t>
            </a:r>
          </a:p>
          <a:p>
            <a:pPr lvl="1" marL="0" indent="716280" defTabSz="772239">
              <a:spcBef>
                <a:spcPts val="900"/>
              </a:spcBef>
              <a:buSzTx/>
              <a:buNone/>
              <a:defRPr sz="601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008"/>
              <a:t> </a:t>
            </a:r>
            <a:r>
              <a:rPr b="1"/>
              <a:t>checkpoint_exit_code = 85                </a:t>
            </a:r>
          </a:p>
          <a:p>
            <a:pPr marL="716280" indent="-716280" defTabSz="772239">
              <a:spcBef>
                <a:spcPts val="7500"/>
              </a:spcBef>
              <a:defRPr sz="6768"/>
            </a:pPr>
            <a:r>
              <a:t>Tell HTCondor what files (on the execute point) to save (on access point) and restore </a:t>
            </a:r>
            <a:r>
              <a:rPr i="1"/>
              <a:t>if moved to new execute point</a:t>
            </a:r>
            <a:r>
              <a:t> — list files and directories, maybe including output file(s) (if cumulative):</a:t>
            </a:r>
          </a:p>
          <a:p>
            <a:pPr lvl="1" marL="0" indent="716280" defTabSz="772239">
              <a:spcBef>
                <a:spcPts val="900"/>
              </a:spcBef>
              <a:buSzTx/>
              <a:buNone/>
              <a:defRPr sz="601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008"/>
              <a:t> </a:t>
            </a:r>
            <a:r>
              <a:rPr b="1"/>
              <a:t>transfer_checkpoint_files = </a:t>
            </a:r>
            <a:r>
              <a:rPr b="1" i="1">
                <a:solidFill>
                  <a:srgbClr val="929292"/>
                </a:solidFill>
              </a:rPr>
              <a:t>foo.txt</a:t>
            </a:r>
            <a:r>
              <a:rPr b="1"/>
              <a:t>, ...  </a:t>
            </a:r>
          </a:p>
        </p:txBody>
      </p:sp>
      <p:sp>
        <p:nvSpPr>
          <p:cNvPr id="134" name="HTCondor Submit File Cha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HTCondor Submit File Changes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23850600" y="13072427"/>
            <a:ext cx="324184" cy="287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executable = my_softwa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722947">
              <a:lnSpc>
                <a:spcPct val="110000"/>
              </a:lnSpc>
              <a:buSzTx/>
              <a:buNone/>
              <a:defRPr sz="369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executable = my_software</a:t>
            </a:r>
          </a:p>
          <a:p>
            <a:pPr marL="0" indent="0" defTabSz="722947">
              <a:lnSpc>
                <a:spcPct val="110000"/>
              </a:lnSpc>
              <a:buSzTx/>
              <a:buNone/>
              <a:defRPr sz="369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transfer_input_files      = my_input.txt</a:t>
            </a:r>
          </a:p>
          <a:p>
            <a:pPr marL="0" indent="0" defTabSz="722947">
              <a:lnSpc>
                <a:spcPct val="110000"/>
              </a:lnSpc>
              <a:buSzTx/>
              <a:buNone/>
              <a:defRPr b="1" sz="3696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transfer_checkpoint_files =</a:t>
            </a:r>
            <a:r>
              <a:rPr b="0"/>
              <a:t> my_output.txt, temp_dir, temp_file.txt</a:t>
            </a:r>
          </a:p>
          <a:p>
            <a:pPr marL="0" indent="0" defTabSz="722947">
              <a:lnSpc>
                <a:spcPct val="110000"/>
              </a:lnSpc>
              <a:buSzTx/>
              <a:buNone/>
              <a:defRPr sz="369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transfer_output_files     = my_output.txt</a:t>
            </a:r>
          </a:p>
          <a:p>
            <a:pPr marL="0" indent="0" defTabSz="722947">
              <a:lnSpc>
                <a:spcPct val="110000"/>
              </a:lnSpc>
              <a:buSzTx/>
              <a:buNone/>
              <a:defRPr sz="3696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722947">
              <a:lnSpc>
                <a:spcPct val="110000"/>
              </a:lnSpc>
              <a:buSzTx/>
              <a:buNone/>
              <a:defRPr sz="369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request_cpus   = 1</a:t>
            </a:r>
          </a:p>
          <a:p>
            <a:pPr marL="0" indent="0" defTabSz="722947">
              <a:lnSpc>
                <a:spcPct val="110000"/>
              </a:lnSpc>
              <a:buSzTx/>
              <a:buNone/>
              <a:defRPr sz="369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request_memory = 1GB</a:t>
            </a:r>
          </a:p>
          <a:p>
            <a:pPr marL="0" indent="0" defTabSz="722947">
              <a:lnSpc>
                <a:spcPct val="110000"/>
              </a:lnSpc>
              <a:buSzTx/>
              <a:buNone/>
              <a:defRPr sz="369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request_disk   = 1GB</a:t>
            </a:r>
          </a:p>
          <a:p>
            <a:pPr marL="0" indent="0" defTabSz="722947">
              <a:lnSpc>
                <a:spcPct val="110000"/>
              </a:lnSpc>
              <a:buSzTx/>
              <a:buNone/>
              <a:defRPr sz="3696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722947">
              <a:lnSpc>
                <a:spcPct val="110000"/>
              </a:lnSpc>
              <a:buSzTx/>
              <a:buNone/>
              <a:defRPr sz="369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log    = example.log</a:t>
            </a:r>
          </a:p>
          <a:p>
            <a:pPr marL="0" indent="0" defTabSz="722947">
              <a:lnSpc>
                <a:spcPct val="110000"/>
              </a:lnSpc>
              <a:buSzTx/>
              <a:buNone/>
              <a:defRPr sz="369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output = example.out</a:t>
            </a:r>
          </a:p>
          <a:p>
            <a:pPr marL="0" indent="0" defTabSz="722947">
              <a:lnSpc>
                <a:spcPct val="110000"/>
              </a:lnSpc>
              <a:buSzTx/>
              <a:buNone/>
              <a:defRPr sz="369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error  = example.err</a:t>
            </a:r>
          </a:p>
          <a:p>
            <a:pPr marL="0" indent="0" defTabSz="722947">
              <a:lnSpc>
                <a:spcPct val="110000"/>
              </a:lnSpc>
              <a:buSzTx/>
              <a:buNone/>
              <a:defRPr sz="3696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722947">
              <a:lnSpc>
                <a:spcPct val="110000"/>
              </a:lnSpc>
              <a:buSzTx/>
              <a:buNone/>
              <a:defRPr b="1" sz="3696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checkpoint_exit_code =</a:t>
            </a:r>
            <a:r>
              <a:rPr b="0"/>
              <a:t> 85</a:t>
            </a:r>
          </a:p>
          <a:p>
            <a:pPr marL="0" indent="0" defTabSz="722947">
              <a:lnSpc>
                <a:spcPct val="110000"/>
              </a:lnSpc>
              <a:buSzTx/>
              <a:buNone/>
              <a:defRPr sz="3696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722947">
              <a:lnSpc>
                <a:spcPct val="110000"/>
              </a:lnSpc>
              <a:buSzTx/>
              <a:buNone/>
              <a:defRPr sz="369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queue</a:t>
            </a:r>
          </a:p>
        </p:txBody>
      </p:sp>
      <p:sp>
        <p:nvSpPr>
          <p:cNvPr id="138" name="Example Submit Fi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Submit File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23886058" y="13233400"/>
            <a:ext cx="162459" cy="287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ode Changes: Writing a Checkpoi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 Changes: Writing a Checkpoint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23850600" y="13072427"/>
            <a:ext cx="324184" cy="287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3" name="def save_checkpoint(iteration):…"/>
          <p:cNvSpPr/>
          <p:nvPr/>
        </p:nvSpPr>
        <p:spPr>
          <a:xfrm>
            <a:off x="2438400" y="5695553"/>
            <a:ext cx="19507200" cy="6947297"/>
          </a:xfrm>
          <a:prstGeom prst="rect">
            <a:avLst/>
          </a:prstGeom>
          <a:solidFill>
            <a:srgbClr val="F5E3E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8593" tIns="178593" rIns="178593" bIns="178593">
            <a:normAutofit fontScale="100000" lnSpcReduction="0"/>
          </a:bodyPr>
          <a:lstStyle/>
          <a:p>
            <a:pPr algn="l" defTabSz="572214">
              <a:defRPr b="1" sz="4450">
                <a:latin typeface="DejaVu Sans Mono"/>
                <a:ea typeface="DejaVu Sans Mono"/>
                <a:cs typeface="DejaVu Sans Mono"/>
                <a:sym typeface="DejaVu Sans Mono"/>
              </a:defRPr>
            </a:pPr>
            <a:r>
              <a:t>def </a:t>
            </a:r>
            <a:r>
              <a:rPr>
                <a:solidFill>
                  <a:srgbClr val="941100"/>
                </a:solidFill>
              </a:rPr>
              <a:t>save_checkpoint</a:t>
            </a:r>
            <a:r>
              <a:t>(iteration):</a:t>
            </a:r>
          </a:p>
          <a:p>
            <a:pPr algn="l" defTabSz="572214">
              <a:defRPr b="1" sz="4450">
                <a:latin typeface="DejaVu Sans Mono"/>
                <a:ea typeface="DejaVu Sans Mono"/>
                <a:cs typeface="DejaVu Sans Mono"/>
                <a:sym typeface="DejaVu Sans Mono"/>
              </a:defRPr>
            </a:pPr>
            <a:r>
              <a:t>    cp_file = open(checkpoint_path, </a:t>
            </a:r>
            <a:r>
              <a:rPr>
                <a:solidFill>
                  <a:srgbClr val="FF2600"/>
                </a:solidFill>
              </a:rPr>
              <a:t>'w'</a:t>
            </a:r>
            <a:r>
              <a:t>)</a:t>
            </a:r>
          </a:p>
          <a:p>
            <a:pPr algn="l" defTabSz="572214">
              <a:defRPr b="1" sz="4450">
                <a:latin typeface="DejaVu Sans Mono"/>
                <a:ea typeface="DejaVu Sans Mono"/>
                <a:cs typeface="DejaVu Sans Mono"/>
                <a:sym typeface="DejaVu Sans Mono"/>
              </a:defRPr>
            </a:pPr>
            <a:r>
              <a:t>    cp_file.write(</a:t>
            </a:r>
            <a:r>
              <a:rPr>
                <a:solidFill>
                  <a:srgbClr val="0433FF"/>
                </a:solidFill>
              </a:rPr>
              <a:t>'%d\n' % (iteration)</a:t>
            </a:r>
            <a:r>
              <a:t>)</a:t>
            </a:r>
          </a:p>
          <a:p>
            <a:pPr algn="l" defTabSz="572214">
              <a:defRPr b="1" sz="4450">
                <a:latin typeface="DejaVu Sans Mono"/>
                <a:ea typeface="DejaVu Sans Mono"/>
                <a:cs typeface="DejaVu Sans Mono"/>
                <a:sym typeface="DejaVu Sans Mono"/>
              </a:defRPr>
            </a:pPr>
            <a:r>
              <a:t>    sys.exit(</a:t>
            </a:r>
            <a:r>
              <a:rPr>
                <a:solidFill>
                  <a:srgbClr val="FF0000"/>
                </a:solidFill>
              </a:rPr>
              <a:t>85</a:t>
            </a:r>
            <a:r>
              <a:t>)</a:t>
            </a:r>
          </a:p>
          <a:p>
            <a:pPr algn="l" defTabSz="572214">
              <a:defRPr b="1" sz="4450">
                <a:solidFill>
                  <a:srgbClr val="929292"/>
                </a:solidFill>
                <a:latin typeface="DejaVu Sans Mono"/>
                <a:ea typeface="DejaVu Sans Mono"/>
                <a:cs typeface="DejaVu Sans Mono"/>
                <a:sym typeface="DejaVu Sans Mono"/>
              </a:defRPr>
            </a:pPr>
            <a:r>
              <a:t># ...</a:t>
            </a:r>
          </a:p>
          <a:p>
            <a:pPr algn="l" defTabSz="572214">
              <a:defRPr b="1" sz="4450">
                <a:latin typeface="DejaVu Sans Mono"/>
                <a:ea typeface="DejaVu Sans Mono"/>
                <a:cs typeface="DejaVu Sans Mono"/>
                <a:sym typeface="DejaVu Sans Mono"/>
              </a:defRPr>
            </a:pPr>
            <a:r>
              <a:t>for iteration in xrange(start, end + 1):</a:t>
            </a:r>
          </a:p>
          <a:p>
            <a:pPr algn="l" defTabSz="572214">
              <a:defRPr b="1" sz="4450">
                <a:latin typeface="DejaVu Sans Mono"/>
                <a:ea typeface="DejaVu Sans Mono"/>
                <a:cs typeface="DejaVu Sans Mono"/>
                <a:sym typeface="DejaVu Sans Mono"/>
              </a:defRPr>
            </a:pPr>
            <a:r>
              <a:t>    if </a:t>
            </a:r>
            <a:r>
              <a:rPr>
                <a:solidFill>
                  <a:srgbClr val="008F00"/>
                </a:solidFill>
              </a:rPr>
              <a:t>((iteration - start + 1) % 1000) == 0</a:t>
            </a:r>
            <a:r>
              <a:t>:</a:t>
            </a:r>
          </a:p>
          <a:p>
            <a:pPr algn="l" defTabSz="572214">
              <a:defRPr b="1" sz="4450">
                <a:solidFill>
                  <a:srgbClr val="941100"/>
                </a:solidFill>
                <a:latin typeface="DejaVu Sans Mono"/>
                <a:ea typeface="DejaVu Sans Mono"/>
                <a:cs typeface="DejaVu Sans Mono"/>
                <a:sym typeface="DejaVu Sans Mono"/>
              </a:defRPr>
            </a:pPr>
            <a:r>
              <a:t>        save_checkpoint(iteration)</a:t>
            </a:r>
            <a:endParaRPr>
              <a:solidFill>
                <a:srgbClr val="000000"/>
              </a:solidFill>
            </a:endParaRPr>
          </a:p>
          <a:p>
            <a:pPr algn="l" defTabSz="572214">
              <a:defRPr b="1" sz="4450">
                <a:latin typeface="DejaVu Sans Mono"/>
                <a:ea typeface="DejaVu Sans Mono"/>
                <a:cs typeface="DejaVu Sans Mono"/>
                <a:sym typeface="DejaVu Sans Mono"/>
              </a:defRPr>
            </a:pPr>
            <a:r>
              <a:t>    </a:t>
            </a:r>
            <a:r>
              <a:rPr i="1"/>
              <a:t>do_science</a:t>
            </a:r>
            <a:r>
              <a:t>(iteration)</a:t>
            </a:r>
          </a:p>
          <a:p>
            <a:pPr algn="l" defTabSz="572214">
              <a:defRPr b="1" sz="4450">
                <a:latin typeface="DejaVu Sans Mono"/>
                <a:ea typeface="DejaVu Sans Mono"/>
                <a:cs typeface="DejaVu Sans Mono"/>
                <a:sym typeface="DejaVu Sans Mono"/>
              </a:defRPr>
            </a:pPr>
            <a:r>
              <a:t>sys.exit(</a:t>
            </a:r>
            <a:r>
              <a:rPr>
                <a:solidFill>
                  <a:srgbClr val="FF2600"/>
                </a:solidFill>
              </a:rPr>
              <a:t>0</a:t>
            </a:r>
            <a:r>
              <a:t>)</a:t>
            </a:r>
          </a:p>
        </p:txBody>
      </p:sp>
      <p:sp>
        <p:nvSpPr>
          <p:cNvPr id="144" name="Simple example – one-variable parameter sweep…"/>
          <p:cNvSpPr txBox="1"/>
          <p:nvPr>
            <p:ph type="body" sz="quarter" idx="1"/>
          </p:nvPr>
        </p:nvSpPr>
        <p:spPr>
          <a:xfrm>
            <a:off x="2489200" y="2388393"/>
            <a:ext cx="19507200" cy="3030687"/>
          </a:xfrm>
          <a:prstGeom prst="rect">
            <a:avLst/>
          </a:prstGeom>
        </p:spPr>
        <p:txBody>
          <a:bodyPr/>
          <a:lstStyle/>
          <a:p>
            <a:pPr/>
            <a:r>
              <a:t>Simple example – one-variable parameter sweep</a:t>
            </a:r>
          </a:p>
          <a:p>
            <a:pPr lvl="1"/>
            <a:r>
              <a:t>Save function </a:t>
            </a:r>
            <a:r>
              <a:rPr i="1"/>
              <a:t>overwrites</a:t>
            </a:r>
            <a:r>
              <a:t> its output each iteration</a:t>
            </a:r>
          </a:p>
          <a:p>
            <a:pPr lvl="1"/>
            <a:r>
              <a:t>Designed to save checkpoint every 1000th iteration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jpe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1.jpe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Myriad Pro"/>
        <a:ea typeface="Myriad Pro"/>
        <a:cs typeface="Myriad Pro"/>
      </a:majorFont>
      <a:minorFont>
        <a:latin typeface="Myriad Pro"/>
        <a:ea typeface="Myriad Pro"/>
        <a:cs typeface="Myriad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Myriad Pro"/>
        <a:ea typeface="Myriad Pro"/>
        <a:cs typeface="Myriad Pro"/>
      </a:majorFont>
      <a:minorFont>
        <a:latin typeface="Myriad Pro"/>
        <a:ea typeface="Myriad Pro"/>
        <a:cs typeface="Myriad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