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60" r:id="rId4"/>
    <p:sldId id="261" r:id="rId5"/>
    <p:sldId id="263" r:id="rId6"/>
    <p:sldId id="273" r:id="rId7"/>
    <p:sldId id="274" r:id="rId8"/>
    <p:sldId id="269" r:id="rId9"/>
    <p:sldId id="268" r:id="rId10"/>
    <p:sldId id="271" r:id="rId11"/>
    <p:sldId id="276" r:id="rId12"/>
    <p:sldId id="262" r:id="rId13"/>
    <p:sldId id="277" r:id="rId14"/>
    <p:sldId id="349" r:id="rId15"/>
    <p:sldId id="265" r:id="rId16"/>
    <p:sldId id="266" r:id="rId17"/>
    <p:sldId id="279" r:id="rId18"/>
    <p:sldId id="280" r:id="rId19"/>
    <p:sldId id="258" r:id="rId20"/>
    <p:sldId id="350" r:id="rId21"/>
    <p:sldId id="292" r:id="rId22"/>
    <p:sldId id="293" r:id="rId23"/>
    <p:sldId id="294" r:id="rId24"/>
    <p:sldId id="295" r:id="rId25"/>
    <p:sldId id="264" r:id="rId26"/>
    <p:sldId id="296" r:id="rId27"/>
    <p:sldId id="297" r:id="rId28"/>
    <p:sldId id="298" r:id="rId29"/>
    <p:sldId id="299" r:id="rId30"/>
    <p:sldId id="300" r:id="rId31"/>
    <p:sldId id="351" r:id="rId32"/>
    <p:sldId id="270" r:id="rId33"/>
    <p:sldId id="301" r:id="rId34"/>
    <p:sldId id="315" r:id="rId35"/>
    <p:sldId id="307" r:id="rId36"/>
    <p:sldId id="302" r:id="rId37"/>
    <p:sldId id="303" r:id="rId38"/>
    <p:sldId id="304" r:id="rId39"/>
    <p:sldId id="305" r:id="rId40"/>
    <p:sldId id="306" r:id="rId41"/>
    <p:sldId id="318" r:id="rId42"/>
    <p:sldId id="281" r:id="rId43"/>
    <p:sldId id="354" r:id="rId44"/>
    <p:sldId id="352" r:id="rId45"/>
    <p:sldId id="310" r:id="rId46"/>
    <p:sldId id="356" r:id="rId47"/>
    <p:sldId id="309" r:id="rId48"/>
    <p:sldId id="353" r:id="rId49"/>
    <p:sldId id="322" r:id="rId50"/>
    <p:sldId id="361" r:id="rId51"/>
    <p:sldId id="338" r:id="rId52"/>
    <p:sldId id="283" r:id="rId53"/>
    <p:sldId id="282" r:id="rId54"/>
    <p:sldId id="362" r:id="rId55"/>
    <p:sldId id="359" r:id="rId56"/>
    <p:sldId id="357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</p:sldIdLst>
  <p:sldSz cx="9144000" cy="5143500" type="screen16x9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hk1LXYZEsKGZOFB6Qw1Qcf75a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776CF-51C4-7F4D-B02B-EC1CC86D4F11}" v="11" dt="2021-08-05T18:50:24.992"/>
  </p1510:revLst>
</p1510:revInfo>
</file>

<file path=ppt/tableStyles.xml><?xml version="1.0" encoding="utf-8"?>
<a:tblStyleLst xmlns:a="http://schemas.openxmlformats.org/drawingml/2006/main" def="{868B2F94-1477-44AC-86C6-2C8E260CB054}">
  <a:tblStyle styleId="{868B2F94-1477-44AC-86C6-2C8E260CB0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A0309C-A2AB-412B-AABA-EB4844BAB7C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94718"/>
  </p:normalViewPr>
  <p:slideViewPr>
    <p:cSldViewPr snapToGrid="0">
      <p:cViewPr varScale="1">
        <p:scale>
          <a:sx n="156" d="100"/>
          <a:sy n="156" d="100"/>
        </p:scale>
        <p:origin x="448" y="168"/>
      </p:cViewPr>
      <p:guideLst>
        <p:guide orient="horz" pos="162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Weitzel" userId="139b6caa-6f1e-4d8f-b74f-d85ffa8a578b" providerId="ADAL" clId="{640776CF-51C4-7F4D-B02B-EC1CC86D4F11}"/>
    <pc:docChg chg="modShowInfo">
      <pc:chgData name="Derek Weitzel" userId="139b6caa-6f1e-4d8f-b74f-d85ffa8a578b" providerId="ADAL" clId="{640776CF-51C4-7F4D-B02B-EC1CC86D4F11}" dt="2021-08-06T13:42:51.015" v="0" actId="274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32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301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704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484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056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073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087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654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800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324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889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0244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356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108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884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5204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05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618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1144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840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9341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409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110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57353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0988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66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941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6948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400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1213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123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6244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7369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9768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77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8365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9406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4957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8941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3731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use HTCondor.  Use the shared filesystem</a:t>
            </a:r>
            <a:endParaRPr/>
          </a:p>
        </p:txBody>
      </p:sp>
      <p:sp>
        <p:nvSpPr>
          <p:cNvPr id="208" name="Google Shape;208;p14:notes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411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2233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3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76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1760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94132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009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6505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2789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96998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729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553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1" descr="osg_logo_4c_whi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1"/>
          </p:nvPr>
        </p:nvSpPr>
        <p:spPr>
          <a:xfrm rot="5400000">
            <a:off x="2903538" y="-1128713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 rot="5400000">
            <a:off x="5360988" y="1328737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1"/>
          </p:nvPr>
        </p:nvSpPr>
        <p:spPr>
          <a:xfrm rot="5400000">
            <a:off x="1398588" y="-538163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body" idx="2"/>
          </p:nvPr>
        </p:nvSpPr>
        <p:spPr>
          <a:xfrm>
            <a:off x="47371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30" descr="osg_logo_4c_whi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0"/>
          <p:cNvSpPr/>
          <p:nvPr/>
        </p:nvSpPr>
        <p:spPr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Virtual User School 2021</a:t>
            </a:r>
            <a:endParaRPr dirty="0"/>
          </a:p>
        </p:txBody>
      </p:sp>
      <p:cxnSp>
        <p:nvCxnSpPr>
          <p:cNvPr id="16" name="Google Shape;16;p30"/>
          <p:cNvCxnSpPr/>
          <p:nvPr/>
        </p:nvCxnSpPr>
        <p:spPr>
          <a:xfrm>
            <a:off x="525463" y="866775"/>
            <a:ext cx="8618537" cy="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ew_S._Tanenbau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chtc@cs.wisc.edu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osgconnect.net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Handling </a:t>
            </a:r>
            <a:r>
              <a:rPr lang="en-US" sz="4800" dirty="0">
                <a:latin typeface="Helvetica Neue"/>
                <a:ea typeface="Helvetica Neue"/>
                <a:cs typeface="Helvetica Neue"/>
                <a:sym typeface="Helvetica Neue"/>
              </a:rPr>
              <a:t>Data on OSG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subTitle" idx="1"/>
          </p:nvPr>
        </p:nvSpPr>
        <p:spPr>
          <a:xfrm>
            <a:off x="519113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Friday, August 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Derek Weitzel (</a:t>
            </a:r>
            <a:r>
              <a:rPr lang="en-US" dirty="0" err="1"/>
              <a:t>dweitzel@unl.edu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8B544-DB8A-2F41-B717-CD3B97FA0F83}"/>
              </a:ext>
            </a:extLst>
          </p:cNvPr>
          <p:cNvSpPr txBox="1"/>
          <p:nvPr/>
        </p:nvSpPr>
        <p:spPr>
          <a:xfrm>
            <a:off x="5638800" y="30748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First! Try to minimize your data</a:t>
            </a:r>
            <a:endParaRPr sz="3600"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split large input for better throughput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eliminate unnecessary data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file compression and consolidation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job input: prior to job submission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job output: prior to end of job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moving data between your laptop and the submit server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1228725" y="122565"/>
            <a:ext cx="79152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‘Large’ data: The collaborator analogy </a:t>
            </a:r>
            <a:endParaRPr sz="3200" dirty="0"/>
          </a:p>
        </p:txBody>
      </p:sp>
      <p:sp>
        <p:nvSpPr>
          <p:cNvPr id="271" name="Google Shape;271;p2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What method would you use to send data to a collaborator?</a:t>
            </a:r>
            <a:endParaRPr dirty="0"/>
          </a:p>
        </p:txBody>
      </p:sp>
      <p:sp>
        <p:nvSpPr>
          <p:cNvPr id="272" name="Google Shape;272;p2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21"/>
          <p:cNvGraphicFramePr/>
          <p:nvPr>
            <p:extLst>
              <p:ext uri="{D42A27DB-BD31-4B8C-83A1-F6EECF244321}">
                <p14:modId xmlns:p14="http://schemas.microsoft.com/office/powerpoint/2010/main" val="670952023"/>
              </p:ext>
            </p:extLst>
          </p:nvPr>
        </p:nvGraphicFramePr>
        <p:xfrm>
          <a:off x="558800" y="1694492"/>
          <a:ext cx="8166100" cy="2125990"/>
        </p:xfrm>
        <a:graphic>
          <a:graphicData uri="http://schemas.openxmlformats.org/drawingml/2006/table">
            <a:tbl>
              <a:tblPr>
                <a:noFill/>
                <a:tableStyleId>{868B2F94-1477-44AC-86C6-2C8E260CB054}</a:tableStyleId>
              </a:tblPr>
              <a:tblGrid>
                <a:gridCol w="218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body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attachment (managed transfer)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GBs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Google Drive, Drop/Box, other web-accessible repository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TBs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ship an external drive (local copy needed)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5DE31B-2ABD-7E4F-8E9F-892C0A47AD22}"/>
              </a:ext>
            </a:extLst>
          </p:cNvPr>
          <p:cNvSpPr txBox="1"/>
          <p:nvPr/>
        </p:nvSpPr>
        <p:spPr>
          <a:xfrm>
            <a:off x="334736" y="3923315"/>
            <a:ext cx="859971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Never underestimate the bandwidth of a station wagon </a:t>
            </a:r>
          </a:p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full of tapes hurtling down the highway.</a:t>
            </a:r>
          </a:p>
          <a:p>
            <a:pPr algn="ctr"/>
            <a:endParaRPr lang="en-US" sz="500" b="1" i="1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hlinkClick r:id="rId3"/>
              </a:rPr>
              <a:t>Andrew S. Tanenbaum</a:t>
            </a:r>
            <a:r>
              <a:rPr lang="en-US" dirty="0"/>
              <a:t> (1981) – Professor Emeritus, Vrije Universiteit Amsterdam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Transfers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099563"/>
            <a:ext cx="6476214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755830" y="3035186"/>
            <a:ext cx="1895776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3014737" y="3035185"/>
            <a:ext cx="1212191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Proxies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4590059" y="3035185"/>
            <a:ext cx="18630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Stash</a:t>
            </a:r>
            <a:endParaRPr sz="2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7"/>
          <p:cNvCxnSpPr>
            <a:cxnSpLocks/>
          </p:cNvCxnSpPr>
          <p:nvPr/>
        </p:nvCxnSpPr>
        <p:spPr>
          <a:xfrm>
            <a:off x="1484416" y="1736565"/>
            <a:ext cx="6455865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8" name="Google Shape;128;p7"/>
          <p:cNvSpPr txBox="1"/>
          <p:nvPr/>
        </p:nvSpPr>
        <p:spPr>
          <a:xfrm>
            <a:off x="3415648" y="1225567"/>
            <a:ext cx="16225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7091331" y="3035184"/>
            <a:ext cx="1263487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dirty="0"/>
          </a:p>
        </p:txBody>
      </p:sp>
      <p:cxnSp>
        <p:nvCxnSpPr>
          <p:cNvPr id="130" name="Google Shape;130;p7"/>
          <p:cNvCxnSpPr>
            <a:stCxn id="124" idx="0"/>
          </p:cNvCxnSpPr>
          <p:nvPr/>
        </p:nvCxnSpPr>
        <p:spPr>
          <a:xfrm rot="10800000">
            <a:off x="1703718" y="2530286"/>
            <a:ext cx="0" cy="5049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7"/>
          <p:cNvCxnSpPr/>
          <p:nvPr/>
        </p:nvCxnSpPr>
        <p:spPr>
          <a:xfrm rot="10800000">
            <a:off x="3620832" y="2678464"/>
            <a:ext cx="0" cy="3382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7"/>
          <p:cNvCxnSpPr/>
          <p:nvPr/>
        </p:nvCxnSpPr>
        <p:spPr>
          <a:xfrm rot="10800000">
            <a:off x="5521564" y="2782671"/>
            <a:ext cx="0" cy="298729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7"/>
          <p:cNvCxnSpPr/>
          <p:nvPr/>
        </p:nvCxnSpPr>
        <p:spPr>
          <a:xfrm rot="10800000">
            <a:off x="7723074" y="2882788"/>
            <a:ext cx="3042" cy="198612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16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Large </a:t>
            </a:r>
            <a:r>
              <a:rPr lang="en-US" i="1" dirty="0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 in HTC and OSG</a:t>
            </a:r>
            <a:endParaRPr dirty="0"/>
          </a:p>
        </p:txBody>
      </p:sp>
      <p:sp>
        <p:nvSpPr>
          <p:cNvPr id="280" name="Google Shape;280;p2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1" name="Google Shape;281;p22"/>
          <p:cNvGraphicFramePr/>
          <p:nvPr>
            <p:extLst>
              <p:ext uri="{D42A27DB-BD31-4B8C-83A1-F6EECF244321}">
                <p14:modId xmlns:p14="http://schemas.microsoft.com/office/powerpoint/2010/main" val="1968680320"/>
              </p:ext>
            </p:extLst>
          </p:nvPr>
        </p:nvGraphicFramePr>
        <p:xfrm>
          <a:off x="495300" y="2266950"/>
          <a:ext cx="8166100" cy="2497465"/>
        </p:xfrm>
        <a:graphic>
          <a:graphicData uri="http://schemas.openxmlformats.org/drawingml/2006/table">
            <a:tbl>
              <a:tblPr>
                <a:noFill/>
                <a:tableStyleId>{868B2F94-1477-44AC-86C6-2C8E260CB054}</a:tableStyleId>
              </a:tblPr>
              <a:tblGrid>
                <a:gridCol w="262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 size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 per file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file transfer (up to 500MB total per job)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1GB, shared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web server (local caching)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10GB,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shared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Stash (regional replication)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GB – TBs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22;p25">
            <a:extLst>
              <a:ext uri="{FF2B5EF4-FFF2-40B4-BE49-F238E27FC236}">
                <a16:creationId xmlns:a16="http://schemas.microsoft.com/office/drawing/2014/main" id="{02B790EF-6BC5-FD40-BD24-37067BF4703E}"/>
              </a:ext>
            </a:extLst>
          </p:cNvPr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23;p25">
            <a:extLst>
              <a:ext uri="{FF2B5EF4-FFF2-40B4-BE49-F238E27FC236}">
                <a16:creationId xmlns:a16="http://schemas.microsoft.com/office/drawing/2014/main" id="{2C7ABBF9-7C4E-B44C-B75D-303430E98BF3}"/>
              </a:ext>
            </a:extLst>
          </p:cNvPr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 dirty="0"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64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trike="sngStrike" dirty="0"/>
              <a:t>Overview / Things to Consider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b="1" dirty="0" err="1"/>
              <a:t>HTCondor</a:t>
            </a:r>
            <a:r>
              <a:rPr lang="en-US" b="1" dirty="0"/>
              <a:t> File Transfer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Web Proxy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Stash 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Shared File Systems and Other Options</a:t>
            </a:r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18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66426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Review: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HTCondor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 Data Handling</a:t>
            </a:r>
            <a:endParaRPr dirty="0"/>
          </a:p>
        </p:txBody>
      </p:sp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05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80769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 dirty="0"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3048000" y="1701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 rot="10800000">
            <a:off x="3035300" y="3098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3251200" y="1524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 rot="10800000">
            <a:off x="3213100" y="29337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3429000" y="13589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 rot="10800000">
            <a:off x="3390900" y="2768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7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9152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 dirty="0"/>
          </a:p>
        </p:txBody>
      </p:sp>
      <p:sp>
        <p:nvSpPr>
          <p:cNvPr id="295" name="Google Shape;295;p2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4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3048000" y="1701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/>
          <p:nvPr/>
        </p:nvSpPr>
        <p:spPr>
          <a:xfrm rot="10800000">
            <a:off x="3035300" y="3098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3251200" y="1524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/>
          <p:nvPr/>
        </p:nvSpPr>
        <p:spPr>
          <a:xfrm rot="10800000">
            <a:off x="3213100" y="29337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3429000" y="13589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/>
          <p:nvPr/>
        </p:nvSpPr>
        <p:spPr>
          <a:xfrm rot="10800000">
            <a:off x="3390900" y="2768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901700" y="1244600"/>
            <a:ext cx="2616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002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9152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 dirty="0"/>
          </a:p>
        </p:txBody>
      </p:sp>
      <p:sp>
        <p:nvSpPr>
          <p:cNvPr id="318" name="Google Shape;318;p2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25" name="Google Shape;325;p25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3048000" y="1701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 rot="10800000">
            <a:off x="3035300" y="3098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3251200" y="1524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 rot="10800000">
            <a:off x="3213100" y="29337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3429000" y="13589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/>
          <p:nvPr/>
        </p:nvSpPr>
        <p:spPr>
          <a:xfrm rot="10800000">
            <a:off x="3390900" y="2768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901700" y="1244600"/>
            <a:ext cx="2616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3213100" y="3771900"/>
            <a:ext cx="2616200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Output transfers are staggered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72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Hardware transfer limits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2882900" y="19050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 rot="10800000">
            <a:off x="2870200" y="3276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3581400" y="24892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1371600" y="32766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5740400" y="32512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048000" y="17018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rot="10800000">
            <a:off x="3035300" y="30988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251200" y="15240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rot="10800000">
            <a:off x="3213100" y="29337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429000" y="13589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rot="10800000">
            <a:off x="3390900" y="2768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390900" y="1206500"/>
            <a:ext cx="2578100" cy="1240940"/>
          </a:xfrm>
          <a:prstGeom prst="ellipse">
            <a:avLst/>
          </a:prstGeom>
          <a:solidFill>
            <a:schemeClr val="lt1">
              <a:alpha val="8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&lt;100MB/file, 1GB total</a:t>
            </a:r>
            <a:endParaRPr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213100" y="2981996"/>
            <a:ext cx="2298700" cy="1031204"/>
          </a:xfrm>
          <a:prstGeom prst="ellipse">
            <a:avLst/>
          </a:prstGeom>
          <a:solidFill>
            <a:schemeClr val="lt1">
              <a:alpha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&lt;1GB/file and total</a:t>
            </a:r>
            <a:endParaRPr sz="2400" b="1" i="0" u="none" strike="noStrike" cap="none" dirty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8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 all things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I always think of HTC/OSG usage as a spectrum:</a:t>
            </a:r>
            <a:endParaRPr sz="2400"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675477"/>
            <a:ext cx="6476214" cy="7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88;p3">
            <a:extLst>
              <a:ext uri="{FF2B5EF4-FFF2-40B4-BE49-F238E27FC236}">
                <a16:creationId xmlns:a16="http://schemas.microsoft.com/office/drawing/2014/main" id="{3E76FBC6-3BAF-7849-8A1C-2AD78700A763}"/>
              </a:ext>
            </a:extLst>
          </p:cNvPr>
          <p:cNvCxnSpPr/>
          <p:nvPr/>
        </p:nvCxnSpPr>
        <p:spPr>
          <a:xfrm>
            <a:off x="1419043" y="2532223"/>
            <a:ext cx="6604365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" name="Google Shape;89;p3">
            <a:extLst>
              <a:ext uri="{FF2B5EF4-FFF2-40B4-BE49-F238E27FC236}">
                <a16:creationId xmlns:a16="http://schemas.microsoft.com/office/drawing/2014/main" id="{DEF9B17E-9DC5-DE43-9799-ADBBE4377C7B}"/>
              </a:ext>
            </a:extLst>
          </p:cNvPr>
          <p:cNvSpPr txBox="1"/>
          <p:nvPr/>
        </p:nvSpPr>
        <p:spPr>
          <a:xfrm>
            <a:off x="2241176" y="2068725"/>
            <a:ext cx="47333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Resources, More Planning</a:t>
            </a:r>
            <a:endParaRPr dirty="0"/>
          </a:p>
        </p:txBody>
      </p:sp>
      <p:sp>
        <p:nvSpPr>
          <p:cNvPr id="8" name="Google Shape;97;p4">
            <a:extLst>
              <a:ext uri="{FF2B5EF4-FFF2-40B4-BE49-F238E27FC236}">
                <a16:creationId xmlns:a16="http://schemas.microsoft.com/office/drawing/2014/main" id="{7F4B2FED-D1AB-7249-97BF-643E2B03D5AD}"/>
              </a:ext>
            </a:extLst>
          </p:cNvPr>
          <p:cNvSpPr txBox="1"/>
          <p:nvPr/>
        </p:nvSpPr>
        <p:spPr>
          <a:xfrm>
            <a:off x="1268587" y="3343955"/>
            <a:ext cx="11272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  <a:endParaRPr dirty="0"/>
          </a:p>
        </p:txBody>
      </p:sp>
      <p:sp>
        <p:nvSpPr>
          <p:cNvPr id="9" name="Google Shape;98;p4">
            <a:extLst>
              <a:ext uri="{FF2B5EF4-FFF2-40B4-BE49-F238E27FC236}">
                <a16:creationId xmlns:a16="http://schemas.microsoft.com/office/drawing/2014/main" id="{6DD7BECA-192B-4049-B4B7-B668C4A2FB28}"/>
              </a:ext>
            </a:extLst>
          </p:cNvPr>
          <p:cNvSpPr txBox="1"/>
          <p:nvPr/>
        </p:nvSpPr>
        <p:spPr>
          <a:xfrm>
            <a:off x="4204647" y="3343955"/>
            <a:ext cx="11608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/>
          </a:p>
        </p:txBody>
      </p:sp>
      <p:sp>
        <p:nvSpPr>
          <p:cNvPr id="10" name="Google Shape;99;p4">
            <a:extLst>
              <a:ext uri="{FF2B5EF4-FFF2-40B4-BE49-F238E27FC236}">
                <a16:creationId xmlns:a16="http://schemas.microsoft.com/office/drawing/2014/main" id="{EFE57FC0-759E-1142-A6F6-D193CC0B2970}"/>
              </a:ext>
            </a:extLst>
          </p:cNvPr>
          <p:cNvSpPr txBox="1"/>
          <p:nvPr/>
        </p:nvSpPr>
        <p:spPr>
          <a:xfrm>
            <a:off x="7874644" y="3343956"/>
            <a:ext cx="8675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OSG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 dirty="0"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64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trike="sngStrike" dirty="0"/>
              <a:t>Overview / Things to Consider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trike="sngStrike" dirty="0" err="1"/>
              <a:t>HTCondor</a:t>
            </a:r>
            <a:r>
              <a:rPr lang="en-US" strike="sngStrike" dirty="0"/>
              <a:t> File Transfer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b="1" dirty="0"/>
              <a:t>Web Proxy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Stash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Shared File Systems and Other Options</a:t>
            </a:r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49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</a:t>
            </a:r>
            <a:r>
              <a:rPr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OSG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p5"/>
          <p:cNvGraphicFramePr/>
          <p:nvPr>
            <p:extLst>
              <p:ext uri="{D42A27DB-BD31-4B8C-83A1-F6EECF244321}">
                <p14:modId xmlns:p14="http://schemas.microsoft.com/office/powerpoint/2010/main" val="2231522236"/>
              </p:ext>
            </p:extLst>
          </p:nvPr>
        </p:nvGraphicFramePr>
        <p:xfrm>
          <a:off x="495300" y="2266950"/>
          <a:ext cx="8166100" cy="2494340"/>
        </p:xfrm>
        <a:graphic>
          <a:graphicData uri="http://schemas.openxmlformats.org/drawingml/2006/table">
            <a:tbl>
              <a:tblPr firstRow="1" bandRow="1">
                <a:tableStyleId>{19A0309C-A2AB-412B-AABA-EB4844BAB7C9}</a:tableStyleId>
              </a:tblPr>
              <a:tblGrid>
                <a:gridCol w="25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file size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within executable or arguments?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100MB per file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 (up to 1GB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100MB – 1GB,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server (local caching)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1GB – 20GB,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unique or shared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Stash (regional replication)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 GB - TBs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shared file system (local copy, local execute servers)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5"/>
          <p:cNvSpPr/>
          <p:nvPr/>
        </p:nvSpPr>
        <p:spPr>
          <a:xfrm>
            <a:off x="419100" y="3319930"/>
            <a:ext cx="8305800" cy="11175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35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local, proxy-configured web server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0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marL="342900" lvl="0" indent="-317500" algn="l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147" name="Google Shape;147;p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6472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marL="342900" lvl="0" indent="-317500" algn="l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160" name="Google Shape;160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5359400" y="2247900"/>
            <a:ext cx="1638300" cy="8509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74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5359400" y="2247900"/>
            <a:ext cx="1638300" cy="8509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marL="342900" lvl="0" indent="-317500" algn="l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175" name="Google Shape;175;p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3175000" y="33274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3797300" y="34417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0444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5359400" y="2247900"/>
            <a:ext cx="1638300" cy="8509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marL="342900" lvl="0" indent="-317500" algn="l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191" name="Google Shape;191;p1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3175000" y="33274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3797300" y="34417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 rot="1529728">
            <a:off x="3929477" y="2775188"/>
            <a:ext cx="2576606" cy="558193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4787900" y="27305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8849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 rot="1923132">
            <a:off x="4568553" y="2074417"/>
            <a:ext cx="3760532" cy="2875199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5359400" y="2247900"/>
            <a:ext cx="1638300" cy="8509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marL="342900" lvl="0" indent="-317500" algn="l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209" name="Google Shape;209;p1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1651000" y="38481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5981700" y="3835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3175000" y="33274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2298700" y="2260600"/>
            <a:ext cx="1638300" cy="8509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3797300" y="34417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4787900" y="27305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134100" y="39878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6286500" y="4140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 rot="2019892">
            <a:off x="5282342" y="2925464"/>
            <a:ext cx="2273250" cy="531502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 rot="2019892">
            <a:off x="5434742" y="3077864"/>
            <a:ext cx="2273250" cy="531502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892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Downloading </a:t>
            </a:r>
            <a:r>
              <a:rPr lang="en-US"/>
              <a:t>HTTP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Files</a:t>
            </a: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78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None/>
            </a:pPr>
            <a:endParaRPr lang="en-US" sz="1800" dirty="0"/>
          </a:p>
          <a:p>
            <a:pPr marL="342900" lvl="0">
              <a:spcBef>
                <a:spcPts val="560"/>
              </a:spcBef>
              <a:buSzPts val="2800"/>
            </a:pPr>
            <a:r>
              <a:rPr lang="en-US" sz="2800" dirty="0" err="1"/>
              <a:t>H</a:t>
            </a:r>
            <a:r>
              <a:rPr lang="en-US" sz="2800" dirty="0" err="1">
                <a:solidFill>
                  <a:srgbClr val="23005F"/>
                </a:solidFill>
              </a:rPr>
              <a:t>TCondor</a:t>
            </a:r>
            <a:r>
              <a:rPr lang="en-US" sz="2800" dirty="0">
                <a:solidFill>
                  <a:srgbClr val="23005F"/>
                </a:solidFill>
              </a:rPr>
              <a:t> submit file:  </a:t>
            </a:r>
          </a:p>
          <a:p>
            <a:pPr marL="0" lvl="0" indent="0" algn="ctr">
              <a:spcBef>
                <a:spcPts val="560"/>
              </a:spcBef>
              <a:buSzPts val="2800"/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transfer_input_files</a:t>
            </a: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=http://</a:t>
            </a:r>
            <a:r>
              <a:rPr lang="en-US" sz="18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host.univ.edu</a:t>
            </a: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18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shared.tar.gz</a:t>
            </a:r>
            <a:endParaRPr lang="en-US" sz="18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>
              <a:spcBef>
                <a:spcPts val="560"/>
              </a:spcBef>
              <a:buSzPts val="2800"/>
            </a:pPr>
            <a:endParaRPr lang="en-US" sz="2800" dirty="0"/>
          </a:p>
          <a:p>
            <a:pPr marL="342900" lvl="0">
              <a:spcBef>
                <a:spcPts val="560"/>
              </a:spcBef>
              <a:buSzPts val="2800"/>
            </a:pPr>
            <a:r>
              <a:rPr lang="en-US" sz="2800" dirty="0"/>
              <a:t>Virtually any host or existing web server but ensure multiple downloads are permissible.</a:t>
            </a:r>
          </a:p>
        </p:txBody>
      </p:sp>
      <p:sp>
        <p:nvSpPr>
          <p:cNvPr id="228" name="Google Shape;228;p1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524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Web Proxy Considerations</a:t>
            </a:r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7997604" cy="378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Memory limited,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max file size: 1 GB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sz="7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Local caching at OSG sites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good for </a:t>
            </a:r>
            <a:r>
              <a:rPr lang="en-US" sz="2000" i="1" u="sng" dirty="0">
                <a:latin typeface="Arial"/>
                <a:ea typeface="Arial"/>
                <a:cs typeface="Arial"/>
                <a:sym typeface="Arial"/>
              </a:rPr>
              <a:t>shared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input files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perfect for software and common input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renaming changed files recommended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endParaRPr lang="en-US" sz="7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Files are downloadable by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ANYONE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who has the specific HTTP address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Will work on 100% of OSG sites, though not all sites will have a local cache</a:t>
            </a:r>
            <a:endParaRPr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18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Planning?</a:t>
            </a:r>
            <a:endParaRPr dirty="0"/>
          </a:p>
        </p:txBody>
      </p: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Can’t control a cluster like your laptop, where you can install any software and place files (until they flat-out don’t fit)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sz="28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OSG: heterogeneity, borrowed resources (including network and disk), lack of on-the-fly troubleshooting</a:t>
            </a:r>
            <a:endParaRPr sz="28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place files in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lang="en-US" sz="24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400" dirty="0"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address</a:t>
            </a:r>
            <a:r>
              <a:rPr lang="en-US" sz="1800" dirty="0"/>
              <a:t>: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http://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stash.osgconnect.net</a:t>
            </a:r>
            <a:r>
              <a:rPr lang="en-US" sz="1800" b="1" u="sng" dirty="0"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lang="en-US" sz="1800" b="1" u="sng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800" b="1" u="sng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u="sng" dirty="0" err="1">
                <a:latin typeface="Consolas"/>
                <a:ea typeface="Consolas"/>
                <a:cs typeface="Consolas"/>
                <a:sym typeface="Consolas"/>
              </a:rPr>
              <a:t>shared.tar.gz</a:t>
            </a:r>
            <a:endParaRPr sz="1800" b="1" u="sng" dirty="0"/>
          </a:p>
        </p:txBody>
      </p:sp>
      <p:sp>
        <p:nvSpPr>
          <p:cNvPr id="241" name="Google Shape;241;p14"/>
          <p:cNvSpPr/>
          <p:nvPr/>
        </p:nvSpPr>
        <p:spPr>
          <a:xfrm rot="1923132">
            <a:off x="4568553" y="2163317"/>
            <a:ext cx="3760532" cy="2875199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5359400" y="2336800"/>
            <a:ext cx="1638300" cy="8509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OSG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(Ex. </a:t>
            </a:r>
            <a:r>
              <a:rPr lang="en-US"/>
              <a:t>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.1)</a:t>
            </a:r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/>
          <p:nvPr/>
        </p:nvSpPr>
        <p:spPr>
          <a:xfrm>
            <a:off x="1651000" y="393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HTC submit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5981700" y="392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3175000" y="3416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3797300" y="35306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6692900" y="3314700"/>
            <a:ext cx="1397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6134100" y="40767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6286500" y="42291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2248112" y="23876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Stash server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/>
          <p:nvPr/>
        </p:nvSpPr>
        <p:spPr>
          <a:xfrm rot="1529728">
            <a:off x="4055328" y="2878175"/>
            <a:ext cx="2576606" cy="558193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4913751" y="2833487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3619500" y="28575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32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 dirty="0"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64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trike="sngStrike" dirty="0"/>
              <a:t>Overview / Things to Consider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trike="sngStrike" dirty="0" err="1"/>
              <a:t>HTCondor</a:t>
            </a:r>
            <a:r>
              <a:rPr lang="en-US" strike="sngStrike" dirty="0"/>
              <a:t> File Transfer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trike="sngStrike" dirty="0"/>
              <a:t>Web Proxy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b="1" dirty="0"/>
              <a:t>Stash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Shared File Systems</a:t>
            </a:r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611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</a:t>
            </a:r>
            <a:r>
              <a:rPr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OSG</a:t>
            </a:r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p15"/>
          <p:cNvGraphicFramePr/>
          <p:nvPr>
            <p:extLst>
              <p:ext uri="{D42A27DB-BD31-4B8C-83A1-F6EECF244321}">
                <p14:modId xmlns:p14="http://schemas.microsoft.com/office/powerpoint/2010/main" val="536818250"/>
              </p:ext>
            </p:extLst>
          </p:nvPr>
        </p:nvGraphicFramePr>
        <p:xfrm>
          <a:off x="495300" y="2266950"/>
          <a:ext cx="8166100" cy="2494340"/>
        </p:xfrm>
        <a:graphic>
          <a:graphicData uri="http://schemas.openxmlformats.org/drawingml/2006/table">
            <a:tbl>
              <a:tblPr firstRow="1" bandRow="1">
                <a:tableStyleId>{19A0309C-A2AB-412B-AABA-EB4844BAB7C9}</a:tableStyleId>
              </a:tblPr>
              <a:tblGrid>
                <a:gridCol w="25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file size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within executable or arguments?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100MB per file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 (up to 1GB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100MB – 1GB,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server (local caching)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1GB – 20GB,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unique or shared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Stash (regional replication)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GB - TBs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shared file system (local copy, local execute servers)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3" name="Google Shape;263;p15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419100" y="3319930"/>
            <a:ext cx="8305800" cy="11176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3516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Using Stash for Input</a:t>
            </a:r>
            <a:endParaRPr dirty="0"/>
          </a:p>
        </p:txBody>
      </p:sp>
      <p:sp>
        <p:nvSpPr>
          <p:cNvPr id="271" name="Google Shape;271;p1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regionally-cached repository managed by OSG Connect</a:t>
            </a:r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6692900" y="3225800"/>
            <a:ext cx="1397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DEDB9-D53C-6C43-B1BA-8A4FB837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8" y="1425174"/>
            <a:ext cx="8901953" cy="34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50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Stash Usage on OSG</a:t>
            </a:r>
            <a:endParaRPr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Lots of experiments use Stash</a:t>
            </a:r>
            <a:endParaRPr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09500-5275-F246-8951-906A07199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84" y="1687853"/>
            <a:ext cx="5508852" cy="339879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642152-EC8D-854E-BCA7-AC44D05170EC}"/>
              </a:ext>
            </a:extLst>
          </p:cNvPr>
          <p:cNvCxnSpPr>
            <a:cxnSpLocks/>
          </p:cNvCxnSpPr>
          <p:nvPr/>
        </p:nvCxnSpPr>
        <p:spPr>
          <a:xfrm>
            <a:off x="1228725" y="3935186"/>
            <a:ext cx="1567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AEA92D-6942-8841-836B-D14BE5E53476}"/>
              </a:ext>
            </a:extLst>
          </p:cNvPr>
          <p:cNvCxnSpPr/>
          <p:nvPr/>
        </p:nvCxnSpPr>
        <p:spPr>
          <a:xfrm flipV="1">
            <a:off x="1228725" y="3690257"/>
            <a:ext cx="2249261" cy="13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A9185E-8593-BC4A-9D24-F03C78C36A58}"/>
              </a:ext>
            </a:extLst>
          </p:cNvPr>
          <p:cNvSpPr txBox="1"/>
          <p:nvPr/>
        </p:nvSpPr>
        <p:spPr>
          <a:xfrm>
            <a:off x="195973" y="3690257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Minerva:</a:t>
            </a:r>
          </a:p>
          <a:p>
            <a:r>
              <a:rPr lang="en-US" dirty="0"/>
              <a:t>Neutrino Experiment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6043E-A440-DB40-B9BF-ACB11CFE4171}"/>
              </a:ext>
            </a:extLst>
          </p:cNvPr>
          <p:cNvCxnSpPr>
            <a:cxnSpLocks/>
          </p:cNvCxnSpPr>
          <p:nvPr/>
        </p:nvCxnSpPr>
        <p:spPr>
          <a:xfrm flipH="1">
            <a:off x="4161745" y="2279877"/>
            <a:ext cx="328612" cy="773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A574BE-29E5-F849-979E-A65119B784BF}"/>
              </a:ext>
            </a:extLst>
          </p:cNvPr>
          <p:cNvSpPr txBox="1"/>
          <p:nvPr/>
        </p:nvSpPr>
        <p:spPr>
          <a:xfrm>
            <a:off x="3950607" y="197210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OSGConnect</a:t>
            </a:r>
            <a:r>
              <a:rPr lang="en-US" dirty="0"/>
              <a:t> Users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808DF-D002-734E-80A9-D3E8E12CE0B5}"/>
              </a:ext>
            </a:extLst>
          </p:cNvPr>
          <p:cNvCxnSpPr>
            <a:cxnSpLocks/>
          </p:cNvCxnSpPr>
          <p:nvPr/>
        </p:nvCxnSpPr>
        <p:spPr>
          <a:xfrm>
            <a:off x="4834823" y="2279877"/>
            <a:ext cx="339293" cy="784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23BCFE-7842-7E4A-AF79-9FF660CBCD82}"/>
              </a:ext>
            </a:extLst>
          </p:cNvPr>
          <p:cNvCxnSpPr>
            <a:cxnSpLocks/>
          </p:cNvCxnSpPr>
          <p:nvPr/>
        </p:nvCxnSpPr>
        <p:spPr>
          <a:xfrm>
            <a:off x="6297767" y="2041071"/>
            <a:ext cx="559057" cy="477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62F164-0C97-0940-8E48-72169AFB2947}"/>
              </a:ext>
            </a:extLst>
          </p:cNvPr>
          <p:cNvSpPr txBox="1"/>
          <p:nvPr/>
        </p:nvSpPr>
        <p:spPr>
          <a:xfrm>
            <a:off x="5857875" y="1687853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Uboone</a:t>
            </a:r>
            <a:r>
              <a:rPr lang="en-US" dirty="0"/>
              <a:t>: Neutrino</a:t>
            </a:r>
          </a:p>
        </p:txBody>
      </p:sp>
    </p:spTree>
    <p:extLst>
      <p:ext uri="{BB962C8B-B14F-4D97-AF65-F5344CB8AC3E}">
        <p14:creationId xmlns:p14="http://schemas.microsoft.com/office/powerpoint/2010/main" val="2103269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Available at ~90% of OSG sites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Regional caches on </a:t>
            </a:r>
            <a:r>
              <a:rPr lang="en-US" sz="2400" i="1" dirty="0"/>
              <a:t>very fast </a:t>
            </a:r>
            <a:r>
              <a:rPr lang="en-US" sz="2400" dirty="0"/>
              <a:t>networks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b="1" dirty="0"/>
              <a:t>Recommended max file size: 20 GB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i="1" u="sng" dirty="0"/>
              <a:t>shared</a:t>
            </a:r>
            <a:r>
              <a:rPr lang="en-US" sz="2000" dirty="0"/>
              <a:t> OR </a:t>
            </a:r>
            <a:r>
              <a:rPr lang="en-US" sz="2000" i="1" u="sng" dirty="0"/>
              <a:t>unique</a:t>
            </a:r>
            <a:r>
              <a:rPr lang="en-US" sz="2000" dirty="0"/>
              <a:t> data</a:t>
            </a:r>
            <a:endParaRPr sz="14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solidFill>
                  <a:srgbClr val="23005F"/>
                </a:solidFill>
              </a:rPr>
              <a:t>Can copy multiple files totaling &gt;10GB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solidFill>
                  <a:srgbClr val="23005F"/>
                </a:solidFill>
              </a:rPr>
              <a:t>Just like HTTP proxy, change name when update files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23005F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2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Stash Considerations</a:t>
            </a:r>
            <a:endParaRPr dirty="0"/>
          </a:p>
        </p:txBody>
      </p:sp>
      <p:sp>
        <p:nvSpPr>
          <p:cNvPr id="364" name="Google Shape;364;p2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527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444500" y="1011568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sz="2400" dirty="0"/>
              <a:t>Place files in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lang="en-US" sz="2400" dirty="0">
                <a:solidFill>
                  <a:srgbClr val="C7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/>
              <a:t>on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osgconnect.net</a:t>
            </a:r>
            <a:endParaRPr sz="2400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17"/>
          <p:cNvSpPr/>
          <p:nvPr/>
        </p:nvSpPr>
        <p:spPr>
          <a:xfrm rot="1923132">
            <a:off x="6202319" y="3501581"/>
            <a:ext cx="2215506" cy="1595355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5727700" y="2095500"/>
            <a:ext cx="1638300" cy="8509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Placing Files in Stash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2019300" y="369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6350000" y="368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2667000" y="2108200"/>
            <a:ext cx="1638300" cy="8509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7061200" y="3073400"/>
            <a:ext cx="1397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6502400" y="3835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6654800" y="39878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17"/>
          <p:cNvCxnSpPr>
            <a:stCxn id="292" idx="3"/>
            <a:endCxn id="286" idx="1"/>
          </p:cNvCxnSpPr>
          <p:nvPr/>
        </p:nvCxnSpPr>
        <p:spPr>
          <a:xfrm rot="10800000" flipH="1">
            <a:off x="1782795" y="2533672"/>
            <a:ext cx="884100" cy="219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92" name="Google Shape;292;p17"/>
          <p:cNvSpPr/>
          <p:nvPr/>
        </p:nvSpPr>
        <p:spPr>
          <a:xfrm>
            <a:off x="144495" y="2327222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-41649" y="1979289"/>
            <a:ext cx="324854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login04.osgconnect.net</a:t>
            </a:r>
            <a:endParaRPr lang="en-US" sz="16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68650" y="3137215"/>
            <a:ext cx="4045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lang="en-US" sz="2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0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9363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solidFill>
                  <a:srgbClr val="23005F"/>
                </a:solidFill>
              </a:rPr>
              <a:t>Use </a:t>
            </a:r>
            <a:r>
              <a:rPr lang="en-US" sz="2400" dirty="0" err="1">
                <a:solidFill>
                  <a:srgbClr val="23005F"/>
                </a:solidFill>
              </a:rPr>
              <a:t>HTCondor</a:t>
            </a:r>
            <a:r>
              <a:rPr lang="en-US" sz="2400" dirty="0">
                <a:solidFill>
                  <a:srgbClr val="23005F"/>
                </a:solidFill>
              </a:rPr>
              <a:t> transfer for other files</a:t>
            </a:r>
            <a:endParaRPr dirty="0"/>
          </a:p>
        </p:txBody>
      </p:sp>
      <p:sp>
        <p:nvSpPr>
          <p:cNvPr id="300" name="Google Shape;300;p18"/>
          <p:cNvSpPr/>
          <p:nvPr/>
        </p:nvSpPr>
        <p:spPr>
          <a:xfrm rot="1923132">
            <a:off x="6202319" y="3501581"/>
            <a:ext cx="2215506" cy="1595355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5727700" y="2095500"/>
            <a:ext cx="1638300" cy="8509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Obtaining Files in Stash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1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6350000" y="368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3543300" y="31750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2667000" y="2108200"/>
            <a:ext cx="1638300" cy="8509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4165600" y="32893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7061200" y="3073400"/>
            <a:ext cx="1397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6502400" y="3835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6654800" y="39878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2019300" y="369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18"/>
          <p:cNvCxnSpPr>
            <a:stCxn id="315" idx="3"/>
          </p:cNvCxnSpPr>
          <p:nvPr/>
        </p:nvCxnSpPr>
        <p:spPr>
          <a:xfrm rot="10800000" flipH="1">
            <a:off x="1782795" y="2533672"/>
            <a:ext cx="884100" cy="219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15" name="Google Shape;315;p18"/>
          <p:cNvSpPr/>
          <p:nvPr/>
        </p:nvSpPr>
        <p:spPr>
          <a:xfrm>
            <a:off x="144495" y="2327222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-41649" y="1979289"/>
            <a:ext cx="324854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login04.osgconnect.net</a:t>
            </a:r>
            <a:endParaRPr lang="en-US" sz="16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" name="Google Shape;294;p17">
            <a:extLst>
              <a:ext uri="{FF2B5EF4-FFF2-40B4-BE49-F238E27FC236}">
                <a16:creationId xmlns:a16="http://schemas.microsoft.com/office/drawing/2014/main" id="{9B032024-C4D1-0349-B7AF-18BDFFB91D35}"/>
              </a:ext>
            </a:extLst>
          </p:cNvPr>
          <p:cNvSpPr/>
          <p:nvPr/>
        </p:nvSpPr>
        <p:spPr>
          <a:xfrm>
            <a:off x="68650" y="3137215"/>
            <a:ext cx="4045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lang="en-US" sz="2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0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7585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Download using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stashcp</a:t>
            </a:r>
            <a:r>
              <a:rPr lang="en-US" sz="2400" dirty="0"/>
              <a:t> command (available as an OASIS software module) </a:t>
            </a:r>
            <a:endParaRPr sz="2400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19"/>
          <p:cNvSpPr/>
          <p:nvPr/>
        </p:nvSpPr>
        <p:spPr>
          <a:xfrm rot="1923132">
            <a:off x="6202319" y="3501581"/>
            <a:ext cx="2215506" cy="1595355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5727700" y="2095500"/>
            <a:ext cx="1638300" cy="8509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Obtaining Files in Stash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1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6350000" y="368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3543300" y="31750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2667000" y="2108200"/>
            <a:ext cx="1638300" cy="8509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4165600" y="32893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7061200" y="3073400"/>
            <a:ext cx="1397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6502400" y="3835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6654800" y="39878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 rot="2019892">
            <a:off x="5823726" y="2791796"/>
            <a:ext cx="2273250" cy="531502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rgbClr val="121187"/>
          </a:solidFill>
          <a:ln w="38100" cap="flat" cmpd="sng">
            <a:solidFill>
              <a:srgbClr val="1211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 rot="2661162">
            <a:off x="7057269" y="2788556"/>
            <a:ext cx="13691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21187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rgbClr val="121187"/>
                </a:solidFill>
                <a:latin typeface="Consolas"/>
                <a:ea typeface="Consolas"/>
                <a:cs typeface="Consolas"/>
                <a:sym typeface="Consolas"/>
              </a:rPr>
              <a:t>stashcp</a:t>
            </a:r>
            <a:endParaRPr sz="2400" b="1" i="0" u="none" strike="noStrike" cap="none">
              <a:solidFill>
                <a:srgbClr val="1211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2019300" y="369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19"/>
          <p:cNvCxnSpPr>
            <a:stCxn id="340" idx="3"/>
          </p:cNvCxnSpPr>
          <p:nvPr/>
        </p:nvCxnSpPr>
        <p:spPr>
          <a:xfrm rot="10800000" flipH="1">
            <a:off x="1782795" y="2533672"/>
            <a:ext cx="884100" cy="219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0" name="Google Shape;340;p19"/>
          <p:cNvSpPr/>
          <p:nvPr/>
        </p:nvSpPr>
        <p:spPr>
          <a:xfrm>
            <a:off x="144495" y="2327222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-21405" y="1957889"/>
            <a:ext cx="324854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login04.osgconnect.net</a:t>
            </a:r>
            <a:endParaRPr sz="16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4350011" y="2101850"/>
            <a:ext cx="1512271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4;p17">
            <a:extLst>
              <a:ext uri="{FF2B5EF4-FFF2-40B4-BE49-F238E27FC236}">
                <a16:creationId xmlns:a16="http://schemas.microsoft.com/office/drawing/2014/main" id="{E67BBB3B-8A90-0443-968C-8516C974E6F1}"/>
              </a:ext>
            </a:extLst>
          </p:cNvPr>
          <p:cNvSpPr/>
          <p:nvPr/>
        </p:nvSpPr>
        <p:spPr>
          <a:xfrm>
            <a:off x="68650" y="3137215"/>
            <a:ext cx="4045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lang="en-US" sz="20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0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3066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solidFill>
                  <a:srgbClr val="23005F"/>
                </a:solidFill>
              </a:rPr>
              <a:t>Require </a:t>
            </a:r>
            <a:r>
              <a:rPr lang="en-US" sz="2800" dirty="0" err="1">
                <a:solidFill>
                  <a:srgbClr val="23005F"/>
                </a:solidFill>
              </a:rPr>
              <a:t>StashCashe</a:t>
            </a:r>
            <a:r>
              <a:rPr lang="en-US" sz="2800" dirty="0">
                <a:solidFill>
                  <a:srgbClr val="23005F"/>
                </a:solidFill>
              </a:rPr>
              <a:t> sites in the submit file</a:t>
            </a:r>
            <a:endParaRPr sz="2000" b="1" dirty="0">
              <a:solidFill>
                <a:srgbClr val="2300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WantsStashCache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Require sites with OASIS modules (for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stashcp</a:t>
            </a:r>
            <a:r>
              <a:rPr lang="en-US" sz="2800" dirty="0"/>
              <a:t>)</a:t>
            </a:r>
            <a:endParaRPr dirty="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Requirements = &lt;OTHER REQUIREMENTS&gt; </a:t>
            </a:r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&amp;&amp; </a:t>
            </a:r>
            <a:r>
              <a:rPr lang="en-US" sz="2400" b="1" dirty="0">
                <a:solidFill>
                  <a:schemeClr val="dk1"/>
                </a:solidFill>
                <a:highlight>
                  <a:srgbClr val="FF8000"/>
                </a:highlight>
                <a:latin typeface="Consolas"/>
                <a:ea typeface="Consolas"/>
                <a:cs typeface="Consolas"/>
                <a:sym typeface="Consolas"/>
              </a:rPr>
              <a:t>(HAS_MODULES =?= true)</a:t>
            </a:r>
            <a:endParaRPr dirty="0">
              <a:highlight>
                <a:srgbClr val="FF8000"/>
              </a:highlight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2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In the Submit File</a:t>
            </a:r>
            <a:endParaRPr dirty="0"/>
          </a:p>
        </p:txBody>
      </p:sp>
      <p:sp>
        <p:nvSpPr>
          <p:cNvPr id="350" name="Google Shape;350;p2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26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Benefits!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4604822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On a cluster &amp; OSG you can access 1000+ cores!</a:t>
            </a:r>
            <a:endParaRPr sz="24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Automate job tasks (with HTCondor)!</a:t>
            </a:r>
            <a:endParaRPr sz="24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Doesn’t burn up your laptop!</a:t>
            </a:r>
            <a:endParaRPr sz="2400"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560" y="1616907"/>
            <a:ext cx="3261090" cy="23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>
            <a:spLocks noGrp="1"/>
          </p:cNvSpPr>
          <p:nvPr>
            <p:ph type="body" idx="1"/>
          </p:nvPr>
        </p:nvSpPr>
        <p:spPr>
          <a:xfrm>
            <a:off x="650438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setup: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stashcache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stashcp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/public/</a:t>
            </a:r>
            <a:r>
              <a:rPr lang="en-US" sz="1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file.tar.gz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./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untar</a:t>
            </a:r>
            <a:r>
              <a:rPr lang="en-US" sz="18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, then remove the </a:t>
            </a:r>
            <a:r>
              <a:rPr lang="en-US" sz="18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tarball</a:t>
            </a:r>
            <a:r>
              <a:rPr lang="en-US" sz="18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&lt;job commands&gt;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rgbClr val="950000"/>
                </a:solidFill>
                <a:latin typeface="Consolas"/>
                <a:ea typeface="Consolas"/>
                <a:cs typeface="Consolas"/>
                <a:sym typeface="Consolas"/>
              </a:rPr>
              <a:t>&lt;remove all files from Stash&gt;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END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 the Job Executable</a:t>
            </a:r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432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What’s Different for Output?</a:t>
            </a: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always unique (right?), so caching won’t help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files not associated with your local username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security barriers outside of local context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security issues with world-writability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(versus okay world-readability for input)</a:t>
            </a:r>
            <a:endParaRPr dirty="0"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5924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26"/>
          <p:cNvGraphicFramePr/>
          <p:nvPr>
            <p:extLst>
              <p:ext uri="{D42A27DB-BD31-4B8C-83A1-F6EECF244321}">
                <p14:modId xmlns:p14="http://schemas.microsoft.com/office/powerpoint/2010/main" val="56664459"/>
              </p:ext>
            </p:extLst>
          </p:nvPr>
        </p:nvGraphicFramePr>
        <p:xfrm>
          <a:off x="488950" y="2341307"/>
          <a:ext cx="8166100" cy="2123490"/>
        </p:xfrm>
        <a:graphic>
          <a:graphicData uri="http://schemas.openxmlformats.org/drawingml/2006/table">
            <a:tbl>
              <a:tblPr firstRow="1" bandRow="1">
                <a:noFill/>
                <a:tableStyleId>{19A0309C-A2AB-412B-AABA-EB4844BAB7C9}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amount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within executable or arguments?</a:t>
                      </a:r>
                      <a:endParaRPr sz="1800" strike="sngStrik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tiny – </a:t>
                      </a:r>
                      <a:r>
                        <a:rPr lang="en-US" sz="1800" b="1" u="sng" dirty="0"/>
                        <a:t>1GB, 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HTCondor</a:t>
                      </a:r>
                      <a:r>
                        <a:rPr lang="en-US" sz="1800" dirty="0"/>
                        <a:t> file transfer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Stash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558429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20GB+, 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shared file system (local copy, local execute servers)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432;p26">
            <a:extLst>
              <a:ext uri="{FF2B5EF4-FFF2-40B4-BE49-F238E27FC236}">
                <a16:creationId xmlns:a16="http://schemas.microsoft.com/office/drawing/2014/main" id="{E56CCBCA-2226-DF4D-BB6D-25624DF196EA}"/>
              </a:ext>
            </a:extLst>
          </p:cNvPr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33;p26">
            <a:extLst>
              <a:ext uri="{FF2B5EF4-FFF2-40B4-BE49-F238E27FC236}">
                <a16:creationId xmlns:a16="http://schemas.microsoft.com/office/drawing/2014/main" id="{1653B603-5191-2144-A4B0-52EECB00B892}"/>
              </a:ext>
            </a:extLst>
          </p:cNvPr>
          <p:cNvSpPr/>
          <p:nvPr/>
        </p:nvSpPr>
        <p:spPr>
          <a:xfrm rot="10800000"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26"/>
          <p:cNvGraphicFramePr/>
          <p:nvPr>
            <p:extLst>
              <p:ext uri="{D42A27DB-BD31-4B8C-83A1-F6EECF244321}">
                <p14:modId xmlns:p14="http://schemas.microsoft.com/office/powerpoint/2010/main" val="4174028119"/>
              </p:ext>
            </p:extLst>
          </p:nvPr>
        </p:nvGraphicFramePr>
        <p:xfrm>
          <a:off x="488950" y="2341307"/>
          <a:ext cx="8166100" cy="2123490"/>
        </p:xfrm>
        <a:graphic>
          <a:graphicData uri="http://schemas.openxmlformats.org/drawingml/2006/table">
            <a:tbl>
              <a:tblPr firstRow="1" bandRow="1">
                <a:noFill/>
                <a:tableStyleId>{19A0309C-A2AB-412B-AABA-EB4844BAB7C9}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amount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within executable or arguments?</a:t>
                      </a:r>
                      <a:endParaRPr sz="1800" strike="sngStrik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tiny – </a:t>
                      </a:r>
                      <a:r>
                        <a:rPr lang="en-US" sz="1800" b="1" u="sng" dirty="0"/>
                        <a:t>1GB, 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HTCondor</a:t>
                      </a:r>
                      <a:r>
                        <a:rPr lang="en-US" sz="1800" dirty="0"/>
                        <a:t> file transfer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20GB,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Stash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558429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20GB+, 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shared file system (local copy, local execute servers)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432;p26">
            <a:extLst>
              <a:ext uri="{FF2B5EF4-FFF2-40B4-BE49-F238E27FC236}">
                <a16:creationId xmlns:a16="http://schemas.microsoft.com/office/drawing/2014/main" id="{E56CCBCA-2226-DF4D-BB6D-25624DF196EA}"/>
              </a:ext>
            </a:extLst>
          </p:cNvPr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33;p26">
            <a:extLst>
              <a:ext uri="{FF2B5EF4-FFF2-40B4-BE49-F238E27FC236}">
                <a16:creationId xmlns:a16="http://schemas.microsoft.com/office/drawing/2014/main" id="{1653B603-5191-2144-A4B0-52EECB00B892}"/>
              </a:ext>
            </a:extLst>
          </p:cNvPr>
          <p:cNvSpPr/>
          <p:nvPr/>
        </p:nvSpPr>
        <p:spPr>
          <a:xfrm rot="10800000"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65;p15">
            <a:extLst>
              <a:ext uri="{FF2B5EF4-FFF2-40B4-BE49-F238E27FC236}">
                <a16:creationId xmlns:a16="http://schemas.microsoft.com/office/drawing/2014/main" id="{694A1589-7A12-F246-A8E7-E70D5D33858C}"/>
              </a:ext>
            </a:extLst>
          </p:cNvPr>
          <p:cNvSpPr/>
          <p:nvPr/>
        </p:nvSpPr>
        <p:spPr>
          <a:xfrm>
            <a:off x="419100" y="3424518"/>
            <a:ext cx="8305800" cy="718857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124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8461-D790-AB4D-9E10-C0723E49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Stash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D45-0731-FA40-886C-0783F2EE2E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sp>
        <p:nvSpPr>
          <p:cNvPr id="5" name="Google Shape;355;p21">
            <a:extLst>
              <a:ext uri="{FF2B5EF4-FFF2-40B4-BE49-F238E27FC236}">
                <a16:creationId xmlns:a16="http://schemas.microsoft.com/office/drawing/2014/main" id="{C24CA446-F424-974F-BF53-8E98D0E16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0438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560"/>
              </a:spcBef>
              <a:buSzPts val="2800"/>
              <a:buNone/>
            </a:pPr>
            <a:r>
              <a:rPr lang="en-US" sz="1800" b="1" dirty="0">
                <a:solidFill>
                  <a:srgbClr val="23005F"/>
                </a:solidFill>
              </a:rPr>
              <a:t>In the submit file:</a:t>
            </a:r>
          </a:p>
          <a:p>
            <a:pPr marL="342900" lvl="0">
              <a:spcBef>
                <a:spcPts val="560"/>
              </a:spcBef>
              <a:buSzPts val="2800"/>
            </a:pPr>
            <a:r>
              <a:rPr lang="en-US" sz="1800" dirty="0">
                <a:solidFill>
                  <a:srgbClr val="23005F"/>
                </a:solidFill>
              </a:rPr>
              <a:t>Require </a:t>
            </a:r>
            <a:r>
              <a:rPr lang="en-US" sz="1800" dirty="0" err="1">
                <a:solidFill>
                  <a:srgbClr val="23005F"/>
                </a:solidFill>
              </a:rPr>
              <a:t>StashCashe</a:t>
            </a:r>
            <a:r>
              <a:rPr lang="en-US" sz="1800" dirty="0">
                <a:solidFill>
                  <a:srgbClr val="23005F"/>
                </a:solidFill>
              </a:rPr>
              <a:t> sites in the submit file</a:t>
            </a:r>
            <a:endParaRPr lang="en-US" sz="1400" b="1" dirty="0">
              <a:solidFill>
                <a:srgbClr val="2300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7938">
              <a:spcBef>
                <a:spcPts val="480"/>
              </a:spcBef>
              <a:buSzPts val="2400"/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+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WantsStashCache</a:t>
            </a:r>
            <a:endParaRPr lang="en-US"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buSzPts val="2400"/>
              <a:buNone/>
            </a:pPr>
            <a:endParaRPr lang="en-US"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>
              <a:spcBef>
                <a:spcPts val="560"/>
              </a:spcBef>
              <a:buSzPts val="2800"/>
            </a:pPr>
            <a:r>
              <a:rPr lang="en-US" sz="1800" dirty="0"/>
              <a:t>Require sites with OASIS modules (for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stashcp</a:t>
            </a:r>
            <a:r>
              <a:rPr lang="en-US" sz="1800" dirty="0"/>
              <a:t>)</a:t>
            </a:r>
          </a:p>
          <a:p>
            <a:pPr marL="7938" lvl="0" indent="0">
              <a:spcBef>
                <a:spcPts val="480"/>
              </a:spcBef>
              <a:buSzPts val="2400"/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Requirements = &lt;OTHER REQUIREMENTS&gt; &amp;&amp; </a:t>
            </a:r>
            <a:r>
              <a:rPr lang="en-US" sz="1600" b="1" dirty="0">
                <a:solidFill>
                  <a:schemeClr val="dk1"/>
                </a:solidFill>
                <a:highlight>
                  <a:srgbClr val="FF8000"/>
                </a:highlight>
                <a:latin typeface="Consolas"/>
                <a:ea typeface="Consolas"/>
                <a:cs typeface="Consolas"/>
                <a:sym typeface="Consolas"/>
              </a:rPr>
              <a:t>(HAS_MODULES =?= true)</a:t>
            </a:r>
            <a:endParaRPr lang="en-US" sz="1800" dirty="0">
              <a:highlight>
                <a:srgbClr val="FF8000"/>
              </a:highlight>
              <a:ea typeface="Consolas"/>
            </a:endParaRPr>
          </a:p>
          <a:p>
            <a:pPr marL="7938" lvl="0" indent="0">
              <a:spcBef>
                <a:spcPts val="480"/>
              </a:spcBef>
              <a:buSzPts val="2400"/>
              <a:buNone/>
            </a:pPr>
            <a:endParaRPr lang="en-US" sz="1800" b="1" dirty="0">
              <a:solidFill>
                <a:schemeClr val="dk1"/>
              </a:solidFill>
              <a:highlight>
                <a:srgbClr val="FF8000"/>
              </a:highlight>
              <a:latin typeface="Consolas"/>
              <a:cs typeface="Consolas"/>
              <a:sym typeface="Consolas"/>
            </a:endParaRPr>
          </a:p>
          <a:p>
            <a:pPr marL="0" lvl="0" indent="0">
              <a:spcBef>
                <a:spcPts val="560"/>
              </a:spcBef>
              <a:buSzPts val="2800"/>
              <a:buNone/>
            </a:pPr>
            <a:r>
              <a:rPr lang="en-US" sz="1800" b="1" dirty="0">
                <a:solidFill>
                  <a:srgbClr val="002060"/>
                </a:solidFill>
              </a:rPr>
              <a:t>In the job (wrapper script):</a:t>
            </a:r>
          </a:p>
          <a:p>
            <a:pPr marL="342900" lvl="0">
              <a:spcBef>
                <a:spcPts val="560"/>
              </a:spcBef>
              <a:buSzPts val="2800"/>
            </a:pPr>
            <a:r>
              <a:rPr lang="en-US" sz="1800" dirty="0">
                <a:solidFill>
                  <a:srgbClr val="23005F"/>
                </a:solidFill>
              </a:rPr>
              <a:t>Use `</a:t>
            </a:r>
            <a:r>
              <a:rPr lang="en-US" sz="1800" dirty="0" err="1">
                <a:solidFill>
                  <a:srgbClr val="23005F"/>
                </a:solidFill>
              </a:rPr>
              <a:t>stashcp</a:t>
            </a:r>
            <a:r>
              <a:rPr lang="en-US" sz="1800" dirty="0">
                <a:solidFill>
                  <a:srgbClr val="23005F"/>
                </a:solidFill>
              </a:rPr>
              <a:t>` within the job to transfer desired output</a:t>
            </a:r>
          </a:p>
          <a:p>
            <a:pPr marL="7938" indent="0">
              <a:spcBef>
                <a:spcPts val="560"/>
              </a:spcBef>
              <a:buSzPts val="2800"/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stashcp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output.dat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stash:///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osgconnect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/public/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sz="28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60786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Only use these options if you MUST!!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solidFill>
                  <a:srgbClr val="23005F"/>
                </a:solidFill>
              </a:rPr>
              <a:t>Each comes with limitations on site accessibility and/or job performance, and extra data management concerns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Considerations</a:t>
            </a:r>
            <a:endParaRPr/>
          </a:p>
        </p:txBody>
      </p:sp>
      <p:sp>
        <p:nvSpPr>
          <p:cNvPr id="395" name="Google Shape;395;p2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6" name="Google Shape;396;p26"/>
          <p:cNvGraphicFramePr/>
          <p:nvPr>
            <p:extLst>
              <p:ext uri="{D42A27DB-BD31-4B8C-83A1-F6EECF244321}">
                <p14:modId xmlns:p14="http://schemas.microsoft.com/office/powerpoint/2010/main" val="108730749"/>
              </p:ext>
            </p:extLst>
          </p:nvPr>
        </p:nvGraphicFramePr>
        <p:xfrm>
          <a:off x="495300" y="2266950"/>
          <a:ext cx="8166100" cy="2494340"/>
        </p:xfrm>
        <a:graphic>
          <a:graphicData uri="http://schemas.openxmlformats.org/drawingml/2006/table">
            <a:tbl>
              <a:tblPr firstRow="1" bandRow="1">
                <a:tableStyleId>{19A0309C-A2AB-412B-AABA-EB4844BAB7C9}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file size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within executable or arguments?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10MB per file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 (up to 1GB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10MB – 1GB,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server (local caching)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1GB - 10GB, unique or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Stash (regional replication)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GB - TBs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shared file system (local copy, local execute servers)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7" name="Google Shape;397;p26"/>
          <p:cNvSpPr/>
          <p:nvPr/>
        </p:nvSpPr>
        <p:spPr>
          <a:xfrm>
            <a:off x="419100" y="3329830"/>
            <a:ext cx="8305800" cy="108977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715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Only use these options if you MUST!!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solidFill>
                  <a:srgbClr val="23005F"/>
                </a:solidFill>
              </a:rPr>
              <a:t>Each comes with limitations on site accessibility and/or job performance, and extra data management concerns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Considerations</a:t>
            </a:r>
            <a:endParaRPr/>
          </a:p>
        </p:txBody>
      </p:sp>
      <p:sp>
        <p:nvSpPr>
          <p:cNvPr id="395" name="Google Shape;395;p2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6" name="Google Shape;396;p26"/>
          <p:cNvGraphicFramePr/>
          <p:nvPr/>
        </p:nvGraphicFramePr>
        <p:xfrm>
          <a:off x="495300" y="2266950"/>
          <a:ext cx="8166100" cy="2494340"/>
        </p:xfrm>
        <a:graphic>
          <a:graphicData uri="http://schemas.openxmlformats.org/drawingml/2006/table">
            <a:tbl>
              <a:tblPr firstRow="1" bandRow="1">
                <a:tableStyleId>{19A0309C-A2AB-412B-AABA-EB4844BAB7C9}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file size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within executable or arguments?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10MB per file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 (up to 1GB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10MB – 1GB,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server (local caching)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1GB - 10GB, unique or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Stash (regional replication)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GB - TBs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shared file system (local copy, local execute servers)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7" name="Google Shape;397;p26"/>
          <p:cNvSpPr/>
          <p:nvPr/>
        </p:nvSpPr>
        <p:spPr>
          <a:xfrm>
            <a:off x="419100" y="3329830"/>
            <a:ext cx="8305800" cy="108977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76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8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For Stash </a:t>
            </a:r>
            <a:r>
              <a:rPr lang="en-US" sz="2800" i="1" dirty="0"/>
              <a:t>AND</a:t>
            </a:r>
            <a:r>
              <a:rPr lang="en-US" sz="2800" dirty="0"/>
              <a:t> web proxies: </a:t>
            </a:r>
            <a:endParaRPr dirty="0"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make sure to delete data when you no longer need it in the origin!!!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Stash and VO-managed web proxy servers do NOT have unlimited space!</a:t>
            </a:r>
            <a:endParaRPr dirty="0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solidFill>
                  <a:srgbClr val="002060"/>
                </a:solidFill>
              </a:rPr>
              <a:t>Some may regularly clean old data for you. Check with local support.</a:t>
            </a:r>
            <a:endParaRPr sz="2000" dirty="0">
              <a:solidFill>
                <a:srgbClr val="002060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69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Cleaning Up Old Data</a:t>
            </a:r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353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 dirty="0"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64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trike="sngStrike" dirty="0"/>
              <a:t>Overview / Things to Consider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trike="sngStrike" dirty="0" err="1"/>
              <a:t>HTCondor</a:t>
            </a:r>
            <a:r>
              <a:rPr lang="en-US" strike="sngStrike" dirty="0"/>
              <a:t> File Transfer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trike="sngStrike" dirty="0"/>
              <a:t>Web Proxy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trike="sngStrike" dirty="0"/>
              <a:t>Stash 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b="1" dirty="0"/>
              <a:t>Shared File Systems</a:t>
            </a:r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98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(Local) Shared Filesystems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d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ata stored on file servers, but network-mounted to local submit and execute servers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sz="1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Available on 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submit servers</a:t>
            </a:r>
          </a:p>
          <a:p>
            <a:pPr marL="800100" lvl="1">
              <a:spcBef>
                <a:spcPts val="560"/>
              </a:spcBef>
              <a:buSzPts val="2800"/>
              <a:buChar char="•"/>
            </a:pPr>
            <a:r>
              <a:rPr lang="en-US" sz="2400" dirty="0"/>
              <a:t>CHTC </a:t>
            </a:r>
            <a:r>
              <a:rPr lang="en-US" sz="2400" b="1" dirty="0">
                <a:solidFill>
                  <a:srgbClr val="00B050"/>
                </a:solidFill>
              </a:rPr>
              <a:t>✓ Yes</a:t>
            </a:r>
          </a:p>
          <a:p>
            <a:pPr marL="800100" lvl="1">
              <a:spcBef>
                <a:spcPts val="560"/>
              </a:spcBef>
              <a:buSzPts val="28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OSG Connect </a:t>
            </a: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 No</a:t>
            </a:r>
          </a:p>
          <a:p>
            <a:pPr marL="0" indent="0">
              <a:spcBef>
                <a:spcPts val="560"/>
              </a:spcBef>
              <a:buSzPts val="2800"/>
              <a:buNone/>
            </a:pPr>
            <a:endParaRPr lang="en-US" sz="10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chemeClr val="tx1"/>
                </a:solidFill>
              </a:rPr>
              <a:t>More details at the end of this presentation…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25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 dirty="0"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64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Overview / Things to Consider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 err="1"/>
              <a:t>HTCondor</a:t>
            </a:r>
            <a:r>
              <a:rPr lang="en-US" dirty="0"/>
              <a:t> File Transfer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Web Proxy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Stash</a:t>
            </a:r>
          </a:p>
          <a:p>
            <a:pPr indent="-45720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Shared File Systems</a:t>
            </a:r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Filesystem 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Quotas</a:t>
            </a:r>
            <a:endParaRPr dirty="0"/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27"/>
          <p:cNvGraphicFramePr/>
          <p:nvPr>
            <p:extLst>
              <p:ext uri="{D42A27DB-BD31-4B8C-83A1-F6EECF244321}">
                <p14:modId xmlns:p14="http://schemas.microsoft.com/office/powerpoint/2010/main" val="1236857499"/>
              </p:ext>
            </p:extLst>
          </p:nvPr>
        </p:nvGraphicFramePr>
        <p:xfrm>
          <a:off x="1228724" y="1029339"/>
          <a:ext cx="7168243" cy="1737410"/>
        </p:xfrm>
        <a:graphic>
          <a:graphicData uri="http://schemas.openxmlformats.org/drawingml/2006/table">
            <a:tbl>
              <a:tblPr firstRow="1" bandRow="1">
                <a:tableStyleId>{19A0309C-A2AB-412B-AABA-EB4844BAB7C9}</a:tableStyleId>
              </a:tblPr>
              <a:tblGrid>
                <a:gridCol w="128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System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Location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Quota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Transfer Mechanism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CHTC</a:t>
                      </a:r>
                    </a:p>
                  </a:txBody>
                  <a:tcPr marL="91450" marR="91450" marT="45725" marB="457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/home</a:t>
                      </a:r>
                      <a:endParaRPr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20 GB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HTCondor</a:t>
                      </a:r>
                      <a:r>
                        <a:rPr lang="en-US" sz="1400" dirty="0"/>
                        <a:t> file transfer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/staging</a:t>
                      </a:r>
                      <a:endParaRPr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20 GB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20 files total</a:t>
                      </a:r>
                      <a:endParaRPr sz="1400" dirty="0"/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Accessed directly from within job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0" marR="91450" marT="45725" marB="457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OSG Connect</a:t>
                      </a:r>
                      <a:endParaRPr lang="en-US" dirty="0"/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/home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50 GB</a:t>
                      </a:r>
                      <a:endParaRPr dirty="0"/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HTCondor</a:t>
                      </a:r>
                      <a:r>
                        <a:rPr lang="en-US" dirty="0"/>
                        <a:t> file transfer</a:t>
                      </a:r>
                      <a:endParaRPr dirty="0"/>
                    </a:p>
                  </a:txBody>
                  <a:tcPr marL="91450" marR="91450" marT="45725" marB="457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/public</a:t>
                      </a:r>
                      <a:endParaRPr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500 GB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Web Proxy, </a:t>
                      </a:r>
                      <a:r>
                        <a:rPr lang="en-US" sz="14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stashcp</a:t>
                      </a:r>
                      <a:endParaRPr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3800DE-3F87-D347-9DB8-EBFC4615DB2B}"/>
              </a:ext>
            </a:extLst>
          </p:cNvPr>
          <p:cNvSpPr txBox="1"/>
          <p:nvPr/>
        </p:nvSpPr>
        <p:spPr>
          <a:xfrm>
            <a:off x="449036" y="2971800"/>
            <a:ext cx="8275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data location and transfer carefully based on the size and type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unnecessary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workflow to discard unneeded intermediate files</a:t>
            </a:r>
          </a:p>
          <a:p>
            <a:endParaRPr lang="en-US" dirty="0"/>
          </a:p>
          <a:p>
            <a:r>
              <a:rPr lang="en-US" b="1" dirty="0"/>
              <a:t>To request increases contact: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CHTC: </a:t>
            </a:r>
            <a:r>
              <a:rPr lang="en-US" b="1" u="sng" dirty="0">
                <a:hlinkClick r:id="rId3"/>
              </a:rPr>
              <a:t>chtc@cs.wisc.edu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OSG Connect: </a:t>
            </a:r>
            <a:r>
              <a:rPr lang="en-US" b="1" u="sng" dirty="0">
                <a:hlinkClick r:id="rId4"/>
              </a:rPr>
              <a:t>support@osgconnect.net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02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Quick Reference</a:t>
            </a:r>
            <a:endParaRPr dirty="0"/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27"/>
          <p:cNvGraphicFramePr/>
          <p:nvPr>
            <p:extLst>
              <p:ext uri="{D42A27DB-BD31-4B8C-83A1-F6EECF244321}">
                <p14:modId xmlns:p14="http://schemas.microsoft.com/office/powerpoint/2010/main" val="163325407"/>
              </p:ext>
            </p:extLst>
          </p:nvPr>
        </p:nvGraphicFramePr>
        <p:xfrm>
          <a:off x="336176" y="979070"/>
          <a:ext cx="8471648" cy="3855471"/>
        </p:xfrm>
        <a:graphic>
          <a:graphicData uri="http://schemas.openxmlformats.org/drawingml/2006/table">
            <a:tbl>
              <a:tblPr firstRow="1" bandRow="1">
                <a:tableStyleId>{19A0309C-A2AB-412B-AABA-EB4844BAB7C9}</a:tableStyleId>
              </a:tblPr>
              <a:tblGrid>
                <a:gridCol w="127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4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75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Option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Input or Output?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File size limits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Placing files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In-job file movement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Accessibility?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4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HTCondor</a:t>
                      </a:r>
                      <a:r>
                        <a:rPr lang="en-US" sz="1400" dirty="0"/>
                        <a:t> file transfer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100 MB/file (in), 1 GB/file (out); 1 GB/tot (either)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HTCondor submit node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HTCondor submit file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anywhere HTCondor jobs can run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5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Web proxy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Shared input only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 GB/file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Service specific -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OSGConnect</a:t>
                      </a:r>
                      <a:r>
                        <a:rPr lang="en-US" dirty="0"/>
                        <a:t>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/public/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endParaRPr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HTTP download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anywhere,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by anyone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5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Stash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Both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20 GB/file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OSG Connect submit server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dirty="0"/>
                        <a:t>via </a:t>
                      </a:r>
                      <a:r>
                        <a:rPr lang="en-US" sz="1400" dirty="0" err="1">
                          <a:sym typeface="Consolas"/>
                        </a:rPr>
                        <a:t>stashcp</a:t>
                      </a:r>
                      <a:r>
                        <a:rPr lang="en-US" sz="1400" dirty="0">
                          <a:sym typeface="Consolas"/>
                        </a:rPr>
                        <a:t> </a:t>
                      </a:r>
                      <a:r>
                        <a:rPr lang="en-US" sz="1400" dirty="0"/>
                        <a:t>command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dirty="0"/>
                        <a:t>(and module)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dirty="0"/>
                        <a:t>OSG-wide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dirty="0"/>
                        <a:t>(most sites),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dirty="0"/>
                        <a:t>by anyone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4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Shared filesystem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Input, likely output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TBs (may vary)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mount location (may vary)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use directly, or copy into/out of execute </a:t>
                      </a:r>
                      <a:r>
                        <a:rPr lang="en-US" sz="1400" dirty="0" err="1"/>
                        <a:t>dir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local cluster, only by YOU (usually)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23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Required Exercises</a:t>
            </a:r>
            <a:endParaRPr dirty="0"/>
          </a:p>
        </p:txBody>
      </p:sp>
      <p:sp>
        <p:nvSpPr>
          <p:cNvPr id="358" name="Google Shape;358;p28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1.1  Understanding a job’s data needs</a:t>
            </a:r>
            <a:endParaRPr sz="24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1.2  Using data compression with HTCondor file transfer</a:t>
            </a:r>
            <a:endParaRPr sz="24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1.3  Splitting input (prep for large run in 2.1)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sz="1200" dirty="0"/>
          </a:p>
          <a:p>
            <a:pPr marL="342900" lvl="0">
              <a:spcBef>
                <a:spcPts val="560"/>
              </a:spcBef>
              <a:buSzPts val="2800"/>
            </a:pPr>
            <a:r>
              <a:rPr lang="en-US" sz="2000" dirty="0"/>
              <a:t>2.1  Using a web proxy for shared input</a:t>
            </a:r>
            <a:endParaRPr lang="en-US" sz="2400" dirty="0"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1800" dirty="0"/>
              <a:t>place the blast database on the web proxy</a:t>
            </a:r>
            <a:endParaRPr lang="en-US" sz="2000" dirty="0"/>
          </a:p>
          <a:p>
            <a:pPr marL="342900" lvl="0">
              <a:spcBef>
                <a:spcPts val="560"/>
              </a:spcBef>
              <a:buSzPts val="2800"/>
            </a:pPr>
            <a:r>
              <a:rPr lang="en-US" sz="2000" dirty="0"/>
              <a:t>2.2  Stash for shared input</a:t>
            </a:r>
            <a:endParaRPr lang="en-US" sz="2400" dirty="0"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1800" dirty="0"/>
              <a:t>place the blast database in Stash</a:t>
            </a:r>
          </a:p>
          <a:p>
            <a:pPr marL="342900" lvl="0">
              <a:spcBef>
                <a:spcPts val="560"/>
              </a:spcBef>
              <a:buSzPts val="2800"/>
            </a:pPr>
            <a:r>
              <a:rPr lang="en-US" sz="2000" dirty="0"/>
              <a:t>2.3  Stash for unique input</a:t>
            </a:r>
            <a:endParaRPr lang="en-US" sz="2400" dirty="0"/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1800" dirty="0"/>
              <a:t>convert movie files</a:t>
            </a:r>
            <a:endParaRPr sz="20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000" dirty="0"/>
          </a:p>
        </p:txBody>
      </p:sp>
      <p:sp>
        <p:nvSpPr>
          <p:cNvPr id="359" name="Google Shape;359;p2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Bonus Exercises</a:t>
            </a:r>
            <a:endParaRPr dirty="0"/>
          </a:p>
        </p:txBody>
      </p:sp>
      <p:sp>
        <p:nvSpPr>
          <p:cNvPr id="403" name="Google Shape;403;p27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None/>
            </a:pPr>
            <a:endParaRPr lang="en-US" sz="2400" dirty="0"/>
          </a:p>
          <a:p>
            <a:pPr marL="342900" lvl="0">
              <a:spcBef>
                <a:spcPts val="560"/>
              </a:spcBef>
              <a:buSzPts val="2800"/>
            </a:pPr>
            <a:r>
              <a:rPr lang="en-US" sz="3600" dirty="0"/>
              <a:t>3.1  Shared Filesystem for Large Input</a:t>
            </a:r>
          </a:p>
          <a:p>
            <a:pPr marL="342900" lvl="0" indent="-165100">
              <a:spcBef>
                <a:spcPts val="560"/>
              </a:spcBef>
              <a:buSzPts val="2800"/>
              <a:buNone/>
            </a:pPr>
            <a:endParaRPr lang="en-US" sz="1200" dirty="0"/>
          </a:p>
          <a:p>
            <a:pPr marL="342900" lvl="0">
              <a:spcBef>
                <a:spcPts val="560"/>
              </a:spcBef>
              <a:buSzPts val="2800"/>
            </a:pPr>
            <a:r>
              <a:rPr lang="en-US" sz="3600" dirty="0"/>
              <a:t>3.2  Shared Filesystem for Large Output</a:t>
            </a:r>
          </a:p>
          <a:p>
            <a:pPr marL="342900" lvl="0" indent="-165100">
              <a:spcBef>
                <a:spcPts val="560"/>
              </a:spcBef>
              <a:buSzPts val="2800"/>
              <a:buNone/>
            </a:pPr>
            <a:endParaRPr lang="en-US" sz="3600" dirty="0"/>
          </a:p>
        </p:txBody>
      </p:sp>
      <p:sp>
        <p:nvSpPr>
          <p:cNvPr id="404" name="Google Shape;404;p2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9643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67FF-0A86-E34E-8FAE-21F71CE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D875-1A1B-4748-B343-AF31BBD00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work was supported by NSF grants OAC-1836650, and OAC-2030508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D342C-A6F8-0B4E-8240-320FC65D71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3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D705-2C76-DA4E-98C9-E9C79D96F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78E10-8C99-4540-AB91-DDF184D80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Shared Filesystem Details</a:t>
            </a:r>
          </a:p>
        </p:txBody>
      </p:sp>
    </p:spTree>
    <p:extLst>
      <p:ext uri="{BB962C8B-B14F-4D97-AF65-F5344CB8AC3E}">
        <p14:creationId xmlns:p14="http://schemas.microsoft.com/office/powerpoint/2010/main" val="1220140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(Local) Shared Filesystems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data stored on file servers, but network-mounted to local submit and execute servers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use local user accounts for file permissions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Jobs run as YOU!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readable (input) and writable (output, most of the time)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i="1" dirty="0"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perform better with fewer large files (versus many small files of typical HTC)</a:t>
            </a:r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641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Technologies</a:t>
            </a:r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via network mount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NFS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AFS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Lustre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/staging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(may use NFS mount)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Isilon (may use NSF mount)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distributed file systems (data on many exec servers)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HDFS (Hadoop)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CEPH</a:t>
            </a:r>
            <a:endParaRPr dirty="0"/>
          </a:p>
        </p:txBody>
      </p:sp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9203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Configurations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Submit directories 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the shared filesystem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most campus clusters</a:t>
            </a:r>
            <a:endParaRPr dirty="0"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limits HTC capabilities!!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Shared filesystem separate from local submission directories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supplement local HTC systems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treated more as a repository for VERY large data (&gt;GBs)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Read-only (input-only) shared filesystem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Treated as a repository for VERY large input, only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46337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Shared FS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cxnSp>
        <p:nvCxnSpPr>
          <p:cNvPr id="216" name="Google Shape;216;p14"/>
          <p:cNvCxnSpPr>
            <a:stCxn id="215" idx="0"/>
            <a:endCxn id="213" idx="2"/>
          </p:cNvCxnSpPr>
          <p:nvPr/>
        </p:nvCxnSpPr>
        <p:spPr>
          <a:xfrm rot="10800000">
            <a:off x="2406650" y="2248000"/>
            <a:ext cx="2171700" cy="431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7" name="Google Shape;217;p14"/>
          <p:cNvCxnSpPr>
            <a:stCxn id="215" idx="0"/>
            <a:endCxn id="214" idx="2"/>
          </p:cNvCxnSpPr>
          <p:nvPr/>
        </p:nvCxnSpPr>
        <p:spPr>
          <a:xfrm rot="10800000" flipH="1">
            <a:off x="4578350" y="2235100"/>
            <a:ext cx="2159100" cy="444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18" name="Google Shape;218;p14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10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In reality, “big data” is relative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What is ‘big’ for </a:t>
            </a:r>
            <a:r>
              <a:rPr lang="en-US" i="1" dirty="0"/>
              <a:t>you</a:t>
            </a:r>
            <a:r>
              <a:rPr lang="en-US" dirty="0"/>
              <a:t>? Why?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8"/>
          <p:cNvCxnSpPr/>
          <p:nvPr/>
        </p:nvCxnSpPr>
        <p:spPr>
          <a:xfrm>
            <a:off x="3810000" y="571500"/>
            <a:ext cx="850900" cy="127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69371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FS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)/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file.sub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  <p:cxnSp>
        <p:nvCxnSpPr>
          <p:cNvPr id="234" name="Google Shape;234;p15"/>
          <p:cNvCxnSpPr>
            <a:stCxn id="233" idx="0"/>
            <a:endCxn id="231" idx="2"/>
          </p:cNvCxnSpPr>
          <p:nvPr/>
        </p:nvCxnSpPr>
        <p:spPr>
          <a:xfrm rot="10800000">
            <a:off x="2406650" y="2248000"/>
            <a:ext cx="2171700" cy="431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5" name="Google Shape;235;p15"/>
          <p:cNvCxnSpPr>
            <a:stCxn id="233" idx="0"/>
            <a:endCxn id="232" idx="2"/>
          </p:cNvCxnSpPr>
          <p:nvPr/>
        </p:nvCxnSpPr>
        <p:spPr>
          <a:xfrm rot="10800000" flipH="1">
            <a:off x="4578350" y="2235100"/>
            <a:ext cx="2159100" cy="444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6" name="Google Shape;236;p15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5397500" y="2413000"/>
            <a:ext cx="3746500" cy="13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file.sub: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should_transfer_files = NO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sng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 =</a:t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1714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</a:t>
            </a:r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6"/>
          <p:cNvCxnSpPr>
            <a:stCxn id="252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4" name="Google Shape;254;p16"/>
          <p:cNvCxnSpPr>
            <a:stCxn id="252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" name="Google Shape;255;p16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1536700" y="22987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5905500" y="22733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0841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2" name="Google Shape;272;p17"/>
          <p:cNvCxnSpPr>
            <a:stCxn id="271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3" name="Google Shape;273;p17"/>
          <p:cNvCxnSpPr>
            <a:stCxn id="271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4" name="Google Shape;274;p17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292100" y="2603500"/>
            <a:ext cx="1968500" cy="1200328"/>
          </a:xfrm>
          <a:prstGeom prst="rect">
            <a:avLst/>
          </a:prstGeom>
          <a:noFill/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1.Place compressed input into FS</a:t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 rot="2737907">
            <a:off x="1079500" y="2743200"/>
            <a:ext cx="219710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594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1" name="Google Shape;291;p18"/>
          <p:cNvCxnSpPr>
            <a:stCxn id="290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92" name="Google Shape;292;p18"/>
          <p:cNvCxnSpPr>
            <a:stCxn id="290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93" name="Google Shape;293;p18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2906194">
            <a:off x="5699953" y="3049929"/>
            <a:ext cx="168274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01" name="Google Shape;301;p18"/>
          <p:cNvSpPr txBox="1"/>
          <p:nvPr/>
        </p:nvSpPr>
        <p:spPr>
          <a:xfrm>
            <a:off x="6908800" y="3213100"/>
            <a:ext cx="2235200" cy="1569660"/>
          </a:xfrm>
          <a:prstGeom prst="rect">
            <a:avLst/>
          </a:prstGeom>
          <a:solidFill>
            <a:schemeClr val="lt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and </a:t>
            </a:r>
            <a:r>
              <a:rPr lang="en-US" sz="2400" b="0" i="0" u="none" strike="noStrike" cap="none" dirty="0" err="1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decompressesthe</a:t>
            </a: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 file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3783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Separate shared FS - </a:t>
            </a:r>
            <a:r>
              <a:rPr lang="en-US" dirty="0"/>
              <a:t>In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endParaRPr dirty="0"/>
          </a:p>
        </p:txBody>
      </p:sp>
      <p:sp>
        <p:nvSpPr>
          <p:cNvPr id="309" name="Google Shape;309;p1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3" name="Google Shape;313;p19"/>
          <p:cNvCxnSpPr>
            <a:stCxn id="312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14" name="Google Shape;314;p19"/>
          <p:cNvCxnSpPr>
            <a:stCxn id="312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15" name="Google Shape;315;p19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6299200" y="2959100"/>
            <a:ext cx="2595418" cy="1569620"/>
          </a:xfrm>
          <a:prstGeom prst="rect">
            <a:avLst/>
          </a:prstGeom>
          <a:solidFill>
            <a:schemeClr val="lt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must remove the file in the exec </a:t>
            </a:r>
            <a:r>
              <a:rPr lang="en-US" sz="2400" b="0" i="0" u="none" strike="noStrike" cap="none" dirty="0" err="1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dir</a:t>
            </a: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 after use</a:t>
            </a:r>
            <a:endParaRPr dirty="0"/>
          </a:p>
        </p:txBody>
      </p:sp>
      <p:sp>
        <p:nvSpPr>
          <p:cNvPr id="322" name="Google Shape;322;p19"/>
          <p:cNvSpPr/>
          <p:nvPr/>
        </p:nvSpPr>
        <p:spPr>
          <a:xfrm>
            <a:off x="7289800" y="2286000"/>
            <a:ext cx="939800" cy="4445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88912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</p:txBody>
      </p:sp>
      <p:cxnSp>
        <p:nvCxnSpPr>
          <p:cNvPr id="334" name="Google Shape;334;p20"/>
          <p:cNvCxnSpPr>
            <a:stCxn id="333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5" name="Google Shape;335;p20"/>
          <p:cNvCxnSpPr>
            <a:stCxn id="333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6" name="Google Shape;336;p20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5740400" y="2880752"/>
            <a:ext cx="29845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1.Executable creates and compresses the output file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6048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4" name="Google Shape;354;p21"/>
          <p:cNvCxnSpPr>
            <a:stCxn id="353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55" name="Google Shape;355;p21"/>
          <p:cNvCxnSpPr>
            <a:stCxn id="353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56" name="Google Shape;356;p21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4775200" y="412915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 rot="7785087">
            <a:off x="5699953" y="3049929"/>
            <a:ext cx="168274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6705600" y="3251200"/>
            <a:ext cx="24384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the file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759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5" name="Google Shape;375;p22"/>
          <p:cNvCxnSpPr>
            <a:stCxn id="374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6" name="Google Shape;376;p22"/>
          <p:cNvCxnSpPr>
            <a:stCxn id="374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77" name="Google Shape;377;p22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83" name="Google Shape;383;p22"/>
          <p:cNvSpPr txBox="1"/>
          <p:nvPr/>
        </p:nvSpPr>
        <p:spPr>
          <a:xfrm>
            <a:off x="6299200" y="2959100"/>
            <a:ext cx="2438400" cy="1200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removes the file in the exec dir</a:t>
            </a:r>
            <a:endParaRPr sz="2400" b="0" i="0" u="none" strike="noStrike" cap="none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7289800" y="2286000"/>
            <a:ext cx="939800" cy="4445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3452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At UW-Madison (Ex. 3.1-3.2)</a:t>
            </a:r>
            <a:endParaRPr dirty="0"/>
          </a:p>
        </p:txBody>
      </p:sp>
      <p:sp>
        <p:nvSpPr>
          <p:cNvPr id="392" name="Google Shape;392;p2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3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gluster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sng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6" name="Google Shape;396;p23"/>
          <p:cNvCxnSpPr>
            <a:stCxn id="395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97" name="Google Shape;397;p23"/>
          <p:cNvCxnSpPr>
            <a:stCxn id="395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98" name="Google Shape;398;p23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5384800" y="4165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 rot="7785087">
            <a:off x="5699953" y="3049929"/>
            <a:ext cx="168274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 rot="2737907">
            <a:off x="1308100" y="2933700"/>
            <a:ext cx="219710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learn.chtc.wisc.edu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3000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lvl="0">
              <a:spcBef>
                <a:spcPts val="640"/>
              </a:spcBef>
              <a:buSzPts val="3200"/>
            </a:pPr>
            <a:r>
              <a:rPr lang="en-US" dirty="0"/>
              <a:t>In reality, “big data” is relative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What is ‘big’ for </a:t>
            </a:r>
            <a:r>
              <a:rPr lang="en-US" i="1" dirty="0"/>
              <a:t>you</a:t>
            </a:r>
            <a:r>
              <a:rPr lang="en-US" dirty="0"/>
              <a:t>? Why?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Volume, velocity, variety!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think: a million 1-KB files, versus one 1-TB file</a:t>
            </a:r>
            <a:endParaRPr dirty="0"/>
          </a:p>
        </p:txBody>
      </p:sp>
      <p:sp>
        <p:nvSpPr>
          <p:cNvPr id="242" name="Google Shape;242;p1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9"/>
          <p:cNvCxnSpPr>
            <a:cxnSpLocks/>
          </p:cNvCxnSpPr>
          <p:nvPr/>
        </p:nvCxnSpPr>
        <p:spPr>
          <a:xfrm>
            <a:off x="3917576" y="584200"/>
            <a:ext cx="743324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8982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Determining In-Job Needs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4455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“</a:t>
            </a:r>
            <a:r>
              <a:rPr lang="en-US" sz="2800" b="1" dirty="0"/>
              <a:t>Input</a:t>
            </a:r>
            <a:r>
              <a:rPr lang="en-US" sz="2800" dirty="0"/>
              <a:t>” includes </a:t>
            </a:r>
            <a:r>
              <a:rPr lang="en-US" sz="2800" i="1" dirty="0"/>
              <a:t>any</a:t>
            </a:r>
            <a:r>
              <a:rPr lang="en-US" sz="2800" dirty="0"/>
              <a:t> files needed for the job to run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transfer_input_files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/>
              <a:t>data </a:t>
            </a:r>
            <a:r>
              <a:rPr lang="en-US" sz="2400" b="1" i="1" dirty="0"/>
              <a:t>and</a:t>
            </a:r>
            <a:r>
              <a:rPr lang="en-US" sz="2400" dirty="0"/>
              <a:t> </a:t>
            </a:r>
            <a:r>
              <a:rPr lang="en-US" sz="2400" u="sng" dirty="0"/>
              <a:t>software</a:t>
            </a: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2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“</a:t>
            </a:r>
            <a:r>
              <a:rPr lang="en-US" sz="2800" b="1" dirty="0"/>
              <a:t>Output</a:t>
            </a:r>
            <a:r>
              <a:rPr lang="en-US" sz="2800" dirty="0"/>
              <a:t>” includes any files produced for the job that </a:t>
            </a:r>
            <a:r>
              <a:rPr lang="en-US" sz="2800" i="1" dirty="0"/>
              <a:t>need to come back</a:t>
            </a:r>
            <a:endParaRPr sz="2800" i="1" dirty="0"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output, error</a:t>
            </a:r>
            <a:endParaRPr dirty="0"/>
          </a:p>
        </p:txBody>
      </p:sp>
      <p:sp>
        <p:nvSpPr>
          <p:cNvPr id="206" name="Google Shape;206;p1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Management Tips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b="1" dirty="0"/>
              <a:t>Determine your per-job needs</a:t>
            </a:r>
            <a:endParaRPr dirty="0"/>
          </a:p>
          <a:p>
            <a:pPr marL="800100" lvl="1">
              <a:spcBef>
                <a:spcPts val="640"/>
              </a:spcBef>
              <a:buSzPts val="3200"/>
            </a:pPr>
            <a:r>
              <a:rPr lang="en-US" dirty="0"/>
              <a:t>minimize per-job data needs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Determine your </a:t>
            </a:r>
            <a:r>
              <a:rPr lang="en-US" i="1" dirty="0"/>
              <a:t>batch</a:t>
            </a:r>
            <a:r>
              <a:rPr lang="en-US" dirty="0"/>
              <a:t> needs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Leverage HTCondor and OSG data handling features!</a:t>
            </a:r>
            <a:endParaRPr dirty="0"/>
          </a:p>
        </p:txBody>
      </p:sp>
      <p:sp>
        <p:nvSpPr>
          <p:cNvPr id="199" name="Google Shape;199;p1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2958</Words>
  <Application>Microsoft Macintosh PowerPoint</Application>
  <PresentationFormat>On-screen Show (16:9)</PresentationFormat>
  <Paragraphs>801</Paragraphs>
  <Slides>68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Consolas</vt:lpstr>
      <vt:lpstr>Helvetica Neue</vt:lpstr>
      <vt:lpstr>Noto Sans Symbols</vt:lpstr>
      <vt:lpstr>Poppins</vt:lpstr>
      <vt:lpstr>Times</vt:lpstr>
      <vt:lpstr>Times New Roman</vt:lpstr>
      <vt:lpstr>OSG-Summer-School-Template</vt:lpstr>
      <vt:lpstr>Handling Data on OSG</vt:lpstr>
      <vt:lpstr>Like all things</vt:lpstr>
      <vt:lpstr>Planning?</vt:lpstr>
      <vt:lpstr>Benefits!</vt:lpstr>
      <vt:lpstr>Handling Data on OSG</vt:lpstr>
      <vt:lpstr>What is big large data?</vt:lpstr>
      <vt:lpstr>What is big large data?</vt:lpstr>
      <vt:lpstr>Determining In-Job Needs</vt:lpstr>
      <vt:lpstr>Data Management Tips</vt:lpstr>
      <vt:lpstr>First! Try to minimize your data</vt:lpstr>
      <vt:lpstr>‘Large’ data: The collaborator analogy </vt:lpstr>
      <vt:lpstr>Transfers</vt:lpstr>
      <vt:lpstr>Large input in HTC and OSG</vt:lpstr>
      <vt:lpstr>Handling Data on OSG</vt:lpstr>
      <vt:lpstr>Review: HTCondor Data Handling</vt:lpstr>
      <vt:lpstr>Network bottleneck: the submit server</vt:lpstr>
      <vt:lpstr>Network bottleneck: the submit server</vt:lpstr>
      <vt:lpstr>Network bottleneck: the submit server</vt:lpstr>
      <vt:lpstr>Hardware transfer limits</vt:lpstr>
      <vt:lpstr>Handling Data on OSG</vt:lpstr>
      <vt:lpstr>Large input in HTC and OSG</vt:lpstr>
      <vt:lpstr>Using a Web Proxy</vt:lpstr>
      <vt:lpstr>Using a Web Proxy</vt:lpstr>
      <vt:lpstr>Using a Web Proxy</vt:lpstr>
      <vt:lpstr>Using a Web Proxy</vt:lpstr>
      <vt:lpstr>Using a Web Proxy</vt:lpstr>
      <vt:lpstr>Using a Web Proxy</vt:lpstr>
      <vt:lpstr>Downloading HTTP Files</vt:lpstr>
      <vt:lpstr>Web Proxy Considerations</vt:lpstr>
      <vt:lpstr>In the OSG (Ex. 2.1)</vt:lpstr>
      <vt:lpstr>Handling Data on OSG</vt:lpstr>
      <vt:lpstr>Large input in HTC and OSG</vt:lpstr>
      <vt:lpstr>Using Stash for Input</vt:lpstr>
      <vt:lpstr>Stash Usage on OSG</vt:lpstr>
      <vt:lpstr>Stash Considerations</vt:lpstr>
      <vt:lpstr>Placing Files in Stash</vt:lpstr>
      <vt:lpstr>Obtaining Files in Stash</vt:lpstr>
      <vt:lpstr>Obtaining Files in Stash</vt:lpstr>
      <vt:lpstr>In the Submit File</vt:lpstr>
      <vt:lpstr>In the Job Executable</vt:lpstr>
      <vt:lpstr>What’s Different for Output?</vt:lpstr>
      <vt:lpstr>Output for HTC and OSG</vt:lpstr>
      <vt:lpstr>Output for HTC and OSG</vt:lpstr>
      <vt:lpstr>Writing to Stash</vt:lpstr>
      <vt:lpstr>Other Considerations</vt:lpstr>
      <vt:lpstr>Other Considerations</vt:lpstr>
      <vt:lpstr>Cleaning Up Old Data</vt:lpstr>
      <vt:lpstr>Handling Data on OSG</vt:lpstr>
      <vt:lpstr>(Local) Shared Filesystems</vt:lpstr>
      <vt:lpstr>Filesystem Quotas</vt:lpstr>
      <vt:lpstr>Quick Reference</vt:lpstr>
      <vt:lpstr>Required Exercises</vt:lpstr>
      <vt:lpstr>Bonus Exercises</vt:lpstr>
      <vt:lpstr>Acknowledgments</vt:lpstr>
      <vt:lpstr>Additional Slides</vt:lpstr>
      <vt:lpstr>(Local) Shared Filesystems</vt:lpstr>
      <vt:lpstr>Shared FS Technologies</vt:lpstr>
      <vt:lpstr>Shared FS Configurations</vt:lpstr>
      <vt:lpstr>Submit dir within shared FS</vt:lpstr>
      <vt:lpstr>Submit dir within shared FS</vt:lpstr>
      <vt:lpstr>Separate shared FS</vt:lpstr>
      <vt:lpstr>Separate shared FS - Input</vt:lpstr>
      <vt:lpstr>Separate shared FS - Input</vt:lpstr>
      <vt:lpstr>Separate shared FS - Input</vt:lpstr>
      <vt:lpstr>Separate shared FS - Output</vt:lpstr>
      <vt:lpstr>Separate shared FS - Output</vt:lpstr>
      <vt:lpstr>Separate shared FS - Output</vt:lpstr>
      <vt:lpstr>At UW-Madison (Ex. 3.1-3.2)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Considerations</dc:title>
  <dc:creator>Alain Roy</dc:creator>
  <cp:lastModifiedBy>Derek Weitzel</cp:lastModifiedBy>
  <cp:revision>46</cp:revision>
  <cp:lastPrinted>2019-07-18T13:48:30Z</cp:lastPrinted>
  <dcterms:created xsi:type="dcterms:W3CDTF">2010-07-18T15:11:48Z</dcterms:created>
  <dcterms:modified xsi:type="dcterms:W3CDTF">2021-08-06T13:42:54Z</dcterms:modified>
</cp:coreProperties>
</file>