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93" r:id="rId3"/>
    <p:sldId id="294" r:id="rId4"/>
    <p:sldId id="295" r:id="rId5"/>
    <p:sldId id="296" r:id="rId6"/>
    <p:sldId id="304" r:id="rId7"/>
    <p:sldId id="305" r:id="rId8"/>
    <p:sldId id="298" r:id="rId9"/>
    <p:sldId id="300" r:id="rId10"/>
    <p:sldId id="299" r:id="rId11"/>
    <p:sldId id="306" r:id="rId12"/>
    <p:sldId id="301" r:id="rId13"/>
    <p:sldId id="302" r:id="rId14"/>
    <p:sldId id="307" r:id="rId15"/>
    <p:sldId id="30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EB Garamond" panose="02020500000000000000" charset="0"/>
      <p:regular r:id="rId22"/>
      <p:bold r:id="rId23"/>
      <p:italic r:id="rId24"/>
      <p:boldItalic r:id="rId25"/>
    </p:embeddedFont>
    <p:embeddedFont>
      <p:font typeface="Montserrat ExtraBold" panose="02020500000000000000" charset="0"/>
      <p:bold r:id="rId26"/>
      <p:boldItalic r:id="rId27"/>
    </p:embeddedFont>
    <p:embeddedFont>
      <p:font typeface="Montserrat Light" panose="02020500000000000000" charset="0"/>
      <p:regular r:id="rId28"/>
      <p:bold r:id="rId29"/>
      <p:italic r:id="rId30"/>
      <p:boldItalic r:id="rId31"/>
    </p:embeddedFont>
    <p:embeddedFont>
      <p:font typeface="Squada One" panose="02020500000000000000"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4A7347-6C11-40FF-8584-B9BF7C823820}">
  <a:tblStyle styleId="{744A7347-6C11-40FF-8584-B9BF7C823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 y="20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A348A6-96A6-4BCF-9D0D-53FBB37D1BB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TW" altLang="en-US"/>
        </a:p>
      </dgm:t>
    </dgm:pt>
    <dgm:pt modelId="{D68E8234-A010-4011-8B03-A3734AC48224}">
      <dgm:prSet phldrT="[Text]"/>
      <dgm:spPr>
        <a:solidFill>
          <a:schemeClr val="accent5"/>
        </a:solidFill>
      </dgm:spPr>
      <dgm:t>
        <a:bodyPr/>
        <a:lstStyle/>
        <a:p>
          <a:r>
            <a:rPr lang="en-US" altLang="zh-TW" dirty="0"/>
            <a:t>Feature selection</a:t>
          </a:r>
          <a:endParaRPr lang="zh-TW" altLang="en-US" dirty="0"/>
        </a:p>
      </dgm:t>
    </dgm:pt>
    <dgm:pt modelId="{21716E1E-2061-4C1C-928C-7549947C615B}" type="parTrans" cxnId="{310EFC71-7AD4-4842-8204-F10350DA5BAC}">
      <dgm:prSet/>
      <dgm:spPr/>
      <dgm:t>
        <a:bodyPr/>
        <a:lstStyle/>
        <a:p>
          <a:endParaRPr lang="zh-TW" altLang="en-US"/>
        </a:p>
      </dgm:t>
    </dgm:pt>
    <dgm:pt modelId="{2B7D4865-E74F-4524-9DCA-7A86E31CD713}" type="sibTrans" cxnId="{310EFC71-7AD4-4842-8204-F10350DA5BAC}">
      <dgm:prSet/>
      <dgm:spPr/>
      <dgm:t>
        <a:bodyPr/>
        <a:lstStyle/>
        <a:p>
          <a:endParaRPr lang="zh-TW" altLang="en-US"/>
        </a:p>
      </dgm:t>
    </dgm:pt>
    <dgm:pt modelId="{BC1F8864-31B2-48F5-A074-322CFE363A34}">
      <dgm:prSet phldrT="[Text]"/>
      <dgm:spPr/>
      <dgm:t>
        <a:bodyPr/>
        <a:lstStyle/>
        <a:p>
          <a:r>
            <a:rPr lang="en-US" altLang="zh-TW" dirty="0"/>
            <a:t>Log-transform/one hot encoding/scaling</a:t>
          </a:r>
          <a:endParaRPr lang="zh-TW" altLang="en-US" dirty="0"/>
        </a:p>
      </dgm:t>
    </dgm:pt>
    <dgm:pt modelId="{17EF27E5-5596-4FF7-B8DF-1FDC4FD27673}" type="parTrans" cxnId="{EE07AF96-BB9A-4BF8-8069-EF304443AEDE}">
      <dgm:prSet/>
      <dgm:spPr/>
      <dgm:t>
        <a:bodyPr/>
        <a:lstStyle/>
        <a:p>
          <a:endParaRPr lang="zh-TW" altLang="en-US"/>
        </a:p>
      </dgm:t>
    </dgm:pt>
    <dgm:pt modelId="{23371584-7063-4D47-A049-9546129C06AF}" type="sibTrans" cxnId="{EE07AF96-BB9A-4BF8-8069-EF304443AEDE}">
      <dgm:prSet/>
      <dgm:spPr/>
      <dgm:t>
        <a:bodyPr/>
        <a:lstStyle/>
        <a:p>
          <a:endParaRPr lang="zh-TW" altLang="en-US"/>
        </a:p>
      </dgm:t>
    </dgm:pt>
    <dgm:pt modelId="{53B71C5D-DECF-465D-B202-7F7605A6D71F}">
      <dgm:prSet phldrT="[Text]"/>
      <dgm:spPr>
        <a:solidFill>
          <a:schemeClr val="accent5"/>
        </a:solidFill>
      </dgm:spPr>
      <dgm:t>
        <a:bodyPr/>
        <a:lstStyle/>
        <a:p>
          <a:r>
            <a:rPr lang="en-US" altLang="zh-TW" dirty="0"/>
            <a:t>Model training, </a:t>
          </a:r>
          <a:r>
            <a:rPr lang="en-US" altLang="zh-TW" dirty="0" err="1"/>
            <a:t>hyperparamter</a:t>
          </a:r>
          <a:r>
            <a:rPr lang="en-US" altLang="zh-TW" dirty="0"/>
            <a:t> tuning (</a:t>
          </a:r>
          <a:r>
            <a:rPr lang="en-US" altLang="zh-TW" dirty="0" err="1"/>
            <a:t>scikit</a:t>
          </a:r>
          <a:r>
            <a:rPr lang="en-US" altLang="zh-TW" dirty="0"/>
            <a:t>-learn), prediction</a:t>
          </a:r>
        </a:p>
      </dgm:t>
    </dgm:pt>
    <dgm:pt modelId="{30FCC0DD-29D8-4157-A2F1-09683321C358}" type="parTrans" cxnId="{5C6B99D2-C257-4491-B49C-35DE2101D1E4}">
      <dgm:prSet/>
      <dgm:spPr/>
      <dgm:t>
        <a:bodyPr/>
        <a:lstStyle/>
        <a:p>
          <a:endParaRPr lang="zh-TW" altLang="en-US"/>
        </a:p>
      </dgm:t>
    </dgm:pt>
    <dgm:pt modelId="{AB7B8B15-B7C5-4A47-9A8D-A73FDD6A86F0}" type="sibTrans" cxnId="{5C6B99D2-C257-4491-B49C-35DE2101D1E4}">
      <dgm:prSet/>
      <dgm:spPr/>
      <dgm:t>
        <a:bodyPr/>
        <a:lstStyle/>
        <a:p>
          <a:endParaRPr lang="zh-TW" altLang="en-US"/>
        </a:p>
      </dgm:t>
    </dgm:pt>
    <dgm:pt modelId="{D7039FFF-7E25-4D14-9F72-771C60F8B324}">
      <dgm:prSet phldrT="[Text]"/>
      <dgm:spPr/>
      <dgm:t>
        <a:bodyPr/>
        <a:lstStyle/>
        <a:p>
          <a:r>
            <a:rPr lang="en-US" altLang="zh-TW" dirty="0"/>
            <a:t>Train-test split</a:t>
          </a:r>
          <a:endParaRPr lang="zh-TW" altLang="en-US" dirty="0"/>
        </a:p>
      </dgm:t>
    </dgm:pt>
    <dgm:pt modelId="{6C965396-CCB6-4218-BA0A-0BBAAF6465C1}" type="parTrans" cxnId="{63B78ABC-7FBF-4E40-BC32-AE8A32A117F1}">
      <dgm:prSet/>
      <dgm:spPr/>
      <dgm:t>
        <a:bodyPr/>
        <a:lstStyle/>
        <a:p>
          <a:endParaRPr lang="zh-TW" altLang="en-US"/>
        </a:p>
      </dgm:t>
    </dgm:pt>
    <dgm:pt modelId="{D1132A02-AA86-405A-9E92-C8A1D03AAA61}" type="sibTrans" cxnId="{63B78ABC-7FBF-4E40-BC32-AE8A32A117F1}">
      <dgm:prSet/>
      <dgm:spPr/>
      <dgm:t>
        <a:bodyPr/>
        <a:lstStyle/>
        <a:p>
          <a:endParaRPr lang="zh-TW" altLang="en-US"/>
        </a:p>
      </dgm:t>
    </dgm:pt>
    <dgm:pt modelId="{34DF4AF9-BCAD-4905-A4A6-F7FC03574D1F}" type="pres">
      <dgm:prSet presAssocID="{A1A348A6-96A6-4BCF-9D0D-53FBB37D1BBD}" presName="outerComposite" presStyleCnt="0">
        <dgm:presLayoutVars>
          <dgm:chMax val="5"/>
          <dgm:dir/>
          <dgm:resizeHandles val="exact"/>
        </dgm:presLayoutVars>
      </dgm:prSet>
      <dgm:spPr/>
    </dgm:pt>
    <dgm:pt modelId="{651F1EDA-F7B7-400C-B474-6D0B98C9220C}" type="pres">
      <dgm:prSet presAssocID="{A1A348A6-96A6-4BCF-9D0D-53FBB37D1BBD}" presName="dummyMaxCanvas" presStyleCnt="0">
        <dgm:presLayoutVars/>
      </dgm:prSet>
      <dgm:spPr/>
    </dgm:pt>
    <dgm:pt modelId="{A981D204-D916-47E4-9E78-9F032EE7EE83}" type="pres">
      <dgm:prSet presAssocID="{A1A348A6-96A6-4BCF-9D0D-53FBB37D1BBD}" presName="FourNodes_1" presStyleLbl="node1" presStyleIdx="0" presStyleCnt="4" custLinFactNeighborY="-4106">
        <dgm:presLayoutVars>
          <dgm:bulletEnabled val="1"/>
        </dgm:presLayoutVars>
      </dgm:prSet>
      <dgm:spPr/>
    </dgm:pt>
    <dgm:pt modelId="{6AB4B568-07D0-4A0B-A2EC-83BEF17CFE88}" type="pres">
      <dgm:prSet presAssocID="{A1A348A6-96A6-4BCF-9D0D-53FBB37D1BBD}" presName="FourNodes_2" presStyleLbl="node1" presStyleIdx="1" presStyleCnt="4">
        <dgm:presLayoutVars>
          <dgm:bulletEnabled val="1"/>
        </dgm:presLayoutVars>
      </dgm:prSet>
      <dgm:spPr/>
    </dgm:pt>
    <dgm:pt modelId="{2901457B-AAAD-4104-A8DE-7557BEE0B544}" type="pres">
      <dgm:prSet presAssocID="{A1A348A6-96A6-4BCF-9D0D-53FBB37D1BBD}" presName="FourNodes_3" presStyleLbl="node1" presStyleIdx="2" presStyleCnt="4">
        <dgm:presLayoutVars>
          <dgm:bulletEnabled val="1"/>
        </dgm:presLayoutVars>
      </dgm:prSet>
      <dgm:spPr/>
    </dgm:pt>
    <dgm:pt modelId="{5C1C567E-38EA-499A-B3D4-9E72436BBB63}" type="pres">
      <dgm:prSet presAssocID="{A1A348A6-96A6-4BCF-9D0D-53FBB37D1BBD}" presName="FourNodes_4" presStyleLbl="node1" presStyleIdx="3" presStyleCnt="4">
        <dgm:presLayoutVars>
          <dgm:bulletEnabled val="1"/>
        </dgm:presLayoutVars>
      </dgm:prSet>
      <dgm:spPr/>
    </dgm:pt>
    <dgm:pt modelId="{6A56F39B-0913-4809-9A61-17F91789359F}" type="pres">
      <dgm:prSet presAssocID="{A1A348A6-96A6-4BCF-9D0D-53FBB37D1BBD}" presName="FourConn_1-2" presStyleLbl="fgAccFollowNode1" presStyleIdx="0" presStyleCnt="3">
        <dgm:presLayoutVars>
          <dgm:bulletEnabled val="1"/>
        </dgm:presLayoutVars>
      </dgm:prSet>
      <dgm:spPr/>
    </dgm:pt>
    <dgm:pt modelId="{7AAB51C7-7959-4A0D-9B08-D744AAB64FAD}" type="pres">
      <dgm:prSet presAssocID="{A1A348A6-96A6-4BCF-9D0D-53FBB37D1BBD}" presName="FourConn_2-3" presStyleLbl="fgAccFollowNode1" presStyleIdx="1" presStyleCnt="3">
        <dgm:presLayoutVars>
          <dgm:bulletEnabled val="1"/>
        </dgm:presLayoutVars>
      </dgm:prSet>
      <dgm:spPr/>
    </dgm:pt>
    <dgm:pt modelId="{89243C7C-5F57-448C-9EF9-FDDB440261D9}" type="pres">
      <dgm:prSet presAssocID="{A1A348A6-96A6-4BCF-9D0D-53FBB37D1BBD}" presName="FourConn_3-4" presStyleLbl="fgAccFollowNode1" presStyleIdx="2" presStyleCnt="3">
        <dgm:presLayoutVars>
          <dgm:bulletEnabled val="1"/>
        </dgm:presLayoutVars>
      </dgm:prSet>
      <dgm:spPr/>
    </dgm:pt>
    <dgm:pt modelId="{42F4484D-1F40-4B1C-9615-3E6078E553A6}" type="pres">
      <dgm:prSet presAssocID="{A1A348A6-96A6-4BCF-9D0D-53FBB37D1BBD}" presName="FourNodes_1_text" presStyleLbl="node1" presStyleIdx="3" presStyleCnt="4">
        <dgm:presLayoutVars>
          <dgm:bulletEnabled val="1"/>
        </dgm:presLayoutVars>
      </dgm:prSet>
      <dgm:spPr/>
    </dgm:pt>
    <dgm:pt modelId="{8775623F-DD38-4741-A15B-C19D10BFA156}" type="pres">
      <dgm:prSet presAssocID="{A1A348A6-96A6-4BCF-9D0D-53FBB37D1BBD}" presName="FourNodes_2_text" presStyleLbl="node1" presStyleIdx="3" presStyleCnt="4">
        <dgm:presLayoutVars>
          <dgm:bulletEnabled val="1"/>
        </dgm:presLayoutVars>
      </dgm:prSet>
      <dgm:spPr/>
    </dgm:pt>
    <dgm:pt modelId="{BFB0507A-9AEC-4173-97D2-73A1166353BC}" type="pres">
      <dgm:prSet presAssocID="{A1A348A6-96A6-4BCF-9D0D-53FBB37D1BBD}" presName="FourNodes_3_text" presStyleLbl="node1" presStyleIdx="3" presStyleCnt="4">
        <dgm:presLayoutVars>
          <dgm:bulletEnabled val="1"/>
        </dgm:presLayoutVars>
      </dgm:prSet>
      <dgm:spPr/>
    </dgm:pt>
    <dgm:pt modelId="{19C05E6A-5285-4C8E-92FA-26E7578446E9}" type="pres">
      <dgm:prSet presAssocID="{A1A348A6-96A6-4BCF-9D0D-53FBB37D1BBD}" presName="FourNodes_4_text" presStyleLbl="node1" presStyleIdx="3" presStyleCnt="4">
        <dgm:presLayoutVars>
          <dgm:bulletEnabled val="1"/>
        </dgm:presLayoutVars>
      </dgm:prSet>
      <dgm:spPr/>
    </dgm:pt>
  </dgm:ptLst>
  <dgm:cxnLst>
    <dgm:cxn modelId="{1B243E31-FD16-4AEB-9D0C-EA0214C1358B}" type="presOf" srcId="{A1A348A6-96A6-4BCF-9D0D-53FBB37D1BBD}" destId="{34DF4AF9-BCAD-4905-A4A6-F7FC03574D1F}" srcOrd="0" destOrd="0" presId="urn:microsoft.com/office/officeart/2005/8/layout/vProcess5"/>
    <dgm:cxn modelId="{32DBEC31-DC1D-46DB-981A-E466F5695541}" type="presOf" srcId="{2B7D4865-E74F-4524-9DCA-7A86E31CD713}" destId="{6A56F39B-0913-4809-9A61-17F91789359F}" srcOrd="0" destOrd="0" presId="urn:microsoft.com/office/officeart/2005/8/layout/vProcess5"/>
    <dgm:cxn modelId="{1CE8DF64-C11F-49FF-A9FE-B7E975037949}" type="presOf" srcId="{D68E8234-A010-4011-8B03-A3734AC48224}" destId="{A981D204-D916-47E4-9E78-9F032EE7EE83}" srcOrd="0" destOrd="0" presId="urn:microsoft.com/office/officeart/2005/8/layout/vProcess5"/>
    <dgm:cxn modelId="{7A9DED68-E220-40D0-A3A1-7E0854EA7CE2}" type="presOf" srcId="{53B71C5D-DECF-465D-B202-7F7605A6D71F}" destId="{5C1C567E-38EA-499A-B3D4-9E72436BBB63}" srcOrd="0" destOrd="0" presId="urn:microsoft.com/office/officeart/2005/8/layout/vProcess5"/>
    <dgm:cxn modelId="{310EFC71-7AD4-4842-8204-F10350DA5BAC}" srcId="{A1A348A6-96A6-4BCF-9D0D-53FBB37D1BBD}" destId="{D68E8234-A010-4011-8B03-A3734AC48224}" srcOrd="0" destOrd="0" parTransId="{21716E1E-2061-4C1C-928C-7549947C615B}" sibTransId="{2B7D4865-E74F-4524-9DCA-7A86E31CD713}"/>
    <dgm:cxn modelId="{EBA8E754-F4D9-4043-AACE-B9D170F9A3FE}" type="presOf" srcId="{BC1F8864-31B2-48F5-A074-322CFE363A34}" destId="{6AB4B568-07D0-4A0B-A2EC-83BEF17CFE88}" srcOrd="0" destOrd="0" presId="urn:microsoft.com/office/officeart/2005/8/layout/vProcess5"/>
    <dgm:cxn modelId="{02878756-DEC6-4C2D-B65D-15EECC67FDAC}" type="presOf" srcId="{23371584-7063-4D47-A049-9546129C06AF}" destId="{7AAB51C7-7959-4A0D-9B08-D744AAB64FAD}" srcOrd="0" destOrd="0" presId="urn:microsoft.com/office/officeart/2005/8/layout/vProcess5"/>
    <dgm:cxn modelId="{9201EA8D-E2A2-40D3-B14B-646745871CE7}" type="presOf" srcId="{D7039FFF-7E25-4D14-9F72-771C60F8B324}" destId="{BFB0507A-9AEC-4173-97D2-73A1166353BC}" srcOrd="1" destOrd="0" presId="urn:microsoft.com/office/officeart/2005/8/layout/vProcess5"/>
    <dgm:cxn modelId="{EE07AF96-BB9A-4BF8-8069-EF304443AEDE}" srcId="{A1A348A6-96A6-4BCF-9D0D-53FBB37D1BBD}" destId="{BC1F8864-31B2-48F5-A074-322CFE363A34}" srcOrd="1" destOrd="0" parTransId="{17EF27E5-5596-4FF7-B8DF-1FDC4FD27673}" sibTransId="{23371584-7063-4D47-A049-9546129C06AF}"/>
    <dgm:cxn modelId="{9FFB82B4-AB3F-4075-8B7C-87229E40C0EF}" type="presOf" srcId="{D1132A02-AA86-405A-9E92-C8A1D03AAA61}" destId="{89243C7C-5F57-448C-9EF9-FDDB440261D9}" srcOrd="0" destOrd="0" presId="urn:microsoft.com/office/officeart/2005/8/layout/vProcess5"/>
    <dgm:cxn modelId="{63B78ABC-7FBF-4E40-BC32-AE8A32A117F1}" srcId="{A1A348A6-96A6-4BCF-9D0D-53FBB37D1BBD}" destId="{D7039FFF-7E25-4D14-9F72-771C60F8B324}" srcOrd="2" destOrd="0" parTransId="{6C965396-CCB6-4218-BA0A-0BBAAF6465C1}" sibTransId="{D1132A02-AA86-405A-9E92-C8A1D03AAA61}"/>
    <dgm:cxn modelId="{C7F33AC6-E3C6-49CF-8467-4A5FF164216E}" type="presOf" srcId="{53B71C5D-DECF-465D-B202-7F7605A6D71F}" destId="{19C05E6A-5285-4C8E-92FA-26E7578446E9}" srcOrd="1" destOrd="0" presId="urn:microsoft.com/office/officeart/2005/8/layout/vProcess5"/>
    <dgm:cxn modelId="{AA1953CC-9BEB-470C-9E27-7D1006DC373A}" type="presOf" srcId="{D7039FFF-7E25-4D14-9F72-771C60F8B324}" destId="{2901457B-AAAD-4104-A8DE-7557BEE0B544}" srcOrd="0" destOrd="0" presId="urn:microsoft.com/office/officeart/2005/8/layout/vProcess5"/>
    <dgm:cxn modelId="{5C6B99D2-C257-4491-B49C-35DE2101D1E4}" srcId="{A1A348A6-96A6-4BCF-9D0D-53FBB37D1BBD}" destId="{53B71C5D-DECF-465D-B202-7F7605A6D71F}" srcOrd="3" destOrd="0" parTransId="{30FCC0DD-29D8-4157-A2F1-09683321C358}" sibTransId="{AB7B8B15-B7C5-4A47-9A8D-A73FDD6A86F0}"/>
    <dgm:cxn modelId="{124B06D8-D272-48DF-8530-2EFD755852AD}" type="presOf" srcId="{BC1F8864-31B2-48F5-A074-322CFE363A34}" destId="{8775623F-DD38-4741-A15B-C19D10BFA156}" srcOrd="1" destOrd="0" presId="urn:microsoft.com/office/officeart/2005/8/layout/vProcess5"/>
    <dgm:cxn modelId="{AEAA80EF-5FA0-4142-9130-1086AD5F36BA}" type="presOf" srcId="{D68E8234-A010-4011-8B03-A3734AC48224}" destId="{42F4484D-1F40-4B1C-9615-3E6078E553A6}" srcOrd="1" destOrd="0" presId="urn:microsoft.com/office/officeart/2005/8/layout/vProcess5"/>
    <dgm:cxn modelId="{2B907795-5E23-4DE7-992B-9B76D064A113}" type="presParOf" srcId="{34DF4AF9-BCAD-4905-A4A6-F7FC03574D1F}" destId="{651F1EDA-F7B7-400C-B474-6D0B98C9220C}" srcOrd="0" destOrd="0" presId="urn:microsoft.com/office/officeart/2005/8/layout/vProcess5"/>
    <dgm:cxn modelId="{85609BD5-712A-496C-91F8-7BC7A640E8B8}" type="presParOf" srcId="{34DF4AF9-BCAD-4905-A4A6-F7FC03574D1F}" destId="{A981D204-D916-47E4-9E78-9F032EE7EE83}" srcOrd="1" destOrd="0" presId="urn:microsoft.com/office/officeart/2005/8/layout/vProcess5"/>
    <dgm:cxn modelId="{B70BD427-70F9-417E-BB88-796A7CB2C532}" type="presParOf" srcId="{34DF4AF9-BCAD-4905-A4A6-F7FC03574D1F}" destId="{6AB4B568-07D0-4A0B-A2EC-83BEF17CFE88}" srcOrd="2" destOrd="0" presId="urn:microsoft.com/office/officeart/2005/8/layout/vProcess5"/>
    <dgm:cxn modelId="{4851D3F8-57E5-423E-B83A-139D7079C5F6}" type="presParOf" srcId="{34DF4AF9-BCAD-4905-A4A6-F7FC03574D1F}" destId="{2901457B-AAAD-4104-A8DE-7557BEE0B544}" srcOrd="3" destOrd="0" presId="urn:microsoft.com/office/officeart/2005/8/layout/vProcess5"/>
    <dgm:cxn modelId="{9FF7942F-DB55-4BEE-BA63-E336F7B9B0F0}" type="presParOf" srcId="{34DF4AF9-BCAD-4905-A4A6-F7FC03574D1F}" destId="{5C1C567E-38EA-499A-B3D4-9E72436BBB63}" srcOrd="4" destOrd="0" presId="urn:microsoft.com/office/officeart/2005/8/layout/vProcess5"/>
    <dgm:cxn modelId="{01037592-75B8-4441-B151-E13639554EEB}" type="presParOf" srcId="{34DF4AF9-BCAD-4905-A4A6-F7FC03574D1F}" destId="{6A56F39B-0913-4809-9A61-17F91789359F}" srcOrd="5" destOrd="0" presId="urn:microsoft.com/office/officeart/2005/8/layout/vProcess5"/>
    <dgm:cxn modelId="{F93B73CA-35DD-4708-8A89-4AE2229D1D9A}" type="presParOf" srcId="{34DF4AF9-BCAD-4905-A4A6-F7FC03574D1F}" destId="{7AAB51C7-7959-4A0D-9B08-D744AAB64FAD}" srcOrd="6" destOrd="0" presId="urn:microsoft.com/office/officeart/2005/8/layout/vProcess5"/>
    <dgm:cxn modelId="{461181B4-1835-435E-BE1C-9ED041B035E3}" type="presParOf" srcId="{34DF4AF9-BCAD-4905-A4A6-F7FC03574D1F}" destId="{89243C7C-5F57-448C-9EF9-FDDB440261D9}" srcOrd="7" destOrd="0" presId="urn:microsoft.com/office/officeart/2005/8/layout/vProcess5"/>
    <dgm:cxn modelId="{4C4EA76E-93A8-491E-8DC4-D8911ACF7980}" type="presParOf" srcId="{34DF4AF9-BCAD-4905-A4A6-F7FC03574D1F}" destId="{42F4484D-1F40-4B1C-9615-3E6078E553A6}" srcOrd="8" destOrd="0" presId="urn:microsoft.com/office/officeart/2005/8/layout/vProcess5"/>
    <dgm:cxn modelId="{8B67DBEA-E4A8-4DA9-BA9C-67DB741EB212}" type="presParOf" srcId="{34DF4AF9-BCAD-4905-A4A6-F7FC03574D1F}" destId="{8775623F-DD38-4741-A15B-C19D10BFA156}" srcOrd="9" destOrd="0" presId="urn:microsoft.com/office/officeart/2005/8/layout/vProcess5"/>
    <dgm:cxn modelId="{73E20823-A9ED-4E85-B442-4E620C7C48B6}" type="presParOf" srcId="{34DF4AF9-BCAD-4905-A4A6-F7FC03574D1F}" destId="{BFB0507A-9AEC-4173-97D2-73A1166353BC}" srcOrd="10" destOrd="0" presId="urn:microsoft.com/office/officeart/2005/8/layout/vProcess5"/>
    <dgm:cxn modelId="{BB56B130-3A6D-49FB-8E2E-E5CD969E0773}" type="presParOf" srcId="{34DF4AF9-BCAD-4905-A4A6-F7FC03574D1F}" destId="{19C05E6A-5285-4C8E-92FA-26E7578446E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1D204-D916-47E4-9E78-9F032EE7EE83}">
      <dsp:nvSpPr>
        <dsp:cNvPr id="0" name=""/>
        <dsp:cNvSpPr/>
      </dsp:nvSpPr>
      <dsp:spPr>
        <a:xfrm>
          <a:off x="0" y="0"/>
          <a:ext cx="4876800" cy="561464"/>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TW" sz="1500" kern="1200" dirty="0"/>
            <a:t>Feature selection</a:t>
          </a:r>
          <a:endParaRPr lang="zh-TW" altLang="en-US" sz="1500" kern="1200" dirty="0"/>
        </a:p>
      </dsp:txBody>
      <dsp:txXfrm>
        <a:off x="16445" y="16445"/>
        <a:ext cx="4223491" cy="528574"/>
      </dsp:txXfrm>
    </dsp:sp>
    <dsp:sp modelId="{6AB4B568-07D0-4A0B-A2EC-83BEF17CFE88}">
      <dsp:nvSpPr>
        <dsp:cNvPr id="0" name=""/>
        <dsp:cNvSpPr/>
      </dsp:nvSpPr>
      <dsp:spPr>
        <a:xfrm>
          <a:off x="408432" y="663548"/>
          <a:ext cx="4876800" cy="5614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TW" sz="1500" kern="1200" dirty="0"/>
            <a:t>Log-transform/one hot encoding/scaling</a:t>
          </a:r>
          <a:endParaRPr lang="zh-TW" altLang="en-US" sz="1500" kern="1200" dirty="0"/>
        </a:p>
      </dsp:txBody>
      <dsp:txXfrm>
        <a:off x="424877" y="679993"/>
        <a:ext cx="4070526" cy="528574"/>
      </dsp:txXfrm>
    </dsp:sp>
    <dsp:sp modelId="{2901457B-AAAD-4104-A8DE-7557BEE0B544}">
      <dsp:nvSpPr>
        <dsp:cNvPr id="0" name=""/>
        <dsp:cNvSpPr/>
      </dsp:nvSpPr>
      <dsp:spPr>
        <a:xfrm>
          <a:off x="810768" y="1327097"/>
          <a:ext cx="4876800" cy="5614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TW" sz="1500" kern="1200" dirty="0"/>
            <a:t>Train-test split</a:t>
          </a:r>
          <a:endParaRPr lang="zh-TW" altLang="en-US" sz="1500" kern="1200" dirty="0"/>
        </a:p>
      </dsp:txBody>
      <dsp:txXfrm>
        <a:off x="827213" y="1343542"/>
        <a:ext cx="4076622" cy="528574"/>
      </dsp:txXfrm>
    </dsp:sp>
    <dsp:sp modelId="{5C1C567E-38EA-499A-B3D4-9E72436BBB63}">
      <dsp:nvSpPr>
        <dsp:cNvPr id="0" name=""/>
        <dsp:cNvSpPr/>
      </dsp:nvSpPr>
      <dsp:spPr>
        <a:xfrm>
          <a:off x="1219200" y="1990646"/>
          <a:ext cx="4876800" cy="561464"/>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TW" sz="1500" kern="1200" dirty="0"/>
            <a:t>Model training, </a:t>
          </a:r>
          <a:r>
            <a:rPr lang="en-US" altLang="zh-TW" sz="1500" kern="1200" dirty="0" err="1"/>
            <a:t>hyperparamter</a:t>
          </a:r>
          <a:r>
            <a:rPr lang="en-US" altLang="zh-TW" sz="1500" kern="1200" dirty="0"/>
            <a:t> tuning (</a:t>
          </a:r>
          <a:r>
            <a:rPr lang="en-US" altLang="zh-TW" sz="1500" kern="1200" dirty="0" err="1"/>
            <a:t>scikit</a:t>
          </a:r>
          <a:r>
            <a:rPr lang="en-US" altLang="zh-TW" sz="1500" kern="1200" dirty="0"/>
            <a:t>-learn), prediction</a:t>
          </a:r>
        </a:p>
      </dsp:txBody>
      <dsp:txXfrm>
        <a:off x="1235645" y="2007091"/>
        <a:ext cx="4070526" cy="528574"/>
      </dsp:txXfrm>
    </dsp:sp>
    <dsp:sp modelId="{6A56F39B-0913-4809-9A61-17F91789359F}">
      <dsp:nvSpPr>
        <dsp:cNvPr id="0" name=""/>
        <dsp:cNvSpPr/>
      </dsp:nvSpPr>
      <dsp:spPr>
        <a:xfrm>
          <a:off x="4511848" y="430030"/>
          <a:ext cx="364951" cy="364951"/>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zh-TW" altLang="en-US" sz="1700" kern="1200"/>
        </a:p>
      </dsp:txBody>
      <dsp:txXfrm>
        <a:off x="4593962" y="430030"/>
        <a:ext cx="200723" cy="274626"/>
      </dsp:txXfrm>
    </dsp:sp>
    <dsp:sp modelId="{7AAB51C7-7959-4A0D-9B08-D744AAB64FAD}">
      <dsp:nvSpPr>
        <dsp:cNvPr id="0" name=""/>
        <dsp:cNvSpPr/>
      </dsp:nvSpPr>
      <dsp:spPr>
        <a:xfrm>
          <a:off x="4920280" y="1093579"/>
          <a:ext cx="364951" cy="364951"/>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zh-TW" altLang="en-US" sz="1700" kern="1200"/>
        </a:p>
      </dsp:txBody>
      <dsp:txXfrm>
        <a:off x="5002394" y="1093579"/>
        <a:ext cx="200723" cy="274626"/>
      </dsp:txXfrm>
    </dsp:sp>
    <dsp:sp modelId="{89243C7C-5F57-448C-9EF9-FDDB440261D9}">
      <dsp:nvSpPr>
        <dsp:cNvPr id="0" name=""/>
        <dsp:cNvSpPr/>
      </dsp:nvSpPr>
      <dsp:spPr>
        <a:xfrm>
          <a:off x="5322616" y="1757128"/>
          <a:ext cx="364951" cy="364951"/>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zh-TW" altLang="en-US" sz="1700" kern="1200"/>
        </a:p>
      </dsp:txBody>
      <dsp:txXfrm>
        <a:off x="5404730" y="1757128"/>
        <a:ext cx="200723" cy="2746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434343"/>
                </a:solidFill>
                <a:latin typeface="+mj-lt"/>
                <a:cs typeface="Calibri" panose="020F0502020204030204" pitchFamily="34" charset="0"/>
              </a:rPr>
              <a:t>House </a:t>
            </a:r>
            <a:r>
              <a:rPr lang="en-US" altLang="zh-TW" dirty="0">
                <a:solidFill>
                  <a:srgbClr val="434343"/>
                </a:solidFill>
                <a:latin typeface="+mj-lt"/>
                <a:cs typeface="Calibri" panose="020F0502020204030204" pitchFamily="34" charset="0"/>
              </a:rPr>
              <a:t>Pricing Prediction</a:t>
            </a:r>
            <a:endParaRPr sz="2800" dirty="0">
              <a:solidFill>
                <a:srgbClr val="434343"/>
              </a:solidFill>
              <a:latin typeface="+mj-lt"/>
              <a:ea typeface="Montserrat Light"/>
              <a:cs typeface="Calibri" panose="020F0502020204030204" pitchFamily="34" charset="0"/>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subTitle" idx="1"/>
          </p:nvPr>
        </p:nvSpPr>
        <p:spPr>
          <a:xfrm flipH="1">
            <a:off x="314484" y="3184759"/>
            <a:ext cx="3949019" cy="5809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Yiming Lai, PhD</a:t>
            </a:r>
          </a:p>
          <a:p>
            <a:pPr marL="0" lvl="0" indent="0" algn="l" rtl="0">
              <a:spcBef>
                <a:spcPts val="0"/>
              </a:spcBef>
              <a:spcAft>
                <a:spcPts val="0"/>
              </a:spcAft>
              <a:buNone/>
            </a:pPr>
            <a:endParaRPr lang="en-US" dirty="0">
              <a:latin typeface="+mj-lt"/>
            </a:endParaRPr>
          </a:p>
          <a:p>
            <a:pPr marL="0" lvl="0" indent="0" algn="l" rtl="0">
              <a:spcBef>
                <a:spcPts val="0"/>
              </a:spcBef>
              <a:spcAft>
                <a:spcPts val="0"/>
              </a:spcAft>
              <a:buNone/>
            </a:pPr>
            <a:r>
              <a:rPr lang="en-US" dirty="0">
                <a:latin typeface="+mj-lt"/>
              </a:rPr>
              <a:t>Mentored by Wayne Ang</a:t>
            </a:r>
            <a:endParaRPr lang="en" dirty="0">
              <a:latin typeface="+mj-lt"/>
            </a:endParaRPr>
          </a:p>
          <a:p>
            <a:pPr marL="0" lvl="0" indent="0" algn="l" rtl="0">
              <a:spcBef>
                <a:spcPts val="0"/>
              </a:spcBef>
              <a:spcAft>
                <a:spcPts val="0"/>
              </a:spcAft>
              <a:buNone/>
            </a:pPr>
            <a:endParaRPr lang="en" dirty="0">
              <a:latin typeface="+mj-lt"/>
            </a:endParaRPr>
          </a:p>
          <a:p>
            <a:pPr marL="0" lvl="0" indent="0" algn="l" rtl="0">
              <a:spcBef>
                <a:spcPts val="0"/>
              </a:spcBef>
              <a:spcAft>
                <a:spcPts val="0"/>
              </a:spcAft>
              <a:buNone/>
            </a:pPr>
            <a:r>
              <a:rPr lang="en-US" dirty="0">
                <a:latin typeface="+mj-lt"/>
              </a:rPr>
              <a:t>Springboard </a:t>
            </a:r>
            <a:r>
              <a:rPr lang="en" dirty="0">
                <a:latin typeface="+mj-lt"/>
              </a:rPr>
              <a:t>D</a:t>
            </a:r>
            <a:r>
              <a:rPr lang="en-US" dirty="0" err="1">
                <a:latin typeface="+mj-lt"/>
              </a:rPr>
              <a:t>ata</a:t>
            </a:r>
            <a:r>
              <a:rPr lang="en-US" dirty="0">
                <a:latin typeface="+mj-lt"/>
              </a:rPr>
              <a:t> Science Capstone Project</a:t>
            </a:r>
            <a:endParaRPr dirty="0">
              <a:solidFill>
                <a:srgbClr val="434343"/>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E8B2-EA22-4C1E-AEA0-B2168B6879D9}"/>
              </a:ext>
            </a:extLst>
          </p:cNvPr>
          <p:cNvSpPr>
            <a:spLocks noGrp="1"/>
          </p:cNvSpPr>
          <p:nvPr>
            <p:ph type="ctrTitle"/>
          </p:nvPr>
        </p:nvSpPr>
        <p:spPr/>
        <p:txBody>
          <a:bodyPr/>
          <a:lstStyle/>
          <a:p>
            <a:r>
              <a:rPr lang="en-US" altLang="zh-TW" sz="1400" b="1" dirty="0">
                <a:latin typeface="+mj-lt"/>
              </a:rPr>
              <a:t>Feature selection – Numerical variables</a:t>
            </a:r>
            <a:endParaRPr lang="zh-TW" altLang="en-US" sz="1400" b="1" dirty="0">
              <a:latin typeface="+mj-lt"/>
            </a:endParaRPr>
          </a:p>
        </p:txBody>
      </p:sp>
      <p:pic>
        <p:nvPicPr>
          <p:cNvPr id="4" name="Picture 3">
            <a:extLst>
              <a:ext uri="{FF2B5EF4-FFF2-40B4-BE49-F238E27FC236}">
                <a16:creationId xmlns:a16="http://schemas.microsoft.com/office/drawing/2014/main" id="{45C3315E-8133-4D49-8D21-416992EADC99}"/>
              </a:ext>
            </a:extLst>
          </p:cNvPr>
          <p:cNvPicPr>
            <a:picLocks noChangeAspect="1"/>
          </p:cNvPicPr>
          <p:nvPr/>
        </p:nvPicPr>
        <p:blipFill>
          <a:blip r:embed="rId2"/>
          <a:stretch>
            <a:fillRect/>
          </a:stretch>
        </p:blipFill>
        <p:spPr>
          <a:xfrm>
            <a:off x="2285735" y="1137237"/>
            <a:ext cx="4219063" cy="3906371"/>
          </a:xfrm>
          <a:prstGeom prst="rect">
            <a:avLst/>
          </a:prstGeom>
        </p:spPr>
      </p:pic>
      <p:sp>
        <p:nvSpPr>
          <p:cNvPr id="5" name="Oval 4">
            <a:extLst>
              <a:ext uri="{FF2B5EF4-FFF2-40B4-BE49-F238E27FC236}">
                <a16:creationId xmlns:a16="http://schemas.microsoft.com/office/drawing/2014/main" id="{E0E5C1BF-084C-405F-85D3-B99100D9E3AB}"/>
              </a:ext>
            </a:extLst>
          </p:cNvPr>
          <p:cNvSpPr/>
          <p:nvPr/>
        </p:nvSpPr>
        <p:spPr>
          <a:xfrm>
            <a:off x="3473183" y="2036269"/>
            <a:ext cx="476410" cy="47641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Oval 5">
            <a:extLst>
              <a:ext uri="{FF2B5EF4-FFF2-40B4-BE49-F238E27FC236}">
                <a16:creationId xmlns:a16="http://schemas.microsoft.com/office/drawing/2014/main" id="{2C92962C-5903-4B30-89EB-EFE84D0D398A}"/>
              </a:ext>
            </a:extLst>
          </p:cNvPr>
          <p:cNvSpPr/>
          <p:nvPr/>
        </p:nvSpPr>
        <p:spPr>
          <a:xfrm>
            <a:off x="4770504" y="3402746"/>
            <a:ext cx="476410" cy="47641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TextBox 6">
            <a:extLst>
              <a:ext uri="{FF2B5EF4-FFF2-40B4-BE49-F238E27FC236}">
                <a16:creationId xmlns:a16="http://schemas.microsoft.com/office/drawing/2014/main" id="{8968AA10-980D-4DA4-ACBC-9D21D7257EE4}"/>
              </a:ext>
            </a:extLst>
          </p:cNvPr>
          <p:cNvSpPr txBox="1"/>
          <p:nvPr/>
        </p:nvSpPr>
        <p:spPr>
          <a:xfrm>
            <a:off x="3711388" y="1728492"/>
            <a:ext cx="838691" cy="307777"/>
          </a:xfrm>
          <a:prstGeom prst="rect">
            <a:avLst/>
          </a:prstGeom>
          <a:noFill/>
        </p:spPr>
        <p:txBody>
          <a:bodyPr wrap="none" rtlCol="0">
            <a:spAutoFit/>
          </a:bodyPr>
          <a:lstStyle/>
          <a:p>
            <a:r>
              <a:rPr lang="el-GR" altLang="zh-TW" dirty="0">
                <a:solidFill>
                  <a:srgbClr val="0000FF"/>
                </a:solidFill>
              </a:rPr>
              <a:t>ρ</a:t>
            </a:r>
            <a:r>
              <a:rPr lang="en-US" altLang="zh-TW" dirty="0">
                <a:solidFill>
                  <a:srgbClr val="0000FF"/>
                </a:solidFill>
              </a:rPr>
              <a:t> = 0.82</a:t>
            </a:r>
            <a:endParaRPr lang="zh-TW" altLang="en-US" dirty="0">
              <a:solidFill>
                <a:srgbClr val="0000FF"/>
              </a:solidFill>
            </a:endParaRPr>
          </a:p>
        </p:txBody>
      </p:sp>
      <p:sp>
        <p:nvSpPr>
          <p:cNvPr id="8" name="TextBox 7">
            <a:extLst>
              <a:ext uri="{FF2B5EF4-FFF2-40B4-BE49-F238E27FC236}">
                <a16:creationId xmlns:a16="http://schemas.microsoft.com/office/drawing/2014/main" id="{FDD1312C-FC13-41A4-92B0-ADE0ED572285}"/>
              </a:ext>
            </a:extLst>
          </p:cNvPr>
          <p:cNvSpPr txBox="1"/>
          <p:nvPr/>
        </p:nvSpPr>
        <p:spPr>
          <a:xfrm>
            <a:off x="4827568" y="3047242"/>
            <a:ext cx="838691" cy="307777"/>
          </a:xfrm>
          <a:prstGeom prst="rect">
            <a:avLst/>
          </a:prstGeom>
          <a:noFill/>
        </p:spPr>
        <p:txBody>
          <a:bodyPr wrap="none" rtlCol="0">
            <a:spAutoFit/>
          </a:bodyPr>
          <a:lstStyle/>
          <a:p>
            <a:r>
              <a:rPr lang="el-GR" altLang="zh-TW" dirty="0">
                <a:solidFill>
                  <a:srgbClr val="0000FF"/>
                </a:solidFill>
              </a:rPr>
              <a:t>ρ</a:t>
            </a:r>
            <a:r>
              <a:rPr lang="en-US" altLang="zh-TW" dirty="0">
                <a:solidFill>
                  <a:srgbClr val="0000FF"/>
                </a:solidFill>
              </a:rPr>
              <a:t> = 0.88</a:t>
            </a:r>
            <a:endParaRPr lang="zh-TW" altLang="en-US" dirty="0">
              <a:solidFill>
                <a:srgbClr val="0000FF"/>
              </a:solidFill>
            </a:endParaRPr>
          </a:p>
        </p:txBody>
      </p:sp>
      <p:sp>
        <p:nvSpPr>
          <p:cNvPr id="10" name="TextBox 9">
            <a:extLst>
              <a:ext uri="{FF2B5EF4-FFF2-40B4-BE49-F238E27FC236}">
                <a16:creationId xmlns:a16="http://schemas.microsoft.com/office/drawing/2014/main" id="{E9CEBAC0-102F-4566-850E-F6B34F23BD08}"/>
              </a:ext>
            </a:extLst>
          </p:cNvPr>
          <p:cNvSpPr txBox="1"/>
          <p:nvPr/>
        </p:nvSpPr>
        <p:spPr>
          <a:xfrm>
            <a:off x="6696147" y="3511603"/>
            <a:ext cx="2447853" cy="1954381"/>
          </a:xfrm>
          <a:prstGeom prst="rect">
            <a:avLst/>
          </a:prstGeom>
          <a:noFill/>
        </p:spPr>
        <p:txBody>
          <a:bodyPr wrap="square" rtlCol="0">
            <a:spAutoFit/>
          </a:bodyPr>
          <a:lstStyle/>
          <a:p>
            <a:pPr>
              <a:buSzPct val="80000"/>
            </a:pPr>
            <a:endParaRPr lang="en-US" altLang="zh-TW" sz="1100" dirty="0"/>
          </a:p>
          <a:p>
            <a:pPr marL="285750" indent="-285750">
              <a:buSzPct val="80000"/>
              <a:buFont typeface="Wingdings" panose="05000000000000000000" pitchFamily="2" charset="2"/>
              <a:buChar char="n"/>
            </a:pPr>
            <a:r>
              <a:rPr lang="en-US" altLang="zh-TW" sz="1100" dirty="0"/>
              <a:t>Remove 1stFlrSF and </a:t>
            </a:r>
            <a:r>
              <a:rPr lang="en-US" altLang="zh-TW" sz="1100" dirty="0" err="1"/>
              <a:t>GarageArea</a:t>
            </a:r>
            <a:endParaRPr lang="en-US" altLang="zh-TW" sz="1100" dirty="0"/>
          </a:p>
          <a:p>
            <a:pPr>
              <a:buSzPct val="80000"/>
            </a:pPr>
            <a:endParaRPr lang="en-US" altLang="zh-TW" sz="1100" dirty="0"/>
          </a:p>
          <a:p>
            <a:pPr marL="285750" indent="-285750">
              <a:buSzPct val="80000"/>
              <a:buFont typeface="Wingdings" panose="05000000000000000000" pitchFamily="2" charset="2"/>
              <a:buChar char="n"/>
            </a:pPr>
            <a:r>
              <a:rPr lang="en-US" altLang="zh-TW" sz="1100" dirty="0"/>
              <a:t>Only keep the features that have &gt; 0.1 correlation with the sale price</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endParaRPr lang="zh-TW" altLang="en-US" sz="1100" dirty="0"/>
          </a:p>
        </p:txBody>
      </p:sp>
    </p:spTree>
    <p:extLst>
      <p:ext uri="{BB962C8B-B14F-4D97-AF65-F5344CB8AC3E}">
        <p14:creationId xmlns:p14="http://schemas.microsoft.com/office/powerpoint/2010/main" val="184082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E8B2-EA22-4C1E-AEA0-B2168B6879D9}"/>
              </a:ext>
            </a:extLst>
          </p:cNvPr>
          <p:cNvSpPr>
            <a:spLocks noGrp="1"/>
          </p:cNvSpPr>
          <p:nvPr>
            <p:ph type="ctrTitle"/>
          </p:nvPr>
        </p:nvSpPr>
        <p:spPr/>
        <p:txBody>
          <a:bodyPr/>
          <a:lstStyle/>
          <a:p>
            <a:r>
              <a:rPr lang="en-US" altLang="zh-TW" sz="1400" b="1" dirty="0">
                <a:latin typeface="+mj-lt"/>
              </a:rPr>
              <a:t>Feature selection – Categorical variables</a:t>
            </a:r>
            <a:endParaRPr lang="zh-TW" altLang="en-US" sz="1400" b="1" dirty="0">
              <a:latin typeface="+mj-lt"/>
            </a:endParaRPr>
          </a:p>
        </p:txBody>
      </p:sp>
      <p:sp>
        <p:nvSpPr>
          <p:cNvPr id="9" name="TextBox 8">
            <a:extLst>
              <a:ext uri="{FF2B5EF4-FFF2-40B4-BE49-F238E27FC236}">
                <a16:creationId xmlns:a16="http://schemas.microsoft.com/office/drawing/2014/main" id="{F32ACA5D-1050-4013-B49A-91B22375BA39}"/>
              </a:ext>
            </a:extLst>
          </p:cNvPr>
          <p:cNvSpPr txBox="1"/>
          <p:nvPr/>
        </p:nvSpPr>
        <p:spPr>
          <a:xfrm>
            <a:off x="496250" y="1338206"/>
            <a:ext cx="7180099" cy="1631216"/>
          </a:xfrm>
          <a:prstGeom prst="rect">
            <a:avLst/>
          </a:prstGeom>
          <a:noFill/>
        </p:spPr>
        <p:txBody>
          <a:bodyPr wrap="square" rtlCol="0">
            <a:spAutoFit/>
          </a:bodyPr>
          <a:lstStyle/>
          <a:p>
            <a:r>
              <a:rPr lang="en-US" altLang="zh-TW" sz="1600" b="1" dirty="0">
                <a:solidFill>
                  <a:schemeClr val="accent4"/>
                </a:solidFill>
              </a:rPr>
              <a:t>Select categorical features</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Divide the sale price into 5 different categories: ['very </a:t>
            </a:r>
            <a:r>
              <a:rPr lang="en-US" altLang="zh-TW" sz="1200" dirty="0" err="1"/>
              <a:t>low','low','medium','high','very</a:t>
            </a:r>
            <a:r>
              <a:rPr lang="en-US" altLang="zh-TW" sz="1200" dirty="0"/>
              <a:t> high’]</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Perform Chi-Squared test and only keep the features that have p-values &lt; 0.05 </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endParaRPr lang="zh-TW" altLang="en-US" sz="1200" dirty="0"/>
          </a:p>
        </p:txBody>
      </p:sp>
    </p:spTree>
    <p:extLst>
      <p:ext uri="{BB962C8B-B14F-4D97-AF65-F5344CB8AC3E}">
        <p14:creationId xmlns:p14="http://schemas.microsoft.com/office/powerpoint/2010/main" val="183567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B45C-44B8-446F-ADDF-1638EA89F9BA}"/>
              </a:ext>
            </a:extLst>
          </p:cNvPr>
          <p:cNvSpPr>
            <a:spLocks noGrp="1"/>
          </p:cNvSpPr>
          <p:nvPr>
            <p:ph type="ctrTitle"/>
          </p:nvPr>
        </p:nvSpPr>
        <p:spPr/>
        <p:txBody>
          <a:bodyPr/>
          <a:lstStyle/>
          <a:p>
            <a:r>
              <a:rPr lang="en-US" altLang="zh-TW" sz="1400" b="1" dirty="0">
                <a:latin typeface="+mj-lt"/>
              </a:rPr>
              <a:t>Modeling</a:t>
            </a:r>
            <a:endParaRPr lang="zh-TW" altLang="en-US" sz="1400" b="1" dirty="0">
              <a:latin typeface="+mj-lt"/>
            </a:endParaRPr>
          </a:p>
        </p:txBody>
      </p:sp>
      <p:sp>
        <p:nvSpPr>
          <p:cNvPr id="3" name="TextBox 2">
            <a:extLst>
              <a:ext uri="{FF2B5EF4-FFF2-40B4-BE49-F238E27FC236}">
                <a16:creationId xmlns:a16="http://schemas.microsoft.com/office/drawing/2014/main" id="{2CD895EC-76FB-43D3-91A5-59895FE78FE9}"/>
              </a:ext>
            </a:extLst>
          </p:cNvPr>
          <p:cNvSpPr txBox="1"/>
          <p:nvPr/>
        </p:nvSpPr>
        <p:spPr>
          <a:xfrm>
            <a:off x="644846" y="2009237"/>
            <a:ext cx="5304657" cy="1384995"/>
          </a:xfrm>
          <a:prstGeom prst="rect">
            <a:avLst/>
          </a:prstGeom>
          <a:noFill/>
        </p:spPr>
        <p:txBody>
          <a:bodyPr wrap="none" rtlCol="0">
            <a:spAutoFit/>
          </a:bodyPr>
          <a:lstStyle/>
          <a:p>
            <a:pPr marL="342900" indent="-342900">
              <a:buAutoNum type="arabicPeriod"/>
            </a:pPr>
            <a:r>
              <a:rPr lang="en-US" altLang="zh-TW" dirty="0">
                <a:solidFill>
                  <a:srgbClr val="0000FF"/>
                </a:solidFill>
              </a:rPr>
              <a:t>Ridge regression </a:t>
            </a:r>
            <a:r>
              <a:rPr lang="en-US" altLang="zh-TW" dirty="0"/>
              <a:t>– Linear regression with L2 penalty</a:t>
            </a:r>
          </a:p>
          <a:p>
            <a:pPr marL="342900" indent="-342900">
              <a:buAutoNum type="arabicPeriod"/>
            </a:pPr>
            <a:r>
              <a:rPr lang="en-US" altLang="zh-TW" dirty="0">
                <a:solidFill>
                  <a:srgbClr val="0000FF"/>
                </a:solidFill>
              </a:rPr>
              <a:t>Lasso regression </a:t>
            </a:r>
            <a:r>
              <a:rPr lang="en-US" altLang="zh-TW" dirty="0"/>
              <a:t>– Linear regression with L1 penalty</a:t>
            </a:r>
          </a:p>
          <a:p>
            <a:pPr marL="342900" indent="-342900">
              <a:buAutoNum type="arabicPeriod"/>
            </a:pPr>
            <a:r>
              <a:rPr lang="en-US" altLang="zh-TW" dirty="0">
                <a:solidFill>
                  <a:srgbClr val="0000FF"/>
                </a:solidFill>
              </a:rPr>
              <a:t>Elastic Net regression </a:t>
            </a:r>
            <a:r>
              <a:rPr lang="en-US" altLang="zh-TW" dirty="0"/>
              <a:t>– combination of L1 and L2 penalties</a:t>
            </a:r>
          </a:p>
          <a:p>
            <a:pPr marL="342900" indent="-342900">
              <a:buAutoNum type="arabicPeriod"/>
            </a:pPr>
            <a:r>
              <a:rPr lang="en-US" altLang="zh-TW" dirty="0">
                <a:solidFill>
                  <a:srgbClr val="0000FF"/>
                </a:solidFill>
              </a:rPr>
              <a:t>Support Vector regression </a:t>
            </a:r>
            <a:r>
              <a:rPr lang="en-US" altLang="zh-TW" dirty="0"/>
              <a:t>– Robust to outliers </a:t>
            </a:r>
          </a:p>
          <a:p>
            <a:pPr marL="342900" indent="-342900">
              <a:buAutoNum type="arabicPeriod"/>
            </a:pPr>
            <a:r>
              <a:rPr lang="en-US" altLang="zh-TW" dirty="0">
                <a:solidFill>
                  <a:srgbClr val="0000FF"/>
                </a:solidFill>
              </a:rPr>
              <a:t>Random Forest  </a:t>
            </a:r>
            <a:r>
              <a:rPr lang="en-US" altLang="zh-TW" dirty="0"/>
              <a:t>– Tree base regression</a:t>
            </a:r>
          </a:p>
          <a:p>
            <a:pPr marL="342900" indent="-342900">
              <a:buAutoNum type="arabicPeriod"/>
            </a:pPr>
            <a:r>
              <a:rPr lang="en-US" altLang="zh-TW" dirty="0" err="1">
                <a:solidFill>
                  <a:srgbClr val="0000FF"/>
                </a:solidFill>
              </a:rPr>
              <a:t>XGBoost</a:t>
            </a:r>
            <a:r>
              <a:rPr lang="en-US" altLang="zh-TW" dirty="0"/>
              <a:t> – Gradient boosted tree base regression</a:t>
            </a:r>
            <a:endParaRPr lang="zh-TW" altLang="en-US" dirty="0"/>
          </a:p>
        </p:txBody>
      </p:sp>
      <p:sp>
        <p:nvSpPr>
          <p:cNvPr id="4" name="TextBox 3">
            <a:extLst>
              <a:ext uri="{FF2B5EF4-FFF2-40B4-BE49-F238E27FC236}">
                <a16:creationId xmlns:a16="http://schemas.microsoft.com/office/drawing/2014/main" id="{51011693-A24F-4A29-A579-BDC939361F32}"/>
              </a:ext>
            </a:extLst>
          </p:cNvPr>
          <p:cNvSpPr txBox="1"/>
          <p:nvPr/>
        </p:nvSpPr>
        <p:spPr>
          <a:xfrm>
            <a:off x="644846" y="1701460"/>
            <a:ext cx="1289135" cy="307777"/>
          </a:xfrm>
          <a:prstGeom prst="rect">
            <a:avLst/>
          </a:prstGeom>
          <a:noFill/>
        </p:spPr>
        <p:txBody>
          <a:bodyPr wrap="none" rtlCol="0">
            <a:spAutoFit/>
          </a:bodyPr>
          <a:lstStyle/>
          <a:p>
            <a:r>
              <a:rPr lang="en-US" altLang="zh-TW" b="1" dirty="0">
                <a:solidFill>
                  <a:schemeClr val="accent4"/>
                </a:solidFill>
              </a:rPr>
              <a:t>Base models</a:t>
            </a:r>
            <a:endParaRPr lang="zh-TW" altLang="en-US" b="1" dirty="0">
              <a:solidFill>
                <a:schemeClr val="accent4"/>
              </a:solidFill>
            </a:endParaRPr>
          </a:p>
        </p:txBody>
      </p:sp>
      <p:sp>
        <p:nvSpPr>
          <p:cNvPr id="5" name="TextBox 4">
            <a:extLst>
              <a:ext uri="{FF2B5EF4-FFF2-40B4-BE49-F238E27FC236}">
                <a16:creationId xmlns:a16="http://schemas.microsoft.com/office/drawing/2014/main" id="{AD7E0E02-236F-4138-B169-13B275D1FB32}"/>
              </a:ext>
            </a:extLst>
          </p:cNvPr>
          <p:cNvSpPr txBox="1"/>
          <p:nvPr/>
        </p:nvSpPr>
        <p:spPr>
          <a:xfrm>
            <a:off x="6455591" y="2547844"/>
            <a:ext cx="1507144" cy="307777"/>
          </a:xfrm>
          <a:prstGeom prst="rect">
            <a:avLst/>
          </a:prstGeom>
          <a:noFill/>
          <a:ln w="15875">
            <a:solidFill>
              <a:schemeClr val="accent4"/>
            </a:solidFill>
          </a:ln>
        </p:spPr>
        <p:txBody>
          <a:bodyPr wrap="none" rtlCol="0">
            <a:spAutoFit/>
          </a:bodyPr>
          <a:lstStyle/>
          <a:p>
            <a:r>
              <a:rPr lang="en-US" altLang="zh-TW" b="1" dirty="0">
                <a:solidFill>
                  <a:schemeClr val="accent4"/>
                </a:solidFill>
              </a:rPr>
              <a:t>Stacking model</a:t>
            </a:r>
            <a:endParaRPr lang="zh-TW" altLang="en-US" b="1" dirty="0">
              <a:solidFill>
                <a:schemeClr val="accent4"/>
              </a:solidFill>
            </a:endParaRPr>
          </a:p>
        </p:txBody>
      </p:sp>
      <p:sp>
        <p:nvSpPr>
          <p:cNvPr id="6" name="Right Brace 5">
            <a:extLst>
              <a:ext uri="{FF2B5EF4-FFF2-40B4-BE49-F238E27FC236}">
                <a16:creationId xmlns:a16="http://schemas.microsoft.com/office/drawing/2014/main" id="{73274D04-9DDA-4EB5-9B5A-0A4CB0232F0B}"/>
              </a:ext>
            </a:extLst>
          </p:cNvPr>
          <p:cNvSpPr/>
          <p:nvPr/>
        </p:nvSpPr>
        <p:spPr>
          <a:xfrm>
            <a:off x="5877673" y="2009236"/>
            <a:ext cx="261257" cy="1384995"/>
          </a:xfrm>
          <a:prstGeom prst="rightBrace">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4285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2C6C-5FC3-41DD-92CC-EA0ACCA99B67}"/>
              </a:ext>
            </a:extLst>
          </p:cNvPr>
          <p:cNvSpPr>
            <a:spLocks noGrp="1"/>
          </p:cNvSpPr>
          <p:nvPr>
            <p:ph type="ctrTitle"/>
          </p:nvPr>
        </p:nvSpPr>
        <p:spPr/>
        <p:txBody>
          <a:bodyPr/>
          <a:lstStyle/>
          <a:p>
            <a:r>
              <a:rPr lang="en-US" altLang="zh-TW" sz="1400" b="1" dirty="0">
                <a:latin typeface="+mj-lt"/>
              </a:rPr>
              <a:t>Model comparisons </a:t>
            </a:r>
            <a:endParaRPr lang="zh-TW" altLang="en-US" sz="1400" b="1" dirty="0">
              <a:latin typeface="+mj-lt"/>
            </a:endParaRPr>
          </a:p>
        </p:txBody>
      </p:sp>
      <p:pic>
        <p:nvPicPr>
          <p:cNvPr id="3" name="Picture 2">
            <a:extLst>
              <a:ext uri="{FF2B5EF4-FFF2-40B4-BE49-F238E27FC236}">
                <a16:creationId xmlns:a16="http://schemas.microsoft.com/office/drawing/2014/main" id="{D88F9A5D-FC09-487B-888A-5DC8342F8278}"/>
              </a:ext>
            </a:extLst>
          </p:cNvPr>
          <p:cNvPicPr>
            <a:picLocks noChangeAspect="1"/>
          </p:cNvPicPr>
          <p:nvPr/>
        </p:nvPicPr>
        <p:blipFill rotWithShape="1">
          <a:blip r:embed="rId2"/>
          <a:srcRect r="58668"/>
          <a:stretch/>
        </p:blipFill>
        <p:spPr>
          <a:xfrm>
            <a:off x="1075764" y="1103783"/>
            <a:ext cx="2766254" cy="2685103"/>
          </a:xfrm>
          <a:prstGeom prst="rect">
            <a:avLst/>
          </a:prstGeom>
        </p:spPr>
      </p:pic>
      <p:sp>
        <p:nvSpPr>
          <p:cNvPr id="5" name="TextBox 4">
            <a:extLst>
              <a:ext uri="{FF2B5EF4-FFF2-40B4-BE49-F238E27FC236}">
                <a16:creationId xmlns:a16="http://schemas.microsoft.com/office/drawing/2014/main" id="{FA50778C-E315-47AF-B836-47557BFDD273}"/>
              </a:ext>
            </a:extLst>
          </p:cNvPr>
          <p:cNvSpPr txBox="1"/>
          <p:nvPr/>
        </p:nvSpPr>
        <p:spPr>
          <a:xfrm>
            <a:off x="790975" y="3788886"/>
            <a:ext cx="7814664" cy="1600438"/>
          </a:xfrm>
          <a:prstGeom prst="rect">
            <a:avLst/>
          </a:prstGeom>
          <a:noFill/>
        </p:spPr>
        <p:txBody>
          <a:bodyPr wrap="square" rtlCol="0">
            <a:spAutoFit/>
          </a:bodyPr>
          <a:lstStyle/>
          <a:p>
            <a:endParaRPr lang="en-US" altLang="zh-TW" dirty="0"/>
          </a:p>
          <a:p>
            <a:pPr marL="285750" indent="-285750">
              <a:buSzPct val="80000"/>
              <a:buFont typeface="Wingdings" panose="05000000000000000000" pitchFamily="2" charset="2"/>
              <a:buChar char="n"/>
            </a:pPr>
            <a:endParaRPr lang="en-US" altLang="zh-TW" dirty="0"/>
          </a:p>
          <a:p>
            <a:pPr marL="285750" indent="-285750">
              <a:buSzPct val="80000"/>
              <a:buFont typeface="Wingdings" panose="05000000000000000000" pitchFamily="2" charset="2"/>
              <a:buChar char="n"/>
            </a:pPr>
            <a:r>
              <a:rPr lang="en-US" altLang="zh-TW" dirty="0"/>
              <a:t>Use the root mean square loss error as (RMSLE) the figure of merit for our model selection</a:t>
            </a:r>
          </a:p>
          <a:p>
            <a:pPr marL="285750" indent="-285750">
              <a:buSzPct val="80000"/>
              <a:buFont typeface="Wingdings" panose="05000000000000000000" pitchFamily="2" charset="2"/>
              <a:buChar char="n"/>
            </a:pPr>
            <a:r>
              <a:rPr lang="en-US" altLang="zh-TW" dirty="0"/>
              <a:t>Stacking model showed the best performance on the training set with RMSLE ~ 0.124</a:t>
            </a:r>
          </a:p>
          <a:p>
            <a:pPr marL="285750" indent="-285750">
              <a:buSzPct val="80000"/>
              <a:buFont typeface="Wingdings" panose="05000000000000000000" pitchFamily="2" charset="2"/>
              <a:buChar char="n"/>
            </a:pPr>
            <a:endParaRPr lang="en-US" altLang="zh-TW" dirty="0"/>
          </a:p>
          <a:p>
            <a:pPr marL="285750" indent="-285750">
              <a:buSzPct val="80000"/>
              <a:buFont typeface="Wingdings" panose="05000000000000000000" pitchFamily="2" charset="2"/>
              <a:buChar char="n"/>
            </a:pPr>
            <a:endParaRPr lang="en-US" altLang="zh-TW" dirty="0"/>
          </a:p>
          <a:p>
            <a:pPr marL="285750" indent="-285750">
              <a:buSzPct val="80000"/>
              <a:buFont typeface="Wingdings" panose="05000000000000000000" pitchFamily="2" charset="2"/>
              <a:buChar char="n"/>
            </a:pPr>
            <a:endParaRPr lang="zh-TW" altLang="en-US" dirty="0"/>
          </a:p>
        </p:txBody>
      </p:sp>
      <p:pic>
        <p:nvPicPr>
          <p:cNvPr id="7" name="Picture 6">
            <a:extLst>
              <a:ext uri="{FF2B5EF4-FFF2-40B4-BE49-F238E27FC236}">
                <a16:creationId xmlns:a16="http://schemas.microsoft.com/office/drawing/2014/main" id="{7F64B3D1-C637-423B-A914-3169D5AF63B9}"/>
              </a:ext>
            </a:extLst>
          </p:cNvPr>
          <p:cNvPicPr>
            <a:picLocks noChangeAspect="1"/>
          </p:cNvPicPr>
          <p:nvPr/>
        </p:nvPicPr>
        <p:blipFill>
          <a:blip r:embed="rId3"/>
          <a:stretch>
            <a:fillRect/>
          </a:stretch>
        </p:blipFill>
        <p:spPr>
          <a:xfrm>
            <a:off x="4115257" y="1165608"/>
            <a:ext cx="3756530" cy="2491769"/>
          </a:xfrm>
          <a:prstGeom prst="rect">
            <a:avLst/>
          </a:prstGeom>
        </p:spPr>
      </p:pic>
    </p:spTree>
    <p:extLst>
      <p:ext uri="{BB962C8B-B14F-4D97-AF65-F5344CB8AC3E}">
        <p14:creationId xmlns:p14="http://schemas.microsoft.com/office/powerpoint/2010/main" val="256256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F50B-F1B9-4292-97BD-F3112A1C8CBB}"/>
              </a:ext>
            </a:extLst>
          </p:cNvPr>
          <p:cNvSpPr>
            <a:spLocks noGrp="1"/>
          </p:cNvSpPr>
          <p:nvPr>
            <p:ph type="ctrTitle"/>
          </p:nvPr>
        </p:nvSpPr>
        <p:spPr/>
        <p:txBody>
          <a:bodyPr/>
          <a:lstStyle/>
          <a:p>
            <a:r>
              <a:rPr lang="en-US" altLang="zh-TW" sz="1400" b="1" dirty="0">
                <a:latin typeface="+mj-lt"/>
              </a:rPr>
              <a:t>More ideas to improve the model in the future</a:t>
            </a:r>
            <a:endParaRPr lang="zh-TW" altLang="en-US" sz="1400" b="1" dirty="0">
              <a:latin typeface="+mj-lt"/>
            </a:endParaRPr>
          </a:p>
        </p:txBody>
      </p:sp>
      <p:sp>
        <p:nvSpPr>
          <p:cNvPr id="5" name="TextBox 4">
            <a:extLst>
              <a:ext uri="{FF2B5EF4-FFF2-40B4-BE49-F238E27FC236}">
                <a16:creationId xmlns:a16="http://schemas.microsoft.com/office/drawing/2014/main" id="{F493E2EA-7DA5-48F1-B5AF-3461B94C07C9}"/>
              </a:ext>
            </a:extLst>
          </p:cNvPr>
          <p:cNvSpPr txBox="1"/>
          <p:nvPr/>
        </p:nvSpPr>
        <p:spPr>
          <a:xfrm>
            <a:off x="334886" y="1232922"/>
            <a:ext cx="6726742" cy="2492990"/>
          </a:xfrm>
          <a:prstGeom prst="rect">
            <a:avLst/>
          </a:prstGeom>
          <a:noFill/>
        </p:spPr>
        <p:txBody>
          <a:bodyPr wrap="square" rtlCol="0">
            <a:spAutoFit/>
          </a:bodyPr>
          <a:lstStyle/>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Better outlier detection algorithm besides the simple linear model</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Implement the early-stop hyperparameter to prevent overfitting, especially in the tree-based algorithm</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Further feature selection such as discarding the features that have 0 importance in the Lasso regressor </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Continue updating the latest data into the dataset </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endParaRPr lang="zh-TW" altLang="en-US" sz="1200" dirty="0"/>
          </a:p>
        </p:txBody>
      </p:sp>
    </p:spTree>
    <p:extLst>
      <p:ext uri="{BB962C8B-B14F-4D97-AF65-F5344CB8AC3E}">
        <p14:creationId xmlns:p14="http://schemas.microsoft.com/office/powerpoint/2010/main" val="393632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F50B-F1B9-4292-97BD-F3112A1C8CBB}"/>
              </a:ext>
            </a:extLst>
          </p:cNvPr>
          <p:cNvSpPr>
            <a:spLocks noGrp="1"/>
          </p:cNvSpPr>
          <p:nvPr>
            <p:ph type="ctrTitle"/>
          </p:nvPr>
        </p:nvSpPr>
        <p:spPr/>
        <p:txBody>
          <a:bodyPr/>
          <a:lstStyle/>
          <a:p>
            <a:r>
              <a:rPr lang="en-US" altLang="zh-TW" sz="1400" b="1" dirty="0">
                <a:latin typeface="+mj-lt"/>
              </a:rPr>
              <a:t>Conclusion</a:t>
            </a:r>
            <a:endParaRPr lang="zh-TW" altLang="en-US" sz="1400" b="1" dirty="0">
              <a:latin typeface="+mj-lt"/>
            </a:endParaRPr>
          </a:p>
        </p:txBody>
      </p:sp>
      <p:pic>
        <p:nvPicPr>
          <p:cNvPr id="4" name="Picture 3">
            <a:extLst>
              <a:ext uri="{FF2B5EF4-FFF2-40B4-BE49-F238E27FC236}">
                <a16:creationId xmlns:a16="http://schemas.microsoft.com/office/drawing/2014/main" id="{1531CC58-5241-4B83-AA03-373A77C39CBA}"/>
              </a:ext>
            </a:extLst>
          </p:cNvPr>
          <p:cNvPicPr>
            <a:picLocks noChangeAspect="1"/>
          </p:cNvPicPr>
          <p:nvPr/>
        </p:nvPicPr>
        <p:blipFill>
          <a:blip r:embed="rId2"/>
          <a:stretch>
            <a:fillRect/>
          </a:stretch>
        </p:blipFill>
        <p:spPr>
          <a:xfrm>
            <a:off x="0" y="1360074"/>
            <a:ext cx="4835412" cy="2665029"/>
          </a:xfrm>
          <a:prstGeom prst="rect">
            <a:avLst/>
          </a:prstGeom>
        </p:spPr>
      </p:pic>
      <p:sp>
        <p:nvSpPr>
          <p:cNvPr id="5" name="TextBox 4">
            <a:extLst>
              <a:ext uri="{FF2B5EF4-FFF2-40B4-BE49-F238E27FC236}">
                <a16:creationId xmlns:a16="http://schemas.microsoft.com/office/drawing/2014/main" id="{F493E2EA-7DA5-48F1-B5AF-3461B94C07C9}"/>
              </a:ext>
            </a:extLst>
          </p:cNvPr>
          <p:cNvSpPr txBox="1"/>
          <p:nvPr/>
        </p:nvSpPr>
        <p:spPr>
          <a:xfrm>
            <a:off x="5022146" y="1246038"/>
            <a:ext cx="3699232" cy="3785652"/>
          </a:xfrm>
          <a:prstGeom prst="rect">
            <a:avLst/>
          </a:prstGeom>
          <a:noFill/>
        </p:spPr>
        <p:txBody>
          <a:bodyPr wrap="square" rtlCol="0">
            <a:spAutoFit/>
          </a:bodyPr>
          <a:lstStyle/>
          <a:p>
            <a:pPr>
              <a:buSzPct val="80000"/>
            </a:pPr>
            <a:endParaRPr lang="en-US" altLang="zh-TW" sz="1200" dirty="0"/>
          </a:p>
          <a:p>
            <a:pPr marL="285750" indent="-285750">
              <a:buSzPct val="80000"/>
              <a:buFont typeface="Wingdings" panose="05000000000000000000" pitchFamily="2" charset="2"/>
              <a:buChar char="n"/>
            </a:pPr>
            <a:r>
              <a:rPr lang="en-US" altLang="zh-TW" sz="1200" dirty="0"/>
              <a:t>The important features that determine the sale price agree with our general consensus</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The most important features for the sale price is the size of the house with  4 out of top 5 positive contributors related to the size of the house</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The condition of the house is also important to the sale price</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r>
              <a:rPr lang="en-US" altLang="zh-TW" sz="1200" dirty="0"/>
              <a:t>To my surprise, the location of the house doesn’t add too much value to the sale price but since our dataset was collected only in Ames city, the importance of the location might be under-estimated</a:t>
            </a:r>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endParaRPr lang="en-US" altLang="zh-TW" sz="1200" dirty="0"/>
          </a:p>
          <a:p>
            <a:pPr marL="285750" indent="-285750">
              <a:buSzPct val="80000"/>
              <a:buFont typeface="Wingdings" panose="05000000000000000000" pitchFamily="2" charset="2"/>
              <a:buChar char="n"/>
            </a:pPr>
            <a:endParaRPr lang="zh-TW" altLang="en-US" sz="1200" dirty="0"/>
          </a:p>
        </p:txBody>
      </p:sp>
    </p:spTree>
    <p:extLst>
      <p:ext uri="{BB962C8B-B14F-4D97-AF65-F5344CB8AC3E}">
        <p14:creationId xmlns:p14="http://schemas.microsoft.com/office/powerpoint/2010/main" val="184114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95CC95EB-B264-49BE-88B4-90D96E894F36}"/>
              </a:ext>
            </a:extLst>
          </p:cNvPr>
          <p:cNvSpPr>
            <a:spLocks noGrp="1"/>
          </p:cNvSpPr>
          <p:nvPr>
            <p:ph type="ctrTitle"/>
          </p:nvPr>
        </p:nvSpPr>
        <p:spPr/>
        <p:txBody>
          <a:bodyPr/>
          <a:lstStyle/>
          <a:p>
            <a:r>
              <a:rPr lang="en-US" altLang="zh-TW" sz="1400" b="1" dirty="0">
                <a:latin typeface="+mj-lt"/>
              </a:rPr>
              <a:t>Problem statement</a:t>
            </a:r>
            <a:endParaRPr lang="zh-TW" altLang="en-US" sz="1400" b="1" dirty="0">
              <a:latin typeface="+mj-lt"/>
            </a:endParaRPr>
          </a:p>
        </p:txBody>
      </p:sp>
      <p:sp>
        <p:nvSpPr>
          <p:cNvPr id="22" name="TextBox 21">
            <a:extLst>
              <a:ext uri="{FF2B5EF4-FFF2-40B4-BE49-F238E27FC236}">
                <a16:creationId xmlns:a16="http://schemas.microsoft.com/office/drawing/2014/main" id="{400E0F11-C542-4D0E-A1D8-F474FCC7D458}"/>
              </a:ext>
            </a:extLst>
          </p:cNvPr>
          <p:cNvSpPr txBox="1"/>
          <p:nvPr/>
        </p:nvSpPr>
        <p:spPr>
          <a:xfrm>
            <a:off x="497537" y="1197567"/>
            <a:ext cx="7796956" cy="2462213"/>
          </a:xfrm>
          <a:prstGeom prst="rect">
            <a:avLst/>
          </a:prstGeom>
          <a:noFill/>
        </p:spPr>
        <p:txBody>
          <a:bodyPr wrap="square" rtlCol="0">
            <a:spAutoFit/>
          </a:bodyPr>
          <a:lstStyle/>
          <a:p>
            <a:r>
              <a:rPr lang="en-US" altLang="zh-TW" dirty="0">
                <a:solidFill>
                  <a:schemeClr val="accent4"/>
                </a:solidFill>
                <a:latin typeface="+mj-lt"/>
              </a:rPr>
              <a:t>House buying or selling is a long and uncertain process especially for the first time buyers/seller. In this capstone we try to answer the most critical and probably the first question we ask:</a:t>
            </a:r>
          </a:p>
          <a:p>
            <a:endParaRPr lang="en-US" altLang="zh-TW" dirty="0">
              <a:latin typeface="+mj-lt"/>
            </a:endParaRPr>
          </a:p>
          <a:p>
            <a:endParaRPr lang="en-US" altLang="zh-TW" dirty="0">
              <a:latin typeface="+mj-lt"/>
            </a:endParaRPr>
          </a:p>
          <a:p>
            <a:r>
              <a:rPr lang="en-US" altLang="zh-TW" b="1" dirty="0">
                <a:latin typeface="+mj-lt"/>
              </a:rPr>
              <a:t>For the house buyers: </a:t>
            </a:r>
          </a:p>
          <a:p>
            <a:endParaRPr lang="en-US" altLang="zh-TW" dirty="0">
              <a:latin typeface="+mj-lt"/>
            </a:endParaRPr>
          </a:p>
          <a:p>
            <a:r>
              <a:rPr lang="en-US" altLang="zh-TW" dirty="0">
                <a:latin typeface="+mj-lt"/>
              </a:rPr>
              <a:t>How much should I bid on the house without overpaying?</a:t>
            </a:r>
          </a:p>
          <a:p>
            <a:endParaRPr lang="en-US" altLang="zh-TW" dirty="0">
              <a:latin typeface="+mj-lt"/>
            </a:endParaRPr>
          </a:p>
          <a:p>
            <a:r>
              <a:rPr lang="en-US" altLang="zh-TW" b="1" dirty="0">
                <a:latin typeface="+mj-lt"/>
              </a:rPr>
              <a:t>For the house sellers:</a:t>
            </a:r>
          </a:p>
          <a:p>
            <a:endParaRPr lang="en-US" altLang="zh-TW" dirty="0">
              <a:latin typeface="+mj-lt"/>
            </a:endParaRPr>
          </a:p>
          <a:p>
            <a:r>
              <a:rPr lang="en-US" altLang="zh-TW" dirty="0">
                <a:latin typeface="+mj-lt"/>
              </a:rPr>
              <a:t>How much should I label the sale price for the house?</a:t>
            </a:r>
          </a:p>
        </p:txBody>
      </p:sp>
    </p:spTree>
    <p:extLst>
      <p:ext uri="{BB962C8B-B14F-4D97-AF65-F5344CB8AC3E}">
        <p14:creationId xmlns:p14="http://schemas.microsoft.com/office/powerpoint/2010/main" val="137594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60F3-B000-442D-9E38-58AC05947F59}"/>
              </a:ext>
            </a:extLst>
          </p:cNvPr>
          <p:cNvSpPr>
            <a:spLocks noGrp="1"/>
          </p:cNvSpPr>
          <p:nvPr>
            <p:ph type="ctrTitle"/>
          </p:nvPr>
        </p:nvSpPr>
        <p:spPr/>
        <p:txBody>
          <a:bodyPr/>
          <a:lstStyle/>
          <a:p>
            <a:r>
              <a:rPr lang="en-US" altLang="zh-TW" sz="1400" b="1" dirty="0">
                <a:latin typeface="+mj-lt"/>
              </a:rPr>
              <a:t>What factors may affect the house pricing? </a:t>
            </a:r>
            <a:endParaRPr lang="zh-TW" altLang="en-US" sz="1400" b="1" dirty="0">
              <a:latin typeface="+mj-lt"/>
            </a:endParaRPr>
          </a:p>
        </p:txBody>
      </p:sp>
      <p:cxnSp>
        <p:nvCxnSpPr>
          <p:cNvPr id="3" name="Google Shape;1256;p33">
            <a:extLst>
              <a:ext uri="{FF2B5EF4-FFF2-40B4-BE49-F238E27FC236}">
                <a16:creationId xmlns:a16="http://schemas.microsoft.com/office/drawing/2014/main" id="{CA77FA95-ECE3-4160-9650-E48474D28B23}"/>
              </a:ext>
            </a:extLst>
          </p:cNvPr>
          <p:cNvCxnSpPr/>
          <p:nvPr/>
        </p:nvCxnSpPr>
        <p:spPr>
          <a:xfrm>
            <a:off x="4599825" y="2944175"/>
            <a:ext cx="1247700" cy="9600"/>
          </a:xfrm>
          <a:prstGeom prst="straightConnector1">
            <a:avLst/>
          </a:prstGeom>
          <a:noFill/>
          <a:ln w="9525" cap="flat" cmpd="sng">
            <a:solidFill>
              <a:srgbClr val="434343"/>
            </a:solidFill>
            <a:prstDash val="dot"/>
            <a:round/>
            <a:headEnd type="none" w="med" len="med"/>
            <a:tailEnd type="none" w="med" len="med"/>
          </a:ln>
        </p:spPr>
      </p:cxnSp>
      <p:cxnSp>
        <p:nvCxnSpPr>
          <p:cNvPr id="4" name="Google Shape;1257;p33">
            <a:extLst>
              <a:ext uri="{FF2B5EF4-FFF2-40B4-BE49-F238E27FC236}">
                <a16:creationId xmlns:a16="http://schemas.microsoft.com/office/drawing/2014/main" id="{199C775D-DDFA-4B77-A83C-14A6C1EC7905}"/>
              </a:ext>
            </a:extLst>
          </p:cNvPr>
          <p:cNvCxnSpPr/>
          <p:nvPr/>
        </p:nvCxnSpPr>
        <p:spPr>
          <a:xfrm>
            <a:off x="3313950" y="5070250"/>
            <a:ext cx="2557800" cy="0"/>
          </a:xfrm>
          <a:prstGeom prst="straightConnector1">
            <a:avLst/>
          </a:prstGeom>
          <a:noFill/>
          <a:ln w="9525" cap="flat" cmpd="sng">
            <a:solidFill>
              <a:srgbClr val="434343"/>
            </a:solidFill>
            <a:prstDash val="dot"/>
            <a:round/>
            <a:headEnd type="none" w="med" len="med"/>
            <a:tailEnd type="none" w="med" len="med"/>
          </a:ln>
        </p:spPr>
      </p:cxnSp>
      <p:cxnSp>
        <p:nvCxnSpPr>
          <p:cNvPr id="5" name="Google Shape;1258;p33">
            <a:extLst>
              <a:ext uri="{FF2B5EF4-FFF2-40B4-BE49-F238E27FC236}">
                <a16:creationId xmlns:a16="http://schemas.microsoft.com/office/drawing/2014/main" id="{3E086B9C-A2AB-44BE-B5E5-671C9F64BEFE}"/>
              </a:ext>
            </a:extLst>
          </p:cNvPr>
          <p:cNvCxnSpPr/>
          <p:nvPr/>
        </p:nvCxnSpPr>
        <p:spPr>
          <a:xfrm>
            <a:off x="4599825" y="2375700"/>
            <a:ext cx="1247700" cy="9600"/>
          </a:xfrm>
          <a:prstGeom prst="straightConnector1">
            <a:avLst/>
          </a:prstGeom>
          <a:noFill/>
          <a:ln w="9525" cap="flat" cmpd="sng">
            <a:solidFill>
              <a:srgbClr val="434343"/>
            </a:solidFill>
            <a:prstDash val="dot"/>
            <a:round/>
            <a:headEnd type="none" w="med" len="med"/>
            <a:tailEnd type="none" w="med" len="med"/>
          </a:ln>
        </p:spPr>
      </p:cxnSp>
      <p:cxnSp>
        <p:nvCxnSpPr>
          <p:cNvPr id="6" name="Google Shape;1259;p33">
            <a:extLst>
              <a:ext uri="{FF2B5EF4-FFF2-40B4-BE49-F238E27FC236}">
                <a16:creationId xmlns:a16="http://schemas.microsoft.com/office/drawing/2014/main" id="{AE9787A4-1BC5-4B73-B9AC-CE60B51B6661}"/>
              </a:ext>
            </a:extLst>
          </p:cNvPr>
          <p:cNvCxnSpPr/>
          <p:nvPr/>
        </p:nvCxnSpPr>
        <p:spPr>
          <a:xfrm>
            <a:off x="4581413" y="1694364"/>
            <a:ext cx="1247700" cy="9600"/>
          </a:xfrm>
          <a:prstGeom prst="straightConnector1">
            <a:avLst/>
          </a:prstGeom>
          <a:noFill/>
          <a:ln w="9525" cap="flat" cmpd="sng">
            <a:solidFill>
              <a:srgbClr val="434343"/>
            </a:solidFill>
            <a:prstDash val="dot"/>
            <a:round/>
            <a:headEnd type="none" w="med" len="med"/>
            <a:tailEnd type="none" w="med" len="med"/>
          </a:ln>
        </p:spPr>
      </p:cxnSp>
      <p:cxnSp>
        <p:nvCxnSpPr>
          <p:cNvPr id="7" name="Google Shape;1260;p33">
            <a:extLst>
              <a:ext uri="{FF2B5EF4-FFF2-40B4-BE49-F238E27FC236}">
                <a16:creationId xmlns:a16="http://schemas.microsoft.com/office/drawing/2014/main" id="{71337C66-FDEB-4BA0-9329-B45F56BEC669}"/>
              </a:ext>
            </a:extLst>
          </p:cNvPr>
          <p:cNvCxnSpPr/>
          <p:nvPr/>
        </p:nvCxnSpPr>
        <p:spPr>
          <a:xfrm>
            <a:off x="3313950" y="1353600"/>
            <a:ext cx="2557800" cy="0"/>
          </a:xfrm>
          <a:prstGeom prst="straightConnector1">
            <a:avLst/>
          </a:prstGeom>
          <a:noFill/>
          <a:ln w="9525" cap="flat" cmpd="sng">
            <a:solidFill>
              <a:srgbClr val="434343"/>
            </a:solidFill>
            <a:prstDash val="dot"/>
            <a:round/>
            <a:headEnd type="none" w="med" len="med"/>
            <a:tailEnd type="none" w="med" len="med"/>
          </a:ln>
        </p:spPr>
      </p:cxnSp>
      <p:cxnSp>
        <p:nvCxnSpPr>
          <p:cNvPr id="8" name="Google Shape;1261;p33">
            <a:extLst>
              <a:ext uri="{FF2B5EF4-FFF2-40B4-BE49-F238E27FC236}">
                <a16:creationId xmlns:a16="http://schemas.microsoft.com/office/drawing/2014/main" id="{83140918-D7F1-47A2-AE6B-01F4D5BD0536}"/>
              </a:ext>
            </a:extLst>
          </p:cNvPr>
          <p:cNvCxnSpPr/>
          <p:nvPr/>
        </p:nvCxnSpPr>
        <p:spPr>
          <a:xfrm rot="10800000">
            <a:off x="3283625" y="1334750"/>
            <a:ext cx="0" cy="3759900"/>
          </a:xfrm>
          <a:prstGeom prst="straightConnector1">
            <a:avLst/>
          </a:prstGeom>
          <a:noFill/>
          <a:ln w="28575" cap="flat" cmpd="sng">
            <a:solidFill>
              <a:schemeClr val="accent1"/>
            </a:solidFill>
            <a:prstDash val="solid"/>
            <a:round/>
            <a:headEnd type="oval" w="med" len="med"/>
            <a:tailEnd type="oval" w="med" len="med"/>
          </a:ln>
        </p:spPr>
      </p:cxnSp>
      <p:sp>
        <p:nvSpPr>
          <p:cNvPr id="9" name="Google Shape;1262;p33">
            <a:extLst>
              <a:ext uri="{FF2B5EF4-FFF2-40B4-BE49-F238E27FC236}">
                <a16:creationId xmlns:a16="http://schemas.microsoft.com/office/drawing/2014/main" id="{0E311591-14BB-423B-B68C-EB156AA8D452}"/>
              </a:ext>
            </a:extLst>
          </p:cNvPr>
          <p:cNvSpPr txBox="1"/>
          <p:nvPr/>
        </p:nvSpPr>
        <p:spPr>
          <a:xfrm>
            <a:off x="484765" y="2884305"/>
            <a:ext cx="2241203" cy="48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b="1" dirty="0">
                <a:solidFill>
                  <a:srgbClr val="434343"/>
                </a:solidFill>
                <a:latin typeface="+mj-lt"/>
                <a:ea typeface="Montserrat ExtraBold"/>
                <a:cs typeface="Montserrat ExtraBold"/>
                <a:sym typeface="Montserrat ExtraBold"/>
              </a:rPr>
              <a:t>$</a:t>
            </a:r>
            <a:r>
              <a:rPr lang="en-US" sz="1800" b="1" dirty="0">
                <a:solidFill>
                  <a:srgbClr val="434343"/>
                </a:solidFill>
                <a:latin typeface="+mj-lt"/>
                <a:ea typeface="Montserrat ExtraBold"/>
                <a:cs typeface="Montserrat ExtraBold"/>
                <a:sym typeface="Montserrat ExtraBold"/>
              </a:rPr>
              <a:t>Total Budget</a:t>
            </a:r>
            <a:endParaRPr sz="1800" b="1" dirty="0">
              <a:solidFill>
                <a:srgbClr val="434343"/>
              </a:solidFill>
              <a:latin typeface="+mj-lt"/>
              <a:ea typeface="Montserrat ExtraBold"/>
              <a:cs typeface="Montserrat ExtraBold"/>
              <a:sym typeface="Montserrat ExtraBold"/>
            </a:endParaRPr>
          </a:p>
        </p:txBody>
      </p:sp>
      <p:sp>
        <p:nvSpPr>
          <p:cNvPr id="10" name="Google Shape;1263;p33">
            <a:extLst>
              <a:ext uri="{FF2B5EF4-FFF2-40B4-BE49-F238E27FC236}">
                <a16:creationId xmlns:a16="http://schemas.microsoft.com/office/drawing/2014/main" id="{7B63B115-5AB4-43BF-92BE-9BB101C1DE3F}"/>
              </a:ext>
            </a:extLst>
          </p:cNvPr>
          <p:cNvSpPr txBox="1"/>
          <p:nvPr/>
        </p:nvSpPr>
        <p:spPr>
          <a:xfrm>
            <a:off x="1159338" y="3117175"/>
            <a:ext cx="1577400" cy="48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434343"/>
              </a:solidFill>
              <a:latin typeface="+mj-lt"/>
              <a:ea typeface="EB Garamond"/>
              <a:cs typeface="EB Garamond"/>
              <a:sym typeface="EB Garamond"/>
            </a:endParaRPr>
          </a:p>
        </p:txBody>
      </p:sp>
      <p:cxnSp>
        <p:nvCxnSpPr>
          <p:cNvPr id="11" name="Google Shape;1264;p33">
            <a:extLst>
              <a:ext uri="{FF2B5EF4-FFF2-40B4-BE49-F238E27FC236}">
                <a16:creationId xmlns:a16="http://schemas.microsoft.com/office/drawing/2014/main" id="{5B91227C-3072-4049-BACD-4EA23EC06BEE}"/>
              </a:ext>
            </a:extLst>
          </p:cNvPr>
          <p:cNvCxnSpPr>
            <a:cxnSpLocks/>
          </p:cNvCxnSpPr>
          <p:nvPr/>
        </p:nvCxnSpPr>
        <p:spPr>
          <a:xfrm flipV="1">
            <a:off x="5855375" y="1334550"/>
            <a:ext cx="0" cy="358638"/>
          </a:xfrm>
          <a:prstGeom prst="straightConnector1">
            <a:avLst/>
          </a:prstGeom>
          <a:noFill/>
          <a:ln w="28575" cap="flat" cmpd="sng">
            <a:solidFill>
              <a:schemeClr val="accent3"/>
            </a:solidFill>
            <a:prstDash val="solid"/>
            <a:round/>
            <a:headEnd type="oval" w="med" len="med"/>
            <a:tailEnd type="oval" w="med" len="med"/>
          </a:ln>
        </p:spPr>
      </p:cxnSp>
      <p:cxnSp>
        <p:nvCxnSpPr>
          <p:cNvPr id="12" name="Google Shape;1265;p33">
            <a:extLst>
              <a:ext uri="{FF2B5EF4-FFF2-40B4-BE49-F238E27FC236}">
                <a16:creationId xmlns:a16="http://schemas.microsoft.com/office/drawing/2014/main" id="{FA9167A3-5926-4F14-88E8-480175FE2FC8}"/>
              </a:ext>
            </a:extLst>
          </p:cNvPr>
          <p:cNvCxnSpPr>
            <a:cxnSpLocks/>
          </p:cNvCxnSpPr>
          <p:nvPr/>
        </p:nvCxnSpPr>
        <p:spPr>
          <a:xfrm flipV="1">
            <a:off x="5855375" y="1701352"/>
            <a:ext cx="0" cy="683873"/>
          </a:xfrm>
          <a:prstGeom prst="straightConnector1">
            <a:avLst/>
          </a:prstGeom>
          <a:noFill/>
          <a:ln w="28575" cap="flat" cmpd="sng">
            <a:solidFill>
              <a:schemeClr val="accent5"/>
            </a:solidFill>
            <a:prstDash val="solid"/>
            <a:round/>
            <a:headEnd type="oval" w="med" len="med"/>
            <a:tailEnd type="oval" w="med" len="med"/>
          </a:ln>
        </p:spPr>
      </p:cxnSp>
      <p:cxnSp>
        <p:nvCxnSpPr>
          <p:cNvPr id="13" name="Google Shape;1266;p33">
            <a:extLst>
              <a:ext uri="{FF2B5EF4-FFF2-40B4-BE49-F238E27FC236}">
                <a16:creationId xmlns:a16="http://schemas.microsoft.com/office/drawing/2014/main" id="{30C6DD01-59E5-4361-AF70-EB0A64E17272}"/>
              </a:ext>
            </a:extLst>
          </p:cNvPr>
          <p:cNvCxnSpPr/>
          <p:nvPr/>
        </p:nvCxnSpPr>
        <p:spPr>
          <a:xfrm rot="10800000">
            <a:off x="5855450" y="2387975"/>
            <a:ext cx="1200" cy="517800"/>
          </a:xfrm>
          <a:prstGeom prst="straightConnector1">
            <a:avLst/>
          </a:prstGeom>
          <a:noFill/>
          <a:ln w="28575" cap="flat" cmpd="sng">
            <a:solidFill>
              <a:schemeClr val="accent3"/>
            </a:solidFill>
            <a:prstDash val="solid"/>
            <a:round/>
            <a:headEnd type="oval" w="med" len="med"/>
            <a:tailEnd type="oval" w="med" len="med"/>
          </a:ln>
        </p:spPr>
      </p:cxnSp>
      <p:cxnSp>
        <p:nvCxnSpPr>
          <p:cNvPr id="14" name="Google Shape;1267;p33">
            <a:extLst>
              <a:ext uri="{FF2B5EF4-FFF2-40B4-BE49-F238E27FC236}">
                <a16:creationId xmlns:a16="http://schemas.microsoft.com/office/drawing/2014/main" id="{8EE6F7C5-4948-456C-B70E-6819D684C53C}"/>
              </a:ext>
            </a:extLst>
          </p:cNvPr>
          <p:cNvCxnSpPr/>
          <p:nvPr/>
        </p:nvCxnSpPr>
        <p:spPr>
          <a:xfrm rot="10800000" flipH="1">
            <a:off x="5855375" y="2896125"/>
            <a:ext cx="1200" cy="2194200"/>
          </a:xfrm>
          <a:prstGeom prst="straightConnector1">
            <a:avLst/>
          </a:prstGeom>
          <a:noFill/>
          <a:ln w="28575" cap="flat" cmpd="sng">
            <a:solidFill>
              <a:schemeClr val="accent5"/>
            </a:solidFill>
            <a:prstDash val="solid"/>
            <a:round/>
            <a:headEnd type="oval" w="med" len="med"/>
            <a:tailEnd type="oval" w="med" len="med"/>
          </a:ln>
        </p:spPr>
      </p:cxnSp>
      <p:sp>
        <p:nvSpPr>
          <p:cNvPr id="15" name="Google Shape;1268;p33">
            <a:extLst>
              <a:ext uri="{FF2B5EF4-FFF2-40B4-BE49-F238E27FC236}">
                <a16:creationId xmlns:a16="http://schemas.microsoft.com/office/drawing/2014/main" id="{72AF669E-34BB-4D07-BC78-BC5A45053C0F}"/>
              </a:ext>
            </a:extLst>
          </p:cNvPr>
          <p:cNvSpPr txBox="1"/>
          <p:nvPr/>
        </p:nvSpPr>
        <p:spPr>
          <a:xfrm>
            <a:off x="6011506" y="3755419"/>
            <a:ext cx="3173294"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rgbClr val="434343"/>
                </a:solidFill>
                <a:latin typeface="+mj-lt"/>
                <a:ea typeface="Montserrat ExtraBold"/>
                <a:cs typeface="Montserrat ExtraBold"/>
                <a:sym typeface="Montserrat ExtraBold"/>
              </a:rPr>
              <a:t>Location, location, location?</a:t>
            </a:r>
          </a:p>
          <a:p>
            <a:pPr marL="0" lvl="0" indent="0" algn="l" rtl="0">
              <a:spcBef>
                <a:spcPts val="0"/>
              </a:spcBef>
              <a:spcAft>
                <a:spcPts val="0"/>
              </a:spcAft>
              <a:buNone/>
            </a:pPr>
            <a:r>
              <a:rPr lang="en-US" altLang="zh-TW" sz="1050" dirty="0">
                <a:solidFill>
                  <a:srgbClr val="434343"/>
                </a:solidFill>
                <a:latin typeface="+mj-lt"/>
                <a:ea typeface="Montserrat ExtraBold"/>
                <a:cs typeface="Montserrat ExtraBold"/>
                <a:sym typeface="Montserrat ExtraBold"/>
              </a:rPr>
              <a:t>- School district, downtown, rural area…</a:t>
            </a:r>
            <a:r>
              <a:rPr lang="en-US" altLang="zh-TW" sz="1050" dirty="0" err="1">
                <a:solidFill>
                  <a:srgbClr val="434343"/>
                </a:solidFill>
                <a:latin typeface="+mj-lt"/>
                <a:ea typeface="Montserrat ExtraBold"/>
                <a:cs typeface="Montserrat ExtraBold"/>
                <a:sym typeface="Montserrat ExtraBold"/>
              </a:rPr>
              <a:t>etc</a:t>
            </a:r>
            <a:endParaRPr sz="1050" dirty="0">
              <a:solidFill>
                <a:srgbClr val="434343"/>
              </a:solidFill>
              <a:latin typeface="+mj-lt"/>
              <a:ea typeface="Montserrat ExtraBold"/>
              <a:cs typeface="Montserrat ExtraBold"/>
              <a:sym typeface="Montserrat ExtraBold"/>
            </a:endParaRPr>
          </a:p>
        </p:txBody>
      </p:sp>
      <p:grpSp>
        <p:nvGrpSpPr>
          <p:cNvPr id="17" name="Google Shape;1270;p33">
            <a:extLst>
              <a:ext uri="{FF2B5EF4-FFF2-40B4-BE49-F238E27FC236}">
                <a16:creationId xmlns:a16="http://schemas.microsoft.com/office/drawing/2014/main" id="{3CAE5C06-BC9D-4D53-B4CE-26A93801505D}"/>
              </a:ext>
            </a:extLst>
          </p:cNvPr>
          <p:cNvGrpSpPr/>
          <p:nvPr/>
        </p:nvGrpSpPr>
        <p:grpSpPr>
          <a:xfrm>
            <a:off x="3648823" y="1334888"/>
            <a:ext cx="1831559" cy="3754401"/>
            <a:chOff x="3656224" y="1334888"/>
            <a:chExt cx="1831559" cy="3754401"/>
          </a:xfrm>
        </p:grpSpPr>
        <p:grpSp>
          <p:nvGrpSpPr>
            <p:cNvPr id="18" name="Google Shape;1271;p33">
              <a:extLst>
                <a:ext uri="{FF2B5EF4-FFF2-40B4-BE49-F238E27FC236}">
                  <a16:creationId xmlns:a16="http://schemas.microsoft.com/office/drawing/2014/main" id="{B02BFA01-0E46-41DD-821E-879219F46604}"/>
                </a:ext>
              </a:extLst>
            </p:cNvPr>
            <p:cNvGrpSpPr/>
            <p:nvPr/>
          </p:nvGrpSpPr>
          <p:grpSpPr>
            <a:xfrm>
              <a:off x="3656224" y="1334888"/>
              <a:ext cx="1831559" cy="3754401"/>
              <a:chOff x="2532225" y="238175"/>
              <a:chExt cx="2554475" cy="5237725"/>
            </a:xfrm>
          </p:grpSpPr>
          <p:sp>
            <p:nvSpPr>
              <p:cNvPr id="39" name="Google Shape;1272;p33">
                <a:extLst>
                  <a:ext uri="{FF2B5EF4-FFF2-40B4-BE49-F238E27FC236}">
                    <a16:creationId xmlns:a16="http://schemas.microsoft.com/office/drawing/2014/main" id="{CE9C70DB-6D28-423A-96C9-66D3B13767D3}"/>
                  </a:ext>
                </a:extLst>
              </p:cNvPr>
              <p:cNvSpPr/>
              <p:nvPr/>
            </p:nvSpPr>
            <p:spPr>
              <a:xfrm>
                <a:off x="3165386" y="2483274"/>
                <a:ext cx="1288150" cy="2945714"/>
              </a:xfrm>
              <a:custGeom>
                <a:avLst/>
                <a:gdLst/>
                <a:ahLst/>
                <a:cxnLst/>
                <a:rect l="l" t="t" r="r" b="b"/>
                <a:pathLst>
                  <a:path w="51526" h="132006" extrusionOk="0">
                    <a:moveTo>
                      <a:pt x="50943" y="0"/>
                    </a:moveTo>
                    <a:cubicBezTo>
                      <a:pt x="50942" y="0"/>
                      <a:pt x="50940" y="0"/>
                      <a:pt x="50939" y="0"/>
                    </a:cubicBezTo>
                    <a:lnTo>
                      <a:pt x="590" y="0"/>
                    </a:lnTo>
                    <a:cubicBezTo>
                      <a:pt x="265" y="0"/>
                      <a:pt x="0" y="262"/>
                      <a:pt x="0" y="587"/>
                    </a:cubicBezTo>
                    <a:lnTo>
                      <a:pt x="0" y="132005"/>
                    </a:lnTo>
                    <a:lnTo>
                      <a:pt x="51526" y="132005"/>
                    </a:lnTo>
                    <a:lnTo>
                      <a:pt x="51526" y="587"/>
                    </a:lnTo>
                    <a:cubicBezTo>
                      <a:pt x="51526" y="264"/>
                      <a:pt x="51266" y="0"/>
                      <a:pt x="509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73;p33">
                <a:extLst>
                  <a:ext uri="{FF2B5EF4-FFF2-40B4-BE49-F238E27FC236}">
                    <a16:creationId xmlns:a16="http://schemas.microsoft.com/office/drawing/2014/main" id="{14DEF940-EEF2-477D-A055-6D4D64BC60DF}"/>
                  </a:ext>
                </a:extLst>
              </p:cNvPr>
              <p:cNvSpPr/>
              <p:nvPr/>
            </p:nvSpPr>
            <p:spPr>
              <a:xfrm>
                <a:off x="3319186" y="1674192"/>
                <a:ext cx="980575" cy="809091"/>
              </a:xfrm>
              <a:custGeom>
                <a:avLst/>
                <a:gdLst/>
                <a:ahLst/>
                <a:cxnLst/>
                <a:rect l="l" t="t" r="r" b="b"/>
                <a:pathLst>
                  <a:path w="39223" h="18190" extrusionOk="0">
                    <a:moveTo>
                      <a:pt x="481" y="0"/>
                    </a:moveTo>
                    <a:cubicBezTo>
                      <a:pt x="214" y="0"/>
                      <a:pt x="0" y="217"/>
                      <a:pt x="0" y="481"/>
                    </a:cubicBezTo>
                    <a:lnTo>
                      <a:pt x="0" y="18189"/>
                    </a:lnTo>
                    <a:lnTo>
                      <a:pt x="39222" y="18189"/>
                    </a:lnTo>
                    <a:lnTo>
                      <a:pt x="39222" y="481"/>
                    </a:lnTo>
                    <a:cubicBezTo>
                      <a:pt x="39222" y="217"/>
                      <a:pt x="39006" y="0"/>
                      <a:pt x="38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74;p33">
                <a:extLst>
                  <a:ext uri="{FF2B5EF4-FFF2-40B4-BE49-F238E27FC236}">
                    <a16:creationId xmlns:a16="http://schemas.microsoft.com/office/drawing/2014/main" id="{DE44BD73-A530-4113-9C02-AA96AEF595D6}"/>
                  </a:ext>
                </a:extLst>
              </p:cNvPr>
              <p:cNvSpPr/>
              <p:nvPr/>
            </p:nvSpPr>
            <p:spPr>
              <a:xfrm>
                <a:off x="3376850" y="1431925"/>
                <a:ext cx="865200" cy="242300"/>
              </a:xfrm>
              <a:custGeom>
                <a:avLst/>
                <a:gdLst/>
                <a:ahLst/>
                <a:cxnLst/>
                <a:rect l="l" t="t" r="r" b="b"/>
                <a:pathLst>
                  <a:path w="34608" h="9692" extrusionOk="0">
                    <a:moveTo>
                      <a:pt x="525" y="1"/>
                    </a:moveTo>
                    <a:cubicBezTo>
                      <a:pt x="235" y="1"/>
                      <a:pt x="1" y="236"/>
                      <a:pt x="1" y="523"/>
                    </a:cubicBezTo>
                    <a:lnTo>
                      <a:pt x="1" y="9691"/>
                    </a:lnTo>
                    <a:lnTo>
                      <a:pt x="34608" y="9691"/>
                    </a:lnTo>
                    <a:lnTo>
                      <a:pt x="34608" y="523"/>
                    </a:lnTo>
                    <a:cubicBezTo>
                      <a:pt x="34608" y="236"/>
                      <a:pt x="34373" y="1"/>
                      <a:pt x="340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75;p33">
                <a:extLst>
                  <a:ext uri="{FF2B5EF4-FFF2-40B4-BE49-F238E27FC236}">
                    <a16:creationId xmlns:a16="http://schemas.microsoft.com/office/drawing/2014/main" id="{2B448FF9-9AE2-4D21-92A9-B220F275EB90}"/>
                  </a:ext>
                </a:extLst>
              </p:cNvPr>
              <p:cNvSpPr/>
              <p:nvPr/>
            </p:nvSpPr>
            <p:spPr>
              <a:xfrm>
                <a:off x="3468175" y="1335775"/>
                <a:ext cx="682550" cy="96175"/>
              </a:xfrm>
              <a:custGeom>
                <a:avLst/>
                <a:gdLst/>
                <a:ahLst/>
                <a:cxnLst/>
                <a:rect l="l" t="t" r="r" b="b"/>
                <a:pathLst>
                  <a:path w="27302" h="3847" extrusionOk="0">
                    <a:moveTo>
                      <a:pt x="357" y="1"/>
                    </a:moveTo>
                    <a:cubicBezTo>
                      <a:pt x="159" y="1"/>
                      <a:pt x="0" y="162"/>
                      <a:pt x="0" y="357"/>
                    </a:cubicBezTo>
                    <a:lnTo>
                      <a:pt x="0" y="3847"/>
                    </a:lnTo>
                    <a:lnTo>
                      <a:pt x="27302" y="3847"/>
                    </a:lnTo>
                    <a:lnTo>
                      <a:pt x="27302" y="357"/>
                    </a:lnTo>
                    <a:cubicBezTo>
                      <a:pt x="27302" y="159"/>
                      <a:pt x="27143" y="1"/>
                      <a:pt x="2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76;p33">
                <a:extLst>
                  <a:ext uri="{FF2B5EF4-FFF2-40B4-BE49-F238E27FC236}">
                    <a16:creationId xmlns:a16="http://schemas.microsoft.com/office/drawing/2014/main" id="{2B96086F-7CEB-4D1A-9096-9747AA014D18}"/>
                  </a:ext>
                </a:extLst>
              </p:cNvPr>
              <p:cNvSpPr/>
              <p:nvPr/>
            </p:nvSpPr>
            <p:spPr>
              <a:xfrm>
                <a:off x="3660425" y="634075"/>
                <a:ext cx="298050" cy="701725"/>
              </a:xfrm>
              <a:custGeom>
                <a:avLst/>
                <a:gdLst/>
                <a:ahLst/>
                <a:cxnLst/>
                <a:rect l="l" t="t" r="r" b="b"/>
                <a:pathLst>
                  <a:path w="11922" h="28069" extrusionOk="0">
                    <a:moveTo>
                      <a:pt x="344" y="1"/>
                    </a:moveTo>
                    <a:cubicBezTo>
                      <a:pt x="155" y="1"/>
                      <a:pt x="1" y="153"/>
                      <a:pt x="1" y="341"/>
                    </a:cubicBezTo>
                    <a:lnTo>
                      <a:pt x="1" y="28069"/>
                    </a:lnTo>
                    <a:lnTo>
                      <a:pt x="11922" y="28069"/>
                    </a:lnTo>
                    <a:lnTo>
                      <a:pt x="11922" y="341"/>
                    </a:lnTo>
                    <a:cubicBezTo>
                      <a:pt x="11922" y="153"/>
                      <a:pt x="11770" y="1"/>
                      <a:pt x="11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77;p33">
                <a:extLst>
                  <a:ext uri="{FF2B5EF4-FFF2-40B4-BE49-F238E27FC236}">
                    <a16:creationId xmlns:a16="http://schemas.microsoft.com/office/drawing/2014/main" id="{426A4721-5C9B-481D-8BDF-EDB0F0C7CD51}"/>
                  </a:ext>
                </a:extLst>
              </p:cNvPr>
              <p:cNvSpPr/>
              <p:nvPr/>
            </p:nvSpPr>
            <p:spPr>
              <a:xfrm>
                <a:off x="3612375" y="682125"/>
                <a:ext cx="394150" cy="67300"/>
              </a:xfrm>
              <a:custGeom>
                <a:avLst/>
                <a:gdLst/>
                <a:ahLst/>
                <a:cxnLst/>
                <a:rect l="l" t="t" r="r" b="b"/>
                <a:pathLst>
                  <a:path w="15766" h="2692" extrusionOk="0">
                    <a:moveTo>
                      <a:pt x="339" y="1"/>
                    </a:moveTo>
                    <a:cubicBezTo>
                      <a:pt x="153" y="1"/>
                      <a:pt x="1" y="150"/>
                      <a:pt x="1" y="339"/>
                    </a:cubicBezTo>
                    <a:lnTo>
                      <a:pt x="1" y="2353"/>
                    </a:lnTo>
                    <a:cubicBezTo>
                      <a:pt x="1" y="2542"/>
                      <a:pt x="153" y="2691"/>
                      <a:pt x="339" y="2691"/>
                    </a:cubicBezTo>
                    <a:lnTo>
                      <a:pt x="15427" y="2691"/>
                    </a:lnTo>
                    <a:cubicBezTo>
                      <a:pt x="15616" y="2691"/>
                      <a:pt x="15766" y="2542"/>
                      <a:pt x="15766" y="2353"/>
                    </a:cubicBezTo>
                    <a:lnTo>
                      <a:pt x="15766" y="339"/>
                    </a:lnTo>
                    <a:cubicBezTo>
                      <a:pt x="15766" y="150"/>
                      <a:pt x="15616" y="1"/>
                      <a:pt x="154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78;p33">
                <a:extLst>
                  <a:ext uri="{FF2B5EF4-FFF2-40B4-BE49-F238E27FC236}">
                    <a16:creationId xmlns:a16="http://schemas.microsoft.com/office/drawing/2014/main" id="{548349DF-DE26-4027-818B-C9FB9C2E5472}"/>
                  </a:ext>
                </a:extLst>
              </p:cNvPr>
              <p:cNvSpPr/>
              <p:nvPr/>
            </p:nvSpPr>
            <p:spPr>
              <a:xfrm>
                <a:off x="3785425" y="278325"/>
                <a:ext cx="48075" cy="355725"/>
              </a:xfrm>
              <a:custGeom>
                <a:avLst/>
                <a:gdLst/>
                <a:ahLst/>
                <a:cxnLst/>
                <a:rect l="l" t="t" r="r" b="b"/>
                <a:pathLst>
                  <a:path w="1923" h="14229" extrusionOk="0">
                    <a:moveTo>
                      <a:pt x="0" y="1"/>
                    </a:moveTo>
                    <a:lnTo>
                      <a:pt x="0" y="14228"/>
                    </a:lnTo>
                    <a:lnTo>
                      <a:pt x="1922" y="14228"/>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79;p33">
                <a:extLst>
                  <a:ext uri="{FF2B5EF4-FFF2-40B4-BE49-F238E27FC236}">
                    <a16:creationId xmlns:a16="http://schemas.microsoft.com/office/drawing/2014/main" id="{8C31AABB-4CCC-4DEF-A1AB-A394C78BF98A}"/>
                  </a:ext>
                </a:extLst>
              </p:cNvPr>
              <p:cNvSpPr/>
              <p:nvPr/>
            </p:nvSpPr>
            <p:spPr>
              <a:xfrm>
                <a:off x="3884275" y="25619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0;p33">
                <a:extLst>
                  <a:ext uri="{FF2B5EF4-FFF2-40B4-BE49-F238E27FC236}">
                    <a16:creationId xmlns:a16="http://schemas.microsoft.com/office/drawing/2014/main" id="{F8008F09-FED4-44AB-B3D0-506761424B95}"/>
                  </a:ext>
                </a:extLst>
              </p:cNvPr>
              <p:cNvSpPr/>
              <p:nvPr/>
            </p:nvSpPr>
            <p:spPr>
              <a:xfrm>
                <a:off x="4017675" y="2561950"/>
                <a:ext cx="99000" cy="103650"/>
              </a:xfrm>
              <a:custGeom>
                <a:avLst/>
                <a:gdLst/>
                <a:ahLst/>
                <a:cxnLst/>
                <a:rect l="l" t="t" r="r" b="b"/>
                <a:pathLst>
                  <a:path w="3960" h="4146" extrusionOk="0">
                    <a:moveTo>
                      <a:pt x="0" y="0"/>
                    </a:moveTo>
                    <a:lnTo>
                      <a:pt x="0" y="4146"/>
                    </a:lnTo>
                    <a:lnTo>
                      <a:pt x="3959" y="4146"/>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1;p33">
                <a:extLst>
                  <a:ext uri="{FF2B5EF4-FFF2-40B4-BE49-F238E27FC236}">
                    <a16:creationId xmlns:a16="http://schemas.microsoft.com/office/drawing/2014/main" id="{6C6620DD-6A89-4836-8BCA-314B86F8F654}"/>
                  </a:ext>
                </a:extLst>
              </p:cNvPr>
              <p:cNvSpPr/>
              <p:nvPr/>
            </p:nvSpPr>
            <p:spPr>
              <a:xfrm>
                <a:off x="4151050" y="25619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82;p33">
                <a:extLst>
                  <a:ext uri="{FF2B5EF4-FFF2-40B4-BE49-F238E27FC236}">
                    <a16:creationId xmlns:a16="http://schemas.microsoft.com/office/drawing/2014/main" id="{B610DF0B-CEA0-4CAA-AF2B-205FC1624C0D}"/>
                  </a:ext>
                </a:extLst>
              </p:cNvPr>
              <p:cNvSpPr/>
              <p:nvPr/>
            </p:nvSpPr>
            <p:spPr>
              <a:xfrm>
                <a:off x="4284375" y="25619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3;p33">
                <a:extLst>
                  <a:ext uri="{FF2B5EF4-FFF2-40B4-BE49-F238E27FC236}">
                    <a16:creationId xmlns:a16="http://schemas.microsoft.com/office/drawing/2014/main" id="{FE841667-D7D0-4E71-94A6-A8B30E1D4066}"/>
                  </a:ext>
                </a:extLst>
              </p:cNvPr>
              <p:cNvSpPr/>
              <p:nvPr/>
            </p:nvSpPr>
            <p:spPr>
              <a:xfrm>
                <a:off x="3255150" y="25619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4;p33">
                <a:extLst>
                  <a:ext uri="{FF2B5EF4-FFF2-40B4-BE49-F238E27FC236}">
                    <a16:creationId xmlns:a16="http://schemas.microsoft.com/office/drawing/2014/main" id="{E8FF46C4-0845-4848-9C86-E462C2BAA9AE}"/>
                  </a:ext>
                </a:extLst>
              </p:cNvPr>
              <p:cNvSpPr/>
              <p:nvPr/>
            </p:nvSpPr>
            <p:spPr>
              <a:xfrm>
                <a:off x="3388475" y="2561950"/>
                <a:ext cx="99000" cy="103650"/>
              </a:xfrm>
              <a:custGeom>
                <a:avLst/>
                <a:gdLst/>
                <a:ahLst/>
                <a:cxnLst/>
                <a:rect l="l" t="t" r="r" b="b"/>
                <a:pathLst>
                  <a:path w="3960" h="4146" extrusionOk="0">
                    <a:moveTo>
                      <a:pt x="0" y="0"/>
                    </a:moveTo>
                    <a:lnTo>
                      <a:pt x="0"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85;p33">
                <a:extLst>
                  <a:ext uri="{FF2B5EF4-FFF2-40B4-BE49-F238E27FC236}">
                    <a16:creationId xmlns:a16="http://schemas.microsoft.com/office/drawing/2014/main" id="{7EF498C9-97CF-41C2-B33D-A1EC47D43926}"/>
                  </a:ext>
                </a:extLst>
              </p:cNvPr>
              <p:cNvSpPr/>
              <p:nvPr/>
            </p:nvSpPr>
            <p:spPr>
              <a:xfrm>
                <a:off x="3521875" y="25619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86;p33">
                <a:extLst>
                  <a:ext uri="{FF2B5EF4-FFF2-40B4-BE49-F238E27FC236}">
                    <a16:creationId xmlns:a16="http://schemas.microsoft.com/office/drawing/2014/main" id="{E9F01291-32C0-4306-AF5C-4B4F269531B8}"/>
                  </a:ext>
                </a:extLst>
              </p:cNvPr>
              <p:cNvSpPr/>
              <p:nvPr/>
            </p:nvSpPr>
            <p:spPr>
              <a:xfrm>
                <a:off x="3655250" y="25619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87;p33">
                <a:extLst>
                  <a:ext uri="{FF2B5EF4-FFF2-40B4-BE49-F238E27FC236}">
                    <a16:creationId xmlns:a16="http://schemas.microsoft.com/office/drawing/2014/main" id="{FBBA7465-DE4C-45CC-B1BA-205A2B592563}"/>
                  </a:ext>
                </a:extLst>
              </p:cNvPr>
              <p:cNvSpPr/>
              <p:nvPr/>
            </p:nvSpPr>
            <p:spPr>
              <a:xfrm>
                <a:off x="3884275" y="27408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88;p33">
                <a:extLst>
                  <a:ext uri="{FF2B5EF4-FFF2-40B4-BE49-F238E27FC236}">
                    <a16:creationId xmlns:a16="http://schemas.microsoft.com/office/drawing/2014/main" id="{6CBA7B20-8AD7-4B77-8935-67F0B49769BB}"/>
                  </a:ext>
                </a:extLst>
              </p:cNvPr>
              <p:cNvSpPr/>
              <p:nvPr/>
            </p:nvSpPr>
            <p:spPr>
              <a:xfrm>
                <a:off x="4017675" y="2740850"/>
                <a:ext cx="99000" cy="103650"/>
              </a:xfrm>
              <a:custGeom>
                <a:avLst/>
                <a:gdLst/>
                <a:ahLst/>
                <a:cxnLst/>
                <a:rect l="l" t="t" r="r" b="b"/>
                <a:pathLst>
                  <a:path w="3960" h="4146" extrusionOk="0">
                    <a:moveTo>
                      <a:pt x="0" y="0"/>
                    </a:moveTo>
                    <a:lnTo>
                      <a:pt x="0" y="4146"/>
                    </a:lnTo>
                    <a:lnTo>
                      <a:pt x="3959" y="4146"/>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89;p33">
                <a:extLst>
                  <a:ext uri="{FF2B5EF4-FFF2-40B4-BE49-F238E27FC236}">
                    <a16:creationId xmlns:a16="http://schemas.microsoft.com/office/drawing/2014/main" id="{01F7BACE-F87F-4199-A8A4-DF3726841591}"/>
                  </a:ext>
                </a:extLst>
              </p:cNvPr>
              <p:cNvSpPr/>
              <p:nvPr/>
            </p:nvSpPr>
            <p:spPr>
              <a:xfrm>
                <a:off x="4151050" y="27408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90;p33">
                <a:extLst>
                  <a:ext uri="{FF2B5EF4-FFF2-40B4-BE49-F238E27FC236}">
                    <a16:creationId xmlns:a16="http://schemas.microsoft.com/office/drawing/2014/main" id="{6B5ABA77-27B2-42A2-9587-78E3462C4233}"/>
                  </a:ext>
                </a:extLst>
              </p:cNvPr>
              <p:cNvSpPr/>
              <p:nvPr/>
            </p:nvSpPr>
            <p:spPr>
              <a:xfrm>
                <a:off x="4284375" y="27408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1;p33">
                <a:extLst>
                  <a:ext uri="{FF2B5EF4-FFF2-40B4-BE49-F238E27FC236}">
                    <a16:creationId xmlns:a16="http://schemas.microsoft.com/office/drawing/2014/main" id="{D7DD533E-D450-4AA3-A526-5129F75614FA}"/>
                  </a:ext>
                </a:extLst>
              </p:cNvPr>
              <p:cNvSpPr/>
              <p:nvPr/>
            </p:nvSpPr>
            <p:spPr>
              <a:xfrm>
                <a:off x="3255150" y="27408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92;p33">
                <a:extLst>
                  <a:ext uri="{FF2B5EF4-FFF2-40B4-BE49-F238E27FC236}">
                    <a16:creationId xmlns:a16="http://schemas.microsoft.com/office/drawing/2014/main" id="{1748B4F6-DA68-4B48-959A-681DE7A9CBE6}"/>
                  </a:ext>
                </a:extLst>
              </p:cNvPr>
              <p:cNvSpPr/>
              <p:nvPr/>
            </p:nvSpPr>
            <p:spPr>
              <a:xfrm>
                <a:off x="3388475" y="2740850"/>
                <a:ext cx="99000" cy="103650"/>
              </a:xfrm>
              <a:custGeom>
                <a:avLst/>
                <a:gdLst/>
                <a:ahLst/>
                <a:cxnLst/>
                <a:rect l="l" t="t" r="r" b="b"/>
                <a:pathLst>
                  <a:path w="3960" h="4146" extrusionOk="0">
                    <a:moveTo>
                      <a:pt x="0" y="0"/>
                    </a:moveTo>
                    <a:lnTo>
                      <a:pt x="0"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93;p33">
                <a:extLst>
                  <a:ext uri="{FF2B5EF4-FFF2-40B4-BE49-F238E27FC236}">
                    <a16:creationId xmlns:a16="http://schemas.microsoft.com/office/drawing/2014/main" id="{2D6D9FBD-4D99-40A2-AEFB-2F231B8D211B}"/>
                  </a:ext>
                </a:extLst>
              </p:cNvPr>
              <p:cNvSpPr/>
              <p:nvPr/>
            </p:nvSpPr>
            <p:spPr>
              <a:xfrm>
                <a:off x="3521875" y="27408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94;p33">
                <a:extLst>
                  <a:ext uri="{FF2B5EF4-FFF2-40B4-BE49-F238E27FC236}">
                    <a16:creationId xmlns:a16="http://schemas.microsoft.com/office/drawing/2014/main" id="{F102C6FD-E575-4BAE-A634-C664AF12AB08}"/>
                  </a:ext>
                </a:extLst>
              </p:cNvPr>
              <p:cNvSpPr/>
              <p:nvPr/>
            </p:nvSpPr>
            <p:spPr>
              <a:xfrm>
                <a:off x="3655250" y="27408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95;p33">
                <a:extLst>
                  <a:ext uri="{FF2B5EF4-FFF2-40B4-BE49-F238E27FC236}">
                    <a16:creationId xmlns:a16="http://schemas.microsoft.com/office/drawing/2014/main" id="{4C51D465-36C3-418C-BA84-7923DC500624}"/>
                  </a:ext>
                </a:extLst>
              </p:cNvPr>
              <p:cNvSpPr/>
              <p:nvPr/>
            </p:nvSpPr>
            <p:spPr>
              <a:xfrm>
                <a:off x="3884275" y="2919750"/>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96;p33">
                <a:extLst>
                  <a:ext uri="{FF2B5EF4-FFF2-40B4-BE49-F238E27FC236}">
                    <a16:creationId xmlns:a16="http://schemas.microsoft.com/office/drawing/2014/main" id="{F97F8F93-7F41-4982-BEE3-CF018652F51C}"/>
                  </a:ext>
                </a:extLst>
              </p:cNvPr>
              <p:cNvSpPr/>
              <p:nvPr/>
            </p:nvSpPr>
            <p:spPr>
              <a:xfrm>
                <a:off x="4017675" y="2919750"/>
                <a:ext cx="99000" cy="103600"/>
              </a:xfrm>
              <a:custGeom>
                <a:avLst/>
                <a:gdLst/>
                <a:ahLst/>
                <a:cxnLst/>
                <a:rect l="l" t="t" r="r" b="b"/>
                <a:pathLst>
                  <a:path w="3960" h="4144" extrusionOk="0">
                    <a:moveTo>
                      <a:pt x="0" y="1"/>
                    </a:moveTo>
                    <a:lnTo>
                      <a:pt x="0" y="4144"/>
                    </a:lnTo>
                    <a:lnTo>
                      <a:pt x="3959" y="4144"/>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97;p33">
                <a:extLst>
                  <a:ext uri="{FF2B5EF4-FFF2-40B4-BE49-F238E27FC236}">
                    <a16:creationId xmlns:a16="http://schemas.microsoft.com/office/drawing/2014/main" id="{124D2BFD-9612-4119-BF4E-86FA571276CF}"/>
                  </a:ext>
                </a:extLst>
              </p:cNvPr>
              <p:cNvSpPr/>
              <p:nvPr/>
            </p:nvSpPr>
            <p:spPr>
              <a:xfrm>
                <a:off x="4151050" y="2919750"/>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98;p33">
                <a:extLst>
                  <a:ext uri="{FF2B5EF4-FFF2-40B4-BE49-F238E27FC236}">
                    <a16:creationId xmlns:a16="http://schemas.microsoft.com/office/drawing/2014/main" id="{A5AF2F0E-6785-4734-BDC4-6D967C296B33}"/>
                  </a:ext>
                </a:extLst>
              </p:cNvPr>
              <p:cNvSpPr/>
              <p:nvPr/>
            </p:nvSpPr>
            <p:spPr>
              <a:xfrm>
                <a:off x="4284375" y="2919750"/>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99;p33">
                <a:extLst>
                  <a:ext uri="{FF2B5EF4-FFF2-40B4-BE49-F238E27FC236}">
                    <a16:creationId xmlns:a16="http://schemas.microsoft.com/office/drawing/2014/main" id="{45AD71E8-7C22-4214-95F7-16170A38AD92}"/>
                  </a:ext>
                </a:extLst>
              </p:cNvPr>
              <p:cNvSpPr/>
              <p:nvPr/>
            </p:nvSpPr>
            <p:spPr>
              <a:xfrm>
                <a:off x="3255150" y="2919750"/>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00;p33">
                <a:extLst>
                  <a:ext uri="{FF2B5EF4-FFF2-40B4-BE49-F238E27FC236}">
                    <a16:creationId xmlns:a16="http://schemas.microsoft.com/office/drawing/2014/main" id="{A0C6274D-B227-41B7-8AD1-CC6688EF8B74}"/>
                  </a:ext>
                </a:extLst>
              </p:cNvPr>
              <p:cNvSpPr/>
              <p:nvPr/>
            </p:nvSpPr>
            <p:spPr>
              <a:xfrm>
                <a:off x="3388475" y="2919750"/>
                <a:ext cx="99000" cy="103600"/>
              </a:xfrm>
              <a:custGeom>
                <a:avLst/>
                <a:gdLst/>
                <a:ahLst/>
                <a:cxnLst/>
                <a:rect l="l" t="t" r="r" b="b"/>
                <a:pathLst>
                  <a:path w="3960" h="4144" extrusionOk="0">
                    <a:moveTo>
                      <a:pt x="0" y="1"/>
                    </a:moveTo>
                    <a:lnTo>
                      <a:pt x="0"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01;p33">
                <a:extLst>
                  <a:ext uri="{FF2B5EF4-FFF2-40B4-BE49-F238E27FC236}">
                    <a16:creationId xmlns:a16="http://schemas.microsoft.com/office/drawing/2014/main" id="{821773D4-FDEF-49E5-A405-CFD51D03CCC9}"/>
                  </a:ext>
                </a:extLst>
              </p:cNvPr>
              <p:cNvSpPr/>
              <p:nvPr/>
            </p:nvSpPr>
            <p:spPr>
              <a:xfrm>
                <a:off x="3521875" y="2919750"/>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02;p33">
                <a:extLst>
                  <a:ext uri="{FF2B5EF4-FFF2-40B4-BE49-F238E27FC236}">
                    <a16:creationId xmlns:a16="http://schemas.microsoft.com/office/drawing/2014/main" id="{5CEF39E3-D73F-4982-AE76-F252E1A811F7}"/>
                  </a:ext>
                </a:extLst>
              </p:cNvPr>
              <p:cNvSpPr/>
              <p:nvPr/>
            </p:nvSpPr>
            <p:spPr>
              <a:xfrm>
                <a:off x="3655250" y="2919750"/>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03;p33">
                <a:extLst>
                  <a:ext uri="{FF2B5EF4-FFF2-40B4-BE49-F238E27FC236}">
                    <a16:creationId xmlns:a16="http://schemas.microsoft.com/office/drawing/2014/main" id="{13E6371B-69C1-4A2B-B658-A57CE661EB08}"/>
                  </a:ext>
                </a:extLst>
              </p:cNvPr>
              <p:cNvSpPr/>
              <p:nvPr/>
            </p:nvSpPr>
            <p:spPr>
              <a:xfrm>
                <a:off x="3884275" y="3098650"/>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04;p33">
                <a:extLst>
                  <a:ext uri="{FF2B5EF4-FFF2-40B4-BE49-F238E27FC236}">
                    <a16:creationId xmlns:a16="http://schemas.microsoft.com/office/drawing/2014/main" id="{2D5270EA-13F0-46AC-86DC-F01B4E1B4160}"/>
                  </a:ext>
                </a:extLst>
              </p:cNvPr>
              <p:cNvSpPr/>
              <p:nvPr/>
            </p:nvSpPr>
            <p:spPr>
              <a:xfrm>
                <a:off x="4017675" y="3098650"/>
                <a:ext cx="99000" cy="103600"/>
              </a:xfrm>
              <a:custGeom>
                <a:avLst/>
                <a:gdLst/>
                <a:ahLst/>
                <a:cxnLst/>
                <a:rect l="l" t="t" r="r" b="b"/>
                <a:pathLst>
                  <a:path w="3960" h="4144" extrusionOk="0">
                    <a:moveTo>
                      <a:pt x="0" y="1"/>
                    </a:moveTo>
                    <a:lnTo>
                      <a:pt x="0" y="4144"/>
                    </a:lnTo>
                    <a:lnTo>
                      <a:pt x="3959" y="4144"/>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05;p33">
                <a:extLst>
                  <a:ext uri="{FF2B5EF4-FFF2-40B4-BE49-F238E27FC236}">
                    <a16:creationId xmlns:a16="http://schemas.microsoft.com/office/drawing/2014/main" id="{5083458F-01A0-4CD9-91F7-7333687513B5}"/>
                  </a:ext>
                </a:extLst>
              </p:cNvPr>
              <p:cNvSpPr/>
              <p:nvPr/>
            </p:nvSpPr>
            <p:spPr>
              <a:xfrm>
                <a:off x="4151050" y="3098650"/>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06;p33">
                <a:extLst>
                  <a:ext uri="{FF2B5EF4-FFF2-40B4-BE49-F238E27FC236}">
                    <a16:creationId xmlns:a16="http://schemas.microsoft.com/office/drawing/2014/main" id="{66ADD97A-5450-4F02-9315-A77A1C59A4BE}"/>
                  </a:ext>
                </a:extLst>
              </p:cNvPr>
              <p:cNvSpPr/>
              <p:nvPr/>
            </p:nvSpPr>
            <p:spPr>
              <a:xfrm>
                <a:off x="4284375" y="3098650"/>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07;p33">
                <a:extLst>
                  <a:ext uri="{FF2B5EF4-FFF2-40B4-BE49-F238E27FC236}">
                    <a16:creationId xmlns:a16="http://schemas.microsoft.com/office/drawing/2014/main" id="{966F85ED-57A7-48CF-B060-D92936007F17}"/>
                  </a:ext>
                </a:extLst>
              </p:cNvPr>
              <p:cNvSpPr/>
              <p:nvPr/>
            </p:nvSpPr>
            <p:spPr>
              <a:xfrm>
                <a:off x="3255150" y="3098650"/>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08;p33">
                <a:extLst>
                  <a:ext uri="{FF2B5EF4-FFF2-40B4-BE49-F238E27FC236}">
                    <a16:creationId xmlns:a16="http://schemas.microsoft.com/office/drawing/2014/main" id="{3BF7CB3B-162E-469A-9505-98FDED49E11C}"/>
                  </a:ext>
                </a:extLst>
              </p:cNvPr>
              <p:cNvSpPr/>
              <p:nvPr/>
            </p:nvSpPr>
            <p:spPr>
              <a:xfrm>
                <a:off x="3388475" y="3098650"/>
                <a:ext cx="99000" cy="103600"/>
              </a:xfrm>
              <a:custGeom>
                <a:avLst/>
                <a:gdLst/>
                <a:ahLst/>
                <a:cxnLst/>
                <a:rect l="l" t="t" r="r" b="b"/>
                <a:pathLst>
                  <a:path w="3960" h="4144" extrusionOk="0">
                    <a:moveTo>
                      <a:pt x="0" y="1"/>
                    </a:moveTo>
                    <a:lnTo>
                      <a:pt x="0"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09;p33">
                <a:extLst>
                  <a:ext uri="{FF2B5EF4-FFF2-40B4-BE49-F238E27FC236}">
                    <a16:creationId xmlns:a16="http://schemas.microsoft.com/office/drawing/2014/main" id="{D7E4F5E1-47DB-4AED-9A93-91E88FA8B31B}"/>
                  </a:ext>
                </a:extLst>
              </p:cNvPr>
              <p:cNvSpPr/>
              <p:nvPr/>
            </p:nvSpPr>
            <p:spPr>
              <a:xfrm>
                <a:off x="3521875" y="3098650"/>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10;p33">
                <a:extLst>
                  <a:ext uri="{FF2B5EF4-FFF2-40B4-BE49-F238E27FC236}">
                    <a16:creationId xmlns:a16="http://schemas.microsoft.com/office/drawing/2014/main" id="{54DB8BB6-BE59-442B-BDE0-BDB538F0C210}"/>
                  </a:ext>
                </a:extLst>
              </p:cNvPr>
              <p:cNvSpPr/>
              <p:nvPr/>
            </p:nvSpPr>
            <p:spPr>
              <a:xfrm>
                <a:off x="3655250" y="3098650"/>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11;p33">
                <a:extLst>
                  <a:ext uri="{FF2B5EF4-FFF2-40B4-BE49-F238E27FC236}">
                    <a16:creationId xmlns:a16="http://schemas.microsoft.com/office/drawing/2014/main" id="{A5753D7D-C950-4667-B4BD-26F0CE533609}"/>
                  </a:ext>
                </a:extLst>
              </p:cNvPr>
              <p:cNvSpPr/>
              <p:nvPr/>
            </p:nvSpPr>
            <p:spPr>
              <a:xfrm>
                <a:off x="3884275" y="3277500"/>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12;p33">
                <a:extLst>
                  <a:ext uri="{FF2B5EF4-FFF2-40B4-BE49-F238E27FC236}">
                    <a16:creationId xmlns:a16="http://schemas.microsoft.com/office/drawing/2014/main" id="{61073478-575D-4FA8-8DDB-496387948C75}"/>
                  </a:ext>
                </a:extLst>
              </p:cNvPr>
              <p:cNvSpPr/>
              <p:nvPr/>
            </p:nvSpPr>
            <p:spPr>
              <a:xfrm>
                <a:off x="4017675" y="3277500"/>
                <a:ext cx="99000" cy="103675"/>
              </a:xfrm>
              <a:custGeom>
                <a:avLst/>
                <a:gdLst/>
                <a:ahLst/>
                <a:cxnLst/>
                <a:rect l="l" t="t" r="r" b="b"/>
                <a:pathLst>
                  <a:path w="3960" h="4147" extrusionOk="0">
                    <a:moveTo>
                      <a:pt x="0" y="1"/>
                    </a:moveTo>
                    <a:lnTo>
                      <a:pt x="0" y="4146"/>
                    </a:lnTo>
                    <a:lnTo>
                      <a:pt x="3959" y="4146"/>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13;p33">
                <a:extLst>
                  <a:ext uri="{FF2B5EF4-FFF2-40B4-BE49-F238E27FC236}">
                    <a16:creationId xmlns:a16="http://schemas.microsoft.com/office/drawing/2014/main" id="{54FBF23A-F943-42A1-A96B-D7A57C351961}"/>
                  </a:ext>
                </a:extLst>
              </p:cNvPr>
              <p:cNvSpPr/>
              <p:nvPr/>
            </p:nvSpPr>
            <p:spPr>
              <a:xfrm>
                <a:off x="4151050" y="3277500"/>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14;p33">
                <a:extLst>
                  <a:ext uri="{FF2B5EF4-FFF2-40B4-BE49-F238E27FC236}">
                    <a16:creationId xmlns:a16="http://schemas.microsoft.com/office/drawing/2014/main" id="{F7245414-0CCD-4133-A965-2DC9FCEA930B}"/>
                  </a:ext>
                </a:extLst>
              </p:cNvPr>
              <p:cNvSpPr/>
              <p:nvPr/>
            </p:nvSpPr>
            <p:spPr>
              <a:xfrm>
                <a:off x="4284375" y="3277500"/>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15;p33">
                <a:extLst>
                  <a:ext uri="{FF2B5EF4-FFF2-40B4-BE49-F238E27FC236}">
                    <a16:creationId xmlns:a16="http://schemas.microsoft.com/office/drawing/2014/main" id="{7645DF33-1BA6-4F86-A17F-BF5BAFCA0886}"/>
                  </a:ext>
                </a:extLst>
              </p:cNvPr>
              <p:cNvSpPr/>
              <p:nvPr/>
            </p:nvSpPr>
            <p:spPr>
              <a:xfrm>
                <a:off x="3255150" y="3277500"/>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16;p33">
                <a:extLst>
                  <a:ext uri="{FF2B5EF4-FFF2-40B4-BE49-F238E27FC236}">
                    <a16:creationId xmlns:a16="http://schemas.microsoft.com/office/drawing/2014/main" id="{DC1D61D7-A135-45DF-A598-532327537A3E}"/>
                  </a:ext>
                </a:extLst>
              </p:cNvPr>
              <p:cNvSpPr/>
              <p:nvPr/>
            </p:nvSpPr>
            <p:spPr>
              <a:xfrm>
                <a:off x="3388475" y="3277500"/>
                <a:ext cx="99000" cy="103675"/>
              </a:xfrm>
              <a:custGeom>
                <a:avLst/>
                <a:gdLst/>
                <a:ahLst/>
                <a:cxnLst/>
                <a:rect l="l" t="t" r="r" b="b"/>
                <a:pathLst>
                  <a:path w="3960" h="4147" extrusionOk="0">
                    <a:moveTo>
                      <a:pt x="0" y="1"/>
                    </a:moveTo>
                    <a:lnTo>
                      <a:pt x="0"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17;p33">
                <a:extLst>
                  <a:ext uri="{FF2B5EF4-FFF2-40B4-BE49-F238E27FC236}">
                    <a16:creationId xmlns:a16="http://schemas.microsoft.com/office/drawing/2014/main" id="{7C409AA2-7A54-45B6-8BDC-785AD4D2F517}"/>
                  </a:ext>
                </a:extLst>
              </p:cNvPr>
              <p:cNvSpPr/>
              <p:nvPr/>
            </p:nvSpPr>
            <p:spPr>
              <a:xfrm>
                <a:off x="3521875" y="3277500"/>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18;p33">
                <a:extLst>
                  <a:ext uri="{FF2B5EF4-FFF2-40B4-BE49-F238E27FC236}">
                    <a16:creationId xmlns:a16="http://schemas.microsoft.com/office/drawing/2014/main" id="{0ABEBD4F-8021-4957-946C-43D30DD7D171}"/>
                  </a:ext>
                </a:extLst>
              </p:cNvPr>
              <p:cNvSpPr/>
              <p:nvPr/>
            </p:nvSpPr>
            <p:spPr>
              <a:xfrm>
                <a:off x="3655250" y="3277500"/>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19;p33">
                <a:extLst>
                  <a:ext uri="{FF2B5EF4-FFF2-40B4-BE49-F238E27FC236}">
                    <a16:creationId xmlns:a16="http://schemas.microsoft.com/office/drawing/2014/main" id="{87A66DEF-6086-4533-8274-227360FA956A}"/>
                  </a:ext>
                </a:extLst>
              </p:cNvPr>
              <p:cNvSpPr/>
              <p:nvPr/>
            </p:nvSpPr>
            <p:spPr>
              <a:xfrm>
                <a:off x="3884275" y="3456400"/>
                <a:ext cx="99000" cy="103675"/>
              </a:xfrm>
              <a:custGeom>
                <a:avLst/>
                <a:gdLst/>
                <a:ahLst/>
                <a:cxnLst/>
                <a:rect l="l" t="t" r="r" b="b"/>
                <a:pathLst>
                  <a:path w="3960" h="4147" extrusionOk="0">
                    <a:moveTo>
                      <a:pt x="1" y="1"/>
                    </a:moveTo>
                    <a:lnTo>
                      <a:pt x="1" y="4147"/>
                    </a:lnTo>
                    <a:lnTo>
                      <a:pt x="3960" y="4147"/>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20;p33">
                <a:extLst>
                  <a:ext uri="{FF2B5EF4-FFF2-40B4-BE49-F238E27FC236}">
                    <a16:creationId xmlns:a16="http://schemas.microsoft.com/office/drawing/2014/main" id="{1502B379-168C-4DA1-8546-0B66D2535E87}"/>
                  </a:ext>
                </a:extLst>
              </p:cNvPr>
              <p:cNvSpPr/>
              <p:nvPr/>
            </p:nvSpPr>
            <p:spPr>
              <a:xfrm>
                <a:off x="4017675" y="3456400"/>
                <a:ext cx="99000" cy="103675"/>
              </a:xfrm>
              <a:custGeom>
                <a:avLst/>
                <a:gdLst/>
                <a:ahLst/>
                <a:cxnLst/>
                <a:rect l="l" t="t" r="r" b="b"/>
                <a:pathLst>
                  <a:path w="3960" h="4147" extrusionOk="0">
                    <a:moveTo>
                      <a:pt x="0" y="1"/>
                    </a:moveTo>
                    <a:lnTo>
                      <a:pt x="0" y="4147"/>
                    </a:lnTo>
                    <a:lnTo>
                      <a:pt x="3959" y="4147"/>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21;p33">
                <a:extLst>
                  <a:ext uri="{FF2B5EF4-FFF2-40B4-BE49-F238E27FC236}">
                    <a16:creationId xmlns:a16="http://schemas.microsoft.com/office/drawing/2014/main" id="{6F356CC8-AFE4-4129-B1E8-E6E357C698E8}"/>
                  </a:ext>
                </a:extLst>
              </p:cNvPr>
              <p:cNvSpPr/>
              <p:nvPr/>
            </p:nvSpPr>
            <p:spPr>
              <a:xfrm>
                <a:off x="4151050" y="3456400"/>
                <a:ext cx="98950" cy="103675"/>
              </a:xfrm>
              <a:custGeom>
                <a:avLst/>
                <a:gdLst/>
                <a:ahLst/>
                <a:cxnLst/>
                <a:rect l="l" t="t" r="r" b="b"/>
                <a:pathLst>
                  <a:path w="3958" h="4147" extrusionOk="0">
                    <a:moveTo>
                      <a:pt x="1" y="1"/>
                    </a:moveTo>
                    <a:lnTo>
                      <a:pt x="1" y="4147"/>
                    </a:lnTo>
                    <a:lnTo>
                      <a:pt x="3957" y="4147"/>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22;p33">
                <a:extLst>
                  <a:ext uri="{FF2B5EF4-FFF2-40B4-BE49-F238E27FC236}">
                    <a16:creationId xmlns:a16="http://schemas.microsoft.com/office/drawing/2014/main" id="{20F3C0FC-87F0-4D77-A574-AF04242908C8}"/>
                  </a:ext>
                </a:extLst>
              </p:cNvPr>
              <p:cNvSpPr/>
              <p:nvPr/>
            </p:nvSpPr>
            <p:spPr>
              <a:xfrm>
                <a:off x="4284375" y="3456400"/>
                <a:ext cx="99000" cy="103675"/>
              </a:xfrm>
              <a:custGeom>
                <a:avLst/>
                <a:gdLst/>
                <a:ahLst/>
                <a:cxnLst/>
                <a:rect l="l" t="t" r="r" b="b"/>
                <a:pathLst>
                  <a:path w="3960" h="4147" extrusionOk="0">
                    <a:moveTo>
                      <a:pt x="1" y="1"/>
                    </a:moveTo>
                    <a:lnTo>
                      <a:pt x="1" y="4147"/>
                    </a:lnTo>
                    <a:lnTo>
                      <a:pt x="3960" y="4147"/>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23;p33">
                <a:extLst>
                  <a:ext uri="{FF2B5EF4-FFF2-40B4-BE49-F238E27FC236}">
                    <a16:creationId xmlns:a16="http://schemas.microsoft.com/office/drawing/2014/main" id="{DA970BF7-DC26-4E02-9222-A37B755B13F4}"/>
                  </a:ext>
                </a:extLst>
              </p:cNvPr>
              <p:cNvSpPr/>
              <p:nvPr/>
            </p:nvSpPr>
            <p:spPr>
              <a:xfrm>
                <a:off x="3255150" y="3456400"/>
                <a:ext cx="98925" cy="103675"/>
              </a:xfrm>
              <a:custGeom>
                <a:avLst/>
                <a:gdLst/>
                <a:ahLst/>
                <a:cxnLst/>
                <a:rect l="l" t="t" r="r" b="b"/>
                <a:pathLst>
                  <a:path w="3957" h="4147" extrusionOk="0">
                    <a:moveTo>
                      <a:pt x="0" y="1"/>
                    </a:moveTo>
                    <a:lnTo>
                      <a:pt x="0" y="4147"/>
                    </a:lnTo>
                    <a:lnTo>
                      <a:pt x="3957" y="4147"/>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24;p33">
                <a:extLst>
                  <a:ext uri="{FF2B5EF4-FFF2-40B4-BE49-F238E27FC236}">
                    <a16:creationId xmlns:a16="http://schemas.microsoft.com/office/drawing/2014/main" id="{27B927EF-D4BF-4384-B09D-2D5257768547}"/>
                  </a:ext>
                </a:extLst>
              </p:cNvPr>
              <p:cNvSpPr/>
              <p:nvPr/>
            </p:nvSpPr>
            <p:spPr>
              <a:xfrm>
                <a:off x="3388475" y="3456400"/>
                <a:ext cx="99000" cy="103675"/>
              </a:xfrm>
              <a:custGeom>
                <a:avLst/>
                <a:gdLst/>
                <a:ahLst/>
                <a:cxnLst/>
                <a:rect l="l" t="t" r="r" b="b"/>
                <a:pathLst>
                  <a:path w="3960" h="4147" extrusionOk="0">
                    <a:moveTo>
                      <a:pt x="0" y="1"/>
                    </a:moveTo>
                    <a:lnTo>
                      <a:pt x="0" y="4147"/>
                    </a:lnTo>
                    <a:lnTo>
                      <a:pt x="3960" y="4147"/>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25;p33">
                <a:extLst>
                  <a:ext uri="{FF2B5EF4-FFF2-40B4-BE49-F238E27FC236}">
                    <a16:creationId xmlns:a16="http://schemas.microsoft.com/office/drawing/2014/main" id="{DC5D2D5B-BE89-4FE6-B67F-75AEAC166347}"/>
                  </a:ext>
                </a:extLst>
              </p:cNvPr>
              <p:cNvSpPr/>
              <p:nvPr/>
            </p:nvSpPr>
            <p:spPr>
              <a:xfrm>
                <a:off x="3521875" y="3456400"/>
                <a:ext cx="98925" cy="103675"/>
              </a:xfrm>
              <a:custGeom>
                <a:avLst/>
                <a:gdLst/>
                <a:ahLst/>
                <a:cxnLst/>
                <a:rect l="l" t="t" r="r" b="b"/>
                <a:pathLst>
                  <a:path w="3957" h="4147" extrusionOk="0">
                    <a:moveTo>
                      <a:pt x="0" y="1"/>
                    </a:moveTo>
                    <a:lnTo>
                      <a:pt x="0" y="4147"/>
                    </a:lnTo>
                    <a:lnTo>
                      <a:pt x="3957" y="4147"/>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26;p33">
                <a:extLst>
                  <a:ext uri="{FF2B5EF4-FFF2-40B4-BE49-F238E27FC236}">
                    <a16:creationId xmlns:a16="http://schemas.microsoft.com/office/drawing/2014/main" id="{D53B3DDA-43EB-4934-A6FE-BF999F26381F}"/>
                  </a:ext>
                </a:extLst>
              </p:cNvPr>
              <p:cNvSpPr/>
              <p:nvPr/>
            </p:nvSpPr>
            <p:spPr>
              <a:xfrm>
                <a:off x="3655250" y="3456400"/>
                <a:ext cx="98950" cy="103675"/>
              </a:xfrm>
              <a:custGeom>
                <a:avLst/>
                <a:gdLst/>
                <a:ahLst/>
                <a:cxnLst/>
                <a:rect l="l" t="t" r="r" b="b"/>
                <a:pathLst>
                  <a:path w="3958" h="4147" extrusionOk="0">
                    <a:moveTo>
                      <a:pt x="1" y="1"/>
                    </a:moveTo>
                    <a:lnTo>
                      <a:pt x="1" y="4147"/>
                    </a:lnTo>
                    <a:lnTo>
                      <a:pt x="3957" y="4147"/>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27;p33">
                <a:extLst>
                  <a:ext uri="{FF2B5EF4-FFF2-40B4-BE49-F238E27FC236}">
                    <a16:creationId xmlns:a16="http://schemas.microsoft.com/office/drawing/2014/main" id="{9C30D45E-8752-45AD-8BDD-68E02281645A}"/>
                  </a:ext>
                </a:extLst>
              </p:cNvPr>
              <p:cNvSpPr/>
              <p:nvPr/>
            </p:nvSpPr>
            <p:spPr>
              <a:xfrm>
                <a:off x="3884275" y="3635325"/>
                <a:ext cx="99000" cy="103600"/>
              </a:xfrm>
              <a:custGeom>
                <a:avLst/>
                <a:gdLst/>
                <a:ahLst/>
                <a:cxnLst/>
                <a:rect l="l" t="t" r="r" b="b"/>
                <a:pathLst>
                  <a:path w="3960" h="4144" extrusionOk="0">
                    <a:moveTo>
                      <a:pt x="1" y="0"/>
                    </a:moveTo>
                    <a:lnTo>
                      <a:pt x="1"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28;p33">
                <a:extLst>
                  <a:ext uri="{FF2B5EF4-FFF2-40B4-BE49-F238E27FC236}">
                    <a16:creationId xmlns:a16="http://schemas.microsoft.com/office/drawing/2014/main" id="{83AFC9DD-2541-4CDA-ABE7-520E9D4B55E8}"/>
                  </a:ext>
                </a:extLst>
              </p:cNvPr>
              <p:cNvSpPr/>
              <p:nvPr/>
            </p:nvSpPr>
            <p:spPr>
              <a:xfrm>
                <a:off x="4017675" y="3635325"/>
                <a:ext cx="99000" cy="103600"/>
              </a:xfrm>
              <a:custGeom>
                <a:avLst/>
                <a:gdLst/>
                <a:ahLst/>
                <a:cxnLst/>
                <a:rect l="l" t="t" r="r" b="b"/>
                <a:pathLst>
                  <a:path w="3960" h="4144" extrusionOk="0">
                    <a:moveTo>
                      <a:pt x="0" y="0"/>
                    </a:moveTo>
                    <a:lnTo>
                      <a:pt x="0" y="4143"/>
                    </a:lnTo>
                    <a:lnTo>
                      <a:pt x="3959" y="4143"/>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29;p33">
                <a:extLst>
                  <a:ext uri="{FF2B5EF4-FFF2-40B4-BE49-F238E27FC236}">
                    <a16:creationId xmlns:a16="http://schemas.microsoft.com/office/drawing/2014/main" id="{1750552D-56B2-4D42-B5B3-84391EE32285}"/>
                  </a:ext>
                </a:extLst>
              </p:cNvPr>
              <p:cNvSpPr/>
              <p:nvPr/>
            </p:nvSpPr>
            <p:spPr>
              <a:xfrm>
                <a:off x="4151050" y="3635325"/>
                <a:ext cx="98950" cy="103600"/>
              </a:xfrm>
              <a:custGeom>
                <a:avLst/>
                <a:gdLst/>
                <a:ahLst/>
                <a:cxnLst/>
                <a:rect l="l" t="t" r="r" b="b"/>
                <a:pathLst>
                  <a:path w="3958" h="4144" extrusionOk="0">
                    <a:moveTo>
                      <a:pt x="1" y="0"/>
                    </a:moveTo>
                    <a:lnTo>
                      <a:pt x="1"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30;p33">
                <a:extLst>
                  <a:ext uri="{FF2B5EF4-FFF2-40B4-BE49-F238E27FC236}">
                    <a16:creationId xmlns:a16="http://schemas.microsoft.com/office/drawing/2014/main" id="{2788E0F9-CFCF-460E-B3AF-BC489DD1189B}"/>
                  </a:ext>
                </a:extLst>
              </p:cNvPr>
              <p:cNvSpPr/>
              <p:nvPr/>
            </p:nvSpPr>
            <p:spPr>
              <a:xfrm>
                <a:off x="4284375" y="3635325"/>
                <a:ext cx="99000" cy="103600"/>
              </a:xfrm>
              <a:custGeom>
                <a:avLst/>
                <a:gdLst/>
                <a:ahLst/>
                <a:cxnLst/>
                <a:rect l="l" t="t" r="r" b="b"/>
                <a:pathLst>
                  <a:path w="3960" h="4144" extrusionOk="0">
                    <a:moveTo>
                      <a:pt x="1" y="0"/>
                    </a:moveTo>
                    <a:lnTo>
                      <a:pt x="1"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31;p33">
                <a:extLst>
                  <a:ext uri="{FF2B5EF4-FFF2-40B4-BE49-F238E27FC236}">
                    <a16:creationId xmlns:a16="http://schemas.microsoft.com/office/drawing/2014/main" id="{3D2C7E94-F8A7-4700-9F0C-5FFF70CD1C3F}"/>
                  </a:ext>
                </a:extLst>
              </p:cNvPr>
              <p:cNvSpPr/>
              <p:nvPr/>
            </p:nvSpPr>
            <p:spPr>
              <a:xfrm>
                <a:off x="3255150" y="3635325"/>
                <a:ext cx="98925" cy="103600"/>
              </a:xfrm>
              <a:custGeom>
                <a:avLst/>
                <a:gdLst/>
                <a:ahLst/>
                <a:cxnLst/>
                <a:rect l="l" t="t" r="r" b="b"/>
                <a:pathLst>
                  <a:path w="3957" h="4144" extrusionOk="0">
                    <a:moveTo>
                      <a:pt x="0" y="0"/>
                    </a:moveTo>
                    <a:lnTo>
                      <a:pt x="0"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32;p33">
                <a:extLst>
                  <a:ext uri="{FF2B5EF4-FFF2-40B4-BE49-F238E27FC236}">
                    <a16:creationId xmlns:a16="http://schemas.microsoft.com/office/drawing/2014/main" id="{A6EF1D3C-C5A5-4F20-962A-8BA64029E07F}"/>
                  </a:ext>
                </a:extLst>
              </p:cNvPr>
              <p:cNvSpPr/>
              <p:nvPr/>
            </p:nvSpPr>
            <p:spPr>
              <a:xfrm>
                <a:off x="3388475" y="3635325"/>
                <a:ext cx="99000" cy="103600"/>
              </a:xfrm>
              <a:custGeom>
                <a:avLst/>
                <a:gdLst/>
                <a:ahLst/>
                <a:cxnLst/>
                <a:rect l="l" t="t" r="r" b="b"/>
                <a:pathLst>
                  <a:path w="3960" h="4144" extrusionOk="0">
                    <a:moveTo>
                      <a:pt x="0" y="0"/>
                    </a:moveTo>
                    <a:lnTo>
                      <a:pt x="0"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33;p33">
                <a:extLst>
                  <a:ext uri="{FF2B5EF4-FFF2-40B4-BE49-F238E27FC236}">
                    <a16:creationId xmlns:a16="http://schemas.microsoft.com/office/drawing/2014/main" id="{6D299896-2EC0-47B5-AE2C-8DF2302776CE}"/>
                  </a:ext>
                </a:extLst>
              </p:cNvPr>
              <p:cNvSpPr/>
              <p:nvPr/>
            </p:nvSpPr>
            <p:spPr>
              <a:xfrm>
                <a:off x="3521875" y="3635325"/>
                <a:ext cx="98925" cy="103600"/>
              </a:xfrm>
              <a:custGeom>
                <a:avLst/>
                <a:gdLst/>
                <a:ahLst/>
                <a:cxnLst/>
                <a:rect l="l" t="t" r="r" b="b"/>
                <a:pathLst>
                  <a:path w="3957" h="4144" extrusionOk="0">
                    <a:moveTo>
                      <a:pt x="0" y="0"/>
                    </a:moveTo>
                    <a:lnTo>
                      <a:pt x="0"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34;p33">
                <a:extLst>
                  <a:ext uri="{FF2B5EF4-FFF2-40B4-BE49-F238E27FC236}">
                    <a16:creationId xmlns:a16="http://schemas.microsoft.com/office/drawing/2014/main" id="{37AD7860-F319-4E3E-A05C-4C03151AF903}"/>
                  </a:ext>
                </a:extLst>
              </p:cNvPr>
              <p:cNvSpPr/>
              <p:nvPr/>
            </p:nvSpPr>
            <p:spPr>
              <a:xfrm>
                <a:off x="3655250" y="3635325"/>
                <a:ext cx="98950" cy="103600"/>
              </a:xfrm>
              <a:custGeom>
                <a:avLst/>
                <a:gdLst/>
                <a:ahLst/>
                <a:cxnLst/>
                <a:rect l="l" t="t" r="r" b="b"/>
                <a:pathLst>
                  <a:path w="3958" h="4144" extrusionOk="0">
                    <a:moveTo>
                      <a:pt x="1" y="0"/>
                    </a:moveTo>
                    <a:lnTo>
                      <a:pt x="1"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35;p33">
                <a:extLst>
                  <a:ext uri="{FF2B5EF4-FFF2-40B4-BE49-F238E27FC236}">
                    <a16:creationId xmlns:a16="http://schemas.microsoft.com/office/drawing/2014/main" id="{7EC768FE-3616-40E6-B3CF-40FFDB3410DD}"/>
                  </a:ext>
                </a:extLst>
              </p:cNvPr>
              <p:cNvSpPr/>
              <p:nvPr/>
            </p:nvSpPr>
            <p:spPr>
              <a:xfrm>
                <a:off x="3884275" y="3814225"/>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36;p33">
                <a:extLst>
                  <a:ext uri="{FF2B5EF4-FFF2-40B4-BE49-F238E27FC236}">
                    <a16:creationId xmlns:a16="http://schemas.microsoft.com/office/drawing/2014/main" id="{D0AAE450-1BD5-4881-A7AD-CB36BF64C039}"/>
                  </a:ext>
                </a:extLst>
              </p:cNvPr>
              <p:cNvSpPr/>
              <p:nvPr/>
            </p:nvSpPr>
            <p:spPr>
              <a:xfrm>
                <a:off x="4017675" y="3814225"/>
                <a:ext cx="99000" cy="103600"/>
              </a:xfrm>
              <a:custGeom>
                <a:avLst/>
                <a:gdLst/>
                <a:ahLst/>
                <a:cxnLst/>
                <a:rect l="l" t="t" r="r" b="b"/>
                <a:pathLst>
                  <a:path w="3960" h="4144" extrusionOk="0">
                    <a:moveTo>
                      <a:pt x="0" y="1"/>
                    </a:moveTo>
                    <a:lnTo>
                      <a:pt x="0" y="4144"/>
                    </a:lnTo>
                    <a:lnTo>
                      <a:pt x="3959" y="4144"/>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37;p33">
                <a:extLst>
                  <a:ext uri="{FF2B5EF4-FFF2-40B4-BE49-F238E27FC236}">
                    <a16:creationId xmlns:a16="http://schemas.microsoft.com/office/drawing/2014/main" id="{EB4ACF22-FBE0-4CF2-95D3-8C7B2B81BB07}"/>
                  </a:ext>
                </a:extLst>
              </p:cNvPr>
              <p:cNvSpPr/>
              <p:nvPr/>
            </p:nvSpPr>
            <p:spPr>
              <a:xfrm>
                <a:off x="4151050" y="3814225"/>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38;p33">
                <a:extLst>
                  <a:ext uri="{FF2B5EF4-FFF2-40B4-BE49-F238E27FC236}">
                    <a16:creationId xmlns:a16="http://schemas.microsoft.com/office/drawing/2014/main" id="{411EA2D7-CD58-463D-81D0-364D53542EEE}"/>
                  </a:ext>
                </a:extLst>
              </p:cNvPr>
              <p:cNvSpPr/>
              <p:nvPr/>
            </p:nvSpPr>
            <p:spPr>
              <a:xfrm>
                <a:off x="4284375" y="3814225"/>
                <a:ext cx="99000" cy="103600"/>
              </a:xfrm>
              <a:custGeom>
                <a:avLst/>
                <a:gdLst/>
                <a:ahLst/>
                <a:cxnLst/>
                <a:rect l="l" t="t" r="r" b="b"/>
                <a:pathLst>
                  <a:path w="3960" h="4144" extrusionOk="0">
                    <a:moveTo>
                      <a:pt x="1" y="1"/>
                    </a:moveTo>
                    <a:lnTo>
                      <a:pt x="1"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39;p33">
                <a:extLst>
                  <a:ext uri="{FF2B5EF4-FFF2-40B4-BE49-F238E27FC236}">
                    <a16:creationId xmlns:a16="http://schemas.microsoft.com/office/drawing/2014/main" id="{8549BAE4-E510-4232-84BD-2A920AC50010}"/>
                  </a:ext>
                </a:extLst>
              </p:cNvPr>
              <p:cNvSpPr/>
              <p:nvPr/>
            </p:nvSpPr>
            <p:spPr>
              <a:xfrm>
                <a:off x="3255150" y="3814225"/>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40;p33">
                <a:extLst>
                  <a:ext uri="{FF2B5EF4-FFF2-40B4-BE49-F238E27FC236}">
                    <a16:creationId xmlns:a16="http://schemas.microsoft.com/office/drawing/2014/main" id="{89695C39-141C-4F0C-9CAD-0890FFD6A4AB}"/>
                  </a:ext>
                </a:extLst>
              </p:cNvPr>
              <p:cNvSpPr/>
              <p:nvPr/>
            </p:nvSpPr>
            <p:spPr>
              <a:xfrm>
                <a:off x="3388475" y="3814225"/>
                <a:ext cx="99000" cy="103600"/>
              </a:xfrm>
              <a:custGeom>
                <a:avLst/>
                <a:gdLst/>
                <a:ahLst/>
                <a:cxnLst/>
                <a:rect l="l" t="t" r="r" b="b"/>
                <a:pathLst>
                  <a:path w="3960" h="4144" extrusionOk="0">
                    <a:moveTo>
                      <a:pt x="0" y="1"/>
                    </a:moveTo>
                    <a:lnTo>
                      <a:pt x="0" y="4144"/>
                    </a:lnTo>
                    <a:lnTo>
                      <a:pt x="3960" y="4144"/>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41;p33">
                <a:extLst>
                  <a:ext uri="{FF2B5EF4-FFF2-40B4-BE49-F238E27FC236}">
                    <a16:creationId xmlns:a16="http://schemas.microsoft.com/office/drawing/2014/main" id="{242495B6-6114-4AAA-9512-1E034D876466}"/>
                  </a:ext>
                </a:extLst>
              </p:cNvPr>
              <p:cNvSpPr/>
              <p:nvPr/>
            </p:nvSpPr>
            <p:spPr>
              <a:xfrm>
                <a:off x="3521875" y="3814225"/>
                <a:ext cx="98925" cy="103600"/>
              </a:xfrm>
              <a:custGeom>
                <a:avLst/>
                <a:gdLst/>
                <a:ahLst/>
                <a:cxnLst/>
                <a:rect l="l" t="t" r="r" b="b"/>
                <a:pathLst>
                  <a:path w="3957" h="4144" extrusionOk="0">
                    <a:moveTo>
                      <a:pt x="0" y="1"/>
                    </a:moveTo>
                    <a:lnTo>
                      <a:pt x="0"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42;p33">
                <a:extLst>
                  <a:ext uri="{FF2B5EF4-FFF2-40B4-BE49-F238E27FC236}">
                    <a16:creationId xmlns:a16="http://schemas.microsoft.com/office/drawing/2014/main" id="{DF3636D6-3D28-47DD-8EC0-1918EE5DCEE2}"/>
                  </a:ext>
                </a:extLst>
              </p:cNvPr>
              <p:cNvSpPr/>
              <p:nvPr/>
            </p:nvSpPr>
            <p:spPr>
              <a:xfrm>
                <a:off x="3655250" y="3814225"/>
                <a:ext cx="98950" cy="103600"/>
              </a:xfrm>
              <a:custGeom>
                <a:avLst/>
                <a:gdLst/>
                <a:ahLst/>
                <a:cxnLst/>
                <a:rect l="l" t="t" r="r" b="b"/>
                <a:pathLst>
                  <a:path w="3958" h="4144" extrusionOk="0">
                    <a:moveTo>
                      <a:pt x="1" y="1"/>
                    </a:moveTo>
                    <a:lnTo>
                      <a:pt x="1" y="4144"/>
                    </a:lnTo>
                    <a:lnTo>
                      <a:pt x="3957" y="4144"/>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43;p33">
                <a:extLst>
                  <a:ext uri="{FF2B5EF4-FFF2-40B4-BE49-F238E27FC236}">
                    <a16:creationId xmlns:a16="http://schemas.microsoft.com/office/drawing/2014/main" id="{CD2BBE5D-54F9-4078-91DC-E1DD1302BD95}"/>
                  </a:ext>
                </a:extLst>
              </p:cNvPr>
              <p:cNvSpPr/>
              <p:nvPr/>
            </p:nvSpPr>
            <p:spPr>
              <a:xfrm>
                <a:off x="3884275" y="3993075"/>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4;p33">
                <a:extLst>
                  <a:ext uri="{FF2B5EF4-FFF2-40B4-BE49-F238E27FC236}">
                    <a16:creationId xmlns:a16="http://schemas.microsoft.com/office/drawing/2014/main" id="{1DA600B1-7DF2-4D6D-BBAD-A52259B45694}"/>
                  </a:ext>
                </a:extLst>
              </p:cNvPr>
              <p:cNvSpPr/>
              <p:nvPr/>
            </p:nvSpPr>
            <p:spPr>
              <a:xfrm>
                <a:off x="4017675" y="3993075"/>
                <a:ext cx="99000" cy="103650"/>
              </a:xfrm>
              <a:custGeom>
                <a:avLst/>
                <a:gdLst/>
                <a:ahLst/>
                <a:cxnLst/>
                <a:rect l="l" t="t" r="r" b="b"/>
                <a:pathLst>
                  <a:path w="3960" h="4146" extrusionOk="0">
                    <a:moveTo>
                      <a:pt x="0" y="0"/>
                    </a:moveTo>
                    <a:lnTo>
                      <a:pt x="0" y="4146"/>
                    </a:lnTo>
                    <a:lnTo>
                      <a:pt x="3959" y="4146"/>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5;p33">
                <a:extLst>
                  <a:ext uri="{FF2B5EF4-FFF2-40B4-BE49-F238E27FC236}">
                    <a16:creationId xmlns:a16="http://schemas.microsoft.com/office/drawing/2014/main" id="{31B1D33F-50DD-45B9-99A1-45AD9475A836}"/>
                  </a:ext>
                </a:extLst>
              </p:cNvPr>
              <p:cNvSpPr/>
              <p:nvPr/>
            </p:nvSpPr>
            <p:spPr>
              <a:xfrm>
                <a:off x="4151050" y="3993075"/>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6;p33">
                <a:extLst>
                  <a:ext uri="{FF2B5EF4-FFF2-40B4-BE49-F238E27FC236}">
                    <a16:creationId xmlns:a16="http://schemas.microsoft.com/office/drawing/2014/main" id="{653CF338-6350-4AC0-8BD9-B50108BF9FBB}"/>
                  </a:ext>
                </a:extLst>
              </p:cNvPr>
              <p:cNvSpPr/>
              <p:nvPr/>
            </p:nvSpPr>
            <p:spPr>
              <a:xfrm>
                <a:off x="4284375" y="3993075"/>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7;p33">
                <a:extLst>
                  <a:ext uri="{FF2B5EF4-FFF2-40B4-BE49-F238E27FC236}">
                    <a16:creationId xmlns:a16="http://schemas.microsoft.com/office/drawing/2014/main" id="{6E9F00A4-3197-4909-94F9-E9DD17BA0873}"/>
                  </a:ext>
                </a:extLst>
              </p:cNvPr>
              <p:cNvSpPr/>
              <p:nvPr/>
            </p:nvSpPr>
            <p:spPr>
              <a:xfrm>
                <a:off x="3255150" y="3993075"/>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8;p33">
                <a:extLst>
                  <a:ext uri="{FF2B5EF4-FFF2-40B4-BE49-F238E27FC236}">
                    <a16:creationId xmlns:a16="http://schemas.microsoft.com/office/drawing/2014/main" id="{38C87588-0DA9-4477-B61B-E25BBEFD58EE}"/>
                  </a:ext>
                </a:extLst>
              </p:cNvPr>
              <p:cNvSpPr/>
              <p:nvPr/>
            </p:nvSpPr>
            <p:spPr>
              <a:xfrm>
                <a:off x="3388475" y="3993075"/>
                <a:ext cx="99000" cy="103650"/>
              </a:xfrm>
              <a:custGeom>
                <a:avLst/>
                <a:gdLst/>
                <a:ahLst/>
                <a:cxnLst/>
                <a:rect l="l" t="t" r="r" b="b"/>
                <a:pathLst>
                  <a:path w="3960" h="4146" extrusionOk="0">
                    <a:moveTo>
                      <a:pt x="0" y="0"/>
                    </a:moveTo>
                    <a:lnTo>
                      <a:pt x="0"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9;p33">
                <a:extLst>
                  <a:ext uri="{FF2B5EF4-FFF2-40B4-BE49-F238E27FC236}">
                    <a16:creationId xmlns:a16="http://schemas.microsoft.com/office/drawing/2014/main" id="{D040F170-3551-4C47-89A2-EE895F36521C}"/>
                  </a:ext>
                </a:extLst>
              </p:cNvPr>
              <p:cNvSpPr/>
              <p:nvPr/>
            </p:nvSpPr>
            <p:spPr>
              <a:xfrm>
                <a:off x="3521875" y="3993075"/>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50;p33">
                <a:extLst>
                  <a:ext uri="{FF2B5EF4-FFF2-40B4-BE49-F238E27FC236}">
                    <a16:creationId xmlns:a16="http://schemas.microsoft.com/office/drawing/2014/main" id="{6F52FE5A-D88C-47AD-B576-EEE6156A63AE}"/>
                  </a:ext>
                </a:extLst>
              </p:cNvPr>
              <p:cNvSpPr/>
              <p:nvPr/>
            </p:nvSpPr>
            <p:spPr>
              <a:xfrm>
                <a:off x="3655250" y="3993075"/>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51;p33">
                <a:extLst>
                  <a:ext uri="{FF2B5EF4-FFF2-40B4-BE49-F238E27FC236}">
                    <a16:creationId xmlns:a16="http://schemas.microsoft.com/office/drawing/2014/main" id="{F95D83E4-222A-4FF1-A201-C5300FFBA620}"/>
                  </a:ext>
                </a:extLst>
              </p:cNvPr>
              <p:cNvSpPr/>
              <p:nvPr/>
            </p:nvSpPr>
            <p:spPr>
              <a:xfrm>
                <a:off x="3884275" y="4171975"/>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52;p33">
                <a:extLst>
                  <a:ext uri="{FF2B5EF4-FFF2-40B4-BE49-F238E27FC236}">
                    <a16:creationId xmlns:a16="http://schemas.microsoft.com/office/drawing/2014/main" id="{42314546-C816-4417-B031-173936DE61F2}"/>
                  </a:ext>
                </a:extLst>
              </p:cNvPr>
              <p:cNvSpPr/>
              <p:nvPr/>
            </p:nvSpPr>
            <p:spPr>
              <a:xfrm>
                <a:off x="4017675" y="4171975"/>
                <a:ext cx="99000" cy="103675"/>
              </a:xfrm>
              <a:custGeom>
                <a:avLst/>
                <a:gdLst/>
                <a:ahLst/>
                <a:cxnLst/>
                <a:rect l="l" t="t" r="r" b="b"/>
                <a:pathLst>
                  <a:path w="3960" h="4147" extrusionOk="0">
                    <a:moveTo>
                      <a:pt x="0" y="1"/>
                    </a:moveTo>
                    <a:lnTo>
                      <a:pt x="0" y="4146"/>
                    </a:lnTo>
                    <a:lnTo>
                      <a:pt x="3959" y="4146"/>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3;p33">
                <a:extLst>
                  <a:ext uri="{FF2B5EF4-FFF2-40B4-BE49-F238E27FC236}">
                    <a16:creationId xmlns:a16="http://schemas.microsoft.com/office/drawing/2014/main" id="{A956B85B-D2B9-41D1-A211-AE55A0934196}"/>
                  </a:ext>
                </a:extLst>
              </p:cNvPr>
              <p:cNvSpPr/>
              <p:nvPr/>
            </p:nvSpPr>
            <p:spPr>
              <a:xfrm>
                <a:off x="4151050" y="4171975"/>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4;p33">
                <a:extLst>
                  <a:ext uri="{FF2B5EF4-FFF2-40B4-BE49-F238E27FC236}">
                    <a16:creationId xmlns:a16="http://schemas.microsoft.com/office/drawing/2014/main" id="{1A413396-C310-4D1C-8108-351C4026B2E3}"/>
                  </a:ext>
                </a:extLst>
              </p:cNvPr>
              <p:cNvSpPr/>
              <p:nvPr/>
            </p:nvSpPr>
            <p:spPr>
              <a:xfrm>
                <a:off x="4284375" y="4171975"/>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5;p33">
                <a:extLst>
                  <a:ext uri="{FF2B5EF4-FFF2-40B4-BE49-F238E27FC236}">
                    <a16:creationId xmlns:a16="http://schemas.microsoft.com/office/drawing/2014/main" id="{F6561892-5464-48AE-9E98-11A639F1585B}"/>
                  </a:ext>
                </a:extLst>
              </p:cNvPr>
              <p:cNvSpPr/>
              <p:nvPr/>
            </p:nvSpPr>
            <p:spPr>
              <a:xfrm>
                <a:off x="3255150" y="4171975"/>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6;p33">
                <a:extLst>
                  <a:ext uri="{FF2B5EF4-FFF2-40B4-BE49-F238E27FC236}">
                    <a16:creationId xmlns:a16="http://schemas.microsoft.com/office/drawing/2014/main" id="{3D848A1D-7E10-4D29-B077-77638FC7443A}"/>
                  </a:ext>
                </a:extLst>
              </p:cNvPr>
              <p:cNvSpPr/>
              <p:nvPr/>
            </p:nvSpPr>
            <p:spPr>
              <a:xfrm>
                <a:off x="3388475" y="4171975"/>
                <a:ext cx="99000" cy="103675"/>
              </a:xfrm>
              <a:custGeom>
                <a:avLst/>
                <a:gdLst/>
                <a:ahLst/>
                <a:cxnLst/>
                <a:rect l="l" t="t" r="r" b="b"/>
                <a:pathLst>
                  <a:path w="3960" h="4147" extrusionOk="0">
                    <a:moveTo>
                      <a:pt x="0" y="1"/>
                    </a:moveTo>
                    <a:lnTo>
                      <a:pt x="0"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7;p33">
                <a:extLst>
                  <a:ext uri="{FF2B5EF4-FFF2-40B4-BE49-F238E27FC236}">
                    <a16:creationId xmlns:a16="http://schemas.microsoft.com/office/drawing/2014/main" id="{59ED1B33-9849-4527-A8D8-2BF95A2DF0F8}"/>
                  </a:ext>
                </a:extLst>
              </p:cNvPr>
              <p:cNvSpPr/>
              <p:nvPr/>
            </p:nvSpPr>
            <p:spPr>
              <a:xfrm>
                <a:off x="3521875" y="4171975"/>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8;p33">
                <a:extLst>
                  <a:ext uri="{FF2B5EF4-FFF2-40B4-BE49-F238E27FC236}">
                    <a16:creationId xmlns:a16="http://schemas.microsoft.com/office/drawing/2014/main" id="{FE9024B4-C4FA-4748-9D31-083882AAAF5F}"/>
                  </a:ext>
                </a:extLst>
              </p:cNvPr>
              <p:cNvSpPr/>
              <p:nvPr/>
            </p:nvSpPr>
            <p:spPr>
              <a:xfrm>
                <a:off x="3655250" y="4171975"/>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9;p33">
                <a:extLst>
                  <a:ext uri="{FF2B5EF4-FFF2-40B4-BE49-F238E27FC236}">
                    <a16:creationId xmlns:a16="http://schemas.microsoft.com/office/drawing/2014/main" id="{46D55A31-37A7-4D2E-B001-791CDCE82162}"/>
                  </a:ext>
                </a:extLst>
              </p:cNvPr>
              <p:cNvSpPr/>
              <p:nvPr/>
            </p:nvSpPr>
            <p:spPr>
              <a:xfrm>
                <a:off x="3884275" y="4350875"/>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60;p33">
                <a:extLst>
                  <a:ext uri="{FF2B5EF4-FFF2-40B4-BE49-F238E27FC236}">
                    <a16:creationId xmlns:a16="http://schemas.microsoft.com/office/drawing/2014/main" id="{AF114800-BF04-4C6B-828F-8B3B93C63DB9}"/>
                  </a:ext>
                </a:extLst>
              </p:cNvPr>
              <p:cNvSpPr/>
              <p:nvPr/>
            </p:nvSpPr>
            <p:spPr>
              <a:xfrm>
                <a:off x="4017675" y="4350875"/>
                <a:ext cx="99000" cy="103675"/>
              </a:xfrm>
              <a:custGeom>
                <a:avLst/>
                <a:gdLst/>
                <a:ahLst/>
                <a:cxnLst/>
                <a:rect l="l" t="t" r="r" b="b"/>
                <a:pathLst>
                  <a:path w="3960" h="4147" extrusionOk="0">
                    <a:moveTo>
                      <a:pt x="0" y="1"/>
                    </a:moveTo>
                    <a:lnTo>
                      <a:pt x="0" y="4146"/>
                    </a:lnTo>
                    <a:lnTo>
                      <a:pt x="3959" y="4146"/>
                    </a:lnTo>
                    <a:lnTo>
                      <a:pt x="395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61;p33">
                <a:extLst>
                  <a:ext uri="{FF2B5EF4-FFF2-40B4-BE49-F238E27FC236}">
                    <a16:creationId xmlns:a16="http://schemas.microsoft.com/office/drawing/2014/main" id="{427B1A68-BA67-45B0-88E5-894AEF04B5FA}"/>
                  </a:ext>
                </a:extLst>
              </p:cNvPr>
              <p:cNvSpPr/>
              <p:nvPr/>
            </p:nvSpPr>
            <p:spPr>
              <a:xfrm>
                <a:off x="4151050" y="4350875"/>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62;p33">
                <a:extLst>
                  <a:ext uri="{FF2B5EF4-FFF2-40B4-BE49-F238E27FC236}">
                    <a16:creationId xmlns:a16="http://schemas.microsoft.com/office/drawing/2014/main" id="{6E182581-4635-4427-891E-D46FA9256845}"/>
                  </a:ext>
                </a:extLst>
              </p:cNvPr>
              <p:cNvSpPr/>
              <p:nvPr/>
            </p:nvSpPr>
            <p:spPr>
              <a:xfrm>
                <a:off x="4284375" y="4350875"/>
                <a:ext cx="99000" cy="103675"/>
              </a:xfrm>
              <a:custGeom>
                <a:avLst/>
                <a:gdLst/>
                <a:ahLst/>
                <a:cxnLst/>
                <a:rect l="l" t="t" r="r" b="b"/>
                <a:pathLst>
                  <a:path w="3960" h="4147" extrusionOk="0">
                    <a:moveTo>
                      <a:pt x="1" y="1"/>
                    </a:moveTo>
                    <a:lnTo>
                      <a:pt x="1"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3;p33">
                <a:extLst>
                  <a:ext uri="{FF2B5EF4-FFF2-40B4-BE49-F238E27FC236}">
                    <a16:creationId xmlns:a16="http://schemas.microsoft.com/office/drawing/2014/main" id="{75440C82-B52A-4BED-AD06-3943854B5FC4}"/>
                  </a:ext>
                </a:extLst>
              </p:cNvPr>
              <p:cNvSpPr/>
              <p:nvPr/>
            </p:nvSpPr>
            <p:spPr>
              <a:xfrm>
                <a:off x="3255150" y="4350875"/>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4;p33">
                <a:extLst>
                  <a:ext uri="{FF2B5EF4-FFF2-40B4-BE49-F238E27FC236}">
                    <a16:creationId xmlns:a16="http://schemas.microsoft.com/office/drawing/2014/main" id="{2822B8F0-4487-4608-BF36-1FF9369D6F53}"/>
                  </a:ext>
                </a:extLst>
              </p:cNvPr>
              <p:cNvSpPr/>
              <p:nvPr/>
            </p:nvSpPr>
            <p:spPr>
              <a:xfrm>
                <a:off x="3388475" y="4350875"/>
                <a:ext cx="99000" cy="103675"/>
              </a:xfrm>
              <a:custGeom>
                <a:avLst/>
                <a:gdLst/>
                <a:ahLst/>
                <a:cxnLst/>
                <a:rect l="l" t="t" r="r" b="b"/>
                <a:pathLst>
                  <a:path w="3960" h="4147" extrusionOk="0">
                    <a:moveTo>
                      <a:pt x="0" y="1"/>
                    </a:moveTo>
                    <a:lnTo>
                      <a:pt x="0" y="4146"/>
                    </a:lnTo>
                    <a:lnTo>
                      <a:pt x="3960" y="4146"/>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5;p33">
                <a:extLst>
                  <a:ext uri="{FF2B5EF4-FFF2-40B4-BE49-F238E27FC236}">
                    <a16:creationId xmlns:a16="http://schemas.microsoft.com/office/drawing/2014/main" id="{71901245-D083-4F9E-A425-D7EC1945D067}"/>
                  </a:ext>
                </a:extLst>
              </p:cNvPr>
              <p:cNvSpPr/>
              <p:nvPr/>
            </p:nvSpPr>
            <p:spPr>
              <a:xfrm>
                <a:off x="3521875" y="4350875"/>
                <a:ext cx="98925" cy="103675"/>
              </a:xfrm>
              <a:custGeom>
                <a:avLst/>
                <a:gdLst/>
                <a:ahLst/>
                <a:cxnLst/>
                <a:rect l="l" t="t" r="r" b="b"/>
                <a:pathLst>
                  <a:path w="3957" h="4147" extrusionOk="0">
                    <a:moveTo>
                      <a:pt x="0" y="1"/>
                    </a:moveTo>
                    <a:lnTo>
                      <a:pt x="0"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6;p33">
                <a:extLst>
                  <a:ext uri="{FF2B5EF4-FFF2-40B4-BE49-F238E27FC236}">
                    <a16:creationId xmlns:a16="http://schemas.microsoft.com/office/drawing/2014/main" id="{A9725EC2-B8B1-4E77-962E-1E12D57CD3B5}"/>
                  </a:ext>
                </a:extLst>
              </p:cNvPr>
              <p:cNvSpPr/>
              <p:nvPr/>
            </p:nvSpPr>
            <p:spPr>
              <a:xfrm>
                <a:off x="3655250" y="4350875"/>
                <a:ext cx="98950" cy="103675"/>
              </a:xfrm>
              <a:custGeom>
                <a:avLst/>
                <a:gdLst/>
                <a:ahLst/>
                <a:cxnLst/>
                <a:rect l="l" t="t" r="r" b="b"/>
                <a:pathLst>
                  <a:path w="3958" h="4147" extrusionOk="0">
                    <a:moveTo>
                      <a:pt x="1" y="1"/>
                    </a:moveTo>
                    <a:lnTo>
                      <a:pt x="1" y="4146"/>
                    </a:lnTo>
                    <a:lnTo>
                      <a:pt x="3957" y="4146"/>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7;p33">
                <a:extLst>
                  <a:ext uri="{FF2B5EF4-FFF2-40B4-BE49-F238E27FC236}">
                    <a16:creationId xmlns:a16="http://schemas.microsoft.com/office/drawing/2014/main" id="{186ADD86-5729-4CCC-AE35-3468116D7358}"/>
                  </a:ext>
                </a:extLst>
              </p:cNvPr>
              <p:cNvSpPr/>
              <p:nvPr/>
            </p:nvSpPr>
            <p:spPr>
              <a:xfrm>
                <a:off x="3884275" y="4529800"/>
                <a:ext cx="99000" cy="103600"/>
              </a:xfrm>
              <a:custGeom>
                <a:avLst/>
                <a:gdLst/>
                <a:ahLst/>
                <a:cxnLst/>
                <a:rect l="l" t="t" r="r" b="b"/>
                <a:pathLst>
                  <a:path w="3960" h="4144" extrusionOk="0">
                    <a:moveTo>
                      <a:pt x="1" y="0"/>
                    </a:moveTo>
                    <a:lnTo>
                      <a:pt x="1"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8;p33">
                <a:extLst>
                  <a:ext uri="{FF2B5EF4-FFF2-40B4-BE49-F238E27FC236}">
                    <a16:creationId xmlns:a16="http://schemas.microsoft.com/office/drawing/2014/main" id="{896DDD9C-D395-4960-8ED0-71C0CA904F9E}"/>
                  </a:ext>
                </a:extLst>
              </p:cNvPr>
              <p:cNvSpPr/>
              <p:nvPr/>
            </p:nvSpPr>
            <p:spPr>
              <a:xfrm>
                <a:off x="4017675" y="4529800"/>
                <a:ext cx="99000" cy="103600"/>
              </a:xfrm>
              <a:custGeom>
                <a:avLst/>
                <a:gdLst/>
                <a:ahLst/>
                <a:cxnLst/>
                <a:rect l="l" t="t" r="r" b="b"/>
                <a:pathLst>
                  <a:path w="3960" h="4144" extrusionOk="0">
                    <a:moveTo>
                      <a:pt x="0" y="0"/>
                    </a:moveTo>
                    <a:lnTo>
                      <a:pt x="0" y="4143"/>
                    </a:lnTo>
                    <a:lnTo>
                      <a:pt x="3959" y="4143"/>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9;p33">
                <a:extLst>
                  <a:ext uri="{FF2B5EF4-FFF2-40B4-BE49-F238E27FC236}">
                    <a16:creationId xmlns:a16="http://schemas.microsoft.com/office/drawing/2014/main" id="{54D15D15-6ED6-4E26-A13C-0D22D150DA0F}"/>
                  </a:ext>
                </a:extLst>
              </p:cNvPr>
              <p:cNvSpPr/>
              <p:nvPr/>
            </p:nvSpPr>
            <p:spPr>
              <a:xfrm>
                <a:off x="4151050" y="4529800"/>
                <a:ext cx="98950" cy="103600"/>
              </a:xfrm>
              <a:custGeom>
                <a:avLst/>
                <a:gdLst/>
                <a:ahLst/>
                <a:cxnLst/>
                <a:rect l="l" t="t" r="r" b="b"/>
                <a:pathLst>
                  <a:path w="3958" h="4144" extrusionOk="0">
                    <a:moveTo>
                      <a:pt x="1" y="0"/>
                    </a:moveTo>
                    <a:lnTo>
                      <a:pt x="1"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0;p33">
                <a:extLst>
                  <a:ext uri="{FF2B5EF4-FFF2-40B4-BE49-F238E27FC236}">
                    <a16:creationId xmlns:a16="http://schemas.microsoft.com/office/drawing/2014/main" id="{A705A4DB-20C9-4BF2-AD99-7F5BD1164C3E}"/>
                  </a:ext>
                </a:extLst>
              </p:cNvPr>
              <p:cNvSpPr/>
              <p:nvPr/>
            </p:nvSpPr>
            <p:spPr>
              <a:xfrm>
                <a:off x="4284375" y="4529800"/>
                <a:ext cx="99000" cy="103600"/>
              </a:xfrm>
              <a:custGeom>
                <a:avLst/>
                <a:gdLst/>
                <a:ahLst/>
                <a:cxnLst/>
                <a:rect l="l" t="t" r="r" b="b"/>
                <a:pathLst>
                  <a:path w="3960" h="4144" extrusionOk="0">
                    <a:moveTo>
                      <a:pt x="1" y="0"/>
                    </a:moveTo>
                    <a:lnTo>
                      <a:pt x="1"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71;p33">
                <a:extLst>
                  <a:ext uri="{FF2B5EF4-FFF2-40B4-BE49-F238E27FC236}">
                    <a16:creationId xmlns:a16="http://schemas.microsoft.com/office/drawing/2014/main" id="{BE0EF546-91F4-43BB-95AD-B75E99F69482}"/>
                  </a:ext>
                </a:extLst>
              </p:cNvPr>
              <p:cNvSpPr/>
              <p:nvPr/>
            </p:nvSpPr>
            <p:spPr>
              <a:xfrm>
                <a:off x="3255150" y="4529800"/>
                <a:ext cx="98925" cy="103600"/>
              </a:xfrm>
              <a:custGeom>
                <a:avLst/>
                <a:gdLst/>
                <a:ahLst/>
                <a:cxnLst/>
                <a:rect l="l" t="t" r="r" b="b"/>
                <a:pathLst>
                  <a:path w="3957" h="4144" extrusionOk="0">
                    <a:moveTo>
                      <a:pt x="0" y="0"/>
                    </a:moveTo>
                    <a:lnTo>
                      <a:pt x="0"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72;p33">
                <a:extLst>
                  <a:ext uri="{FF2B5EF4-FFF2-40B4-BE49-F238E27FC236}">
                    <a16:creationId xmlns:a16="http://schemas.microsoft.com/office/drawing/2014/main" id="{D2E3E592-C436-4E9B-818D-21D675176E9B}"/>
                  </a:ext>
                </a:extLst>
              </p:cNvPr>
              <p:cNvSpPr/>
              <p:nvPr/>
            </p:nvSpPr>
            <p:spPr>
              <a:xfrm>
                <a:off x="3388475" y="4529800"/>
                <a:ext cx="99000" cy="103600"/>
              </a:xfrm>
              <a:custGeom>
                <a:avLst/>
                <a:gdLst/>
                <a:ahLst/>
                <a:cxnLst/>
                <a:rect l="l" t="t" r="r" b="b"/>
                <a:pathLst>
                  <a:path w="3960" h="4144" extrusionOk="0">
                    <a:moveTo>
                      <a:pt x="0" y="0"/>
                    </a:moveTo>
                    <a:lnTo>
                      <a:pt x="0" y="4143"/>
                    </a:lnTo>
                    <a:lnTo>
                      <a:pt x="3960" y="4143"/>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3;p33">
                <a:extLst>
                  <a:ext uri="{FF2B5EF4-FFF2-40B4-BE49-F238E27FC236}">
                    <a16:creationId xmlns:a16="http://schemas.microsoft.com/office/drawing/2014/main" id="{6FB66161-D9D4-4C69-B0BC-A74159076254}"/>
                  </a:ext>
                </a:extLst>
              </p:cNvPr>
              <p:cNvSpPr/>
              <p:nvPr/>
            </p:nvSpPr>
            <p:spPr>
              <a:xfrm>
                <a:off x="3521875" y="4529800"/>
                <a:ext cx="98925" cy="103600"/>
              </a:xfrm>
              <a:custGeom>
                <a:avLst/>
                <a:gdLst/>
                <a:ahLst/>
                <a:cxnLst/>
                <a:rect l="l" t="t" r="r" b="b"/>
                <a:pathLst>
                  <a:path w="3957" h="4144" extrusionOk="0">
                    <a:moveTo>
                      <a:pt x="0" y="0"/>
                    </a:moveTo>
                    <a:lnTo>
                      <a:pt x="0"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4;p33">
                <a:extLst>
                  <a:ext uri="{FF2B5EF4-FFF2-40B4-BE49-F238E27FC236}">
                    <a16:creationId xmlns:a16="http://schemas.microsoft.com/office/drawing/2014/main" id="{853D0E51-4A6A-441C-9B1E-80AF832DE4AD}"/>
                  </a:ext>
                </a:extLst>
              </p:cNvPr>
              <p:cNvSpPr/>
              <p:nvPr/>
            </p:nvSpPr>
            <p:spPr>
              <a:xfrm>
                <a:off x="3655250" y="4529800"/>
                <a:ext cx="98950" cy="103600"/>
              </a:xfrm>
              <a:custGeom>
                <a:avLst/>
                <a:gdLst/>
                <a:ahLst/>
                <a:cxnLst/>
                <a:rect l="l" t="t" r="r" b="b"/>
                <a:pathLst>
                  <a:path w="3958" h="4144" extrusionOk="0">
                    <a:moveTo>
                      <a:pt x="1" y="0"/>
                    </a:moveTo>
                    <a:lnTo>
                      <a:pt x="1" y="4143"/>
                    </a:lnTo>
                    <a:lnTo>
                      <a:pt x="3957" y="4143"/>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5;p33">
                <a:extLst>
                  <a:ext uri="{FF2B5EF4-FFF2-40B4-BE49-F238E27FC236}">
                    <a16:creationId xmlns:a16="http://schemas.microsoft.com/office/drawing/2014/main" id="{C77FFBA7-67FD-44FC-9F4D-B00803CB7ED1}"/>
                  </a:ext>
                </a:extLst>
              </p:cNvPr>
              <p:cNvSpPr/>
              <p:nvPr/>
            </p:nvSpPr>
            <p:spPr>
              <a:xfrm>
                <a:off x="3884275" y="4708700"/>
                <a:ext cx="99000" cy="103600"/>
              </a:xfrm>
              <a:custGeom>
                <a:avLst/>
                <a:gdLst/>
                <a:ahLst/>
                <a:cxnLst/>
                <a:rect l="l" t="t" r="r" b="b"/>
                <a:pathLst>
                  <a:path w="3960" h="4144" extrusionOk="0">
                    <a:moveTo>
                      <a:pt x="1" y="0"/>
                    </a:moveTo>
                    <a:lnTo>
                      <a:pt x="1" y="4144"/>
                    </a:lnTo>
                    <a:lnTo>
                      <a:pt x="3960" y="4144"/>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6;p33">
                <a:extLst>
                  <a:ext uri="{FF2B5EF4-FFF2-40B4-BE49-F238E27FC236}">
                    <a16:creationId xmlns:a16="http://schemas.microsoft.com/office/drawing/2014/main" id="{729E4B02-8AE1-44B9-88D0-365D9E677C8A}"/>
                  </a:ext>
                </a:extLst>
              </p:cNvPr>
              <p:cNvSpPr/>
              <p:nvPr/>
            </p:nvSpPr>
            <p:spPr>
              <a:xfrm>
                <a:off x="4017675" y="4708700"/>
                <a:ext cx="99000" cy="103600"/>
              </a:xfrm>
              <a:custGeom>
                <a:avLst/>
                <a:gdLst/>
                <a:ahLst/>
                <a:cxnLst/>
                <a:rect l="l" t="t" r="r" b="b"/>
                <a:pathLst>
                  <a:path w="3960" h="4144" extrusionOk="0">
                    <a:moveTo>
                      <a:pt x="0" y="0"/>
                    </a:moveTo>
                    <a:lnTo>
                      <a:pt x="0" y="4144"/>
                    </a:lnTo>
                    <a:lnTo>
                      <a:pt x="3959" y="4144"/>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7;p33">
                <a:extLst>
                  <a:ext uri="{FF2B5EF4-FFF2-40B4-BE49-F238E27FC236}">
                    <a16:creationId xmlns:a16="http://schemas.microsoft.com/office/drawing/2014/main" id="{5DA59FA5-E6AE-48A4-839E-9815B6B653FA}"/>
                  </a:ext>
                </a:extLst>
              </p:cNvPr>
              <p:cNvSpPr/>
              <p:nvPr/>
            </p:nvSpPr>
            <p:spPr>
              <a:xfrm>
                <a:off x="4151050" y="4708700"/>
                <a:ext cx="98950" cy="103600"/>
              </a:xfrm>
              <a:custGeom>
                <a:avLst/>
                <a:gdLst/>
                <a:ahLst/>
                <a:cxnLst/>
                <a:rect l="l" t="t" r="r" b="b"/>
                <a:pathLst>
                  <a:path w="3958" h="4144" extrusionOk="0">
                    <a:moveTo>
                      <a:pt x="1" y="0"/>
                    </a:moveTo>
                    <a:lnTo>
                      <a:pt x="1" y="4144"/>
                    </a:lnTo>
                    <a:lnTo>
                      <a:pt x="3957" y="4144"/>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8;p33">
                <a:extLst>
                  <a:ext uri="{FF2B5EF4-FFF2-40B4-BE49-F238E27FC236}">
                    <a16:creationId xmlns:a16="http://schemas.microsoft.com/office/drawing/2014/main" id="{A7F6BF81-9A00-49C9-B014-1EE42769E63E}"/>
                  </a:ext>
                </a:extLst>
              </p:cNvPr>
              <p:cNvSpPr/>
              <p:nvPr/>
            </p:nvSpPr>
            <p:spPr>
              <a:xfrm>
                <a:off x="4284375" y="4708700"/>
                <a:ext cx="99000" cy="103600"/>
              </a:xfrm>
              <a:custGeom>
                <a:avLst/>
                <a:gdLst/>
                <a:ahLst/>
                <a:cxnLst/>
                <a:rect l="l" t="t" r="r" b="b"/>
                <a:pathLst>
                  <a:path w="3960" h="4144" extrusionOk="0">
                    <a:moveTo>
                      <a:pt x="1" y="0"/>
                    </a:moveTo>
                    <a:lnTo>
                      <a:pt x="1" y="4144"/>
                    </a:lnTo>
                    <a:lnTo>
                      <a:pt x="3960" y="4144"/>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9;p33">
                <a:extLst>
                  <a:ext uri="{FF2B5EF4-FFF2-40B4-BE49-F238E27FC236}">
                    <a16:creationId xmlns:a16="http://schemas.microsoft.com/office/drawing/2014/main" id="{5E2FC743-D0AE-4E5C-8E87-43E8E3528DF9}"/>
                  </a:ext>
                </a:extLst>
              </p:cNvPr>
              <p:cNvSpPr/>
              <p:nvPr/>
            </p:nvSpPr>
            <p:spPr>
              <a:xfrm>
                <a:off x="3255150" y="4708700"/>
                <a:ext cx="98925" cy="103600"/>
              </a:xfrm>
              <a:custGeom>
                <a:avLst/>
                <a:gdLst/>
                <a:ahLst/>
                <a:cxnLst/>
                <a:rect l="l" t="t" r="r" b="b"/>
                <a:pathLst>
                  <a:path w="3957" h="4144" extrusionOk="0">
                    <a:moveTo>
                      <a:pt x="0" y="0"/>
                    </a:moveTo>
                    <a:lnTo>
                      <a:pt x="0" y="4144"/>
                    </a:lnTo>
                    <a:lnTo>
                      <a:pt x="3957" y="4144"/>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80;p33">
                <a:extLst>
                  <a:ext uri="{FF2B5EF4-FFF2-40B4-BE49-F238E27FC236}">
                    <a16:creationId xmlns:a16="http://schemas.microsoft.com/office/drawing/2014/main" id="{2CEB143C-27A7-4010-B979-2BD93D8E011E}"/>
                  </a:ext>
                </a:extLst>
              </p:cNvPr>
              <p:cNvSpPr/>
              <p:nvPr/>
            </p:nvSpPr>
            <p:spPr>
              <a:xfrm>
                <a:off x="3388475" y="4708700"/>
                <a:ext cx="99000" cy="103600"/>
              </a:xfrm>
              <a:custGeom>
                <a:avLst/>
                <a:gdLst/>
                <a:ahLst/>
                <a:cxnLst/>
                <a:rect l="l" t="t" r="r" b="b"/>
                <a:pathLst>
                  <a:path w="3960" h="4144" extrusionOk="0">
                    <a:moveTo>
                      <a:pt x="0" y="0"/>
                    </a:moveTo>
                    <a:lnTo>
                      <a:pt x="0" y="4144"/>
                    </a:lnTo>
                    <a:lnTo>
                      <a:pt x="3960" y="4144"/>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81;p33">
                <a:extLst>
                  <a:ext uri="{FF2B5EF4-FFF2-40B4-BE49-F238E27FC236}">
                    <a16:creationId xmlns:a16="http://schemas.microsoft.com/office/drawing/2014/main" id="{1EE80455-B92B-485E-A184-83AB3D917DD5}"/>
                  </a:ext>
                </a:extLst>
              </p:cNvPr>
              <p:cNvSpPr/>
              <p:nvPr/>
            </p:nvSpPr>
            <p:spPr>
              <a:xfrm>
                <a:off x="3521875" y="4708700"/>
                <a:ext cx="98925" cy="103600"/>
              </a:xfrm>
              <a:custGeom>
                <a:avLst/>
                <a:gdLst/>
                <a:ahLst/>
                <a:cxnLst/>
                <a:rect l="l" t="t" r="r" b="b"/>
                <a:pathLst>
                  <a:path w="3957" h="4144" extrusionOk="0">
                    <a:moveTo>
                      <a:pt x="0" y="0"/>
                    </a:moveTo>
                    <a:lnTo>
                      <a:pt x="0" y="4144"/>
                    </a:lnTo>
                    <a:lnTo>
                      <a:pt x="3957" y="4144"/>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82;p33">
                <a:extLst>
                  <a:ext uri="{FF2B5EF4-FFF2-40B4-BE49-F238E27FC236}">
                    <a16:creationId xmlns:a16="http://schemas.microsoft.com/office/drawing/2014/main" id="{44B33FE5-FF64-4488-8ECD-3466A1F655E1}"/>
                  </a:ext>
                </a:extLst>
              </p:cNvPr>
              <p:cNvSpPr/>
              <p:nvPr/>
            </p:nvSpPr>
            <p:spPr>
              <a:xfrm>
                <a:off x="3655250" y="4708700"/>
                <a:ext cx="98950" cy="103600"/>
              </a:xfrm>
              <a:custGeom>
                <a:avLst/>
                <a:gdLst/>
                <a:ahLst/>
                <a:cxnLst/>
                <a:rect l="l" t="t" r="r" b="b"/>
                <a:pathLst>
                  <a:path w="3958" h="4144" extrusionOk="0">
                    <a:moveTo>
                      <a:pt x="1" y="0"/>
                    </a:moveTo>
                    <a:lnTo>
                      <a:pt x="1" y="4144"/>
                    </a:lnTo>
                    <a:lnTo>
                      <a:pt x="3957" y="4144"/>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3;p33">
                <a:extLst>
                  <a:ext uri="{FF2B5EF4-FFF2-40B4-BE49-F238E27FC236}">
                    <a16:creationId xmlns:a16="http://schemas.microsoft.com/office/drawing/2014/main" id="{D8D8AB52-1D7C-4C9A-A3FD-BB4A3A62904E}"/>
                  </a:ext>
                </a:extLst>
              </p:cNvPr>
              <p:cNvSpPr/>
              <p:nvPr/>
            </p:nvSpPr>
            <p:spPr>
              <a:xfrm>
                <a:off x="3884275" y="48875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4;p33">
                <a:extLst>
                  <a:ext uri="{FF2B5EF4-FFF2-40B4-BE49-F238E27FC236}">
                    <a16:creationId xmlns:a16="http://schemas.microsoft.com/office/drawing/2014/main" id="{AA9CC4A7-7BDC-4688-B7A7-9182B5D4CFE3}"/>
                  </a:ext>
                </a:extLst>
              </p:cNvPr>
              <p:cNvSpPr/>
              <p:nvPr/>
            </p:nvSpPr>
            <p:spPr>
              <a:xfrm>
                <a:off x="4017675" y="4887550"/>
                <a:ext cx="99000" cy="103650"/>
              </a:xfrm>
              <a:custGeom>
                <a:avLst/>
                <a:gdLst/>
                <a:ahLst/>
                <a:cxnLst/>
                <a:rect l="l" t="t" r="r" b="b"/>
                <a:pathLst>
                  <a:path w="3960" h="4146" extrusionOk="0">
                    <a:moveTo>
                      <a:pt x="0" y="0"/>
                    </a:moveTo>
                    <a:lnTo>
                      <a:pt x="0" y="4146"/>
                    </a:lnTo>
                    <a:lnTo>
                      <a:pt x="3959" y="4146"/>
                    </a:lnTo>
                    <a:lnTo>
                      <a:pt x="395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5;p33">
                <a:extLst>
                  <a:ext uri="{FF2B5EF4-FFF2-40B4-BE49-F238E27FC236}">
                    <a16:creationId xmlns:a16="http://schemas.microsoft.com/office/drawing/2014/main" id="{9CF54E27-5616-41E5-AF79-2A93960C292D}"/>
                  </a:ext>
                </a:extLst>
              </p:cNvPr>
              <p:cNvSpPr/>
              <p:nvPr/>
            </p:nvSpPr>
            <p:spPr>
              <a:xfrm>
                <a:off x="4151050" y="48875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6;p33">
                <a:extLst>
                  <a:ext uri="{FF2B5EF4-FFF2-40B4-BE49-F238E27FC236}">
                    <a16:creationId xmlns:a16="http://schemas.microsoft.com/office/drawing/2014/main" id="{42A474F3-E6E9-4A04-B03A-5CD6EE0991BA}"/>
                  </a:ext>
                </a:extLst>
              </p:cNvPr>
              <p:cNvSpPr/>
              <p:nvPr/>
            </p:nvSpPr>
            <p:spPr>
              <a:xfrm>
                <a:off x="4284375" y="4887550"/>
                <a:ext cx="99000" cy="103650"/>
              </a:xfrm>
              <a:custGeom>
                <a:avLst/>
                <a:gdLst/>
                <a:ahLst/>
                <a:cxnLst/>
                <a:rect l="l" t="t" r="r" b="b"/>
                <a:pathLst>
                  <a:path w="3960" h="4146" extrusionOk="0">
                    <a:moveTo>
                      <a:pt x="1" y="0"/>
                    </a:moveTo>
                    <a:lnTo>
                      <a:pt x="1"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7;p33">
                <a:extLst>
                  <a:ext uri="{FF2B5EF4-FFF2-40B4-BE49-F238E27FC236}">
                    <a16:creationId xmlns:a16="http://schemas.microsoft.com/office/drawing/2014/main" id="{43245897-5C66-4F08-A2AD-32EB7BD9F1D7}"/>
                  </a:ext>
                </a:extLst>
              </p:cNvPr>
              <p:cNvSpPr/>
              <p:nvPr/>
            </p:nvSpPr>
            <p:spPr>
              <a:xfrm>
                <a:off x="3255150" y="48875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8;p33">
                <a:extLst>
                  <a:ext uri="{FF2B5EF4-FFF2-40B4-BE49-F238E27FC236}">
                    <a16:creationId xmlns:a16="http://schemas.microsoft.com/office/drawing/2014/main" id="{598B5B62-DF83-4715-81F8-EAB36C0D077B}"/>
                  </a:ext>
                </a:extLst>
              </p:cNvPr>
              <p:cNvSpPr/>
              <p:nvPr/>
            </p:nvSpPr>
            <p:spPr>
              <a:xfrm>
                <a:off x="3388475" y="4887550"/>
                <a:ext cx="99000" cy="103650"/>
              </a:xfrm>
              <a:custGeom>
                <a:avLst/>
                <a:gdLst/>
                <a:ahLst/>
                <a:cxnLst/>
                <a:rect l="l" t="t" r="r" b="b"/>
                <a:pathLst>
                  <a:path w="3960" h="4146" extrusionOk="0">
                    <a:moveTo>
                      <a:pt x="0" y="0"/>
                    </a:moveTo>
                    <a:lnTo>
                      <a:pt x="0" y="4146"/>
                    </a:lnTo>
                    <a:lnTo>
                      <a:pt x="3960" y="414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9;p33">
                <a:extLst>
                  <a:ext uri="{FF2B5EF4-FFF2-40B4-BE49-F238E27FC236}">
                    <a16:creationId xmlns:a16="http://schemas.microsoft.com/office/drawing/2014/main" id="{46C16302-324D-45BE-8436-0265E84DEBA0}"/>
                  </a:ext>
                </a:extLst>
              </p:cNvPr>
              <p:cNvSpPr/>
              <p:nvPr/>
            </p:nvSpPr>
            <p:spPr>
              <a:xfrm>
                <a:off x="3521875" y="4887550"/>
                <a:ext cx="98925" cy="103650"/>
              </a:xfrm>
              <a:custGeom>
                <a:avLst/>
                <a:gdLst/>
                <a:ahLst/>
                <a:cxnLst/>
                <a:rect l="l" t="t" r="r" b="b"/>
                <a:pathLst>
                  <a:path w="3957" h="4146" extrusionOk="0">
                    <a:moveTo>
                      <a:pt x="0" y="0"/>
                    </a:moveTo>
                    <a:lnTo>
                      <a:pt x="0"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0;p33">
                <a:extLst>
                  <a:ext uri="{FF2B5EF4-FFF2-40B4-BE49-F238E27FC236}">
                    <a16:creationId xmlns:a16="http://schemas.microsoft.com/office/drawing/2014/main" id="{35511778-1DDB-4631-8D8A-B4C2E73F4FEA}"/>
                  </a:ext>
                </a:extLst>
              </p:cNvPr>
              <p:cNvSpPr/>
              <p:nvPr/>
            </p:nvSpPr>
            <p:spPr>
              <a:xfrm>
                <a:off x="3655250" y="4887550"/>
                <a:ext cx="98950" cy="103650"/>
              </a:xfrm>
              <a:custGeom>
                <a:avLst/>
                <a:gdLst/>
                <a:ahLst/>
                <a:cxnLst/>
                <a:rect l="l" t="t" r="r" b="b"/>
                <a:pathLst>
                  <a:path w="3958" h="4146" extrusionOk="0">
                    <a:moveTo>
                      <a:pt x="1" y="0"/>
                    </a:moveTo>
                    <a:lnTo>
                      <a:pt x="1" y="4146"/>
                    </a:lnTo>
                    <a:lnTo>
                      <a:pt x="3957" y="414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91;p33">
                <a:extLst>
                  <a:ext uri="{FF2B5EF4-FFF2-40B4-BE49-F238E27FC236}">
                    <a16:creationId xmlns:a16="http://schemas.microsoft.com/office/drawing/2014/main" id="{59094A8C-6822-4458-A9A1-18596525F5B4}"/>
                  </a:ext>
                </a:extLst>
              </p:cNvPr>
              <p:cNvSpPr/>
              <p:nvPr/>
            </p:nvSpPr>
            <p:spPr>
              <a:xfrm>
                <a:off x="3388475" y="1745100"/>
                <a:ext cx="99000" cy="89675"/>
              </a:xfrm>
              <a:custGeom>
                <a:avLst/>
                <a:gdLst/>
                <a:ahLst/>
                <a:cxnLst/>
                <a:rect l="l" t="t" r="r" b="b"/>
                <a:pathLst>
                  <a:path w="3960" h="3587" extrusionOk="0">
                    <a:moveTo>
                      <a:pt x="0" y="0"/>
                    </a:moveTo>
                    <a:lnTo>
                      <a:pt x="0" y="3586"/>
                    </a:lnTo>
                    <a:lnTo>
                      <a:pt x="3960" y="358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92;p33">
                <a:extLst>
                  <a:ext uri="{FF2B5EF4-FFF2-40B4-BE49-F238E27FC236}">
                    <a16:creationId xmlns:a16="http://schemas.microsoft.com/office/drawing/2014/main" id="{CFA6CB4A-DCF4-45A7-ACF1-D82D1D2EE27B}"/>
                  </a:ext>
                </a:extLst>
              </p:cNvPr>
              <p:cNvSpPr/>
              <p:nvPr/>
            </p:nvSpPr>
            <p:spPr>
              <a:xfrm>
                <a:off x="3521875" y="1745100"/>
                <a:ext cx="98925" cy="89675"/>
              </a:xfrm>
              <a:custGeom>
                <a:avLst/>
                <a:gdLst/>
                <a:ahLst/>
                <a:cxnLst/>
                <a:rect l="l" t="t" r="r" b="b"/>
                <a:pathLst>
                  <a:path w="3957" h="3587" extrusionOk="0">
                    <a:moveTo>
                      <a:pt x="0" y="0"/>
                    </a:moveTo>
                    <a:lnTo>
                      <a:pt x="0" y="3586"/>
                    </a:lnTo>
                    <a:lnTo>
                      <a:pt x="3957" y="358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3;p33">
                <a:extLst>
                  <a:ext uri="{FF2B5EF4-FFF2-40B4-BE49-F238E27FC236}">
                    <a16:creationId xmlns:a16="http://schemas.microsoft.com/office/drawing/2014/main" id="{9768563A-DC81-4BC2-A528-D285B9F8B38B}"/>
                  </a:ext>
                </a:extLst>
              </p:cNvPr>
              <p:cNvSpPr/>
              <p:nvPr/>
            </p:nvSpPr>
            <p:spPr>
              <a:xfrm>
                <a:off x="3655250" y="1745100"/>
                <a:ext cx="98950" cy="89675"/>
              </a:xfrm>
              <a:custGeom>
                <a:avLst/>
                <a:gdLst/>
                <a:ahLst/>
                <a:cxnLst/>
                <a:rect l="l" t="t" r="r" b="b"/>
                <a:pathLst>
                  <a:path w="3958" h="3587" extrusionOk="0">
                    <a:moveTo>
                      <a:pt x="1" y="0"/>
                    </a:moveTo>
                    <a:lnTo>
                      <a:pt x="1" y="3586"/>
                    </a:lnTo>
                    <a:lnTo>
                      <a:pt x="3957" y="358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4;p33">
                <a:extLst>
                  <a:ext uri="{FF2B5EF4-FFF2-40B4-BE49-F238E27FC236}">
                    <a16:creationId xmlns:a16="http://schemas.microsoft.com/office/drawing/2014/main" id="{4A1D5996-76CA-4383-B9CB-38145C6C0253}"/>
                  </a:ext>
                </a:extLst>
              </p:cNvPr>
              <p:cNvSpPr/>
              <p:nvPr/>
            </p:nvSpPr>
            <p:spPr>
              <a:xfrm>
                <a:off x="3388475" y="1866500"/>
                <a:ext cx="99000" cy="89625"/>
              </a:xfrm>
              <a:custGeom>
                <a:avLst/>
                <a:gdLst/>
                <a:ahLst/>
                <a:cxnLst/>
                <a:rect l="l" t="t" r="r" b="b"/>
                <a:pathLst>
                  <a:path w="3960" h="3585" extrusionOk="0">
                    <a:moveTo>
                      <a:pt x="0" y="1"/>
                    </a:moveTo>
                    <a:lnTo>
                      <a:pt x="0" y="3585"/>
                    </a:lnTo>
                    <a:lnTo>
                      <a:pt x="3960" y="3585"/>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5;p33">
                <a:extLst>
                  <a:ext uri="{FF2B5EF4-FFF2-40B4-BE49-F238E27FC236}">
                    <a16:creationId xmlns:a16="http://schemas.microsoft.com/office/drawing/2014/main" id="{0DD0C70C-98B6-41C2-BAD1-D5268DAA62CC}"/>
                  </a:ext>
                </a:extLst>
              </p:cNvPr>
              <p:cNvSpPr/>
              <p:nvPr/>
            </p:nvSpPr>
            <p:spPr>
              <a:xfrm>
                <a:off x="35218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6;p33">
                <a:extLst>
                  <a:ext uri="{FF2B5EF4-FFF2-40B4-BE49-F238E27FC236}">
                    <a16:creationId xmlns:a16="http://schemas.microsoft.com/office/drawing/2014/main" id="{1C781887-83E1-49FE-87C1-E6D23A2B63B4}"/>
                  </a:ext>
                </a:extLst>
              </p:cNvPr>
              <p:cNvSpPr/>
              <p:nvPr/>
            </p:nvSpPr>
            <p:spPr>
              <a:xfrm>
                <a:off x="3655250" y="1866500"/>
                <a:ext cx="98950" cy="89625"/>
              </a:xfrm>
              <a:custGeom>
                <a:avLst/>
                <a:gdLst/>
                <a:ahLst/>
                <a:cxnLst/>
                <a:rect l="l" t="t" r="r" b="b"/>
                <a:pathLst>
                  <a:path w="3958" h="3585" extrusionOk="0">
                    <a:moveTo>
                      <a:pt x="1" y="1"/>
                    </a:moveTo>
                    <a:lnTo>
                      <a:pt x="1"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7;p33">
                <a:extLst>
                  <a:ext uri="{FF2B5EF4-FFF2-40B4-BE49-F238E27FC236}">
                    <a16:creationId xmlns:a16="http://schemas.microsoft.com/office/drawing/2014/main" id="{7BDA5C33-32C5-4B9B-B25F-887AAC43A4C0}"/>
                  </a:ext>
                </a:extLst>
              </p:cNvPr>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8;p33">
                <a:extLst>
                  <a:ext uri="{FF2B5EF4-FFF2-40B4-BE49-F238E27FC236}">
                    <a16:creationId xmlns:a16="http://schemas.microsoft.com/office/drawing/2014/main" id="{09E9F9B1-B43E-4D8F-A07D-B786CAC89F87}"/>
                  </a:ext>
                </a:extLst>
              </p:cNvPr>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9;p33">
                <a:extLst>
                  <a:ext uri="{FF2B5EF4-FFF2-40B4-BE49-F238E27FC236}">
                    <a16:creationId xmlns:a16="http://schemas.microsoft.com/office/drawing/2014/main" id="{A316CB04-3C61-4ED3-AFA3-989DEF115C14}"/>
                  </a:ext>
                </a:extLst>
              </p:cNvPr>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00;p33">
                <a:extLst>
                  <a:ext uri="{FF2B5EF4-FFF2-40B4-BE49-F238E27FC236}">
                    <a16:creationId xmlns:a16="http://schemas.microsoft.com/office/drawing/2014/main" id="{A6A17B4C-467D-4FD4-9A26-7E9594070A8E}"/>
                  </a:ext>
                </a:extLst>
              </p:cNvPr>
              <p:cNvSpPr/>
              <p:nvPr/>
            </p:nvSpPr>
            <p:spPr>
              <a:xfrm>
                <a:off x="3862475" y="1745100"/>
                <a:ext cx="98925" cy="89675"/>
              </a:xfrm>
              <a:custGeom>
                <a:avLst/>
                <a:gdLst/>
                <a:ahLst/>
                <a:cxnLst/>
                <a:rect l="l" t="t" r="r" b="b"/>
                <a:pathLst>
                  <a:path w="3957" h="3587" extrusionOk="0">
                    <a:moveTo>
                      <a:pt x="0" y="0"/>
                    </a:moveTo>
                    <a:lnTo>
                      <a:pt x="0" y="3586"/>
                    </a:lnTo>
                    <a:lnTo>
                      <a:pt x="3957" y="3586"/>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01;p33">
                <a:extLst>
                  <a:ext uri="{FF2B5EF4-FFF2-40B4-BE49-F238E27FC236}">
                    <a16:creationId xmlns:a16="http://schemas.microsoft.com/office/drawing/2014/main" id="{1235CFCC-D874-4507-BB17-721BB81C9D76}"/>
                  </a:ext>
                </a:extLst>
              </p:cNvPr>
              <p:cNvSpPr/>
              <p:nvPr/>
            </p:nvSpPr>
            <p:spPr>
              <a:xfrm>
                <a:off x="3995850" y="1745100"/>
                <a:ext cx="98950" cy="89675"/>
              </a:xfrm>
              <a:custGeom>
                <a:avLst/>
                <a:gdLst/>
                <a:ahLst/>
                <a:cxnLst/>
                <a:rect l="l" t="t" r="r" b="b"/>
                <a:pathLst>
                  <a:path w="3958" h="3587" extrusionOk="0">
                    <a:moveTo>
                      <a:pt x="1" y="0"/>
                    </a:moveTo>
                    <a:lnTo>
                      <a:pt x="1" y="3586"/>
                    </a:lnTo>
                    <a:lnTo>
                      <a:pt x="3958" y="3586"/>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02;p33">
                <a:extLst>
                  <a:ext uri="{FF2B5EF4-FFF2-40B4-BE49-F238E27FC236}">
                    <a16:creationId xmlns:a16="http://schemas.microsoft.com/office/drawing/2014/main" id="{E10532B0-FB31-4B20-A2F1-ED8C94D55986}"/>
                  </a:ext>
                </a:extLst>
              </p:cNvPr>
              <p:cNvSpPr/>
              <p:nvPr/>
            </p:nvSpPr>
            <p:spPr>
              <a:xfrm>
                <a:off x="4129175" y="1745100"/>
                <a:ext cx="99025" cy="89675"/>
              </a:xfrm>
              <a:custGeom>
                <a:avLst/>
                <a:gdLst/>
                <a:ahLst/>
                <a:cxnLst/>
                <a:rect l="l" t="t" r="r" b="b"/>
                <a:pathLst>
                  <a:path w="3961" h="3587" extrusionOk="0">
                    <a:moveTo>
                      <a:pt x="1" y="0"/>
                    </a:moveTo>
                    <a:lnTo>
                      <a:pt x="1" y="3586"/>
                    </a:lnTo>
                    <a:lnTo>
                      <a:pt x="3960" y="3586"/>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3;p33">
                <a:extLst>
                  <a:ext uri="{FF2B5EF4-FFF2-40B4-BE49-F238E27FC236}">
                    <a16:creationId xmlns:a16="http://schemas.microsoft.com/office/drawing/2014/main" id="{130DB07D-B380-4A8A-8FFF-8024D233817D}"/>
                  </a:ext>
                </a:extLst>
              </p:cNvPr>
              <p:cNvSpPr/>
              <p:nvPr/>
            </p:nvSpPr>
            <p:spPr>
              <a:xfrm>
                <a:off x="38624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4;p33">
                <a:extLst>
                  <a:ext uri="{FF2B5EF4-FFF2-40B4-BE49-F238E27FC236}">
                    <a16:creationId xmlns:a16="http://schemas.microsoft.com/office/drawing/2014/main" id="{D38A6683-B7DD-41A0-B11E-5BF47807F359}"/>
                  </a:ext>
                </a:extLst>
              </p:cNvPr>
              <p:cNvSpPr/>
              <p:nvPr/>
            </p:nvSpPr>
            <p:spPr>
              <a:xfrm>
                <a:off x="3995850" y="1866500"/>
                <a:ext cx="98950" cy="89625"/>
              </a:xfrm>
              <a:custGeom>
                <a:avLst/>
                <a:gdLst/>
                <a:ahLst/>
                <a:cxnLst/>
                <a:rect l="l" t="t" r="r" b="b"/>
                <a:pathLst>
                  <a:path w="3958" h="3585" extrusionOk="0">
                    <a:moveTo>
                      <a:pt x="1" y="1"/>
                    </a:moveTo>
                    <a:lnTo>
                      <a:pt x="1" y="3585"/>
                    </a:lnTo>
                    <a:lnTo>
                      <a:pt x="3958" y="3585"/>
                    </a:lnTo>
                    <a:lnTo>
                      <a:pt x="3958"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5;p33">
                <a:extLst>
                  <a:ext uri="{FF2B5EF4-FFF2-40B4-BE49-F238E27FC236}">
                    <a16:creationId xmlns:a16="http://schemas.microsoft.com/office/drawing/2014/main" id="{33F1A7C8-79FD-4C11-9157-441F727E3346}"/>
                  </a:ext>
                </a:extLst>
              </p:cNvPr>
              <p:cNvSpPr/>
              <p:nvPr/>
            </p:nvSpPr>
            <p:spPr>
              <a:xfrm>
                <a:off x="4129175" y="1866500"/>
                <a:ext cx="99025" cy="89625"/>
              </a:xfrm>
              <a:custGeom>
                <a:avLst/>
                <a:gdLst/>
                <a:ahLst/>
                <a:cxnLst/>
                <a:rect l="l" t="t" r="r" b="b"/>
                <a:pathLst>
                  <a:path w="3961" h="3585" extrusionOk="0">
                    <a:moveTo>
                      <a:pt x="1" y="1"/>
                    </a:moveTo>
                    <a:lnTo>
                      <a:pt x="1" y="3585"/>
                    </a:lnTo>
                    <a:lnTo>
                      <a:pt x="3960" y="3585"/>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6;p33">
                <a:extLst>
                  <a:ext uri="{FF2B5EF4-FFF2-40B4-BE49-F238E27FC236}">
                    <a16:creationId xmlns:a16="http://schemas.microsoft.com/office/drawing/2014/main" id="{E94586B1-38F3-4970-BFA6-4BDB5103FF6F}"/>
                  </a:ext>
                </a:extLst>
              </p:cNvPr>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07;p33">
                <a:extLst>
                  <a:ext uri="{FF2B5EF4-FFF2-40B4-BE49-F238E27FC236}">
                    <a16:creationId xmlns:a16="http://schemas.microsoft.com/office/drawing/2014/main" id="{2C768135-A2D0-49E4-B027-03DD8DD73397}"/>
                  </a:ext>
                </a:extLst>
              </p:cNvPr>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08;p33">
                <a:extLst>
                  <a:ext uri="{FF2B5EF4-FFF2-40B4-BE49-F238E27FC236}">
                    <a16:creationId xmlns:a16="http://schemas.microsoft.com/office/drawing/2014/main" id="{65EA42FA-E883-4686-A309-CA4A0F3E4051}"/>
                  </a:ext>
                </a:extLst>
              </p:cNvPr>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09;p33">
                <a:extLst>
                  <a:ext uri="{FF2B5EF4-FFF2-40B4-BE49-F238E27FC236}">
                    <a16:creationId xmlns:a16="http://schemas.microsoft.com/office/drawing/2014/main" id="{043F1273-62E0-42CE-BD4E-F9DC815298B8}"/>
                  </a:ext>
                </a:extLst>
              </p:cNvPr>
              <p:cNvSpPr/>
              <p:nvPr/>
            </p:nvSpPr>
            <p:spPr>
              <a:xfrm>
                <a:off x="3468175" y="1491850"/>
                <a:ext cx="53700" cy="153425"/>
              </a:xfrm>
              <a:custGeom>
                <a:avLst/>
                <a:gdLst/>
                <a:ahLst/>
                <a:cxnLst/>
                <a:rect l="l" t="t" r="r" b="b"/>
                <a:pathLst>
                  <a:path w="2148" h="6137" extrusionOk="0">
                    <a:moveTo>
                      <a:pt x="0" y="0"/>
                    </a:moveTo>
                    <a:lnTo>
                      <a:pt x="0" y="6137"/>
                    </a:lnTo>
                    <a:lnTo>
                      <a:pt x="2148" y="6137"/>
                    </a:lnTo>
                    <a:lnTo>
                      <a:pt x="214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10;p33">
                <a:extLst>
                  <a:ext uri="{FF2B5EF4-FFF2-40B4-BE49-F238E27FC236}">
                    <a16:creationId xmlns:a16="http://schemas.microsoft.com/office/drawing/2014/main" id="{5B025BE0-96E2-4FB5-A49A-1953B3BF8CC5}"/>
                  </a:ext>
                </a:extLst>
              </p:cNvPr>
              <p:cNvSpPr/>
              <p:nvPr/>
            </p:nvSpPr>
            <p:spPr>
              <a:xfrm>
                <a:off x="3593975" y="1491850"/>
                <a:ext cx="53700" cy="153425"/>
              </a:xfrm>
              <a:custGeom>
                <a:avLst/>
                <a:gdLst/>
                <a:ahLst/>
                <a:cxnLst/>
                <a:rect l="l" t="t" r="r" b="b"/>
                <a:pathLst>
                  <a:path w="2148" h="6137" extrusionOk="0">
                    <a:moveTo>
                      <a:pt x="0" y="0"/>
                    </a:moveTo>
                    <a:lnTo>
                      <a:pt x="0" y="6137"/>
                    </a:lnTo>
                    <a:lnTo>
                      <a:pt x="2148" y="6137"/>
                    </a:lnTo>
                    <a:lnTo>
                      <a:pt x="214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11;p33">
                <a:extLst>
                  <a:ext uri="{FF2B5EF4-FFF2-40B4-BE49-F238E27FC236}">
                    <a16:creationId xmlns:a16="http://schemas.microsoft.com/office/drawing/2014/main" id="{586BD2BF-A8FE-4441-A6E5-D185A1144114}"/>
                  </a:ext>
                </a:extLst>
              </p:cNvPr>
              <p:cNvSpPr/>
              <p:nvPr/>
            </p:nvSpPr>
            <p:spPr>
              <a:xfrm>
                <a:off x="3719750" y="1491850"/>
                <a:ext cx="53725" cy="153425"/>
              </a:xfrm>
              <a:custGeom>
                <a:avLst/>
                <a:gdLst/>
                <a:ahLst/>
                <a:cxnLst/>
                <a:rect l="l" t="t" r="r" b="b"/>
                <a:pathLst>
                  <a:path w="2149" h="6137" extrusionOk="0">
                    <a:moveTo>
                      <a:pt x="1" y="0"/>
                    </a:moveTo>
                    <a:lnTo>
                      <a:pt x="1" y="6137"/>
                    </a:lnTo>
                    <a:lnTo>
                      <a:pt x="2148" y="6137"/>
                    </a:lnTo>
                    <a:lnTo>
                      <a:pt x="214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12;p33">
                <a:extLst>
                  <a:ext uri="{FF2B5EF4-FFF2-40B4-BE49-F238E27FC236}">
                    <a16:creationId xmlns:a16="http://schemas.microsoft.com/office/drawing/2014/main" id="{1FB5BD07-1D6E-45BC-871F-55E45B610A51}"/>
                  </a:ext>
                </a:extLst>
              </p:cNvPr>
              <p:cNvSpPr/>
              <p:nvPr/>
            </p:nvSpPr>
            <p:spPr>
              <a:xfrm>
                <a:off x="3845550" y="1491850"/>
                <a:ext cx="53725" cy="153425"/>
              </a:xfrm>
              <a:custGeom>
                <a:avLst/>
                <a:gdLst/>
                <a:ahLst/>
                <a:cxnLst/>
                <a:rect l="l" t="t" r="r" b="b"/>
                <a:pathLst>
                  <a:path w="2149" h="6137" extrusionOk="0">
                    <a:moveTo>
                      <a:pt x="1" y="0"/>
                    </a:moveTo>
                    <a:lnTo>
                      <a:pt x="1" y="6137"/>
                    </a:lnTo>
                    <a:lnTo>
                      <a:pt x="2148" y="6137"/>
                    </a:lnTo>
                    <a:lnTo>
                      <a:pt x="214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13;p33">
                <a:extLst>
                  <a:ext uri="{FF2B5EF4-FFF2-40B4-BE49-F238E27FC236}">
                    <a16:creationId xmlns:a16="http://schemas.microsoft.com/office/drawing/2014/main" id="{CF5C822F-1FCA-4723-98B3-86EF6B17456F}"/>
                  </a:ext>
                </a:extLst>
              </p:cNvPr>
              <p:cNvSpPr/>
              <p:nvPr/>
            </p:nvSpPr>
            <p:spPr>
              <a:xfrm>
                <a:off x="3971350" y="1491850"/>
                <a:ext cx="53650" cy="153425"/>
              </a:xfrm>
              <a:custGeom>
                <a:avLst/>
                <a:gdLst/>
                <a:ahLst/>
                <a:cxnLst/>
                <a:rect l="l" t="t" r="r" b="b"/>
                <a:pathLst>
                  <a:path w="2146" h="6137" extrusionOk="0">
                    <a:moveTo>
                      <a:pt x="0" y="0"/>
                    </a:moveTo>
                    <a:lnTo>
                      <a:pt x="0" y="6137"/>
                    </a:lnTo>
                    <a:lnTo>
                      <a:pt x="2145" y="6137"/>
                    </a:lnTo>
                    <a:lnTo>
                      <a:pt x="2145"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14;p33">
                <a:extLst>
                  <a:ext uri="{FF2B5EF4-FFF2-40B4-BE49-F238E27FC236}">
                    <a16:creationId xmlns:a16="http://schemas.microsoft.com/office/drawing/2014/main" id="{1EBD3762-BC56-47E4-B1CE-64F774BE7848}"/>
                  </a:ext>
                </a:extLst>
              </p:cNvPr>
              <p:cNvSpPr/>
              <p:nvPr/>
            </p:nvSpPr>
            <p:spPr>
              <a:xfrm>
                <a:off x="4097125" y="1491850"/>
                <a:ext cx="53675" cy="153425"/>
              </a:xfrm>
              <a:custGeom>
                <a:avLst/>
                <a:gdLst/>
                <a:ahLst/>
                <a:cxnLst/>
                <a:rect l="l" t="t" r="r" b="b"/>
                <a:pathLst>
                  <a:path w="2147" h="6137" extrusionOk="0">
                    <a:moveTo>
                      <a:pt x="1" y="0"/>
                    </a:moveTo>
                    <a:lnTo>
                      <a:pt x="1" y="6137"/>
                    </a:lnTo>
                    <a:lnTo>
                      <a:pt x="2146" y="6137"/>
                    </a:lnTo>
                    <a:lnTo>
                      <a:pt x="214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15;p33">
                <a:extLst>
                  <a:ext uri="{FF2B5EF4-FFF2-40B4-BE49-F238E27FC236}">
                    <a16:creationId xmlns:a16="http://schemas.microsoft.com/office/drawing/2014/main" id="{602ED55E-4380-4F10-AA0F-BC30C7CDC2F2}"/>
                  </a:ext>
                </a:extLst>
              </p:cNvPr>
              <p:cNvSpPr/>
              <p:nvPr/>
            </p:nvSpPr>
            <p:spPr>
              <a:xfrm>
                <a:off x="3648575" y="5181325"/>
                <a:ext cx="362450" cy="262925"/>
              </a:xfrm>
              <a:custGeom>
                <a:avLst/>
                <a:gdLst/>
                <a:ahLst/>
                <a:cxnLst/>
                <a:rect l="l" t="t" r="r" b="b"/>
                <a:pathLst>
                  <a:path w="14498" h="10517" extrusionOk="0">
                    <a:moveTo>
                      <a:pt x="808" y="0"/>
                    </a:moveTo>
                    <a:cubicBezTo>
                      <a:pt x="360" y="0"/>
                      <a:pt x="1" y="361"/>
                      <a:pt x="1" y="808"/>
                    </a:cubicBezTo>
                    <a:lnTo>
                      <a:pt x="1" y="9709"/>
                    </a:lnTo>
                    <a:cubicBezTo>
                      <a:pt x="1" y="10158"/>
                      <a:pt x="360" y="10517"/>
                      <a:pt x="808" y="10517"/>
                    </a:cubicBezTo>
                    <a:lnTo>
                      <a:pt x="13691" y="10517"/>
                    </a:lnTo>
                    <a:cubicBezTo>
                      <a:pt x="14138" y="10517"/>
                      <a:pt x="14497" y="10158"/>
                      <a:pt x="14497" y="9709"/>
                    </a:cubicBezTo>
                    <a:lnTo>
                      <a:pt x="14497" y="808"/>
                    </a:lnTo>
                    <a:cubicBezTo>
                      <a:pt x="14497" y="361"/>
                      <a:pt x="14138" y="0"/>
                      <a:pt x="1369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16;p33">
                <a:extLst>
                  <a:ext uri="{FF2B5EF4-FFF2-40B4-BE49-F238E27FC236}">
                    <a16:creationId xmlns:a16="http://schemas.microsoft.com/office/drawing/2014/main" id="{AF8BA3B8-FCAE-4C96-9572-A262866F8931}"/>
                  </a:ext>
                </a:extLst>
              </p:cNvPr>
              <p:cNvSpPr/>
              <p:nvPr/>
            </p:nvSpPr>
            <p:spPr>
              <a:xfrm>
                <a:off x="3829775" y="5181325"/>
                <a:ext cx="25" cy="247750"/>
              </a:xfrm>
              <a:custGeom>
                <a:avLst/>
                <a:gdLst/>
                <a:ahLst/>
                <a:cxnLst/>
                <a:rect l="l" t="t" r="r" b="b"/>
                <a:pathLst>
                  <a:path w="1" h="9910" extrusionOk="0">
                    <a:moveTo>
                      <a:pt x="1" y="0"/>
                    </a:moveTo>
                    <a:lnTo>
                      <a:pt x="1" y="9909"/>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17;p33">
                <a:extLst>
                  <a:ext uri="{FF2B5EF4-FFF2-40B4-BE49-F238E27FC236}">
                    <a16:creationId xmlns:a16="http://schemas.microsoft.com/office/drawing/2014/main" id="{32E1116B-9380-4E25-B8FF-B53CCE022519}"/>
                  </a:ext>
                </a:extLst>
              </p:cNvPr>
              <p:cNvSpPr/>
              <p:nvPr/>
            </p:nvSpPr>
            <p:spPr>
              <a:xfrm>
                <a:off x="4172750" y="5181325"/>
                <a:ext cx="191425" cy="160450"/>
              </a:xfrm>
              <a:custGeom>
                <a:avLst/>
                <a:gdLst/>
                <a:ahLst/>
                <a:cxnLst/>
                <a:rect l="l" t="t" r="r" b="b"/>
                <a:pathLst>
                  <a:path w="7657" h="6418" extrusionOk="0">
                    <a:moveTo>
                      <a:pt x="808" y="0"/>
                    </a:moveTo>
                    <a:cubicBezTo>
                      <a:pt x="359" y="0"/>
                      <a:pt x="0" y="361"/>
                      <a:pt x="0" y="808"/>
                    </a:cubicBezTo>
                    <a:lnTo>
                      <a:pt x="0" y="5609"/>
                    </a:lnTo>
                    <a:cubicBezTo>
                      <a:pt x="0" y="6056"/>
                      <a:pt x="359" y="6417"/>
                      <a:pt x="808" y="6417"/>
                    </a:cubicBezTo>
                    <a:lnTo>
                      <a:pt x="6848" y="6417"/>
                    </a:lnTo>
                    <a:cubicBezTo>
                      <a:pt x="7295" y="6417"/>
                      <a:pt x="7656" y="6056"/>
                      <a:pt x="7656" y="5609"/>
                    </a:cubicBezTo>
                    <a:lnTo>
                      <a:pt x="7656" y="808"/>
                    </a:lnTo>
                    <a:cubicBezTo>
                      <a:pt x="7656" y="361"/>
                      <a:pt x="7295" y="0"/>
                      <a:pt x="684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18;p33">
                <a:extLst>
                  <a:ext uri="{FF2B5EF4-FFF2-40B4-BE49-F238E27FC236}">
                    <a16:creationId xmlns:a16="http://schemas.microsoft.com/office/drawing/2014/main" id="{20DE5053-C47F-434A-B3BC-4152DF403D27}"/>
                  </a:ext>
                </a:extLst>
              </p:cNvPr>
              <p:cNvSpPr/>
              <p:nvPr/>
            </p:nvSpPr>
            <p:spPr>
              <a:xfrm>
                <a:off x="3292825" y="5181325"/>
                <a:ext cx="191375" cy="160450"/>
              </a:xfrm>
              <a:custGeom>
                <a:avLst/>
                <a:gdLst/>
                <a:ahLst/>
                <a:cxnLst/>
                <a:rect l="l" t="t" r="r" b="b"/>
                <a:pathLst>
                  <a:path w="7655" h="6418" extrusionOk="0">
                    <a:moveTo>
                      <a:pt x="807" y="0"/>
                    </a:moveTo>
                    <a:cubicBezTo>
                      <a:pt x="360" y="0"/>
                      <a:pt x="1" y="361"/>
                      <a:pt x="1" y="808"/>
                    </a:cubicBezTo>
                    <a:lnTo>
                      <a:pt x="1" y="5609"/>
                    </a:lnTo>
                    <a:cubicBezTo>
                      <a:pt x="1" y="6056"/>
                      <a:pt x="360" y="6417"/>
                      <a:pt x="807" y="6417"/>
                    </a:cubicBezTo>
                    <a:lnTo>
                      <a:pt x="6849" y="6417"/>
                    </a:lnTo>
                    <a:cubicBezTo>
                      <a:pt x="7295" y="6417"/>
                      <a:pt x="7654" y="6056"/>
                      <a:pt x="7654" y="5609"/>
                    </a:cubicBezTo>
                    <a:lnTo>
                      <a:pt x="7654" y="808"/>
                    </a:lnTo>
                    <a:cubicBezTo>
                      <a:pt x="7654" y="361"/>
                      <a:pt x="7295" y="0"/>
                      <a:pt x="684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19;p33">
                <a:extLst>
                  <a:ext uri="{FF2B5EF4-FFF2-40B4-BE49-F238E27FC236}">
                    <a16:creationId xmlns:a16="http://schemas.microsoft.com/office/drawing/2014/main" id="{B96BEF33-EACF-453A-8497-4D6C84CC82A4}"/>
                  </a:ext>
                </a:extLst>
              </p:cNvPr>
              <p:cNvSpPr/>
              <p:nvPr/>
            </p:nvSpPr>
            <p:spPr>
              <a:xfrm>
                <a:off x="3726550" y="784375"/>
                <a:ext cx="41925" cy="128875"/>
              </a:xfrm>
              <a:custGeom>
                <a:avLst/>
                <a:gdLst/>
                <a:ahLst/>
                <a:cxnLst/>
                <a:rect l="l" t="t" r="r" b="b"/>
                <a:pathLst>
                  <a:path w="1677" h="5155" extrusionOk="0">
                    <a:moveTo>
                      <a:pt x="0" y="1"/>
                    </a:moveTo>
                    <a:lnTo>
                      <a:pt x="0" y="5155"/>
                    </a:lnTo>
                    <a:lnTo>
                      <a:pt x="1676" y="5155"/>
                    </a:lnTo>
                    <a:lnTo>
                      <a:pt x="1676"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20;p33">
                <a:extLst>
                  <a:ext uri="{FF2B5EF4-FFF2-40B4-BE49-F238E27FC236}">
                    <a16:creationId xmlns:a16="http://schemas.microsoft.com/office/drawing/2014/main" id="{7513B7CC-FF13-40C7-92B0-FB38F0497ACA}"/>
                  </a:ext>
                </a:extLst>
              </p:cNvPr>
              <p:cNvSpPr/>
              <p:nvPr/>
            </p:nvSpPr>
            <p:spPr>
              <a:xfrm>
                <a:off x="3856425" y="784375"/>
                <a:ext cx="41925" cy="128875"/>
              </a:xfrm>
              <a:custGeom>
                <a:avLst/>
                <a:gdLst/>
                <a:ahLst/>
                <a:cxnLst/>
                <a:rect l="l" t="t" r="r" b="b"/>
                <a:pathLst>
                  <a:path w="1677" h="5155" extrusionOk="0">
                    <a:moveTo>
                      <a:pt x="1" y="1"/>
                    </a:moveTo>
                    <a:lnTo>
                      <a:pt x="1" y="5155"/>
                    </a:lnTo>
                    <a:lnTo>
                      <a:pt x="1676" y="5155"/>
                    </a:lnTo>
                    <a:lnTo>
                      <a:pt x="1676"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21;p33">
                <a:extLst>
                  <a:ext uri="{FF2B5EF4-FFF2-40B4-BE49-F238E27FC236}">
                    <a16:creationId xmlns:a16="http://schemas.microsoft.com/office/drawing/2014/main" id="{AC922F3F-49F7-4841-9F69-01A500CAF8B2}"/>
                  </a:ext>
                </a:extLst>
              </p:cNvPr>
              <p:cNvSpPr/>
              <p:nvPr/>
            </p:nvSpPr>
            <p:spPr>
              <a:xfrm>
                <a:off x="3726550" y="978200"/>
                <a:ext cx="41925" cy="128850"/>
              </a:xfrm>
              <a:custGeom>
                <a:avLst/>
                <a:gdLst/>
                <a:ahLst/>
                <a:cxnLst/>
                <a:rect l="l" t="t" r="r" b="b"/>
                <a:pathLst>
                  <a:path w="1677" h="5154" extrusionOk="0">
                    <a:moveTo>
                      <a:pt x="0" y="0"/>
                    </a:moveTo>
                    <a:lnTo>
                      <a:pt x="0" y="5154"/>
                    </a:lnTo>
                    <a:lnTo>
                      <a:pt x="1676" y="5154"/>
                    </a:lnTo>
                    <a:lnTo>
                      <a:pt x="16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22;p33">
                <a:extLst>
                  <a:ext uri="{FF2B5EF4-FFF2-40B4-BE49-F238E27FC236}">
                    <a16:creationId xmlns:a16="http://schemas.microsoft.com/office/drawing/2014/main" id="{D3DA21FF-E8D1-41A4-9B8A-811CA2DB8266}"/>
                  </a:ext>
                </a:extLst>
              </p:cNvPr>
              <p:cNvSpPr/>
              <p:nvPr/>
            </p:nvSpPr>
            <p:spPr>
              <a:xfrm>
                <a:off x="3856425" y="978200"/>
                <a:ext cx="41925" cy="128850"/>
              </a:xfrm>
              <a:custGeom>
                <a:avLst/>
                <a:gdLst/>
                <a:ahLst/>
                <a:cxnLst/>
                <a:rect l="l" t="t" r="r" b="b"/>
                <a:pathLst>
                  <a:path w="1677" h="5154" extrusionOk="0">
                    <a:moveTo>
                      <a:pt x="1" y="0"/>
                    </a:moveTo>
                    <a:lnTo>
                      <a:pt x="1" y="5154"/>
                    </a:lnTo>
                    <a:lnTo>
                      <a:pt x="1676" y="5154"/>
                    </a:lnTo>
                    <a:lnTo>
                      <a:pt x="16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23;p33">
                <a:extLst>
                  <a:ext uri="{FF2B5EF4-FFF2-40B4-BE49-F238E27FC236}">
                    <a16:creationId xmlns:a16="http://schemas.microsoft.com/office/drawing/2014/main" id="{6719C192-010F-42C1-BAC2-20FA52EE65D0}"/>
                  </a:ext>
                </a:extLst>
              </p:cNvPr>
              <p:cNvSpPr/>
              <p:nvPr/>
            </p:nvSpPr>
            <p:spPr>
              <a:xfrm>
                <a:off x="3726550" y="1172000"/>
                <a:ext cx="41925" cy="128825"/>
              </a:xfrm>
              <a:custGeom>
                <a:avLst/>
                <a:gdLst/>
                <a:ahLst/>
                <a:cxnLst/>
                <a:rect l="l" t="t" r="r" b="b"/>
                <a:pathLst>
                  <a:path w="1677" h="5153" extrusionOk="0">
                    <a:moveTo>
                      <a:pt x="0" y="1"/>
                    </a:moveTo>
                    <a:lnTo>
                      <a:pt x="0" y="5152"/>
                    </a:lnTo>
                    <a:lnTo>
                      <a:pt x="1676" y="5152"/>
                    </a:lnTo>
                    <a:lnTo>
                      <a:pt x="1676"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24;p33">
                <a:extLst>
                  <a:ext uri="{FF2B5EF4-FFF2-40B4-BE49-F238E27FC236}">
                    <a16:creationId xmlns:a16="http://schemas.microsoft.com/office/drawing/2014/main" id="{40090202-3370-488D-A60C-8C4D56D744C7}"/>
                  </a:ext>
                </a:extLst>
              </p:cNvPr>
              <p:cNvSpPr/>
              <p:nvPr/>
            </p:nvSpPr>
            <p:spPr>
              <a:xfrm>
                <a:off x="3856425" y="1172000"/>
                <a:ext cx="41925" cy="128825"/>
              </a:xfrm>
              <a:custGeom>
                <a:avLst/>
                <a:gdLst/>
                <a:ahLst/>
                <a:cxnLst/>
                <a:rect l="l" t="t" r="r" b="b"/>
                <a:pathLst>
                  <a:path w="1677" h="5153" extrusionOk="0">
                    <a:moveTo>
                      <a:pt x="1" y="1"/>
                    </a:moveTo>
                    <a:lnTo>
                      <a:pt x="1" y="5152"/>
                    </a:lnTo>
                    <a:lnTo>
                      <a:pt x="1676" y="5152"/>
                    </a:lnTo>
                    <a:lnTo>
                      <a:pt x="1676"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25;p33">
                <a:extLst>
                  <a:ext uri="{FF2B5EF4-FFF2-40B4-BE49-F238E27FC236}">
                    <a16:creationId xmlns:a16="http://schemas.microsoft.com/office/drawing/2014/main" id="{845C518B-E53E-4B6D-B02F-79000F286B01}"/>
                  </a:ext>
                </a:extLst>
              </p:cNvPr>
              <p:cNvSpPr/>
              <p:nvPr/>
            </p:nvSpPr>
            <p:spPr>
              <a:xfrm>
                <a:off x="2532225" y="5424500"/>
                <a:ext cx="2554475" cy="51400"/>
              </a:xfrm>
              <a:custGeom>
                <a:avLst/>
                <a:gdLst/>
                <a:ahLst/>
                <a:cxnLst/>
                <a:rect l="l" t="t" r="r" b="b"/>
                <a:pathLst>
                  <a:path w="102179" h="2056" extrusionOk="0">
                    <a:moveTo>
                      <a:pt x="258" y="0"/>
                    </a:moveTo>
                    <a:cubicBezTo>
                      <a:pt x="115" y="0"/>
                      <a:pt x="0" y="115"/>
                      <a:pt x="0" y="258"/>
                    </a:cubicBezTo>
                    <a:lnTo>
                      <a:pt x="0" y="1798"/>
                    </a:lnTo>
                    <a:cubicBezTo>
                      <a:pt x="0" y="1941"/>
                      <a:pt x="115" y="2056"/>
                      <a:pt x="258" y="2056"/>
                    </a:cubicBezTo>
                    <a:lnTo>
                      <a:pt x="101920" y="2056"/>
                    </a:lnTo>
                    <a:cubicBezTo>
                      <a:pt x="102063" y="2056"/>
                      <a:pt x="102178" y="1941"/>
                      <a:pt x="102178" y="1798"/>
                    </a:cubicBezTo>
                    <a:lnTo>
                      <a:pt x="102178" y="258"/>
                    </a:lnTo>
                    <a:cubicBezTo>
                      <a:pt x="102178" y="115"/>
                      <a:pt x="102063" y="0"/>
                      <a:pt x="10192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26;p33">
                <a:extLst>
                  <a:ext uri="{FF2B5EF4-FFF2-40B4-BE49-F238E27FC236}">
                    <a16:creationId xmlns:a16="http://schemas.microsoft.com/office/drawing/2014/main" id="{F2A9AB8B-EB9B-47A6-9B94-237B9421F5F1}"/>
                  </a:ext>
                </a:extLst>
              </p:cNvPr>
              <p:cNvSpPr/>
              <p:nvPr/>
            </p:nvSpPr>
            <p:spPr>
              <a:xfrm>
                <a:off x="3763775" y="238175"/>
                <a:ext cx="83750" cy="80575"/>
              </a:xfrm>
              <a:custGeom>
                <a:avLst/>
                <a:gdLst/>
                <a:ahLst/>
                <a:cxnLst/>
                <a:rect l="l" t="t" r="r" b="b"/>
                <a:pathLst>
                  <a:path w="3350" h="3223" extrusionOk="0">
                    <a:moveTo>
                      <a:pt x="1739" y="0"/>
                    </a:moveTo>
                    <a:cubicBezTo>
                      <a:pt x="1087" y="0"/>
                      <a:pt x="498" y="392"/>
                      <a:pt x="249" y="995"/>
                    </a:cubicBezTo>
                    <a:cubicBezTo>
                      <a:pt x="1" y="1598"/>
                      <a:pt x="139" y="2291"/>
                      <a:pt x="599" y="2751"/>
                    </a:cubicBezTo>
                    <a:cubicBezTo>
                      <a:pt x="907" y="3058"/>
                      <a:pt x="1319" y="3222"/>
                      <a:pt x="1738" y="3222"/>
                    </a:cubicBezTo>
                    <a:cubicBezTo>
                      <a:pt x="1946" y="3222"/>
                      <a:pt x="2156" y="3182"/>
                      <a:pt x="2355" y="3099"/>
                    </a:cubicBezTo>
                    <a:cubicBezTo>
                      <a:pt x="2958" y="2850"/>
                      <a:pt x="3350" y="2261"/>
                      <a:pt x="3350" y="1609"/>
                    </a:cubicBezTo>
                    <a:cubicBezTo>
                      <a:pt x="3350" y="721"/>
                      <a:pt x="2627"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427;p33">
              <a:extLst>
                <a:ext uri="{FF2B5EF4-FFF2-40B4-BE49-F238E27FC236}">
                  <a16:creationId xmlns:a16="http://schemas.microsoft.com/office/drawing/2014/main" id="{F88F55B1-5307-4823-BAF9-255A1729BDC2}"/>
                </a:ext>
              </a:extLst>
            </p:cNvPr>
            <p:cNvGrpSpPr/>
            <p:nvPr/>
          </p:nvGrpSpPr>
          <p:grpSpPr>
            <a:xfrm>
              <a:off x="4268455" y="2679609"/>
              <a:ext cx="602083" cy="151281"/>
              <a:chOff x="3388475" y="1866500"/>
              <a:chExt cx="839725" cy="211050"/>
            </a:xfrm>
          </p:grpSpPr>
          <p:sp>
            <p:nvSpPr>
              <p:cNvPr id="28" name="Google Shape;1428;p33">
                <a:extLst>
                  <a:ext uri="{FF2B5EF4-FFF2-40B4-BE49-F238E27FC236}">
                    <a16:creationId xmlns:a16="http://schemas.microsoft.com/office/drawing/2014/main" id="{75F826AA-9F65-4AD8-9F18-BC5B666289F7}"/>
                  </a:ext>
                </a:extLst>
              </p:cNvPr>
              <p:cNvSpPr/>
              <p:nvPr/>
            </p:nvSpPr>
            <p:spPr>
              <a:xfrm>
                <a:off x="3388475" y="1866500"/>
                <a:ext cx="99000" cy="89625"/>
              </a:xfrm>
              <a:custGeom>
                <a:avLst/>
                <a:gdLst/>
                <a:ahLst/>
                <a:cxnLst/>
                <a:rect l="l" t="t" r="r" b="b"/>
                <a:pathLst>
                  <a:path w="3960" h="3585" extrusionOk="0">
                    <a:moveTo>
                      <a:pt x="0" y="1"/>
                    </a:moveTo>
                    <a:lnTo>
                      <a:pt x="0" y="3585"/>
                    </a:lnTo>
                    <a:lnTo>
                      <a:pt x="3960" y="3585"/>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29;p33">
                <a:extLst>
                  <a:ext uri="{FF2B5EF4-FFF2-40B4-BE49-F238E27FC236}">
                    <a16:creationId xmlns:a16="http://schemas.microsoft.com/office/drawing/2014/main" id="{C5725DEF-F859-42DC-B723-8DE71A462147}"/>
                  </a:ext>
                </a:extLst>
              </p:cNvPr>
              <p:cNvSpPr/>
              <p:nvPr/>
            </p:nvSpPr>
            <p:spPr>
              <a:xfrm>
                <a:off x="3521875" y="1866500"/>
                <a:ext cx="98925" cy="89625"/>
              </a:xfrm>
              <a:custGeom>
                <a:avLst/>
                <a:gdLst/>
                <a:ahLst/>
                <a:cxnLst/>
                <a:rect l="l" t="t" r="r" b="b"/>
                <a:pathLst>
                  <a:path w="3957" h="3585" extrusionOk="0">
                    <a:moveTo>
                      <a:pt x="0" y="1"/>
                    </a:moveTo>
                    <a:lnTo>
                      <a:pt x="0"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30;p33">
                <a:extLst>
                  <a:ext uri="{FF2B5EF4-FFF2-40B4-BE49-F238E27FC236}">
                    <a16:creationId xmlns:a16="http://schemas.microsoft.com/office/drawing/2014/main" id="{A76B9597-D7D3-49C9-AE9F-07E7F9E26515}"/>
                  </a:ext>
                </a:extLst>
              </p:cNvPr>
              <p:cNvSpPr/>
              <p:nvPr/>
            </p:nvSpPr>
            <p:spPr>
              <a:xfrm>
                <a:off x="3655250" y="1866500"/>
                <a:ext cx="98950" cy="89625"/>
              </a:xfrm>
              <a:custGeom>
                <a:avLst/>
                <a:gdLst/>
                <a:ahLst/>
                <a:cxnLst/>
                <a:rect l="l" t="t" r="r" b="b"/>
                <a:pathLst>
                  <a:path w="3958" h="3585" extrusionOk="0">
                    <a:moveTo>
                      <a:pt x="1" y="1"/>
                    </a:moveTo>
                    <a:lnTo>
                      <a:pt x="1" y="3585"/>
                    </a:lnTo>
                    <a:lnTo>
                      <a:pt x="3957" y="3585"/>
                    </a:lnTo>
                    <a:lnTo>
                      <a:pt x="39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31;p33">
                <a:extLst>
                  <a:ext uri="{FF2B5EF4-FFF2-40B4-BE49-F238E27FC236}">
                    <a16:creationId xmlns:a16="http://schemas.microsoft.com/office/drawing/2014/main" id="{C85F4F03-0665-44A4-8A05-8EF5AE8A5015}"/>
                  </a:ext>
                </a:extLst>
              </p:cNvPr>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32;p33">
                <a:extLst>
                  <a:ext uri="{FF2B5EF4-FFF2-40B4-BE49-F238E27FC236}">
                    <a16:creationId xmlns:a16="http://schemas.microsoft.com/office/drawing/2014/main" id="{B71C0930-1D77-477D-94ED-11C92945233E}"/>
                  </a:ext>
                </a:extLst>
              </p:cNvPr>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33;p33">
                <a:extLst>
                  <a:ext uri="{FF2B5EF4-FFF2-40B4-BE49-F238E27FC236}">
                    <a16:creationId xmlns:a16="http://schemas.microsoft.com/office/drawing/2014/main" id="{740FA272-2883-438C-AAA0-54B72766C223}"/>
                  </a:ext>
                </a:extLst>
              </p:cNvPr>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34;p33">
                <a:extLst>
                  <a:ext uri="{FF2B5EF4-FFF2-40B4-BE49-F238E27FC236}">
                    <a16:creationId xmlns:a16="http://schemas.microsoft.com/office/drawing/2014/main" id="{A48C0973-D844-4323-AE8D-6BAD28D5BF42}"/>
                  </a:ext>
                </a:extLst>
              </p:cNvPr>
              <p:cNvSpPr/>
              <p:nvPr/>
            </p:nvSpPr>
            <p:spPr>
              <a:xfrm>
                <a:off x="3995850" y="1866500"/>
                <a:ext cx="98950" cy="89625"/>
              </a:xfrm>
              <a:custGeom>
                <a:avLst/>
                <a:gdLst/>
                <a:ahLst/>
                <a:cxnLst/>
                <a:rect l="l" t="t" r="r" b="b"/>
                <a:pathLst>
                  <a:path w="3958" h="3585" extrusionOk="0">
                    <a:moveTo>
                      <a:pt x="1" y="1"/>
                    </a:moveTo>
                    <a:lnTo>
                      <a:pt x="1" y="3585"/>
                    </a:lnTo>
                    <a:lnTo>
                      <a:pt x="3958" y="3585"/>
                    </a:lnTo>
                    <a:lnTo>
                      <a:pt x="3958"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35;p33">
                <a:extLst>
                  <a:ext uri="{FF2B5EF4-FFF2-40B4-BE49-F238E27FC236}">
                    <a16:creationId xmlns:a16="http://schemas.microsoft.com/office/drawing/2014/main" id="{8B14B7A8-800F-4345-B39C-3ED49E21E336}"/>
                  </a:ext>
                </a:extLst>
              </p:cNvPr>
              <p:cNvSpPr/>
              <p:nvPr/>
            </p:nvSpPr>
            <p:spPr>
              <a:xfrm>
                <a:off x="4129175" y="1866500"/>
                <a:ext cx="99025" cy="89625"/>
              </a:xfrm>
              <a:custGeom>
                <a:avLst/>
                <a:gdLst/>
                <a:ahLst/>
                <a:cxnLst/>
                <a:rect l="l" t="t" r="r" b="b"/>
                <a:pathLst>
                  <a:path w="3961" h="3585" extrusionOk="0">
                    <a:moveTo>
                      <a:pt x="1" y="1"/>
                    </a:moveTo>
                    <a:lnTo>
                      <a:pt x="1" y="3585"/>
                    </a:lnTo>
                    <a:lnTo>
                      <a:pt x="3960" y="3585"/>
                    </a:lnTo>
                    <a:lnTo>
                      <a:pt x="3960"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36;p33">
                <a:extLst>
                  <a:ext uri="{FF2B5EF4-FFF2-40B4-BE49-F238E27FC236}">
                    <a16:creationId xmlns:a16="http://schemas.microsoft.com/office/drawing/2014/main" id="{30A8B0C0-AD1B-4E61-97F1-DD62E30FC07A}"/>
                  </a:ext>
                </a:extLst>
              </p:cNvPr>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37;p33">
                <a:extLst>
                  <a:ext uri="{FF2B5EF4-FFF2-40B4-BE49-F238E27FC236}">
                    <a16:creationId xmlns:a16="http://schemas.microsoft.com/office/drawing/2014/main" id="{B7CB68E3-FBC7-4E7F-AD06-F30D8B2FA0E7}"/>
                  </a:ext>
                </a:extLst>
              </p:cNvPr>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38;p33">
                <a:extLst>
                  <a:ext uri="{FF2B5EF4-FFF2-40B4-BE49-F238E27FC236}">
                    <a16:creationId xmlns:a16="http://schemas.microsoft.com/office/drawing/2014/main" id="{BB27CAC0-A491-4AFC-A959-A5F8A4674F48}"/>
                  </a:ext>
                </a:extLst>
              </p:cNvPr>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439;p33">
              <a:extLst>
                <a:ext uri="{FF2B5EF4-FFF2-40B4-BE49-F238E27FC236}">
                  <a16:creationId xmlns:a16="http://schemas.microsoft.com/office/drawing/2014/main" id="{9E8E197E-C3A7-4BB3-B3D8-BEA69FBFD107}"/>
                </a:ext>
              </a:extLst>
            </p:cNvPr>
            <p:cNvSpPr/>
            <p:nvPr/>
          </p:nvSpPr>
          <p:spPr>
            <a:xfrm>
              <a:off x="4610005" y="2679614"/>
              <a:ext cx="70947" cy="64279"/>
            </a:xfrm>
            <a:custGeom>
              <a:avLst/>
              <a:gdLst/>
              <a:ahLst/>
              <a:cxnLst/>
              <a:rect l="l" t="t" r="r" b="b"/>
              <a:pathLst>
                <a:path w="3958" h="3587" extrusionOk="0">
                  <a:moveTo>
                    <a:pt x="1" y="0"/>
                  </a:moveTo>
                  <a:lnTo>
                    <a:pt x="1" y="3586"/>
                  </a:lnTo>
                  <a:lnTo>
                    <a:pt x="3958" y="3586"/>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1440;p33">
              <a:extLst>
                <a:ext uri="{FF2B5EF4-FFF2-40B4-BE49-F238E27FC236}">
                  <a16:creationId xmlns:a16="http://schemas.microsoft.com/office/drawing/2014/main" id="{E3CC7E61-38E8-4ADB-A5EF-EFD9569526A5}"/>
                </a:ext>
              </a:extLst>
            </p:cNvPr>
            <p:cNvGrpSpPr/>
            <p:nvPr/>
          </p:nvGrpSpPr>
          <p:grpSpPr>
            <a:xfrm>
              <a:off x="4268455" y="2855398"/>
              <a:ext cx="602083" cy="64279"/>
              <a:chOff x="3388475" y="1987875"/>
              <a:chExt cx="839725" cy="89675"/>
            </a:xfrm>
          </p:grpSpPr>
          <p:sp>
            <p:nvSpPr>
              <p:cNvPr id="22" name="Google Shape;1441;p33">
                <a:extLst>
                  <a:ext uri="{FF2B5EF4-FFF2-40B4-BE49-F238E27FC236}">
                    <a16:creationId xmlns:a16="http://schemas.microsoft.com/office/drawing/2014/main" id="{710CB730-4214-4902-9F05-11B9A06C7DCE}"/>
                  </a:ext>
                </a:extLst>
              </p:cNvPr>
              <p:cNvSpPr/>
              <p:nvPr/>
            </p:nvSpPr>
            <p:spPr>
              <a:xfrm>
                <a:off x="3388475" y="1987875"/>
                <a:ext cx="99000" cy="89675"/>
              </a:xfrm>
              <a:custGeom>
                <a:avLst/>
                <a:gdLst/>
                <a:ahLst/>
                <a:cxnLst/>
                <a:rect l="l" t="t" r="r" b="b"/>
                <a:pathLst>
                  <a:path w="3960" h="3587" extrusionOk="0">
                    <a:moveTo>
                      <a:pt x="0" y="0"/>
                    </a:moveTo>
                    <a:lnTo>
                      <a:pt x="0"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2;p33">
                <a:extLst>
                  <a:ext uri="{FF2B5EF4-FFF2-40B4-BE49-F238E27FC236}">
                    <a16:creationId xmlns:a16="http://schemas.microsoft.com/office/drawing/2014/main" id="{EF87C93E-9743-41BD-8E53-7516A32565CF}"/>
                  </a:ext>
                </a:extLst>
              </p:cNvPr>
              <p:cNvSpPr/>
              <p:nvPr/>
            </p:nvSpPr>
            <p:spPr>
              <a:xfrm>
                <a:off x="35218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43;p33">
                <a:extLst>
                  <a:ext uri="{FF2B5EF4-FFF2-40B4-BE49-F238E27FC236}">
                    <a16:creationId xmlns:a16="http://schemas.microsoft.com/office/drawing/2014/main" id="{341B0C28-5A76-4600-9319-DEB28AEBE423}"/>
                  </a:ext>
                </a:extLst>
              </p:cNvPr>
              <p:cNvSpPr/>
              <p:nvPr/>
            </p:nvSpPr>
            <p:spPr>
              <a:xfrm>
                <a:off x="3655250" y="1987875"/>
                <a:ext cx="98950" cy="89675"/>
              </a:xfrm>
              <a:custGeom>
                <a:avLst/>
                <a:gdLst/>
                <a:ahLst/>
                <a:cxnLst/>
                <a:rect l="l" t="t" r="r" b="b"/>
                <a:pathLst>
                  <a:path w="3958" h="3587" extrusionOk="0">
                    <a:moveTo>
                      <a:pt x="1" y="0"/>
                    </a:moveTo>
                    <a:lnTo>
                      <a:pt x="1"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4;p33">
                <a:extLst>
                  <a:ext uri="{FF2B5EF4-FFF2-40B4-BE49-F238E27FC236}">
                    <a16:creationId xmlns:a16="http://schemas.microsoft.com/office/drawing/2014/main" id="{FF4A5875-FDF7-4575-8913-29E11BE9178D}"/>
                  </a:ext>
                </a:extLst>
              </p:cNvPr>
              <p:cNvSpPr/>
              <p:nvPr/>
            </p:nvSpPr>
            <p:spPr>
              <a:xfrm>
                <a:off x="3862475" y="1987875"/>
                <a:ext cx="98925" cy="89675"/>
              </a:xfrm>
              <a:custGeom>
                <a:avLst/>
                <a:gdLst/>
                <a:ahLst/>
                <a:cxnLst/>
                <a:rect l="l" t="t" r="r" b="b"/>
                <a:pathLst>
                  <a:path w="3957" h="3587" extrusionOk="0">
                    <a:moveTo>
                      <a:pt x="0" y="0"/>
                    </a:moveTo>
                    <a:lnTo>
                      <a:pt x="0" y="3587"/>
                    </a:lnTo>
                    <a:lnTo>
                      <a:pt x="3957" y="3587"/>
                    </a:lnTo>
                    <a:lnTo>
                      <a:pt x="39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5;p33">
                <a:extLst>
                  <a:ext uri="{FF2B5EF4-FFF2-40B4-BE49-F238E27FC236}">
                    <a16:creationId xmlns:a16="http://schemas.microsoft.com/office/drawing/2014/main" id="{6E41ECA4-AF60-4841-9A50-0FE359FE945C}"/>
                  </a:ext>
                </a:extLst>
              </p:cNvPr>
              <p:cNvSpPr/>
              <p:nvPr/>
            </p:nvSpPr>
            <p:spPr>
              <a:xfrm>
                <a:off x="3995850" y="1987875"/>
                <a:ext cx="98950" cy="89675"/>
              </a:xfrm>
              <a:custGeom>
                <a:avLst/>
                <a:gdLst/>
                <a:ahLst/>
                <a:cxnLst/>
                <a:rect l="l" t="t" r="r" b="b"/>
                <a:pathLst>
                  <a:path w="3958" h="3587" extrusionOk="0">
                    <a:moveTo>
                      <a:pt x="1" y="0"/>
                    </a:moveTo>
                    <a:lnTo>
                      <a:pt x="1" y="3587"/>
                    </a:lnTo>
                    <a:lnTo>
                      <a:pt x="3958" y="3587"/>
                    </a:lnTo>
                    <a:lnTo>
                      <a:pt x="3958"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46;p33">
                <a:extLst>
                  <a:ext uri="{FF2B5EF4-FFF2-40B4-BE49-F238E27FC236}">
                    <a16:creationId xmlns:a16="http://schemas.microsoft.com/office/drawing/2014/main" id="{58707897-109A-4E43-9892-E2F3F372C28A}"/>
                  </a:ext>
                </a:extLst>
              </p:cNvPr>
              <p:cNvSpPr/>
              <p:nvPr/>
            </p:nvSpPr>
            <p:spPr>
              <a:xfrm>
                <a:off x="4129175" y="1987875"/>
                <a:ext cx="99025" cy="89675"/>
              </a:xfrm>
              <a:custGeom>
                <a:avLst/>
                <a:gdLst/>
                <a:ahLst/>
                <a:cxnLst/>
                <a:rect l="l" t="t" r="r" b="b"/>
                <a:pathLst>
                  <a:path w="3961" h="3587" extrusionOk="0">
                    <a:moveTo>
                      <a:pt x="1" y="0"/>
                    </a:moveTo>
                    <a:lnTo>
                      <a:pt x="1" y="3587"/>
                    </a:lnTo>
                    <a:lnTo>
                      <a:pt x="3960" y="3587"/>
                    </a:lnTo>
                    <a:lnTo>
                      <a:pt x="3960"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 name="Google Shape;1447;p33">
            <a:extLst>
              <a:ext uri="{FF2B5EF4-FFF2-40B4-BE49-F238E27FC236}">
                <a16:creationId xmlns:a16="http://schemas.microsoft.com/office/drawing/2014/main" id="{69F1D501-58D0-4781-A747-2AB867BA8072}"/>
              </a:ext>
            </a:extLst>
          </p:cNvPr>
          <p:cNvSpPr txBox="1"/>
          <p:nvPr/>
        </p:nvSpPr>
        <p:spPr>
          <a:xfrm>
            <a:off x="5993217" y="2455175"/>
            <a:ext cx="2416818"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rgbClr val="434343"/>
                </a:solidFill>
                <a:latin typeface="+mj-lt"/>
                <a:ea typeface="Montserrat ExtraBold"/>
                <a:cs typeface="Montserrat ExtraBold"/>
                <a:sym typeface="Montserrat ExtraBold"/>
              </a:rPr>
              <a:t>Type of the house?</a:t>
            </a:r>
          </a:p>
          <a:p>
            <a:pPr marL="0" lvl="0" indent="0" algn="l" rtl="0">
              <a:spcBef>
                <a:spcPts val="0"/>
              </a:spcBef>
              <a:spcAft>
                <a:spcPts val="0"/>
              </a:spcAft>
              <a:buNone/>
            </a:pPr>
            <a:r>
              <a:rPr lang="en-US" altLang="zh-TW" sz="1050" dirty="0">
                <a:solidFill>
                  <a:srgbClr val="434343"/>
                </a:solidFill>
                <a:latin typeface="+mj-lt"/>
                <a:sym typeface="Montserrat ExtraBold"/>
              </a:rPr>
              <a:t>- Single family, town house, condo…</a:t>
            </a:r>
            <a:r>
              <a:rPr lang="en-US" altLang="zh-TW" sz="1050" dirty="0" err="1">
                <a:solidFill>
                  <a:srgbClr val="434343"/>
                </a:solidFill>
                <a:latin typeface="+mj-lt"/>
                <a:sym typeface="Montserrat ExtraBold"/>
              </a:rPr>
              <a:t>etc</a:t>
            </a:r>
            <a:endParaRPr sz="1050" dirty="0">
              <a:solidFill>
                <a:srgbClr val="434343"/>
              </a:solidFill>
              <a:latin typeface="+mj-lt"/>
              <a:sym typeface="Montserrat ExtraBold"/>
            </a:endParaRPr>
          </a:p>
        </p:txBody>
      </p:sp>
      <p:sp>
        <p:nvSpPr>
          <p:cNvPr id="202" name="Google Shape;1447;p33">
            <a:extLst>
              <a:ext uri="{FF2B5EF4-FFF2-40B4-BE49-F238E27FC236}">
                <a16:creationId xmlns:a16="http://schemas.microsoft.com/office/drawing/2014/main" id="{FAEBFC40-C017-446A-BFAB-EFDAC397EB4C}"/>
              </a:ext>
            </a:extLst>
          </p:cNvPr>
          <p:cNvSpPr txBox="1"/>
          <p:nvPr/>
        </p:nvSpPr>
        <p:spPr>
          <a:xfrm>
            <a:off x="5993217" y="1854570"/>
            <a:ext cx="2416818"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rgbClr val="434343"/>
                </a:solidFill>
                <a:latin typeface="+mj-lt"/>
                <a:ea typeface="Montserrat ExtraBold"/>
                <a:cs typeface="Montserrat ExtraBold"/>
                <a:sym typeface="Montserrat ExtraBold"/>
              </a:rPr>
              <a:t>Size of the house?</a:t>
            </a:r>
          </a:p>
          <a:p>
            <a:pPr marL="0" lvl="0" indent="0" algn="l" rtl="0">
              <a:spcBef>
                <a:spcPts val="0"/>
              </a:spcBef>
              <a:spcAft>
                <a:spcPts val="0"/>
              </a:spcAft>
              <a:buNone/>
            </a:pPr>
            <a:r>
              <a:rPr lang="en-US" altLang="zh-TW" sz="1050" dirty="0">
                <a:solidFill>
                  <a:srgbClr val="434343"/>
                </a:solidFill>
                <a:latin typeface="+mj-lt"/>
                <a:sym typeface="Montserrat ExtraBold"/>
              </a:rPr>
              <a:t>- Living area, lot size</a:t>
            </a:r>
            <a:endParaRPr sz="1050" dirty="0">
              <a:solidFill>
                <a:srgbClr val="434343"/>
              </a:solidFill>
              <a:latin typeface="+mj-lt"/>
              <a:sym typeface="Montserrat ExtraBold"/>
            </a:endParaRPr>
          </a:p>
        </p:txBody>
      </p:sp>
      <p:sp>
        <p:nvSpPr>
          <p:cNvPr id="204" name="Google Shape;1447;p33">
            <a:extLst>
              <a:ext uri="{FF2B5EF4-FFF2-40B4-BE49-F238E27FC236}">
                <a16:creationId xmlns:a16="http://schemas.microsoft.com/office/drawing/2014/main" id="{5B4BFBD6-5AA2-4CAC-BCAD-C51E2408B187}"/>
              </a:ext>
            </a:extLst>
          </p:cNvPr>
          <p:cNvSpPr txBox="1"/>
          <p:nvPr/>
        </p:nvSpPr>
        <p:spPr>
          <a:xfrm>
            <a:off x="6011506" y="1109100"/>
            <a:ext cx="2939723" cy="48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rgbClr val="434343"/>
                </a:solidFill>
                <a:latin typeface="+mj-lt"/>
                <a:ea typeface="Montserrat ExtraBold"/>
                <a:cs typeface="Montserrat ExtraBold"/>
                <a:sym typeface="Montserrat ExtraBold"/>
              </a:rPr>
              <a:t>Others?</a:t>
            </a:r>
          </a:p>
          <a:p>
            <a:pPr marL="0" lvl="0" indent="0" algn="l" rtl="0">
              <a:spcBef>
                <a:spcPts val="0"/>
              </a:spcBef>
              <a:spcAft>
                <a:spcPts val="0"/>
              </a:spcAft>
              <a:buNone/>
            </a:pPr>
            <a:r>
              <a:rPr lang="en-US" altLang="zh-TW" sz="1050" dirty="0">
                <a:solidFill>
                  <a:srgbClr val="434343"/>
                </a:solidFill>
                <a:latin typeface="+mj-lt"/>
                <a:sym typeface="Montserrat ExtraBold"/>
              </a:rPr>
              <a:t>- Age of the house, interior/exterior qualities, utilities…</a:t>
            </a:r>
            <a:r>
              <a:rPr lang="en-US" altLang="zh-TW" sz="1050" dirty="0" err="1">
                <a:solidFill>
                  <a:srgbClr val="434343"/>
                </a:solidFill>
                <a:latin typeface="+mj-lt"/>
                <a:sym typeface="Montserrat ExtraBold"/>
              </a:rPr>
              <a:t>etc</a:t>
            </a:r>
            <a:endParaRPr sz="1050" dirty="0">
              <a:solidFill>
                <a:srgbClr val="434343"/>
              </a:solidFill>
              <a:latin typeface="+mj-lt"/>
              <a:sym typeface="Montserrat ExtraBold"/>
            </a:endParaRPr>
          </a:p>
        </p:txBody>
      </p:sp>
    </p:spTree>
    <p:extLst>
      <p:ext uri="{BB962C8B-B14F-4D97-AF65-F5344CB8AC3E}">
        <p14:creationId xmlns:p14="http://schemas.microsoft.com/office/powerpoint/2010/main" val="68735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B655-C7CA-40B2-90F5-B6020D1DE587}"/>
              </a:ext>
            </a:extLst>
          </p:cNvPr>
          <p:cNvSpPr>
            <a:spLocks noGrp="1"/>
          </p:cNvSpPr>
          <p:nvPr>
            <p:ph type="ctrTitle"/>
          </p:nvPr>
        </p:nvSpPr>
        <p:spPr/>
        <p:txBody>
          <a:bodyPr/>
          <a:lstStyle/>
          <a:p>
            <a:r>
              <a:rPr lang="en-US" altLang="zh-TW" sz="1400" b="1" dirty="0">
                <a:latin typeface="+mj-lt"/>
              </a:rPr>
              <a:t>Data information</a:t>
            </a:r>
            <a:endParaRPr lang="zh-TW" altLang="en-US" sz="1400" b="1" dirty="0">
              <a:latin typeface="+mj-lt"/>
            </a:endParaRPr>
          </a:p>
        </p:txBody>
      </p:sp>
      <p:sp>
        <p:nvSpPr>
          <p:cNvPr id="3" name="TextBox 2">
            <a:extLst>
              <a:ext uri="{FF2B5EF4-FFF2-40B4-BE49-F238E27FC236}">
                <a16:creationId xmlns:a16="http://schemas.microsoft.com/office/drawing/2014/main" id="{527E5534-2AB5-4DEE-915D-0AB012A9A85D}"/>
              </a:ext>
            </a:extLst>
          </p:cNvPr>
          <p:cNvSpPr txBox="1"/>
          <p:nvPr/>
        </p:nvSpPr>
        <p:spPr>
          <a:xfrm>
            <a:off x="491638" y="1291956"/>
            <a:ext cx="7796956" cy="2246769"/>
          </a:xfrm>
          <a:prstGeom prst="rect">
            <a:avLst/>
          </a:prstGeom>
          <a:noFill/>
        </p:spPr>
        <p:txBody>
          <a:bodyPr wrap="square" rtlCol="0">
            <a:spAutoFit/>
          </a:bodyPr>
          <a:lstStyle/>
          <a:p>
            <a:pPr marL="285750" indent="-285750">
              <a:buClr>
                <a:schemeClr val="accent4"/>
              </a:buClr>
              <a:buSzPct val="80000"/>
              <a:buFont typeface="Wingdings" panose="05000000000000000000" pitchFamily="2" charset="2"/>
              <a:buChar char="n"/>
            </a:pPr>
            <a:r>
              <a:rPr lang="en-US" altLang="zh-TW" dirty="0">
                <a:solidFill>
                  <a:schemeClr val="accent4"/>
                </a:solidFill>
                <a:latin typeface="+mj-lt"/>
              </a:rPr>
              <a:t>Data content: </a:t>
            </a:r>
            <a:r>
              <a:rPr lang="en-US" altLang="zh-TW" dirty="0">
                <a:solidFill>
                  <a:schemeClr val="tx1"/>
                </a:solidFill>
                <a:latin typeface="+mj-lt"/>
              </a:rPr>
              <a:t>Sale price of the individual residential property in Ames, Iowa from 2006 to 2010</a:t>
            </a:r>
          </a:p>
          <a:p>
            <a:pPr marL="285750" indent="-285750">
              <a:buClr>
                <a:schemeClr val="accent4"/>
              </a:buClr>
              <a:buSzPct val="80000"/>
              <a:buFont typeface="Wingdings" panose="05000000000000000000" pitchFamily="2" charset="2"/>
              <a:buChar char="n"/>
            </a:pPr>
            <a:endParaRPr lang="en-US" altLang="zh-TW" dirty="0">
              <a:solidFill>
                <a:schemeClr val="accent4"/>
              </a:solidFill>
              <a:latin typeface="+mj-lt"/>
            </a:endParaRPr>
          </a:p>
          <a:p>
            <a:pPr marL="285750" indent="-285750">
              <a:buClr>
                <a:schemeClr val="accent4"/>
              </a:buClr>
              <a:buSzPct val="80000"/>
              <a:buFont typeface="Wingdings" panose="05000000000000000000" pitchFamily="2" charset="2"/>
              <a:buChar char="n"/>
            </a:pPr>
            <a:r>
              <a:rPr lang="en-US" altLang="zh-TW" dirty="0">
                <a:solidFill>
                  <a:schemeClr val="accent4"/>
                </a:solidFill>
                <a:latin typeface="+mj-lt"/>
              </a:rPr>
              <a:t>Number of record: </a:t>
            </a:r>
            <a:r>
              <a:rPr lang="en-US" altLang="zh-TW" dirty="0">
                <a:solidFill>
                  <a:schemeClr val="tx1"/>
                </a:solidFill>
                <a:latin typeface="+mj-lt"/>
              </a:rPr>
              <a:t>1460</a:t>
            </a:r>
          </a:p>
          <a:p>
            <a:pPr marL="285750" indent="-285750">
              <a:buClr>
                <a:schemeClr val="accent4"/>
              </a:buClr>
              <a:buSzPct val="80000"/>
              <a:buFont typeface="Wingdings" panose="05000000000000000000" pitchFamily="2" charset="2"/>
              <a:buChar char="n"/>
            </a:pPr>
            <a:endParaRPr lang="en-US" altLang="zh-TW" dirty="0">
              <a:solidFill>
                <a:schemeClr val="accent4"/>
              </a:solidFill>
              <a:latin typeface="+mj-lt"/>
            </a:endParaRPr>
          </a:p>
          <a:p>
            <a:pPr marL="285750" indent="-285750">
              <a:buClr>
                <a:schemeClr val="accent4"/>
              </a:buClr>
              <a:buSzPct val="80000"/>
              <a:buFont typeface="Wingdings" panose="05000000000000000000" pitchFamily="2" charset="2"/>
              <a:buChar char="n"/>
            </a:pPr>
            <a:r>
              <a:rPr lang="en-US" altLang="zh-TW" dirty="0">
                <a:solidFill>
                  <a:schemeClr val="accent4"/>
                </a:solidFill>
                <a:latin typeface="+mj-lt"/>
              </a:rPr>
              <a:t>Number of features: </a:t>
            </a:r>
            <a:r>
              <a:rPr lang="en-US" altLang="zh-TW" dirty="0">
                <a:solidFill>
                  <a:schemeClr val="tx1"/>
                </a:solidFill>
                <a:latin typeface="+mj-lt"/>
              </a:rPr>
              <a:t>79</a:t>
            </a:r>
          </a:p>
          <a:p>
            <a:pPr marL="285750" indent="-285750">
              <a:buClr>
                <a:schemeClr val="accent4"/>
              </a:buClr>
              <a:buSzPct val="80000"/>
              <a:buFont typeface="Wingdings" panose="05000000000000000000" pitchFamily="2" charset="2"/>
              <a:buChar char="n"/>
            </a:pPr>
            <a:endParaRPr lang="en-US" altLang="zh-TW" dirty="0">
              <a:solidFill>
                <a:schemeClr val="accent4"/>
              </a:solidFill>
              <a:latin typeface="+mj-lt"/>
            </a:endParaRPr>
          </a:p>
          <a:p>
            <a:pPr marL="285750" indent="-285750">
              <a:buClr>
                <a:schemeClr val="accent4"/>
              </a:buClr>
              <a:buSzPct val="80000"/>
              <a:buFont typeface="Wingdings" panose="05000000000000000000" pitchFamily="2" charset="2"/>
              <a:buChar char="n"/>
            </a:pPr>
            <a:r>
              <a:rPr lang="en-US" altLang="zh-TW" dirty="0">
                <a:solidFill>
                  <a:schemeClr val="accent4"/>
                </a:solidFill>
                <a:latin typeface="+mj-lt"/>
              </a:rPr>
              <a:t>Source: </a:t>
            </a:r>
            <a:r>
              <a:rPr lang="en-US" altLang="zh-TW" dirty="0">
                <a:solidFill>
                  <a:schemeClr val="tx1"/>
                </a:solidFill>
                <a:latin typeface="+mj-lt"/>
              </a:rPr>
              <a:t>Kaggle (</a:t>
            </a:r>
            <a:r>
              <a:rPr lang="en-US" altLang="zh-TW" dirty="0">
                <a:solidFill>
                  <a:schemeClr val="tx1"/>
                </a:solidFill>
                <a:latin typeface="+mj-lt"/>
                <a:hlinkClick r:id="rId2">
                  <a:extLst>
                    <a:ext uri="{A12FA001-AC4F-418D-AE19-62706E023703}">
                      <ahyp:hlinkClr xmlns:ahyp="http://schemas.microsoft.com/office/drawing/2018/hyperlinkcolor" val="tx"/>
                    </a:ext>
                  </a:extLst>
                </a:hlinkClick>
              </a:rPr>
              <a:t>https://www.kaggle.com/c/house-prices-advanced-regression-techniques</a:t>
            </a:r>
            <a:r>
              <a:rPr lang="en-US" altLang="zh-TW" dirty="0">
                <a:solidFill>
                  <a:schemeClr val="tx1"/>
                </a:solidFill>
                <a:latin typeface="+mj-lt"/>
              </a:rPr>
              <a:t>), compiled by Dean De Cock </a:t>
            </a:r>
          </a:p>
          <a:p>
            <a:pPr marL="285750" indent="-285750">
              <a:buClr>
                <a:schemeClr val="accent4"/>
              </a:buClr>
              <a:buSzPct val="80000"/>
              <a:buFont typeface="Wingdings" panose="05000000000000000000" pitchFamily="2" charset="2"/>
              <a:buChar char="n"/>
            </a:pPr>
            <a:endParaRPr lang="en-US" altLang="zh-TW" dirty="0">
              <a:latin typeface="+mj-lt"/>
            </a:endParaRPr>
          </a:p>
        </p:txBody>
      </p:sp>
    </p:spTree>
    <p:extLst>
      <p:ext uri="{BB962C8B-B14F-4D97-AF65-F5344CB8AC3E}">
        <p14:creationId xmlns:p14="http://schemas.microsoft.com/office/powerpoint/2010/main" val="344586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EE0A-7511-4E17-82D9-5944988A80E5}"/>
              </a:ext>
            </a:extLst>
          </p:cNvPr>
          <p:cNvSpPr>
            <a:spLocks noGrp="1"/>
          </p:cNvSpPr>
          <p:nvPr>
            <p:ph type="ctrTitle"/>
          </p:nvPr>
        </p:nvSpPr>
        <p:spPr/>
        <p:txBody>
          <a:bodyPr/>
          <a:lstStyle/>
          <a:p>
            <a:r>
              <a:rPr lang="en-US" altLang="zh-TW" sz="1400" b="1" dirty="0">
                <a:latin typeface="+mj-lt"/>
              </a:rPr>
              <a:t>Data engineering</a:t>
            </a:r>
            <a:endParaRPr lang="zh-TW" altLang="en-US" sz="1400" b="1" dirty="0">
              <a:latin typeface="+mj-lt"/>
            </a:endParaRPr>
          </a:p>
        </p:txBody>
      </p:sp>
      <p:pic>
        <p:nvPicPr>
          <p:cNvPr id="3" name="Picture 2">
            <a:extLst>
              <a:ext uri="{FF2B5EF4-FFF2-40B4-BE49-F238E27FC236}">
                <a16:creationId xmlns:a16="http://schemas.microsoft.com/office/drawing/2014/main" id="{8A511FE6-C63A-4834-B881-5D2CB5A23A1F}"/>
              </a:ext>
            </a:extLst>
          </p:cNvPr>
          <p:cNvPicPr>
            <a:picLocks noChangeAspect="1"/>
          </p:cNvPicPr>
          <p:nvPr/>
        </p:nvPicPr>
        <p:blipFill>
          <a:blip r:embed="rId2"/>
          <a:stretch>
            <a:fillRect/>
          </a:stretch>
        </p:blipFill>
        <p:spPr>
          <a:xfrm>
            <a:off x="171081" y="1537037"/>
            <a:ext cx="4400919" cy="1034713"/>
          </a:xfrm>
          <a:prstGeom prst="rect">
            <a:avLst/>
          </a:prstGeom>
        </p:spPr>
      </p:pic>
      <p:pic>
        <p:nvPicPr>
          <p:cNvPr id="4" name="Picture 3">
            <a:extLst>
              <a:ext uri="{FF2B5EF4-FFF2-40B4-BE49-F238E27FC236}">
                <a16:creationId xmlns:a16="http://schemas.microsoft.com/office/drawing/2014/main" id="{EAE5726A-32DD-4C82-BA96-3C6B92B86D3C}"/>
              </a:ext>
            </a:extLst>
          </p:cNvPr>
          <p:cNvPicPr>
            <a:picLocks noChangeAspect="1"/>
          </p:cNvPicPr>
          <p:nvPr/>
        </p:nvPicPr>
        <p:blipFill>
          <a:blip r:embed="rId3"/>
          <a:stretch>
            <a:fillRect/>
          </a:stretch>
        </p:blipFill>
        <p:spPr>
          <a:xfrm>
            <a:off x="247203" y="3260026"/>
            <a:ext cx="4248673" cy="1054415"/>
          </a:xfrm>
          <a:prstGeom prst="rect">
            <a:avLst/>
          </a:prstGeom>
        </p:spPr>
      </p:pic>
      <p:sp>
        <p:nvSpPr>
          <p:cNvPr id="5" name="TextBox 4">
            <a:extLst>
              <a:ext uri="{FF2B5EF4-FFF2-40B4-BE49-F238E27FC236}">
                <a16:creationId xmlns:a16="http://schemas.microsoft.com/office/drawing/2014/main" id="{CC042031-9800-45C2-90E6-749D8E4E8E6C}"/>
              </a:ext>
            </a:extLst>
          </p:cNvPr>
          <p:cNvSpPr txBox="1"/>
          <p:nvPr/>
        </p:nvSpPr>
        <p:spPr>
          <a:xfrm>
            <a:off x="1526114" y="1176344"/>
            <a:ext cx="1970411" cy="253916"/>
          </a:xfrm>
          <a:prstGeom prst="rect">
            <a:avLst/>
          </a:prstGeom>
          <a:noFill/>
        </p:spPr>
        <p:txBody>
          <a:bodyPr wrap="none" rtlCol="0">
            <a:spAutoFit/>
          </a:bodyPr>
          <a:lstStyle/>
          <a:p>
            <a:r>
              <a:rPr lang="en-US" altLang="zh-TW" sz="1050" b="1" dirty="0"/>
              <a:t>Quick glance of the data set</a:t>
            </a:r>
            <a:endParaRPr lang="zh-TW" altLang="en-US" sz="1050" b="1" dirty="0"/>
          </a:p>
        </p:txBody>
      </p:sp>
      <p:sp>
        <p:nvSpPr>
          <p:cNvPr id="6" name="TextBox 5">
            <a:extLst>
              <a:ext uri="{FF2B5EF4-FFF2-40B4-BE49-F238E27FC236}">
                <a16:creationId xmlns:a16="http://schemas.microsoft.com/office/drawing/2014/main" id="{186447F4-9072-4AE9-ABE7-245D71AEF079}"/>
              </a:ext>
            </a:extLst>
          </p:cNvPr>
          <p:cNvSpPr txBox="1"/>
          <p:nvPr/>
        </p:nvSpPr>
        <p:spPr>
          <a:xfrm>
            <a:off x="4724248" y="1070662"/>
            <a:ext cx="4123649" cy="3693319"/>
          </a:xfrm>
          <a:prstGeom prst="rect">
            <a:avLst/>
          </a:prstGeom>
          <a:noFill/>
        </p:spPr>
        <p:txBody>
          <a:bodyPr wrap="square" rtlCol="0">
            <a:spAutoFit/>
          </a:bodyPr>
          <a:lstStyle/>
          <a:p>
            <a:r>
              <a:rPr lang="en-US" altLang="zh-TW" b="1" dirty="0">
                <a:solidFill>
                  <a:schemeClr val="accent4"/>
                </a:solidFill>
              </a:rPr>
              <a:t>Key steps for data cleaning and wrangling</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Remove features </a:t>
            </a:r>
            <a:r>
              <a:rPr lang="en-US" altLang="zh-TW" sz="1100" dirty="0" err="1"/>
              <a:t>PoolQC</a:t>
            </a:r>
            <a:r>
              <a:rPr lang="en-US" altLang="zh-TW" sz="1100" dirty="0"/>
              <a:t>, </a:t>
            </a:r>
            <a:r>
              <a:rPr lang="en-US" altLang="zh-TW" sz="1100" dirty="0" err="1"/>
              <a:t>MiscFeature</a:t>
            </a:r>
            <a:r>
              <a:rPr lang="en-US" altLang="zh-TW" sz="1100" dirty="0"/>
              <a:t>, </a:t>
            </a:r>
            <a:r>
              <a:rPr lang="en-US" altLang="zh-TW" sz="1100" dirty="0" err="1"/>
              <a:t>PoolArea</a:t>
            </a:r>
            <a:r>
              <a:rPr lang="en-US" altLang="zh-TW" sz="1100" dirty="0"/>
              <a:t>, Alley and Fence since more than 80% of data in those features are missing</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Replace the missing values in categorical features such </a:t>
            </a:r>
            <a:r>
              <a:rPr lang="en-US" altLang="zh-TW" sz="1100" dirty="0" err="1"/>
              <a:t>FireplaceQu</a:t>
            </a:r>
            <a:r>
              <a:rPr lang="en-US" altLang="zh-TW" sz="1100" dirty="0"/>
              <a:t>, </a:t>
            </a:r>
            <a:r>
              <a:rPr lang="en-US" altLang="zh-TW" sz="1100" dirty="0" err="1"/>
              <a:t>GarageFinish</a:t>
            </a:r>
            <a:r>
              <a:rPr lang="en-US" altLang="zh-TW" sz="1100" dirty="0"/>
              <a:t>, </a:t>
            </a:r>
            <a:r>
              <a:rPr lang="en-US" altLang="zh-TW" sz="1100" dirty="0" err="1"/>
              <a:t>etc</a:t>
            </a:r>
            <a:r>
              <a:rPr lang="en-US" altLang="zh-TW" sz="1100" dirty="0"/>
              <a:t> with None to indicate the house doesn’t have such feature</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Replace the missing values in numerical features such as </a:t>
            </a:r>
            <a:r>
              <a:rPr lang="en-US" altLang="zh-TW" sz="1100" dirty="0" err="1"/>
              <a:t>GarageArea</a:t>
            </a:r>
            <a:r>
              <a:rPr lang="en-US" altLang="zh-TW" sz="1100" dirty="0"/>
              <a:t>, </a:t>
            </a:r>
            <a:r>
              <a:rPr lang="en-US" altLang="zh-TW" sz="1100" dirty="0" err="1"/>
              <a:t>GarageCars</a:t>
            </a:r>
            <a:r>
              <a:rPr lang="en-US" altLang="zh-TW" sz="1100" dirty="0"/>
              <a:t> with 0 to indicate the house doesn’t have such feature</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Replace the missing value in the </a:t>
            </a:r>
            <a:r>
              <a:rPr lang="en-US" altLang="zh-TW" sz="1100" dirty="0" err="1"/>
              <a:t>LotFrontage</a:t>
            </a:r>
            <a:r>
              <a:rPr lang="en-US" altLang="zh-TW" sz="1100" dirty="0"/>
              <a:t> by the mean value in the specific neighborhood the house belongs to</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Replace the rest of the missing values by the most common value in the corresponding neighborhood</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Convert the </a:t>
            </a:r>
            <a:r>
              <a:rPr lang="en-US" altLang="zh-TW" sz="1100" dirty="0" err="1"/>
              <a:t>YearBuilt</a:t>
            </a:r>
            <a:r>
              <a:rPr lang="en-US" altLang="zh-TW" sz="1100" dirty="0"/>
              <a:t> feature to the new feature </a:t>
            </a:r>
            <a:r>
              <a:rPr lang="en-US" altLang="zh-TW" sz="1100" dirty="0" err="1"/>
              <a:t>HouseAge</a:t>
            </a:r>
            <a:endParaRPr lang="zh-TW" altLang="en-US" sz="1100" dirty="0"/>
          </a:p>
        </p:txBody>
      </p:sp>
      <p:sp>
        <p:nvSpPr>
          <p:cNvPr id="13" name="TextBox 12">
            <a:extLst>
              <a:ext uri="{FF2B5EF4-FFF2-40B4-BE49-F238E27FC236}">
                <a16:creationId xmlns:a16="http://schemas.microsoft.com/office/drawing/2014/main" id="{9E6BD57C-2F3C-4A6E-B7CA-9E7E2E79A99E}"/>
              </a:ext>
            </a:extLst>
          </p:cNvPr>
          <p:cNvSpPr txBox="1"/>
          <p:nvPr/>
        </p:nvSpPr>
        <p:spPr>
          <a:xfrm>
            <a:off x="2371539" y="2638889"/>
            <a:ext cx="461665" cy="553998"/>
          </a:xfrm>
          <a:prstGeom prst="rect">
            <a:avLst/>
          </a:prstGeom>
          <a:noFill/>
        </p:spPr>
        <p:txBody>
          <a:bodyPr vert="eaVert" wrap="none" rtlCol="0">
            <a:spAutoFit/>
          </a:bodyPr>
          <a:lstStyle/>
          <a:p>
            <a:r>
              <a:rPr lang="en-US" altLang="zh-TW" sz="1800" dirty="0"/>
              <a:t>……</a:t>
            </a:r>
            <a:endParaRPr lang="zh-TW" altLang="en-US" sz="1800" dirty="0"/>
          </a:p>
        </p:txBody>
      </p:sp>
    </p:spTree>
    <p:extLst>
      <p:ext uri="{BB962C8B-B14F-4D97-AF65-F5344CB8AC3E}">
        <p14:creationId xmlns:p14="http://schemas.microsoft.com/office/powerpoint/2010/main" val="98515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E8B2-EA22-4C1E-AEA0-B2168B6879D9}"/>
              </a:ext>
            </a:extLst>
          </p:cNvPr>
          <p:cNvSpPr>
            <a:spLocks noGrp="1"/>
          </p:cNvSpPr>
          <p:nvPr>
            <p:ph type="ctrTitle"/>
          </p:nvPr>
        </p:nvSpPr>
        <p:spPr>
          <a:xfrm>
            <a:off x="790975" y="720000"/>
            <a:ext cx="5012400" cy="314100"/>
          </a:xfrm>
        </p:spPr>
        <p:txBody>
          <a:bodyPr/>
          <a:lstStyle/>
          <a:p>
            <a:r>
              <a:rPr lang="en-US" altLang="zh-TW" sz="1400" b="1" dirty="0">
                <a:latin typeface="+mj-lt"/>
              </a:rPr>
              <a:t>Data exploratory and analysis – Numerical variables</a:t>
            </a:r>
            <a:endParaRPr lang="zh-TW" altLang="en-US" sz="1400" b="1" dirty="0">
              <a:latin typeface="+mj-lt"/>
            </a:endParaRPr>
          </a:p>
        </p:txBody>
      </p:sp>
      <p:sp>
        <p:nvSpPr>
          <p:cNvPr id="16" name="TextBox 15">
            <a:extLst>
              <a:ext uri="{FF2B5EF4-FFF2-40B4-BE49-F238E27FC236}">
                <a16:creationId xmlns:a16="http://schemas.microsoft.com/office/drawing/2014/main" id="{D98C650B-3B56-48D6-89FB-FC02AC31E343}"/>
              </a:ext>
            </a:extLst>
          </p:cNvPr>
          <p:cNvSpPr txBox="1"/>
          <p:nvPr/>
        </p:nvSpPr>
        <p:spPr>
          <a:xfrm>
            <a:off x="5444768" y="1330522"/>
            <a:ext cx="3699232" cy="2508379"/>
          </a:xfrm>
          <a:prstGeom prst="rect">
            <a:avLst/>
          </a:prstGeom>
          <a:noFill/>
        </p:spPr>
        <p:txBody>
          <a:bodyPr wrap="square" rtlCol="0">
            <a:spAutoFit/>
          </a:bodyPr>
          <a:lstStyle/>
          <a:p>
            <a:r>
              <a:rPr lang="en-US" altLang="zh-TW" b="1" dirty="0">
                <a:solidFill>
                  <a:schemeClr val="accent4"/>
                </a:solidFill>
              </a:rPr>
              <a:t>Observations</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The sale price is inversely proportional to the age of the house, but the correlation is not strong</a:t>
            </a:r>
          </a:p>
          <a:p>
            <a:pPr>
              <a:buSzPct val="80000"/>
            </a:pPr>
            <a:endParaRPr lang="en-US" altLang="zh-TW" sz="1100" dirty="0"/>
          </a:p>
          <a:p>
            <a:pPr marL="285750" indent="-285750">
              <a:buSzPct val="80000"/>
              <a:buFont typeface="Wingdings" panose="05000000000000000000" pitchFamily="2" charset="2"/>
              <a:buChar char="n"/>
            </a:pPr>
            <a:r>
              <a:rPr lang="en-US" altLang="zh-TW" sz="1100" dirty="0"/>
              <a:t>In general, the sale price is proportional to the size of the house. Some possible outliers were observed</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Better the quality of the overall material and finish of the house, higher the sale price </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endParaRPr lang="zh-TW" altLang="en-US" sz="1100" dirty="0"/>
          </a:p>
        </p:txBody>
      </p:sp>
      <p:pic>
        <p:nvPicPr>
          <p:cNvPr id="4" name="Picture 3">
            <a:extLst>
              <a:ext uri="{FF2B5EF4-FFF2-40B4-BE49-F238E27FC236}">
                <a16:creationId xmlns:a16="http://schemas.microsoft.com/office/drawing/2014/main" id="{756A3642-4686-4682-B98B-A18CAF7F9AA4}"/>
              </a:ext>
            </a:extLst>
          </p:cNvPr>
          <p:cNvPicPr>
            <a:picLocks noChangeAspect="1"/>
          </p:cNvPicPr>
          <p:nvPr/>
        </p:nvPicPr>
        <p:blipFill>
          <a:blip r:embed="rId2"/>
          <a:stretch>
            <a:fillRect/>
          </a:stretch>
        </p:blipFill>
        <p:spPr>
          <a:xfrm>
            <a:off x="2824504" y="1330522"/>
            <a:ext cx="2512528" cy="1620000"/>
          </a:xfrm>
          <a:prstGeom prst="rect">
            <a:avLst/>
          </a:prstGeom>
        </p:spPr>
      </p:pic>
      <p:pic>
        <p:nvPicPr>
          <p:cNvPr id="7" name="Picture 6">
            <a:extLst>
              <a:ext uri="{FF2B5EF4-FFF2-40B4-BE49-F238E27FC236}">
                <a16:creationId xmlns:a16="http://schemas.microsoft.com/office/drawing/2014/main" id="{3E890E33-70B9-4F58-8C1B-82A63B8F53D2}"/>
              </a:ext>
            </a:extLst>
          </p:cNvPr>
          <p:cNvPicPr>
            <a:picLocks noChangeAspect="1"/>
          </p:cNvPicPr>
          <p:nvPr/>
        </p:nvPicPr>
        <p:blipFill>
          <a:blip r:embed="rId3"/>
          <a:stretch>
            <a:fillRect/>
          </a:stretch>
        </p:blipFill>
        <p:spPr>
          <a:xfrm>
            <a:off x="349144" y="1330522"/>
            <a:ext cx="2512528" cy="1620000"/>
          </a:xfrm>
          <a:prstGeom prst="rect">
            <a:avLst/>
          </a:prstGeom>
        </p:spPr>
      </p:pic>
      <p:pic>
        <p:nvPicPr>
          <p:cNvPr id="11" name="Picture 10">
            <a:extLst>
              <a:ext uri="{FF2B5EF4-FFF2-40B4-BE49-F238E27FC236}">
                <a16:creationId xmlns:a16="http://schemas.microsoft.com/office/drawing/2014/main" id="{D817578F-07A1-42BC-A0F5-46FA2840215D}"/>
              </a:ext>
            </a:extLst>
          </p:cNvPr>
          <p:cNvPicPr>
            <a:picLocks noChangeAspect="1"/>
          </p:cNvPicPr>
          <p:nvPr/>
        </p:nvPicPr>
        <p:blipFill>
          <a:blip r:embed="rId4"/>
          <a:stretch>
            <a:fillRect/>
          </a:stretch>
        </p:blipFill>
        <p:spPr>
          <a:xfrm>
            <a:off x="2969408" y="3154275"/>
            <a:ext cx="2367624" cy="1679856"/>
          </a:xfrm>
          <a:prstGeom prst="rect">
            <a:avLst/>
          </a:prstGeom>
        </p:spPr>
      </p:pic>
      <p:pic>
        <p:nvPicPr>
          <p:cNvPr id="14" name="Picture 13">
            <a:extLst>
              <a:ext uri="{FF2B5EF4-FFF2-40B4-BE49-F238E27FC236}">
                <a16:creationId xmlns:a16="http://schemas.microsoft.com/office/drawing/2014/main" id="{28FD6CE7-DE7D-4425-A9C0-65EBA88C3870}"/>
              </a:ext>
            </a:extLst>
          </p:cNvPr>
          <p:cNvPicPr>
            <a:picLocks noChangeAspect="1"/>
          </p:cNvPicPr>
          <p:nvPr/>
        </p:nvPicPr>
        <p:blipFill>
          <a:blip r:embed="rId5"/>
          <a:stretch>
            <a:fillRect/>
          </a:stretch>
        </p:blipFill>
        <p:spPr>
          <a:xfrm>
            <a:off x="349144" y="3214131"/>
            <a:ext cx="2512528" cy="1620000"/>
          </a:xfrm>
          <a:prstGeom prst="rect">
            <a:avLst/>
          </a:prstGeom>
        </p:spPr>
      </p:pic>
    </p:spTree>
    <p:extLst>
      <p:ext uri="{BB962C8B-B14F-4D97-AF65-F5344CB8AC3E}">
        <p14:creationId xmlns:p14="http://schemas.microsoft.com/office/powerpoint/2010/main" val="345092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E8B2-EA22-4C1E-AEA0-B2168B6879D9}"/>
              </a:ext>
            </a:extLst>
          </p:cNvPr>
          <p:cNvSpPr>
            <a:spLocks noGrp="1"/>
          </p:cNvSpPr>
          <p:nvPr>
            <p:ph type="ctrTitle"/>
          </p:nvPr>
        </p:nvSpPr>
        <p:spPr/>
        <p:txBody>
          <a:bodyPr/>
          <a:lstStyle/>
          <a:p>
            <a:r>
              <a:rPr lang="en-US" altLang="zh-TW" sz="1400" b="1" dirty="0">
                <a:latin typeface="+mj-lt"/>
              </a:rPr>
              <a:t>Data exploratory and analysis</a:t>
            </a:r>
            <a:r>
              <a:rPr lang="zh-TW" altLang="en-US" sz="1400" b="1" dirty="0">
                <a:latin typeface="+mj-lt"/>
              </a:rPr>
              <a:t> </a:t>
            </a:r>
            <a:r>
              <a:rPr lang="en-US" altLang="zh-TW" sz="1400" b="1" dirty="0">
                <a:latin typeface="+mj-lt"/>
              </a:rPr>
              <a:t>– Numerical variables</a:t>
            </a:r>
            <a:endParaRPr lang="zh-TW" altLang="en-US" sz="1400" b="1" dirty="0">
              <a:latin typeface="+mj-lt"/>
            </a:endParaRPr>
          </a:p>
        </p:txBody>
      </p:sp>
      <p:pic>
        <p:nvPicPr>
          <p:cNvPr id="9" name="Picture 8">
            <a:extLst>
              <a:ext uri="{FF2B5EF4-FFF2-40B4-BE49-F238E27FC236}">
                <a16:creationId xmlns:a16="http://schemas.microsoft.com/office/drawing/2014/main" id="{B7C7A8AF-7EE2-40D9-9543-A453FECE9E79}"/>
              </a:ext>
            </a:extLst>
          </p:cNvPr>
          <p:cNvPicPr>
            <a:picLocks noChangeAspect="1"/>
          </p:cNvPicPr>
          <p:nvPr/>
        </p:nvPicPr>
        <p:blipFill>
          <a:blip r:embed="rId2"/>
          <a:stretch>
            <a:fillRect/>
          </a:stretch>
        </p:blipFill>
        <p:spPr>
          <a:xfrm>
            <a:off x="567301" y="1937424"/>
            <a:ext cx="3278571" cy="2160000"/>
          </a:xfrm>
          <a:prstGeom prst="rect">
            <a:avLst/>
          </a:prstGeom>
        </p:spPr>
      </p:pic>
      <p:pic>
        <p:nvPicPr>
          <p:cNvPr id="12" name="Picture 11">
            <a:extLst>
              <a:ext uri="{FF2B5EF4-FFF2-40B4-BE49-F238E27FC236}">
                <a16:creationId xmlns:a16="http://schemas.microsoft.com/office/drawing/2014/main" id="{C5E67CF2-312E-487C-921D-36CD42EB6FAD}"/>
              </a:ext>
            </a:extLst>
          </p:cNvPr>
          <p:cNvPicPr>
            <a:picLocks noChangeAspect="1"/>
          </p:cNvPicPr>
          <p:nvPr/>
        </p:nvPicPr>
        <p:blipFill>
          <a:blip r:embed="rId3"/>
          <a:stretch>
            <a:fillRect/>
          </a:stretch>
        </p:blipFill>
        <p:spPr>
          <a:xfrm>
            <a:off x="4734718" y="1937424"/>
            <a:ext cx="3294000" cy="2160000"/>
          </a:xfrm>
          <a:prstGeom prst="rect">
            <a:avLst/>
          </a:prstGeom>
        </p:spPr>
      </p:pic>
      <p:sp>
        <p:nvSpPr>
          <p:cNvPr id="13" name="TextBox 12">
            <a:extLst>
              <a:ext uri="{FF2B5EF4-FFF2-40B4-BE49-F238E27FC236}">
                <a16:creationId xmlns:a16="http://schemas.microsoft.com/office/drawing/2014/main" id="{516D45BF-94B0-46B5-9AC0-FCFF82B744D7}"/>
              </a:ext>
            </a:extLst>
          </p:cNvPr>
          <p:cNvSpPr txBox="1"/>
          <p:nvPr/>
        </p:nvSpPr>
        <p:spPr>
          <a:xfrm>
            <a:off x="987166" y="1239263"/>
            <a:ext cx="7041552" cy="1600438"/>
          </a:xfrm>
          <a:prstGeom prst="rect">
            <a:avLst/>
          </a:prstGeom>
          <a:noFill/>
        </p:spPr>
        <p:txBody>
          <a:bodyPr wrap="square" rtlCol="0">
            <a:spAutoFit/>
          </a:bodyPr>
          <a:lstStyle/>
          <a:p>
            <a:pPr>
              <a:buSzPct val="80000"/>
            </a:pPr>
            <a:r>
              <a:rPr lang="en-US" altLang="zh-TW" dirty="0">
                <a:solidFill>
                  <a:schemeClr val="tx1"/>
                </a:solidFill>
              </a:rPr>
              <a:t>Calculate the studentized residuals and remove the data points that have the corrected p-values less than 0.05 </a:t>
            </a:r>
          </a:p>
          <a:p>
            <a:pPr>
              <a:buSzPct val="80000"/>
            </a:pPr>
            <a:endParaRPr lang="en-US" altLang="zh-TW" dirty="0">
              <a:solidFill>
                <a:schemeClr val="tx1"/>
              </a:solidFill>
            </a:endParaRPr>
          </a:p>
          <a:p>
            <a:pPr marL="285750" indent="-285750">
              <a:buSzPct val="80000"/>
              <a:buFont typeface="Wingdings" panose="05000000000000000000" pitchFamily="2" charset="2"/>
              <a:buChar char="n"/>
            </a:pPr>
            <a:endParaRPr lang="en-US" altLang="zh-TW" dirty="0">
              <a:solidFill>
                <a:schemeClr val="tx1"/>
              </a:solidFill>
            </a:endParaRPr>
          </a:p>
          <a:p>
            <a:pPr marL="285750" indent="-285750">
              <a:buSzPct val="80000"/>
              <a:buFont typeface="Wingdings" panose="05000000000000000000" pitchFamily="2" charset="2"/>
              <a:buChar char="n"/>
            </a:pPr>
            <a:endParaRPr lang="en-US" altLang="zh-TW" dirty="0">
              <a:solidFill>
                <a:schemeClr val="tx1"/>
              </a:solidFill>
            </a:endParaRPr>
          </a:p>
          <a:p>
            <a:pPr marL="285750" indent="-285750">
              <a:buSzPct val="80000"/>
              <a:buFont typeface="Wingdings" panose="05000000000000000000" pitchFamily="2" charset="2"/>
              <a:buChar char="n"/>
            </a:pPr>
            <a:endParaRPr lang="en-US" altLang="zh-TW" dirty="0">
              <a:solidFill>
                <a:schemeClr val="tx1"/>
              </a:solidFill>
            </a:endParaRPr>
          </a:p>
          <a:p>
            <a:pPr marL="285750" indent="-285750">
              <a:buSzPct val="80000"/>
              <a:buFont typeface="Wingdings" panose="05000000000000000000" pitchFamily="2" charset="2"/>
              <a:buChar char="n"/>
            </a:pPr>
            <a:endParaRPr lang="zh-TW" altLang="en-US" dirty="0">
              <a:solidFill>
                <a:schemeClr val="tx1"/>
              </a:solidFill>
            </a:endParaRPr>
          </a:p>
        </p:txBody>
      </p:sp>
    </p:spTree>
    <p:extLst>
      <p:ext uri="{BB962C8B-B14F-4D97-AF65-F5344CB8AC3E}">
        <p14:creationId xmlns:p14="http://schemas.microsoft.com/office/powerpoint/2010/main" val="38463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E8B2-EA22-4C1E-AEA0-B2168B6879D9}"/>
              </a:ext>
            </a:extLst>
          </p:cNvPr>
          <p:cNvSpPr>
            <a:spLocks noGrp="1"/>
          </p:cNvSpPr>
          <p:nvPr>
            <p:ph type="ctrTitle"/>
          </p:nvPr>
        </p:nvSpPr>
        <p:spPr/>
        <p:txBody>
          <a:bodyPr/>
          <a:lstStyle/>
          <a:p>
            <a:r>
              <a:rPr lang="en-US" altLang="zh-TW" sz="1400" b="1" dirty="0">
                <a:latin typeface="+mj-lt"/>
              </a:rPr>
              <a:t>Data exploratory and analysis – Categorical variables</a:t>
            </a:r>
            <a:endParaRPr lang="zh-TW" altLang="en-US" sz="1400" b="1" dirty="0">
              <a:latin typeface="+mj-lt"/>
            </a:endParaRPr>
          </a:p>
        </p:txBody>
      </p:sp>
      <p:pic>
        <p:nvPicPr>
          <p:cNvPr id="4" name="Picture 3">
            <a:extLst>
              <a:ext uri="{FF2B5EF4-FFF2-40B4-BE49-F238E27FC236}">
                <a16:creationId xmlns:a16="http://schemas.microsoft.com/office/drawing/2014/main" id="{C86242C7-0C2D-4D51-846D-6A5203F54B4D}"/>
              </a:ext>
            </a:extLst>
          </p:cNvPr>
          <p:cNvPicPr>
            <a:picLocks noChangeAspect="1"/>
          </p:cNvPicPr>
          <p:nvPr/>
        </p:nvPicPr>
        <p:blipFill>
          <a:blip r:embed="rId2"/>
          <a:stretch>
            <a:fillRect/>
          </a:stretch>
        </p:blipFill>
        <p:spPr>
          <a:xfrm>
            <a:off x="397131" y="1244903"/>
            <a:ext cx="2512528" cy="1620000"/>
          </a:xfrm>
          <a:prstGeom prst="rect">
            <a:avLst/>
          </a:prstGeom>
        </p:spPr>
      </p:pic>
      <p:pic>
        <p:nvPicPr>
          <p:cNvPr id="6" name="Picture 5">
            <a:extLst>
              <a:ext uri="{FF2B5EF4-FFF2-40B4-BE49-F238E27FC236}">
                <a16:creationId xmlns:a16="http://schemas.microsoft.com/office/drawing/2014/main" id="{B746AE9B-4B4B-4C9B-9CD4-C08CE54E9805}"/>
              </a:ext>
            </a:extLst>
          </p:cNvPr>
          <p:cNvPicPr>
            <a:picLocks noChangeAspect="1"/>
          </p:cNvPicPr>
          <p:nvPr/>
        </p:nvPicPr>
        <p:blipFill>
          <a:blip r:embed="rId3"/>
          <a:stretch>
            <a:fillRect/>
          </a:stretch>
        </p:blipFill>
        <p:spPr>
          <a:xfrm>
            <a:off x="2828091" y="1244903"/>
            <a:ext cx="2512528" cy="1620000"/>
          </a:xfrm>
          <a:prstGeom prst="rect">
            <a:avLst/>
          </a:prstGeom>
        </p:spPr>
      </p:pic>
      <p:pic>
        <p:nvPicPr>
          <p:cNvPr id="8" name="Picture 7">
            <a:extLst>
              <a:ext uri="{FF2B5EF4-FFF2-40B4-BE49-F238E27FC236}">
                <a16:creationId xmlns:a16="http://schemas.microsoft.com/office/drawing/2014/main" id="{55405561-4CDD-43C3-803D-81D5FF849D85}"/>
              </a:ext>
            </a:extLst>
          </p:cNvPr>
          <p:cNvPicPr>
            <a:picLocks noChangeAspect="1"/>
          </p:cNvPicPr>
          <p:nvPr/>
        </p:nvPicPr>
        <p:blipFill>
          <a:blip r:embed="rId4"/>
          <a:stretch>
            <a:fillRect/>
          </a:stretch>
        </p:blipFill>
        <p:spPr>
          <a:xfrm>
            <a:off x="436879" y="3029601"/>
            <a:ext cx="2472780" cy="1829015"/>
          </a:xfrm>
          <a:prstGeom prst="rect">
            <a:avLst/>
          </a:prstGeom>
        </p:spPr>
      </p:pic>
      <p:pic>
        <p:nvPicPr>
          <p:cNvPr id="10" name="Picture 9">
            <a:extLst>
              <a:ext uri="{FF2B5EF4-FFF2-40B4-BE49-F238E27FC236}">
                <a16:creationId xmlns:a16="http://schemas.microsoft.com/office/drawing/2014/main" id="{503CFFAD-069C-4738-BFE8-9CB7598135A6}"/>
              </a:ext>
            </a:extLst>
          </p:cNvPr>
          <p:cNvPicPr>
            <a:picLocks noChangeAspect="1"/>
          </p:cNvPicPr>
          <p:nvPr/>
        </p:nvPicPr>
        <p:blipFill>
          <a:blip r:embed="rId5"/>
          <a:stretch>
            <a:fillRect/>
          </a:stretch>
        </p:blipFill>
        <p:spPr>
          <a:xfrm>
            <a:off x="2909659" y="3029601"/>
            <a:ext cx="2410900" cy="1742184"/>
          </a:xfrm>
          <a:prstGeom prst="rect">
            <a:avLst/>
          </a:prstGeom>
        </p:spPr>
      </p:pic>
      <p:sp>
        <p:nvSpPr>
          <p:cNvPr id="11" name="TextBox 10">
            <a:extLst>
              <a:ext uri="{FF2B5EF4-FFF2-40B4-BE49-F238E27FC236}">
                <a16:creationId xmlns:a16="http://schemas.microsoft.com/office/drawing/2014/main" id="{70D1A558-4221-458A-A75A-60232BE1075A}"/>
              </a:ext>
            </a:extLst>
          </p:cNvPr>
          <p:cNvSpPr txBox="1"/>
          <p:nvPr/>
        </p:nvSpPr>
        <p:spPr>
          <a:xfrm>
            <a:off x="5444768" y="1330522"/>
            <a:ext cx="3699232" cy="3354765"/>
          </a:xfrm>
          <a:prstGeom prst="rect">
            <a:avLst/>
          </a:prstGeom>
          <a:noFill/>
        </p:spPr>
        <p:txBody>
          <a:bodyPr wrap="square" rtlCol="0">
            <a:spAutoFit/>
          </a:bodyPr>
          <a:lstStyle/>
          <a:p>
            <a:r>
              <a:rPr lang="en-US" altLang="zh-TW" b="1" dirty="0">
                <a:solidFill>
                  <a:schemeClr val="accent4"/>
                </a:solidFill>
              </a:rPr>
              <a:t>Observations</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Not much difference in the sale price between different building type but most of the high price houses are single family houses</a:t>
            </a:r>
          </a:p>
          <a:p>
            <a:pPr>
              <a:buSzPct val="80000"/>
            </a:pPr>
            <a:endParaRPr lang="en-US" altLang="zh-TW" sz="1100" dirty="0"/>
          </a:p>
          <a:p>
            <a:pPr marL="285750" indent="-285750">
              <a:buSzPct val="80000"/>
              <a:buFont typeface="Wingdings" panose="05000000000000000000" pitchFamily="2" charset="2"/>
              <a:buChar char="n"/>
            </a:pPr>
            <a:r>
              <a:rPr lang="en-US" altLang="zh-TW" sz="1100" dirty="0"/>
              <a:t>The houses in the low density residential area tends to have higher sale price which the houses in the commercial area tends to have lower sale price</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The sale price also depends on the neighborhood, which may be correlated to many different factors such as the safety index, nearby schools..</a:t>
            </a:r>
            <a:r>
              <a:rPr lang="en-US" altLang="zh-TW" sz="1100" dirty="0" err="1"/>
              <a:t>etc</a:t>
            </a:r>
            <a:endParaRPr lang="en-US" altLang="zh-TW" sz="1100" dirty="0"/>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r>
              <a:rPr lang="en-US" altLang="zh-TW" sz="1100" dirty="0"/>
              <a:t>Foreclosure and adjoining land purchase are less popular</a:t>
            </a:r>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endParaRPr lang="en-US" altLang="zh-TW" sz="1100" dirty="0"/>
          </a:p>
          <a:p>
            <a:pPr marL="285750" indent="-285750">
              <a:buSzPct val="80000"/>
              <a:buFont typeface="Wingdings" panose="05000000000000000000" pitchFamily="2" charset="2"/>
              <a:buChar char="n"/>
            </a:pPr>
            <a:endParaRPr lang="zh-TW" altLang="en-US" sz="1100" dirty="0"/>
          </a:p>
        </p:txBody>
      </p:sp>
    </p:spTree>
    <p:extLst>
      <p:ext uri="{BB962C8B-B14F-4D97-AF65-F5344CB8AC3E}">
        <p14:creationId xmlns:p14="http://schemas.microsoft.com/office/powerpoint/2010/main" val="323950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01BC-F1D4-48F8-A186-8EA652EDBDB6}"/>
              </a:ext>
            </a:extLst>
          </p:cNvPr>
          <p:cNvSpPr>
            <a:spLocks noGrp="1"/>
          </p:cNvSpPr>
          <p:nvPr>
            <p:ph type="ctrTitle"/>
          </p:nvPr>
        </p:nvSpPr>
        <p:spPr/>
        <p:txBody>
          <a:bodyPr/>
          <a:lstStyle/>
          <a:p>
            <a:r>
              <a:rPr lang="en-US" altLang="zh-TW" sz="1400" b="1" dirty="0">
                <a:latin typeface="+mj-lt"/>
              </a:rPr>
              <a:t>Modeling – workflow </a:t>
            </a:r>
            <a:endParaRPr lang="zh-TW" altLang="en-US" sz="1400" b="1" dirty="0">
              <a:latin typeface="+mj-lt"/>
            </a:endParaRPr>
          </a:p>
        </p:txBody>
      </p:sp>
      <p:graphicFrame>
        <p:nvGraphicFramePr>
          <p:cNvPr id="3" name="Diagram 2">
            <a:extLst>
              <a:ext uri="{FF2B5EF4-FFF2-40B4-BE49-F238E27FC236}">
                <a16:creationId xmlns:a16="http://schemas.microsoft.com/office/drawing/2014/main" id="{64C5655E-55EA-4CE8-B641-0F52F575C2F9}"/>
              </a:ext>
            </a:extLst>
          </p:cNvPr>
          <p:cNvGraphicFramePr/>
          <p:nvPr>
            <p:extLst>
              <p:ext uri="{D42A27DB-BD31-4B8C-83A1-F6EECF244321}">
                <p14:modId xmlns:p14="http://schemas.microsoft.com/office/powerpoint/2010/main" val="3721577666"/>
              </p:ext>
            </p:extLst>
          </p:nvPr>
        </p:nvGraphicFramePr>
        <p:xfrm>
          <a:off x="1524000" y="1544491"/>
          <a:ext cx="6096000" cy="2552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577927"/>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844</Words>
  <Application>Microsoft Office PowerPoint</Application>
  <PresentationFormat>On-screen Show (16:9)</PresentationFormat>
  <Paragraphs>133</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Montserrat ExtraBold</vt:lpstr>
      <vt:lpstr>Arial</vt:lpstr>
      <vt:lpstr>Montserrat Light</vt:lpstr>
      <vt:lpstr>Calibri</vt:lpstr>
      <vt:lpstr>新細明體</vt:lpstr>
      <vt:lpstr>Wingdings</vt:lpstr>
      <vt:lpstr>Squada One</vt:lpstr>
      <vt:lpstr>EB Garamond</vt:lpstr>
      <vt:lpstr>Real Estate Marketing Plan </vt:lpstr>
      <vt:lpstr>House Pricing Prediction</vt:lpstr>
      <vt:lpstr>Problem statement</vt:lpstr>
      <vt:lpstr>What factors may affect the house pricing? </vt:lpstr>
      <vt:lpstr>Data information</vt:lpstr>
      <vt:lpstr>Data engineering</vt:lpstr>
      <vt:lpstr>Data exploratory and analysis – Numerical variables</vt:lpstr>
      <vt:lpstr>Data exploratory and analysis – Numerical variables</vt:lpstr>
      <vt:lpstr>Data exploratory and analysis – Categorical variables</vt:lpstr>
      <vt:lpstr>Modeling – workflow </vt:lpstr>
      <vt:lpstr>Feature selection – Numerical variables</vt:lpstr>
      <vt:lpstr>Feature selection – Categorical variables</vt:lpstr>
      <vt:lpstr>Modeling</vt:lpstr>
      <vt:lpstr>Model comparisons </vt:lpstr>
      <vt:lpstr>More ideas to improve the model in the future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Prediction</dc:title>
  <dc:creator>Yiming Lai</dc:creator>
  <cp:lastModifiedBy>Yiming Lai</cp:lastModifiedBy>
  <cp:revision>35</cp:revision>
  <dcterms:modified xsi:type="dcterms:W3CDTF">2021-04-10T08:39:35Z</dcterms:modified>
</cp:coreProperties>
</file>