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9" r:id="rId5"/>
    <p:sldId id="268" r:id="rId6"/>
    <p:sldId id="267" r:id="rId7"/>
    <p:sldId id="269" r:id="rId8"/>
    <p:sldId id="270" r:id="rId9"/>
    <p:sldId id="271" r:id="rId10"/>
    <p:sldId id="261" r:id="rId11"/>
    <p:sldId id="264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39"/>
    <a:srgbClr val="ED7D31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0D847-FAC4-4423-AC9C-FFA834EFF377}" v="2" dt="2022-12-04T13:22:31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65" autoAdjust="0"/>
  </p:normalViewPr>
  <p:slideViewPr>
    <p:cSldViewPr snapToGrid="0">
      <p:cViewPr varScale="1">
        <p:scale>
          <a:sx n="103" d="100"/>
          <a:sy n="103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345358-6F32-4EDF-939B-F95E439327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A48C58-939C-48CE-B6CC-4279BC8E4545}" type="pres">
      <dgm:prSet presAssocID="{29345358-6F32-4EDF-939B-F95E439327B5}" presName="root" presStyleCnt="0">
        <dgm:presLayoutVars>
          <dgm:dir/>
          <dgm:resizeHandles val="exact"/>
        </dgm:presLayoutVars>
      </dgm:prSet>
      <dgm:spPr/>
    </dgm:pt>
  </dgm:ptLst>
  <dgm:cxnLst>
    <dgm:cxn modelId="{6FF1E18E-E084-4444-BDE3-B5D03CC3A02D}" type="presOf" srcId="{29345358-6F32-4EDF-939B-F95E439327B5}" destId="{CAA48C58-939C-48CE-B6CC-4279BC8E4545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2D2B3-24E8-46EB-8177-33C5889DCED4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C41F4-4DD7-45D0-94E2-17CDC636D5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73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781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4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0936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537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089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1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1C4C4-B34F-3652-C0BD-CB675C683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4117FE-3682-71CA-567D-CBD587C5B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B7749-B532-DCE5-47A7-7683B8D9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EC9C5-A7EF-5595-6509-E85F3E9F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DAB4E1-DAA0-661D-5B0E-BA3592BB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97308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08047-FC3A-A029-A97E-FD6BBCB9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4B52D7-4B87-2871-F901-7F65A05A5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C3F209-FDFE-AD72-7891-EF55367D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4C6AEA-0D79-7543-AE09-993843E0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4C173E-6C0F-EFE8-7DD4-5D973E56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70389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712F1EC-1A67-5B1E-F17E-61BD8D1D9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17D1A9-2720-3212-5951-B33B88577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BF3D8A-010A-978D-19A8-3B3671AB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6E4291-47E8-A5C0-48F8-A5498FBC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AE7F63-CD73-EBE7-1869-CFC5CEF5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13431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AF2112-4BA2-86A4-0D43-13301F55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2EB4F9-082E-6A31-B828-865CCE10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7DEB6D-4868-0FF9-90EF-1E4D0EAB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8CA2F1-EE15-A1AF-1C46-10EE7501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8FC8B9-5870-E064-EE93-6BEFE42D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85274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7581E-74AC-8FC4-C46C-5737386A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0E5704-CF3D-CC31-78DC-6645726BC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86BFB6-9E7E-6F82-D986-4F66CFE6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C8DD22-A0A4-268D-E05D-87777A06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EB9AE0-3127-4656-0FE4-DA99049B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14680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F8C86D-E86A-262E-A7F6-B8728E8B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FB1A5-9B6E-6544-C385-FD645938B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9AAB04-FAAE-4ED1-2A9B-81C0F9EE8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1600E7-897C-C680-D77E-0BBC8D39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A7CD6A-B207-466F-EFE4-1E551C2C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CE9D4B-BBFE-1577-8961-917C3E17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85643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1FC357-B0B0-9E9B-10DD-A37DC780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E11222-F8B4-83F6-CED4-5FE1CEA3F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196ADB-0459-E045-6944-0C5F50A86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87DF4A2-9365-AC8F-8293-BC549C0F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B12284-4101-F3D4-E6A9-1CE829F43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6DBEB68-3B1D-64AC-973D-C49C5D31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9D48FA9-F361-2DBD-F5F0-3D468D93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A470D5-5CD1-15DA-8614-C3ADE451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38129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3BF79A-A7C7-A96B-91B3-381ABAAC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1570380-CDC4-91FB-C5E2-0ECFACF1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92099E-FBC4-1C77-EE7D-87E6006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1F0322-E5E9-6C9D-D92C-B417E5F2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6461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7199EB-506C-933A-6E12-8C53B3A5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5BCA77-D8F3-1CE7-AB0B-F39F90C3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409C5E-BEC3-DAD8-E1CF-FA3E841A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01133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140846-6FC4-926E-D2B1-21F56E40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F15F05-AF41-DDD9-EC80-6E02076E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85EDAB-6871-2B67-6193-6DD7E40B4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D5F1FA-36D0-756A-E317-F13B140F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740F4F-EBAC-C7EA-CA75-3DF9C7DF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D81F36-0BE3-BC4D-F4DF-E6AC3BA7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26784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2B4B4D-E80E-887D-0D5D-16B3E20F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F31F50-BA9C-347C-C18F-B7626EE84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66398AF-61F5-D9D9-8F29-03193E877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636344-AF39-B2EA-2E20-DE687E0D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412EED-3E32-F16C-6A3D-69E4CDCB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AB1694-681B-AB93-0A31-64B1DF91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1797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B549351-1BE4-0E9A-9204-055CAED8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AD2B66-12AF-95CF-9DFA-0FECB4789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46886B-4060-34AF-3EB1-3D87BB3A2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FD36-8FD6-4AE1-A389-726F0113682B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BD0D6D-630A-E679-43EA-E04FD6846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780D13-0C61-56A2-B1D6-774A7C704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67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6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644827-C86D-BA37-805F-5640E002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54" y="250031"/>
            <a:ext cx="5558489" cy="1325563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Software Engineering</a:t>
            </a: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EB4BF6-A57D-B0C5-D4E9-8216266B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461" y="1512904"/>
            <a:ext cx="6025849" cy="32591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Gruppo 9 – </a:t>
            </a:r>
            <a:r>
              <a:rPr lang="it-IT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Drawing</a:t>
            </a:r>
            <a:r>
              <a:rPr lang="it-IT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App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Lorenzo Mignone - 0622701866</a:t>
            </a:r>
          </a:p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Artemis Ostadimitris - 0622701874</a:t>
            </a:r>
          </a:p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Gaetano Parolise - 0622701919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Abadi Extra Light" panose="020B0604020202020204" pitchFamily="34" charset="0"/>
            </a:endParaRPr>
          </a:p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Davide Parente - 0622701859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11B4B0-7349-01BD-BD19-B5D38046C4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007" y="5213488"/>
            <a:ext cx="1340485" cy="134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992062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0E6E710-FF16-D137-2C63-699C279E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Sprint 3 - Release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51443AE-CF0A-356D-0949-FAF255AB1C9C}"/>
              </a:ext>
            </a:extLst>
          </p:cNvPr>
          <p:cNvGrpSpPr/>
          <p:nvPr/>
        </p:nvGrpSpPr>
        <p:grpSpPr>
          <a:xfrm>
            <a:off x="841248" y="1803618"/>
            <a:ext cx="4162817" cy="4555857"/>
            <a:chOff x="3247892" y="1646852"/>
            <a:chExt cx="3123050" cy="1678313"/>
          </a:xfrm>
        </p:grpSpPr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D528018A-4D00-8427-EF43-BB7A9C79A5B1}"/>
                </a:ext>
              </a:extLst>
            </p:cNvPr>
            <p:cNvSpPr/>
            <p:nvPr/>
          </p:nvSpPr>
          <p:spPr>
            <a:xfrm>
              <a:off x="3261155" y="1975542"/>
              <a:ext cx="3109787" cy="13496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7D106F20-F6CF-7B68-7DAD-398ACB3CF93C}"/>
                </a:ext>
              </a:extLst>
            </p:cNvPr>
            <p:cNvSpPr txBox="1"/>
            <p:nvPr/>
          </p:nvSpPr>
          <p:spPr>
            <a:xfrm>
              <a:off x="3247892" y="1646852"/>
              <a:ext cx="3109787" cy="13682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835" tIns="142835" rIns="142835" bIns="142835" numCol="1" spcCol="1270" anchor="ctr" anchorCtr="0">
              <a:norm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Achieved goals:</a:t>
              </a:r>
              <a:endPara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285750" lvl="0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Layering function</a:t>
              </a:r>
            </a:p>
            <a:p>
              <a:pPr marL="285750" lvl="0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Overlapping of shapes</a:t>
              </a:r>
            </a:p>
            <a:p>
              <a:pPr marL="285750" lvl="0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Scroll bars </a:t>
              </a:r>
            </a:p>
            <a:p>
              <a:pPr marL="285750" lvl="0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Grid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Zoom function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Rotate function</a:t>
              </a:r>
            </a:p>
            <a:p>
              <a:pPr marL="285750" lvl="0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Creation of text shapes</a:t>
              </a:r>
            </a:p>
            <a:p>
              <a:pPr marL="285750" lvl="0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Creation of irregular polygons</a:t>
              </a:r>
            </a:p>
          </p:txBody>
        </p:sp>
      </p:grpSp>
      <p:pic>
        <p:nvPicPr>
          <p:cNvPr id="42" name="Immagine 41">
            <a:extLst>
              <a:ext uri="{FF2B5EF4-FFF2-40B4-BE49-F238E27FC236}">
                <a16:creationId xmlns:a16="http://schemas.microsoft.com/office/drawing/2014/main" id="{F13A8B20-862C-2B37-A659-C3955BF1C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990" y="1259210"/>
            <a:ext cx="6528804" cy="4459357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893703C7-ED50-BC66-84B5-EB48C152F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054" y="2550359"/>
            <a:ext cx="1557617" cy="1487243"/>
          </a:xfrm>
          <a:prstGeom prst="rect">
            <a:avLst/>
          </a:prstGeom>
        </p:spPr>
      </p:pic>
      <p:pic>
        <p:nvPicPr>
          <p:cNvPr id="59" name="Immagine 58">
            <a:extLst>
              <a:ext uri="{FF2B5EF4-FFF2-40B4-BE49-F238E27FC236}">
                <a16:creationId xmlns:a16="http://schemas.microsoft.com/office/drawing/2014/main" id="{6646516D-4B5F-6D42-CB4F-066C4BFA5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054" y="4665444"/>
            <a:ext cx="1627083" cy="1349915"/>
          </a:xfrm>
          <a:prstGeom prst="rect">
            <a:avLst/>
          </a:prstGeom>
        </p:spPr>
      </p:pic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11D4DAFD-9EB1-C75F-90C9-33F89EDB78C0}"/>
              </a:ext>
            </a:extLst>
          </p:cNvPr>
          <p:cNvCxnSpPr>
            <a:cxnSpLocks/>
          </p:cNvCxnSpPr>
          <p:nvPr/>
        </p:nvCxnSpPr>
        <p:spPr>
          <a:xfrm>
            <a:off x="8358972" y="3017288"/>
            <a:ext cx="538606" cy="426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92CE9C0B-B2E6-B390-5AEA-15178D25B834}"/>
              </a:ext>
            </a:extLst>
          </p:cNvPr>
          <p:cNvCxnSpPr>
            <a:cxnSpLocks/>
          </p:cNvCxnSpPr>
          <p:nvPr/>
        </p:nvCxnSpPr>
        <p:spPr>
          <a:xfrm>
            <a:off x="9496582" y="4037602"/>
            <a:ext cx="104775" cy="1168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A08B4FFC-47AB-DF5B-8272-AB279A461F7F}"/>
              </a:ext>
            </a:extLst>
          </p:cNvPr>
          <p:cNvSpPr txBox="1"/>
          <p:nvPr/>
        </p:nvSpPr>
        <p:spPr>
          <a:xfrm>
            <a:off x="8419576" y="2909500"/>
            <a:ext cx="14573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>
                <a:highlight>
                  <a:srgbClr val="FFFF00"/>
                </a:highlight>
              </a:rPr>
              <a:t>Rotation</a:t>
            </a:r>
            <a:r>
              <a:rPr lang="it-IT" sz="1050" dirty="0">
                <a:highlight>
                  <a:srgbClr val="FFFF00"/>
                </a:highlight>
              </a:rPr>
              <a:t> of 45 degrees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42C7A081-0F1D-26D4-F4CC-78D35A8A0D18}"/>
              </a:ext>
            </a:extLst>
          </p:cNvPr>
          <p:cNvSpPr txBox="1"/>
          <p:nvPr/>
        </p:nvSpPr>
        <p:spPr>
          <a:xfrm>
            <a:off x="9548969" y="4310876"/>
            <a:ext cx="785813" cy="25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highlight>
                  <a:srgbClr val="FFFF00"/>
                </a:highlight>
              </a:rPr>
              <a:t>Mirroring</a:t>
            </a:r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F31ABA91-FAB7-6F31-24F5-C2C19660692A}"/>
              </a:ext>
            </a:extLst>
          </p:cNvPr>
          <p:cNvSpPr/>
          <p:nvPr/>
        </p:nvSpPr>
        <p:spPr>
          <a:xfrm>
            <a:off x="10058557" y="2550359"/>
            <a:ext cx="493114" cy="504147"/>
          </a:xfrm>
          <a:prstGeom prst="ellipse">
            <a:avLst/>
          </a:prstGeom>
          <a:noFill/>
          <a:ln w="38100">
            <a:solidFill>
              <a:srgbClr val="F9F93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CA363904-574D-F0F2-0901-E86A317CC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749" y="5673885"/>
            <a:ext cx="1653683" cy="1051651"/>
          </a:xfrm>
          <a:prstGeom prst="rect">
            <a:avLst/>
          </a:prstGeom>
        </p:spPr>
      </p:pic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84B0639-222D-7196-E18D-AABB8EE23F75}"/>
              </a:ext>
            </a:extLst>
          </p:cNvPr>
          <p:cNvCxnSpPr>
            <a:cxnSpLocks/>
          </p:cNvCxnSpPr>
          <p:nvPr/>
        </p:nvCxnSpPr>
        <p:spPr>
          <a:xfrm>
            <a:off x="6235008" y="4665444"/>
            <a:ext cx="256916" cy="11186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DF232F45-60DC-ADBA-0AB3-E36489E94F30}"/>
              </a:ext>
            </a:extLst>
          </p:cNvPr>
          <p:cNvSpPr txBox="1"/>
          <p:nvPr/>
        </p:nvSpPr>
        <p:spPr>
          <a:xfrm>
            <a:off x="6343728" y="4948222"/>
            <a:ext cx="19748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highlight>
                  <a:srgbClr val="FFFF00"/>
                </a:highlight>
              </a:rPr>
              <a:t>To front of the </a:t>
            </a:r>
            <a:r>
              <a:rPr lang="it-IT" sz="1050" dirty="0" err="1">
                <a:highlight>
                  <a:srgbClr val="FFFF00"/>
                </a:highlight>
              </a:rPr>
              <a:t>orange</a:t>
            </a:r>
            <a:r>
              <a:rPr lang="it-IT" sz="1050" dirty="0">
                <a:highlight>
                  <a:srgbClr val="FFFF00"/>
                </a:highlight>
              </a:rPr>
              <a:t> </a:t>
            </a:r>
            <a:r>
              <a:rPr lang="it-IT" sz="1050" dirty="0" err="1">
                <a:highlight>
                  <a:srgbClr val="FFFF00"/>
                </a:highlight>
              </a:rPr>
              <a:t>rectangle</a:t>
            </a:r>
            <a:endParaRPr lang="it-IT" sz="1050" dirty="0">
              <a:highlight>
                <a:srgbClr val="FFFF00"/>
              </a:highlight>
            </a:endParaRPr>
          </a:p>
        </p:txBody>
      </p:sp>
      <p:pic>
        <p:nvPicPr>
          <p:cNvPr id="70" name="Immagine 69">
            <a:extLst>
              <a:ext uri="{FF2B5EF4-FFF2-40B4-BE49-F238E27FC236}">
                <a16:creationId xmlns:a16="http://schemas.microsoft.com/office/drawing/2014/main" id="{2FD195F0-080A-EE2E-CFBB-274EEE80B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8582" y="336978"/>
            <a:ext cx="2276475" cy="1123950"/>
          </a:xfrm>
          <a:prstGeom prst="rect">
            <a:avLst/>
          </a:prstGeom>
        </p:spPr>
      </p:pic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2B3534AB-E5C6-EA7E-959A-7B793606BCBB}"/>
              </a:ext>
            </a:extLst>
          </p:cNvPr>
          <p:cNvCxnSpPr>
            <a:cxnSpLocks/>
          </p:cNvCxnSpPr>
          <p:nvPr/>
        </p:nvCxnSpPr>
        <p:spPr>
          <a:xfrm flipV="1">
            <a:off x="6183930" y="784455"/>
            <a:ext cx="950295" cy="8500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2" name="Immagine 81">
            <a:extLst>
              <a:ext uri="{FF2B5EF4-FFF2-40B4-BE49-F238E27FC236}">
                <a16:creationId xmlns:a16="http://schemas.microsoft.com/office/drawing/2014/main" id="{930648EB-3F1B-DC20-9713-2752C9017E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8992" y="1976329"/>
            <a:ext cx="751230" cy="1988868"/>
          </a:xfrm>
          <a:prstGeom prst="rect">
            <a:avLst/>
          </a:prstGeom>
        </p:spPr>
      </p:pic>
      <p:sp>
        <p:nvSpPr>
          <p:cNvPr id="83" name="Rettangolo 82">
            <a:extLst>
              <a:ext uri="{FF2B5EF4-FFF2-40B4-BE49-F238E27FC236}">
                <a16:creationId xmlns:a16="http://schemas.microsoft.com/office/drawing/2014/main" id="{033E7AFE-C290-F15C-2DD4-5132A5FF4BF4}"/>
              </a:ext>
            </a:extLst>
          </p:cNvPr>
          <p:cNvSpPr/>
          <p:nvPr/>
        </p:nvSpPr>
        <p:spPr>
          <a:xfrm>
            <a:off x="4122258" y="3199904"/>
            <a:ext cx="980572" cy="8376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735549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596F02C-0128-BC91-C7FA-E50F6D03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9" y="-180508"/>
            <a:ext cx="5669280" cy="856687"/>
          </a:xfrm>
        </p:spPr>
        <p:txBody>
          <a:bodyPr>
            <a:normAutofit/>
          </a:bodyPr>
          <a:lstStyle/>
          <a:p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Patterns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used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–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Factory</a:t>
            </a:r>
            <a:endParaRPr lang="it-IT" sz="2800" b="1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264EE5F8-FB29-89EB-FD56-B742891575EE}"/>
              </a:ext>
            </a:extLst>
          </p:cNvPr>
          <p:cNvCxnSpPr>
            <a:cxnSpLocks/>
          </p:cNvCxnSpPr>
          <p:nvPr/>
        </p:nvCxnSpPr>
        <p:spPr>
          <a:xfrm>
            <a:off x="59149" y="563291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921E654-BF0A-C2C4-F324-C0C12449D069}"/>
              </a:ext>
            </a:extLst>
          </p:cNvPr>
          <p:cNvCxnSpPr>
            <a:cxnSpLocks/>
          </p:cNvCxnSpPr>
          <p:nvPr/>
        </p:nvCxnSpPr>
        <p:spPr>
          <a:xfrm>
            <a:off x="1726451" y="747504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5035BE6A-50DB-5FF2-06CB-4411EB8F5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6179"/>
            <a:ext cx="12192000" cy="595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8305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596F02C-0128-BC91-C7FA-E50F6D03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68" y="0"/>
            <a:ext cx="6170850" cy="496512"/>
          </a:xfrm>
        </p:spPr>
        <p:txBody>
          <a:bodyPr>
            <a:normAutofit/>
          </a:bodyPr>
          <a:lstStyle/>
          <a:p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Patterns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used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–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Command</a:t>
            </a:r>
            <a:endParaRPr lang="it-IT" sz="2800" b="1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89BFEE2-E178-65B0-D75A-2F3F205DAA73}"/>
              </a:ext>
            </a:extLst>
          </p:cNvPr>
          <p:cNvCxnSpPr>
            <a:cxnSpLocks/>
          </p:cNvCxnSpPr>
          <p:nvPr/>
        </p:nvCxnSpPr>
        <p:spPr>
          <a:xfrm>
            <a:off x="103268" y="530664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9E6227E-D18A-843F-5A78-64113A4DE471}"/>
              </a:ext>
            </a:extLst>
          </p:cNvPr>
          <p:cNvCxnSpPr>
            <a:cxnSpLocks/>
          </p:cNvCxnSpPr>
          <p:nvPr/>
        </p:nvCxnSpPr>
        <p:spPr>
          <a:xfrm>
            <a:off x="1770570" y="714877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368E05D5-8C52-233C-7C71-DB2AA02F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05" y="946728"/>
            <a:ext cx="7585127" cy="59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6594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055CF896-E250-8150-3D48-C2C524B6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3" y="0"/>
            <a:ext cx="5669280" cy="856687"/>
          </a:xfrm>
        </p:spPr>
        <p:txBody>
          <a:bodyPr>
            <a:normAutofit/>
          </a:bodyPr>
          <a:lstStyle/>
          <a:p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Patterns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used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– Decorator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A18F49A-4C98-305C-33EA-2C0D99C3AD7A}"/>
              </a:ext>
            </a:extLst>
          </p:cNvPr>
          <p:cNvCxnSpPr>
            <a:cxnSpLocks/>
          </p:cNvCxnSpPr>
          <p:nvPr/>
        </p:nvCxnSpPr>
        <p:spPr>
          <a:xfrm>
            <a:off x="100093" y="743799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A426FCD-F298-272C-C234-9BC002B92FA8}"/>
              </a:ext>
            </a:extLst>
          </p:cNvPr>
          <p:cNvCxnSpPr>
            <a:cxnSpLocks/>
          </p:cNvCxnSpPr>
          <p:nvPr/>
        </p:nvCxnSpPr>
        <p:spPr>
          <a:xfrm>
            <a:off x="1767395" y="928012"/>
            <a:ext cx="358480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E37CABA8-6C0A-D698-2843-D27244516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733" y="1018360"/>
            <a:ext cx="6277851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4981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F6291E9-25BE-60AD-D319-DEBFA276F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769" y="1828576"/>
            <a:ext cx="2438740" cy="320084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F723189-721B-6996-6119-47A434C31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823" y="2115082"/>
            <a:ext cx="3505689" cy="2105319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E682AF9-4DD3-CA57-8A50-6BF84E6A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823" y="1258395"/>
            <a:ext cx="3044323" cy="856687"/>
          </a:xfrm>
        </p:spPr>
        <p:txBody>
          <a:bodyPr>
            <a:normAutofit/>
          </a:bodyPr>
          <a:lstStyle/>
          <a:p>
            <a:r>
              <a:rPr lang="it-IT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Package </a:t>
            </a:r>
            <a:r>
              <a:rPr lang="it-IT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Functions</a:t>
            </a:r>
            <a:endParaRPr lang="it-IT" sz="2400" b="1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64FF51F8-C070-F339-5DC2-03BEB44CC775}"/>
              </a:ext>
            </a:extLst>
          </p:cNvPr>
          <p:cNvSpPr txBox="1">
            <a:spLocks/>
          </p:cNvSpPr>
          <p:nvPr/>
        </p:nvSpPr>
        <p:spPr>
          <a:xfrm>
            <a:off x="6467952" y="1056231"/>
            <a:ext cx="3044323" cy="856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Package Memory</a:t>
            </a:r>
          </a:p>
        </p:txBody>
      </p:sp>
    </p:spTree>
    <p:extLst>
      <p:ext uri="{BB962C8B-B14F-4D97-AF65-F5344CB8AC3E}">
        <p14:creationId xmlns:p14="http://schemas.microsoft.com/office/powerpoint/2010/main" val="84615114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93656B-C712-165A-8D53-0B896A75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71" y="2273036"/>
            <a:ext cx="3962061" cy="656274"/>
          </a:xfrm>
        </p:spPr>
        <p:txBody>
          <a:bodyPr anchor="t">
            <a:normAutofit/>
          </a:bodyPr>
          <a:lstStyle/>
          <a:p>
            <a:r>
              <a:rPr lang="it-IT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Sprint Review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2" name="Segnaposto contenuto 2">
            <a:extLst>
              <a:ext uri="{FF2B5EF4-FFF2-40B4-BE49-F238E27FC236}">
                <a16:creationId xmlns:a16="http://schemas.microsoft.com/office/drawing/2014/main" id="{6AF8DAB4-D1D1-AB5D-6145-A8A2E09A3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682501"/>
              </p:ext>
            </p:extLst>
          </p:nvPr>
        </p:nvGraphicFramePr>
        <p:xfrm>
          <a:off x="4521380" y="-238276"/>
          <a:ext cx="6577150" cy="4516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BE5D7F4-BD52-1C6E-64D2-7EC68603D802}"/>
              </a:ext>
            </a:extLst>
          </p:cNvPr>
          <p:cNvCxnSpPr>
            <a:cxnSpLocks/>
          </p:cNvCxnSpPr>
          <p:nvPr/>
        </p:nvCxnSpPr>
        <p:spPr>
          <a:xfrm>
            <a:off x="373047" y="2967914"/>
            <a:ext cx="281304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87C7A03-5C76-171F-9050-52381427EB62}"/>
              </a:ext>
            </a:extLst>
          </p:cNvPr>
          <p:cNvCxnSpPr>
            <a:cxnSpLocks/>
          </p:cNvCxnSpPr>
          <p:nvPr/>
        </p:nvCxnSpPr>
        <p:spPr>
          <a:xfrm>
            <a:off x="1207770" y="2153723"/>
            <a:ext cx="281304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ADA18B29-7DE9-E262-C0C5-176F9073CA87}"/>
              </a:ext>
            </a:extLst>
          </p:cNvPr>
          <p:cNvSpPr/>
          <p:nvPr/>
        </p:nvSpPr>
        <p:spPr>
          <a:xfrm>
            <a:off x="5255411" y="3358556"/>
            <a:ext cx="6595812" cy="2447884"/>
          </a:xfrm>
          <a:prstGeom prst="roundRect">
            <a:avLst>
              <a:gd name="adj" fmla="val 10000"/>
            </a:avLst>
          </a:prstGeom>
          <a:solidFill>
            <a:srgbClr val="FFECB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ettangolo 16" descr="Chiudi con riempimento a tinta unita">
            <a:extLst>
              <a:ext uri="{FF2B5EF4-FFF2-40B4-BE49-F238E27FC236}">
                <a16:creationId xmlns:a16="http://schemas.microsoft.com/office/drawing/2014/main" id="{386476C5-89C5-9B5A-1A05-F685CD35C939}"/>
              </a:ext>
            </a:extLst>
          </p:cNvPr>
          <p:cNvSpPr/>
          <p:nvPr/>
        </p:nvSpPr>
        <p:spPr>
          <a:xfrm>
            <a:off x="5531109" y="4030392"/>
            <a:ext cx="742292" cy="742292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7A0300F5-F717-B13A-EFAB-DD433E9E60DD}"/>
              </a:ext>
            </a:extLst>
          </p:cNvPr>
          <p:cNvGrpSpPr/>
          <p:nvPr/>
        </p:nvGrpSpPr>
        <p:grpSpPr>
          <a:xfrm>
            <a:off x="6334346" y="3488451"/>
            <a:ext cx="2959717" cy="1593622"/>
            <a:chOff x="938244" y="1975542"/>
            <a:chExt cx="2959717" cy="1593622"/>
          </a:xfrm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F04168B2-A78D-2892-9B03-2A5BD9B3104C}"/>
                </a:ext>
              </a:extLst>
            </p:cNvPr>
            <p:cNvSpPr/>
            <p:nvPr/>
          </p:nvSpPr>
          <p:spPr>
            <a:xfrm>
              <a:off x="938244" y="1975542"/>
              <a:ext cx="2959717" cy="13496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1A41ECD3-6FC4-6BC9-6B1C-291D194B9F54}"/>
                </a:ext>
              </a:extLst>
            </p:cNvPr>
            <p:cNvSpPr txBox="1"/>
            <p:nvPr/>
          </p:nvSpPr>
          <p:spPr>
            <a:xfrm>
              <a:off x="1083522" y="2219541"/>
              <a:ext cx="1922987" cy="1349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835" tIns="142835" rIns="142835" bIns="14283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b="1" kern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Problems</a:t>
              </a:r>
              <a:r>
                <a:rPr lang="it-IT" sz="2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it-IT" sz="2400" b="1" kern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detected</a:t>
              </a:r>
              <a:endParaRPr lang="en-US" sz="24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3" name="Rettangolo 22">
            <a:extLst>
              <a:ext uri="{FF2B5EF4-FFF2-40B4-BE49-F238E27FC236}">
                <a16:creationId xmlns:a16="http://schemas.microsoft.com/office/drawing/2014/main" id="{0B2EF377-1401-5524-F12E-8A4DE15CDE79}"/>
              </a:ext>
            </a:extLst>
          </p:cNvPr>
          <p:cNvSpPr/>
          <p:nvPr/>
        </p:nvSpPr>
        <p:spPr>
          <a:xfrm>
            <a:off x="8433761" y="3502818"/>
            <a:ext cx="3243420" cy="15909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E52B89FD-FF19-D72A-60A9-15C065F9DACF}"/>
              </a:ext>
            </a:extLst>
          </p:cNvPr>
          <p:cNvSpPr/>
          <p:nvPr/>
        </p:nvSpPr>
        <p:spPr>
          <a:xfrm>
            <a:off x="5259800" y="1617096"/>
            <a:ext cx="6577150" cy="1349623"/>
          </a:xfrm>
          <a:prstGeom prst="roundRect">
            <a:avLst>
              <a:gd name="adj" fmla="val 10000"/>
            </a:avLst>
          </a:prstGeom>
          <a:solidFill>
            <a:srgbClr val="FFECB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59449378-B2D2-3A45-9D37-5F77E9565423}"/>
              </a:ext>
            </a:extLst>
          </p:cNvPr>
          <p:cNvGrpSpPr/>
          <p:nvPr/>
        </p:nvGrpSpPr>
        <p:grpSpPr>
          <a:xfrm>
            <a:off x="6422913" y="1705510"/>
            <a:ext cx="2959717" cy="1349623"/>
            <a:chOff x="938244" y="1975542"/>
            <a:chExt cx="2959717" cy="1349623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9B68B39C-AA9A-F6FA-5CBE-C681658C192E}"/>
                </a:ext>
              </a:extLst>
            </p:cNvPr>
            <p:cNvSpPr/>
            <p:nvPr/>
          </p:nvSpPr>
          <p:spPr>
            <a:xfrm>
              <a:off x="938244" y="1975542"/>
              <a:ext cx="2959717" cy="13496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2916C9A1-DF83-205B-2AF6-D18B8C230C3C}"/>
                </a:ext>
              </a:extLst>
            </p:cNvPr>
            <p:cNvSpPr txBox="1"/>
            <p:nvPr/>
          </p:nvSpPr>
          <p:spPr>
            <a:xfrm>
              <a:off x="938244" y="1975542"/>
              <a:ext cx="1922987" cy="1349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835" tIns="142835" rIns="142835" bIns="14283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Team </a:t>
              </a:r>
              <a:r>
                <a:rPr lang="it-IT" sz="2400" b="1" kern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velocity</a:t>
              </a:r>
              <a:endParaRPr lang="en-US" sz="24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30B981E9-0201-80A2-B1EF-EB6AA36D1183}"/>
              </a:ext>
            </a:extLst>
          </p:cNvPr>
          <p:cNvGrpSpPr/>
          <p:nvPr/>
        </p:nvGrpSpPr>
        <p:grpSpPr>
          <a:xfrm>
            <a:off x="8581767" y="1676173"/>
            <a:ext cx="3273844" cy="1378960"/>
            <a:chOff x="3097098" y="1946205"/>
            <a:chExt cx="3273844" cy="1378960"/>
          </a:xfrm>
        </p:grpSpPr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D5F346E4-2112-134C-EEFF-6606AE9820AF}"/>
                </a:ext>
              </a:extLst>
            </p:cNvPr>
            <p:cNvSpPr/>
            <p:nvPr/>
          </p:nvSpPr>
          <p:spPr>
            <a:xfrm>
              <a:off x="3261155" y="1975542"/>
              <a:ext cx="3109787" cy="13496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2AFACF99-0F6B-7FDA-4BAE-5110EAC2BC83}"/>
                </a:ext>
              </a:extLst>
            </p:cNvPr>
            <p:cNvSpPr txBox="1"/>
            <p:nvPr/>
          </p:nvSpPr>
          <p:spPr>
            <a:xfrm>
              <a:off x="3097098" y="1946205"/>
              <a:ext cx="3109787" cy="1349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835" tIns="142835" rIns="142835" bIns="142835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Estimated a priori velocity:  49 SP</a:t>
              </a:r>
            </a:p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Estimated retrospectively velocity: 37 SP</a:t>
              </a:r>
            </a:p>
          </p:txBody>
        </p:sp>
      </p:grpSp>
      <p:sp>
        <p:nvSpPr>
          <p:cNvPr id="36" name="Rettangolo 35" descr="Utenti">
            <a:extLst>
              <a:ext uri="{FF2B5EF4-FFF2-40B4-BE49-F238E27FC236}">
                <a16:creationId xmlns:a16="http://schemas.microsoft.com/office/drawing/2014/main" id="{5CA2082B-AB64-E198-136B-1D6EB8C8BFE0}"/>
              </a:ext>
            </a:extLst>
          </p:cNvPr>
          <p:cNvSpPr/>
          <p:nvPr/>
        </p:nvSpPr>
        <p:spPr>
          <a:xfrm>
            <a:off x="5604310" y="1949856"/>
            <a:ext cx="742292" cy="742292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CFD28D-3AEC-5852-8B5A-AEFBDAEA1129}"/>
              </a:ext>
            </a:extLst>
          </p:cNvPr>
          <p:cNvSpPr txBox="1"/>
          <p:nvPr/>
        </p:nvSpPr>
        <p:spPr>
          <a:xfrm>
            <a:off x="8535478" y="3758540"/>
            <a:ext cx="3109787" cy="17777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835" tIns="142835" rIns="142835" bIns="142835" numCol="1" spcCol="1270" anchor="ctr" anchorCtr="0">
            <a:noAutofit/>
          </a:bodyPr>
          <a:lstStyle/>
          <a:p>
            <a:pPr defTabSz="711200"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Overlapping problems</a:t>
            </a:r>
            <a:endParaRPr lang="en-US" sz="1600" b="1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 of change size cannot be performed on text shapes and irregular polygons</a:t>
            </a:r>
          </a:p>
          <a:p>
            <a:pPr marL="0" lvl="0" indent="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 of move cannot be performed on irregular polygons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6ED20F9-0198-9FB6-F85C-3311F46E23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88" y="3196070"/>
            <a:ext cx="4184825" cy="219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7626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7768D7-FBC4-E4B5-E0B8-65619C68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64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Retrospective</a:t>
            </a:r>
            <a:endParaRPr lang="it-IT" dirty="0">
              <a:ea typeface="+mj-ea"/>
              <a:cs typeface="+mj-cs"/>
            </a:endParaRPr>
          </a:p>
        </p:txBody>
      </p:sp>
      <p:pic>
        <p:nvPicPr>
          <p:cNvPr id="8" name="Immagine 8">
            <a:extLst>
              <a:ext uri="{FF2B5EF4-FFF2-40B4-BE49-F238E27FC236}">
                <a16:creationId xmlns:a16="http://schemas.microsoft.com/office/drawing/2014/main" id="{4DDF833E-0622-5DEE-5731-130D71A63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42"/>
          <a:stretch/>
        </p:blipFill>
        <p:spPr>
          <a:xfrm>
            <a:off x="1103827" y="1021775"/>
            <a:ext cx="9984346" cy="5618381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B8CB-C830-DD83-D3FC-B98C305B816C}"/>
              </a:ext>
            </a:extLst>
          </p:cNvPr>
          <p:cNvSpPr txBox="1"/>
          <p:nvPr/>
        </p:nvSpPr>
        <p:spPr>
          <a:xfrm>
            <a:off x="2786743" y="1942099"/>
            <a:ext cx="1429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Nothing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FB16B34F-3633-B3D7-A2DA-BC07A8766367}"/>
              </a:ext>
            </a:extLst>
          </p:cNvPr>
          <p:cNvSpPr txBox="1"/>
          <p:nvPr/>
        </p:nvSpPr>
        <p:spPr>
          <a:xfrm>
            <a:off x="4913496" y="5309869"/>
            <a:ext cx="3520937" cy="1395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1" kern="1200" dirty="0">
                <a:solidFill>
                  <a:schemeClr val="bg2">
                    <a:lumMod val="50000"/>
                  </a:schemeClr>
                </a:solidFill>
              </a:rPr>
              <a:t>Continue doing meetings</a:t>
            </a:r>
          </a:p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Continue doing code review by all members</a:t>
            </a:r>
          </a:p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2">
                    <a:lumMod val="50000"/>
                  </a:schemeClr>
                </a:solidFill>
                <a:effectLst/>
              </a:rPr>
              <a:t>Raise issues during daily meetings </a:t>
            </a:r>
          </a:p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1" kern="1200" dirty="0">
                <a:solidFill>
                  <a:schemeClr val="bg2">
                    <a:lumMod val="50000"/>
                  </a:schemeClr>
                </a:solidFill>
              </a:rPr>
              <a:t>Comment out code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1A15224-572E-4A13-4007-F86E6995C5C5}"/>
              </a:ext>
            </a:extLst>
          </p:cNvPr>
          <p:cNvSpPr txBox="1"/>
          <p:nvPr/>
        </p:nvSpPr>
        <p:spPr>
          <a:xfrm>
            <a:off x="2786742" y="4664231"/>
            <a:ext cx="1429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Nothing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C55C21-8733-8ED0-1FA9-37EDF2BBE734}"/>
              </a:ext>
            </a:extLst>
          </p:cNvPr>
          <p:cNvSpPr txBox="1"/>
          <p:nvPr/>
        </p:nvSpPr>
        <p:spPr>
          <a:xfrm>
            <a:off x="7260773" y="1942099"/>
            <a:ext cx="1429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Nothing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10D387E-4673-3ED1-7CE5-708656A2F01D}"/>
              </a:ext>
            </a:extLst>
          </p:cNvPr>
          <p:cNvSpPr txBox="1"/>
          <p:nvPr/>
        </p:nvSpPr>
        <p:spPr>
          <a:xfrm>
            <a:off x="7975601" y="4664231"/>
            <a:ext cx="1429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114785276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43942406942484091A2D9DD7A122F6E" ma:contentTypeVersion="2" ma:contentTypeDescription="Creare un nuovo documento." ma:contentTypeScope="" ma:versionID="d874dbebbd00df9ea5e2abee7d284526">
  <xsd:schema xmlns:xsd="http://www.w3.org/2001/XMLSchema" xmlns:xs="http://www.w3.org/2001/XMLSchema" xmlns:p="http://schemas.microsoft.com/office/2006/metadata/properties" xmlns:ns2="d46818f3-9e50-42d7-84c3-7c70b300d2db" targetNamespace="http://schemas.microsoft.com/office/2006/metadata/properties" ma:root="true" ma:fieldsID="eafc441e1b49797dd1dc689614371948" ns2:_="">
    <xsd:import namespace="d46818f3-9e50-42d7-84c3-7c70b300d2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6818f3-9e50-42d7-84c3-7c70b300d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58F3A2-410E-47ED-9854-89D833E23451}">
  <ds:schemaRefs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d46818f3-9e50-42d7-84c3-7c70b300d2db"/>
  </ds:schemaRefs>
</ds:datastoreItem>
</file>

<file path=customXml/itemProps2.xml><?xml version="1.0" encoding="utf-8"?>
<ds:datastoreItem xmlns:ds="http://schemas.openxmlformats.org/officeDocument/2006/customXml" ds:itemID="{9E23F554-9E32-4729-88A0-67818BF265C2}">
  <ds:schemaRefs>
    <ds:schemaRef ds:uri="d46818f3-9e50-42d7-84c3-7c70b300d2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E7EF1BD-F78C-4ED3-91E6-485297F67D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269</TotalTime>
  <Words>149</Words>
  <Application>Microsoft Office PowerPoint</Application>
  <PresentationFormat>Widescreen</PresentationFormat>
  <Paragraphs>49</Paragraphs>
  <Slides>8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Abadi Extra Light</vt:lpstr>
      <vt:lpstr>Arial</vt:lpstr>
      <vt:lpstr>Avenir Next LT Pro</vt:lpstr>
      <vt:lpstr>Calibri</vt:lpstr>
      <vt:lpstr>Calibri Light</vt:lpstr>
      <vt:lpstr>Tema di Office</vt:lpstr>
      <vt:lpstr>Software Engineering</vt:lpstr>
      <vt:lpstr>Sprint 3 - Release</vt:lpstr>
      <vt:lpstr>Patterns used – Factory</vt:lpstr>
      <vt:lpstr>Patterns used – Command</vt:lpstr>
      <vt:lpstr>Patterns used – Decorator</vt:lpstr>
      <vt:lpstr>Package Functions</vt:lpstr>
      <vt:lpstr>Sprint Review</vt:lpstr>
      <vt:lpstr>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DAVIDE PARENTE</dc:creator>
  <cp:lastModifiedBy>ARTEMIS OSTADIMITRIS</cp:lastModifiedBy>
  <cp:revision>32</cp:revision>
  <dcterms:created xsi:type="dcterms:W3CDTF">2022-11-19T09:49:11Z</dcterms:created>
  <dcterms:modified xsi:type="dcterms:W3CDTF">2022-12-11T23:45:00Z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0x010100643942406942484091A2D9DD7A122F6E</vt:lpwstr>
  </property>
</Properties>
</file>