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wmf" ContentType="image/x-w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 id="2147483719" r:id="rId6"/>
    <p:sldMasterId id="2147483731" r:id="rId7"/>
    <p:sldMasterId id="2147483743" r:id="rId8"/>
    <p:sldMasterId id="2147483755" r:id="rId9"/>
    <p:sldMasterId id="2147483767" r:id="rId10"/>
    <p:sldMasterId id="2147483779" r:id="rId11"/>
    <p:sldMasterId id="2147483791" r:id="rId12"/>
    <p:sldMasterId id="2147483803" r:id="rId13"/>
    <p:sldMasterId id="2147483815" r:id="rId14"/>
    <p:sldMasterId id="2147483827" r:id="rId15"/>
    <p:sldMasterId id="2147483839" r:id="rId16"/>
    <p:sldMasterId id="2147483851" r:id="rId17"/>
    <p:sldMasterId id="2147483863" r:id="rId18"/>
    <p:sldMasterId id="2147483875" r:id="rId19"/>
  </p:sldMasterIdLst>
  <p:notesMasterIdLst>
    <p:notesMasterId r:id="rId20"/>
  </p:notesMasterIdLst>
  <p:sldIdLst>
    <p:sldId id="259" r:id="rId21"/>
    <p:sldId id="262" r:id="rId22"/>
    <p:sldId id="265" r:id="rId23"/>
    <p:sldId id="268" r:id="rId24"/>
    <p:sldId id="271" r:id="rId25"/>
    <p:sldId id="274" r:id="rId26"/>
    <p:sldId id="277" r:id="rId27"/>
    <p:sldId id="280" r:id="rId28"/>
    <p:sldId id="283" r:id="rId29"/>
    <p:sldId id="286" r:id="rId30"/>
    <p:sldId id="289" r:id="rId31"/>
    <p:sldId id="292" r:id="rId32"/>
    <p:sldId id="295" r:id="rId33"/>
    <p:sldId id="298" r:id="rId34"/>
    <p:sldId id="301" r:id="rId35"/>
    <p:sldId id="304" r:id="rId36"/>
    <p:sldId id="307" r:id="rId37"/>
    <p:sldId id="310" r:id="rId38"/>
    <p:sldId id="313" r:id="rId39"/>
    <p:sldId id="316" r:id="rId40"/>
    <p:sldId id="319" r:id="rId41"/>
    <p:sldId id="322" r:id="rId42"/>
    <p:sldId id="325" r:id="rId43"/>
    <p:sldId id="328" r:id="rId44"/>
    <p:sldId id="331" r:id="rId45"/>
    <p:sldId id="334" r:id="rId46"/>
    <p:sldId id="337" r:id="rId47"/>
    <p:sldId id="340" r:id="rId48"/>
    <p:sldId id="343" r:id="rId49"/>
    <p:sldId id="346" r:id="rId50"/>
    <p:sldId id="349" r:id="rId51"/>
    <p:sldId id="352" r:id="rId52"/>
    <p:sldId id="355" r:id="rId53"/>
    <p:sldId id="358" r:id="rId54"/>
    <p:sldId id="361" r:id="rId55"/>
    <p:sldId id="364" r:id="rId56"/>
    <p:sldId id="367" r:id="rId57"/>
    <p:sldId id="370" r:id="rId58"/>
    <p:sldId id="373" r:id="rId59"/>
    <p:sldId id="376" r:id="rId60"/>
    <p:sldId id="379" r:id="rId61"/>
    <p:sldId id="382" r:id="rId62"/>
    <p:sldId id="385" r:id="rId63"/>
    <p:sldId id="388" r:id="rId64"/>
    <p:sldId id="391" r:id="rId65"/>
    <p:sldId id="394" r:id="rId66"/>
    <p:sldId id="397" r:id="rId67"/>
    <p:sldId id="400" r:id="rId68"/>
    <p:sldId id="403" r:id="rId69"/>
    <p:sldId id="406" r:id="rId70"/>
    <p:sldId id="409" r:id="rId71"/>
    <p:sldId id="412" r:id="rId72"/>
    <p:sldId id="415" r:id="rId73"/>
    <p:sldId id="418" r:id="rId74"/>
    <p:sldId id="421" r:id="rId75"/>
    <p:sldId id="424" r:id="rId76"/>
    <p:sldId id="427" r:id="rId77"/>
    <p:sldId id="430" r:id="rId78"/>
    <p:sldId id="433" r:id="rId79"/>
    <p:sldId id="436" r:id="rId80"/>
    <p:sldId id="439" r:id="rId81"/>
    <p:sldId id="442" r:id="rId82"/>
    <p:sldId id="445" r:id="rId83"/>
    <p:sldId id="448" r:id="rId84"/>
    <p:sldId id="451" r:id="rId85"/>
    <p:sldId id="454" r:id="rId86"/>
    <p:sldId id="457" r:id="rId87"/>
    <p:sldId id="460" r:id="rId88"/>
    <p:sldId id="463" r:id="rId89"/>
    <p:sldId id="466" r:id="rId90"/>
    <p:sldId id="469" r:id="rId91"/>
    <p:sldId id="472" r:id="rId92"/>
    <p:sldId id="475" r:id="rId93"/>
    <p:sldId id="478" r:id="rId94"/>
    <p:sldId id="481" r:id="rId95"/>
    <p:sldId id="484" r:id="rId96"/>
    <p:sldId id="487" r:id="rId97"/>
    <p:sldId id="490" r:id="rId98"/>
    <p:sldId id="493" r:id="rId99"/>
    <p:sldId id="496" r:id="rId100"/>
    <p:sldId id="499" r:id="rId101"/>
    <p:sldId id="502" r:id="rId102"/>
    <p:sldId id="505" r:id="rId103"/>
    <p:sldId id="508" r:id="rId104"/>
    <p:sldId id="511" r:id="rId105"/>
    <p:sldId id="514" r:id="rId106"/>
    <p:sldId id="517" r:id="rId107"/>
    <p:sldId id="520" r:id="rId108"/>
    <p:sldId id="523" r:id="rId109"/>
    <p:sldId id="526" r:id="rId110"/>
    <p:sldId id="529" r:id="rId111"/>
    <p:sldId id="532" r:id="rId112"/>
    <p:sldId id="535" r:id="rId113"/>
    <p:sldId id="538" r:id="rId114"/>
    <p:sldId id="541" r:id="rId115"/>
    <p:sldId id="544" r:id="rId116"/>
    <p:sldId id="547" r:id="rId117"/>
    <p:sldId id="550" r:id="rId118"/>
    <p:sldId id="553" r:id="rId119"/>
    <p:sldId id="556" r:id="rId120"/>
    <p:sldId id="559" r:id="rId121"/>
    <p:sldId id="562" r:id="rId122"/>
    <p:sldId id="565" r:id="rId123"/>
    <p:sldId id="568" r:id="rId124"/>
    <p:sldId id="571" r:id="rId125"/>
    <p:sldId id="574" r:id="rId126"/>
    <p:sldId id="577" r:id="rId127"/>
    <p:sldId id="580" r:id="rId128"/>
    <p:sldId id="583" r:id="rId129"/>
    <p:sldId id="586" r:id="rId130"/>
    <p:sldId id="589" r:id="rId131"/>
    <p:sldId id="592" r:id="rId132"/>
    <p:sldId id="595" r:id="rId133"/>
    <p:sldId id="598" r:id="rId134"/>
    <p:sldId id="601" r:id="rId135"/>
    <p:sldId id="604" r:id="rId136"/>
    <p:sldId id="607" r:id="rId137"/>
    <p:sldId id="610" r:id="rId138"/>
    <p:sldId id="613" r:id="rId139"/>
    <p:sldId id="616" r:id="rId140"/>
    <p:sldId id="619" r:id="rId141"/>
    <p:sldId id="622" r:id="rId142"/>
    <p:sldId id="625" r:id="rId143"/>
    <p:sldId id="628" r:id="rId144"/>
    <p:sldId id="631" r:id="rId145"/>
    <p:sldId id="634" r:id="rId146"/>
    <p:sldId id="637" r:id="rId147"/>
    <p:sldId id="640" r:id="rId148"/>
    <p:sldId id="643" r:id="rId149"/>
    <p:sldId id="646" r:id="rId150"/>
    <p:sldId id="649" r:id="rId151"/>
    <p:sldId id="652" r:id="rId152"/>
    <p:sldId id="655" r:id="rId153"/>
    <p:sldId id="658" r:id="rId154"/>
    <p:sldId id="661" r:id="rId155"/>
    <p:sldId id="664" r:id="rId156"/>
    <p:sldId id="667" r:id="rId157"/>
    <p:sldId id="670" r:id="rId158"/>
    <p:sldId id="673" r:id="rId159"/>
    <p:sldId id="676" r:id="rId160"/>
    <p:sldId id="679" r:id="rId161"/>
    <p:sldId id="682" r:id="rId162"/>
    <p:sldId id="685" r:id="rId163"/>
    <p:sldId id="688" r:id="rId164"/>
    <p:sldId id="691" r:id="rId165"/>
    <p:sldId id="694" r:id="rId166"/>
    <p:sldId id="697" r:id="rId167"/>
    <p:sldId id="700" r:id="rId168"/>
    <p:sldId id="703" r:id="rId169"/>
    <p:sldId id="706" r:id="rId170"/>
    <p:sldId id="709" r:id="rId171"/>
    <p:sldId id="712" r:id="rId172"/>
    <p:sldId id="715" r:id="rId173"/>
    <p:sldId id="718" r:id="rId174"/>
    <p:sldId id="721" r:id="rId175"/>
    <p:sldId id="724" r:id="rId176"/>
    <p:sldId id="727" r:id="rId177"/>
    <p:sldId id="730" r:id="rId178"/>
    <p:sldId id="733" r:id="rId179"/>
    <p:sldId id="736" r:id="rId180"/>
    <p:sldId id="739" r:id="rId181"/>
    <p:sldId id="742" r:id="rId182"/>
    <p:sldId id="745" r:id="rId183"/>
    <p:sldId id="748" r:id="rId184"/>
    <p:sldId id="751" r:id="rId185"/>
    <p:sldId id="754" r:id="rId186"/>
    <p:sldId id="757" r:id="rId187"/>
    <p:sldId id="760" r:id="rId188"/>
    <p:sldId id="763" r:id="rId189"/>
    <p:sldId id="766" r:id="rId190"/>
    <p:sldId id="769" r:id="rId191"/>
    <p:sldId id="772" r:id="rId192"/>
    <p:sldId id="775" r:id="rId193"/>
    <p:sldId id="778" r:id="rId194"/>
    <p:sldId id="781" r:id="rId195"/>
    <p:sldId id="784" r:id="rId196"/>
    <p:sldId id="787" r:id="rId197"/>
    <p:sldId id="790" r:id="rId198"/>
    <p:sldId id="793" r:id="rId199"/>
    <p:sldId id="796" r:id="rId200"/>
    <p:sldId id="799" r:id="rId201"/>
    <p:sldId id="802" r:id="rId202"/>
    <p:sldId id="805" r:id="rId203"/>
    <p:sldId id="808" r:id="rId204"/>
    <p:sldId id="811" r:id="rId205"/>
    <p:sldId id="814" r:id="rId206"/>
    <p:sldId id="817" r:id="rId207"/>
    <p:sldId id="820" r:id="rId208"/>
    <p:sldId id="823" r:id="rId209"/>
    <p:sldId id="826" r:id="rId210"/>
    <p:sldId id="829" r:id="rId211"/>
    <p:sldId id="832" r:id="rId212"/>
    <p:sldId id="835" r:id="rId213"/>
    <p:sldId id="838" r:id="rId214"/>
    <p:sldId id="841" r:id="rId215"/>
    <p:sldId id="844" r:id="rId216"/>
    <p:sldId id="847" r:id="rId217"/>
    <p:sldId id="850" r:id="rId218"/>
    <p:sldId id="853" r:id="rId219"/>
    <p:sldId id="856" r:id="rId220"/>
    <p:sldId id="859" r:id="rId221"/>
    <p:sldId id="862" r:id="rId222"/>
    <p:sldId id="865" r:id="rId223"/>
    <p:sldId id="868" r:id="rId224"/>
    <p:sldId id="871" r:id="rId225"/>
    <p:sldId id="874" r:id="rId226"/>
    <p:sldId id="877" r:id="rId227"/>
    <p:sldId id="880" r:id="rId228"/>
    <p:sldId id="883" r:id="rId229"/>
    <p:sldId id="886" r:id="rId230"/>
    <p:sldId id="889" r:id="rId231"/>
    <p:sldId id="892" r:id="rId232"/>
    <p:sldId id="895" r:id="rId233"/>
    <p:sldId id="898" r:id="rId234"/>
    <p:sldId id="901" r:id="rId235"/>
    <p:sldId id="904" r:id="rId236"/>
    <p:sldId id="907" r:id="rId237"/>
    <p:sldId id="910" r:id="rId238"/>
    <p:sldId id="913" r:id="rId239"/>
    <p:sldId id="916" r:id="rId240"/>
    <p:sldId id="919" r:id="rId241"/>
    <p:sldId id="922" r:id="rId242"/>
    <p:sldId id="925" r:id="rId243"/>
    <p:sldId id="928" r:id="rId244"/>
    <p:sldId id="931" r:id="rId245"/>
    <p:sldId id="934" r:id="rId246"/>
    <p:sldId id="937" r:id="rId247"/>
    <p:sldId id="940" r:id="rId248"/>
    <p:sldId id="943" r:id="rId249"/>
    <p:sldId id="946" r:id="rId250"/>
    <p:sldId id="949" r:id="rId251"/>
    <p:sldId id="952" r:id="rId252"/>
    <p:sldId id="955" r:id="rId253"/>
    <p:sldId id="958" r:id="rId254"/>
    <p:sldId id="961" r:id="rId255"/>
    <p:sldId id="964" r:id="rId256"/>
    <p:sldId id="967" r:id="rId257"/>
    <p:sldId id="970" r:id="rId258"/>
    <p:sldId id="973" r:id="rId259"/>
    <p:sldId id="976" r:id="rId260"/>
    <p:sldId id="979" r:id="rId261"/>
    <p:sldId id="982" r:id="rId262"/>
    <p:sldId id="985" r:id="rId263"/>
    <p:sldId id="988" r:id="rId264"/>
    <p:sldId id="991" r:id="rId265"/>
    <p:sldId id="994" r:id="rId266"/>
    <p:sldId id="997" r:id="rId267"/>
    <p:sldId id="1000" r:id="rId268"/>
    <p:sldId id="1003" r:id="rId269"/>
    <p:sldId id="1006" r:id="rId270"/>
    <p:sldId id="1009" r:id="rId271"/>
    <p:sldId id="1012" r:id="rId272"/>
    <p:sldId id="1015" r:id="rId273"/>
    <p:sldId id="1018" r:id="rId274"/>
    <p:sldId id="1021" r:id="rId275"/>
    <p:sldId id="1024" r:id="rId276"/>
    <p:sldId id="1027" r:id="rId277"/>
    <p:sldId id="1030" r:id="rId278"/>
    <p:sldId id="1033" r:id="rId279"/>
    <p:sldId id="1036" r:id="rId280"/>
    <p:sldId id="1039" r:id="rId281"/>
    <p:sldId id="1042" r:id="rId282"/>
    <p:sldId id="1045" r:id="rId283"/>
    <p:sldId id="1048" r:id="rId284"/>
    <p:sldId id="1051" r:id="rId285"/>
    <p:sldId id="1054" r:id="rId286"/>
    <p:sldId id="1057" r:id="rId287"/>
    <p:sldId id="1060" r:id="rId288"/>
    <p:sldId id="1063" r:id="rId289"/>
    <p:sldId id="1066" r:id="rId290"/>
    <p:sldId id="1069" r:id="rId291"/>
    <p:sldId id="1072" r:id="rId292"/>
    <p:sldId id="1075" r:id="rId293"/>
    <p:sldId id="1078" r:id="rId294"/>
    <p:sldId id="1081" r:id="rId295"/>
    <p:sldId id="1084" r:id="rId296"/>
    <p:sldId id="1087" r:id="rId297"/>
    <p:sldId id="1090" r:id="rId298"/>
    <p:sldId id="1093" r:id="rId299"/>
    <p:sldId id="1096" r:id="rId300"/>
    <p:sldId id="1099" r:id="rId301"/>
    <p:sldId id="1102" r:id="rId302"/>
    <p:sldId id="1105" r:id="rId303"/>
    <p:sldId id="1108" r:id="rId304"/>
    <p:sldId id="1111" r:id="rId305"/>
    <p:sldId id="1114" r:id="rId306"/>
    <p:sldId id="1117" r:id="rId307"/>
    <p:sldId id="1120" r:id="rId308"/>
    <p:sldId id="1123" r:id="rId309"/>
    <p:sldId id="1126" r:id="rId310"/>
    <p:sldId id="1129" r:id="rId311"/>
    <p:sldId id="1132" r:id="rId312"/>
    <p:sldId id="1135" r:id="rId313"/>
    <p:sldId id="1138" r:id="rId314"/>
    <p:sldId id="1141" r:id="rId315"/>
    <p:sldId id="1144" r:id="rId316"/>
    <p:sldId id="1147" r:id="rId317"/>
    <p:sldId id="1150" r:id="rId318"/>
    <p:sldId id="1153" r:id="rId319"/>
    <p:sldId id="1156" r:id="rId320"/>
    <p:sldId id="1159" r:id="rId321"/>
    <p:sldId id="1162" r:id="rId322"/>
    <p:sldId id="1165" r:id="rId323"/>
    <p:sldId id="1168" r:id="rId324"/>
    <p:sldId id="1171" r:id="rId325"/>
    <p:sldId id="1174" r:id="rId326"/>
    <p:sldId id="1177" r:id="rId327"/>
    <p:sldId id="1180" r:id="rId328"/>
    <p:sldId id="1183" r:id="rId329"/>
    <p:sldId id="1186" r:id="rId330"/>
    <p:sldId id="1189" r:id="rId331"/>
    <p:sldId id="1192" r:id="rId332"/>
    <p:sldId id="1195" r:id="rId333"/>
    <p:sldId id="1198" r:id="rId334"/>
    <p:sldId id="1201" r:id="rId335"/>
    <p:sldId id="1204" r:id="rId336"/>
    <p:sldId id="1207" r:id="rId337"/>
    <p:sldId id="1210" r:id="rId338"/>
    <p:sldId id="1213" r:id="rId339"/>
    <p:sldId id="1216" r:id="rId340"/>
    <p:sldId id="1219" r:id="rId341"/>
    <p:sldId id="1222" r:id="rId342"/>
    <p:sldId id="1225" r:id="rId343"/>
    <p:sldId id="1228" r:id="rId344"/>
    <p:sldId id="1231" r:id="rId345"/>
    <p:sldId id="1234" r:id="rId346"/>
    <p:sldId id="1237" r:id="rId347"/>
    <p:sldId id="1240" r:id="rId348"/>
    <p:sldId id="1243" r:id="rId349"/>
    <p:sldId id="1246" r:id="rId350"/>
    <p:sldId id="1249" r:id="rId351"/>
    <p:sldId id="1252" r:id="rId352"/>
    <p:sldId id="1255" r:id="rId353"/>
    <p:sldId id="1258" r:id="rId354"/>
    <p:sldId id="1261" r:id="rId355"/>
    <p:sldId id="1264" r:id="rId356"/>
    <p:sldId id="1267" r:id="rId357"/>
    <p:sldId id="1270" r:id="rId358"/>
    <p:sldId id="1273" r:id="rId359"/>
    <p:sldId id="1276" r:id="rId360"/>
    <p:sldId id="1279" r:id="rId361"/>
    <p:sldId id="1282" r:id="rId362"/>
    <p:sldId id="1285" r:id="rId363"/>
    <p:sldId id="1288" r:id="rId364"/>
    <p:sldId id="1291" r:id="rId365"/>
    <p:sldId id="1294" r:id="rId366"/>
    <p:sldId id="1297" r:id="rId367"/>
    <p:sldId id="1300" r:id="rId368"/>
    <p:sldId id="1303" r:id="rId369"/>
    <p:sldId id="1306" r:id="rId370"/>
    <p:sldId id="1309" r:id="rId371"/>
    <p:sldId id="1312" r:id="rId372"/>
    <p:sldId id="1315" r:id="rId373"/>
    <p:sldId id="1318" r:id="rId374"/>
    <p:sldId id="1321" r:id="rId375"/>
    <p:sldId id="1324" r:id="rId376"/>
    <p:sldId id="1327" r:id="rId377"/>
    <p:sldId id="1330" r:id="rId378"/>
    <p:sldId id="1333" r:id="rId379"/>
    <p:sldId id="1336" r:id="rId380"/>
    <p:sldId id="1339" r:id="rId381"/>
    <p:sldId id="1342" r:id="rId382"/>
    <p:sldId id="1345" r:id="rId383"/>
    <p:sldId id="1348" r:id="rId384"/>
    <p:sldId id="1351" r:id="rId385"/>
    <p:sldId id="1354" r:id="rId386"/>
    <p:sldId id="1357" r:id="rId387"/>
    <p:sldId id="1360" r:id="rId388"/>
    <p:sldId id="1363" r:id="rId389"/>
    <p:sldId id="1366" r:id="rId390"/>
    <p:sldId id="1369" r:id="rId391"/>
    <p:sldId id="1372" r:id="rId392"/>
    <p:sldId id="1375" r:id="rId393"/>
    <p:sldId id="1378" r:id="rId394"/>
    <p:sldId id="1381" r:id="rId395"/>
    <p:sldId id="1384" r:id="rId396"/>
    <p:sldId id="1387" r:id="rId397"/>
    <p:sldId id="1390" r:id="rId398"/>
    <p:sldId id="1393" r:id="rId399"/>
    <p:sldId id="1396" r:id="rId400"/>
    <p:sldId id="1399" r:id="rId401"/>
    <p:sldId id="1402" r:id="rId402"/>
    <p:sldId id="1405" r:id="rId403"/>
    <p:sldId id="1408" r:id="rId404"/>
    <p:sldId id="1411" r:id="rId405"/>
    <p:sldId id="1414" r:id="rId406"/>
    <p:sldId id="1417" r:id="rId407"/>
    <p:sldId id="1420" r:id="rId408"/>
    <p:sldId id="1423" r:id="rId409"/>
    <p:sldId id="1426" r:id="rId410"/>
    <p:sldId id="1429" r:id="rId411"/>
    <p:sldId id="1432" r:id="rId412"/>
    <p:sldId id="1435" r:id="rId413"/>
    <p:sldId id="1438" r:id="rId414"/>
    <p:sldId id="1441" r:id="rId415"/>
    <p:sldId id="1444" r:id="rId416"/>
    <p:sldId id="1447" r:id="rId417"/>
    <p:sldId id="1450" r:id="rId418"/>
    <p:sldId id="1453" r:id="rId419"/>
    <p:sldId id="1456" r:id="rId420"/>
    <p:sldId id="1459" r:id="rId421"/>
    <p:sldId id="1462" r:id="rId422"/>
    <p:sldId id="1465" r:id="rId423"/>
    <p:sldId id="1468" r:id="rId424"/>
    <p:sldId id="1471" r:id="rId425"/>
    <p:sldId id="1474" r:id="rId426"/>
    <p:sldId id="1477" r:id="rId427"/>
    <p:sldId id="1480" r:id="rId428"/>
    <p:sldId id="1483" r:id="rId429"/>
    <p:sldId id="1486" r:id="rId430"/>
    <p:sldId id="1489" r:id="rId431"/>
    <p:sldId id="1492" r:id="rId432"/>
    <p:sldId id="1495" r:id="rId433"/>
    <p:sldId id="1498" r:id="rId434"/>
    <p:sldId id="1501" r:id="rId435"/>
    <p:sldId id="1504" r:id="rId436"/>
    <p:sldId id="1507" r:id="rId437"/>
    <p:sldId id="1510" r:id="rId438"/>
    <p:sldId id="1513" r:id="rId439"/>
    <p:sldId id="1516" r:id="rId440"/>
    <p:sldId id="1519" r:id="rId441"/>
    <p:sldId id="1522" r:id="rId442"/>
    <p:sldId id="1525" r:id="rId443"/>
    <p:sldId id="1528" r:id="rId444"/>
    <p:sldId id="1531" r:id="rId445"/>
    <p:sldId id="1534" r:id="rId446"/>
    <p:sldId id="1537" r:id="rId447"/>
    <p:sldId id="1540" r:id="rId448"/>
    <p:sldId id="1543" r:id="rId449"/>
    <p:sldId id="1546" r:id="rId450"/>
    <p:sldId id="1549" r:id="rId451"/>
    <p:sldId id="1552" r:id="rId452"/>
  </p:sldIdLst>
  <p:sldSz cx="12192000" cy="6858000"/>
  <p:notesSz cx="6858000" cy="9144000"/>
  <p:custDataLst>
    <p:tags r:id="rId4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00" Type="http://schemas.openxmlformats.org/officeDocument/2006/relationships/slide" Target="slides/slide80.xml" /><Relationship Id="rId101" Type="http://schemas.openxmlformats.org/officeDocument/2006/relationships/slide" Target="slides/slide81.xml" /><Relationship Id="rId102" Type="http://schemas.openxmlformats.org/officeDocument/2006/relationships/slide" Target="slides/slide82.xml" /><Relationship Id="rId103" Type="http://schemas.openxmlformats.org/officeDocument/2006/relationships/slide" Target="slides/slide83.xml" /><Relationship Id="rId104" Type="http://schemas.openxmlformats.org/officeDocument/2006/relationships/slide" Target="slides/slide84.xml" /><Relationship Id="rId105" Type="http://schemas.openxmlformats.org/officeDocument/2006/relationships/slide" Target="slides/slide85.xml" /><Relationship Id="rId106" Type="http://schemas.openxmlformats.org/officeDocument/2006/relationships/slide" Target="slides/slide86.xml" /><Relationship Id="rId107" Type="http://schemas.openxmlformats.org/officeDocument/2006/relationships/slide" Target="slides/slide87.xml" /><Relationship Id="rId108" Type="http://schemas.openxmlformats.org/officeDocument/2006/relationships/slide" Target="slides/slide88.xml" /><Relationship Id="rId109" Type="http://schemas.openxmlformats.org/officeDocument/2006/relationships/slide" Target="slides/slide89.xml" /><Relationship Id="rId11" Type="http://schemas.openxmlformats.org/officeDocument/2006/relationships/slideMaster" Target="slideMasters/slideMaster11.xml" /><Relationship Id="rId110" Type="http://schemas.openxmlformats.org/officeDocument/2006/relationships/slide" Target="slides/slide90.xml" /><Relationship Id="rId111" Type="http://schemas.openxmlformats.org/officeDocument/2006/relationships/slide" Target="slides/slide91.xml" /><Relationship Id="rId112" Type="http://schemas.openxmlformats.org/officeDocument/2006/relationships/slide" Target="slides/slide92.xml" /><Relationship Id="rId113" Type="http://schemas.openxmlformats.org/officeDocument/2006/relationships/slide" Target="slides/slide93.xml" /><Relationship Id="rId114" Type="http://schemas.openxmlformats.org/officeDocument/2006/relationships/slide" Target="slides/slide94.xml" /><Relationship Id="rId115" Type="http://schemas.openxmlformats.org/officeDocument/2006/relationships/slide" Target="slides/slide95.xml" /><Relationship Id="rId116" Type="http://schemas.openxmlformats.org/officeDocument/2006/relationships/slide" Target="slides/slide96.xml" /><Relationship Id="rId117" Type="http://schemas.openxmlformats.org/officeDocument/2006/relationships/slide" Target="slides/slide97.xml" /><Relationship Id="rId118" Type="http://schemas.openxmlformats.org/officeDocument/2006/relationships/slide" Target="slides/slide98.xml" /><Relationship Id="rId119" Type="http://schemas.openxmlformats.org/officeDocument/2006/relationships/slide" Target="slides/slide99.xml" /><Relationship Id="rId12" Type="http://schemas.openxmlformats.org/officeDocument/2006/relationships/slideMaster" Target="slideMasters/slideMaster12.xml" /><Relationship Id="rId120" Type="http://schemas.openxmlformats.org/officeDocument/2006/relationships/slide" Target="slides/slide100.xml" /><Relationship Id="rId121" Type="http://schemas.openxmlformats.org/officeDocument/2006/relationships/slide" Target="slides/slide101.xml" /><Relationship Id="rId122" Type="http://schemas.openxmlformats.org/officeDocument/2006/relationships/slide" Target="slides/slide102.xml" /><Relationship Id="rId123" Type="http://schemas.openxmlformats.org/officeDocument/2006/relationships/slide" Target="slides/slide103.xml" /><Relationship Id="rId124" Type="http://schemas.openxmlformats.org/officeDocument/2006/relationships/slide" Target="slides/slide104.xml" /><Relationship Id="rId125" Type="http://schemas.openxmlformats.org/officeDocument/2006/relationships/slide" Target="slides/slide105.xml" /><Relationship Id="rId126" Type="http://schemas.openxmlformats.org/officeDocument/2006/relationships/slide" Target="slides/slide106.xml" /><Relationship Id="rId127" Type="http://schemas.openxmlformats.org/officeDocument/2006/relationships/slide" Target="slides/slide107.xml" /><Relationship Id="rId128" Type="http://schemas.openxmlformats.org/officeDocument/2006/relationships/slide" Target="slides/slide108.xml" /><Relationship Id="rId129" Type="http://schemas.openxmlformats.org/officeDocument/2006/relationships/slide" Target="slides/slide109.xml" /><Relationship Id="rId13" Type="http://schemas.openxmlformats.org/officeDocument/2006/relationships/slideMaster" Target="slideMasters/slideMaster13.xml" /><Relationship Id="rId130" Type="http://schemas.openxmlformats.org/officeDocument/2006/relationships/slide" Target="slides/slide110.xml" /><Relationship Id="rId131" Type="http://schemas.openxmlformats.org/officeDocument/2006/relationships/slide" Target="slides/slide111.xml" /><Relationship Id="rId132" Type="http://schemas.openxmlformats.org/officeDocument/2006/relationships/slide" Target="slides/slide112.xml" /><Relationship Id="rId133" Type="http://schemas.openxmlformats.org/officeDocument/2006/relationships/slide" Target="slides/slide113.xml" /><Relationship Id="rId134" Type="http://schemas.openxmlformats.org/officeDocument/2006/relationships/slide" Target="slides/slide114.xml" /><Relationship Id="rId135" Type="http://schemas.openxmlformats.org/officeDocument/2006/relationships/slide" Target="slides/slide115.xml" /><Relationship Id="rId136" Type="http://schemas.openxmlformats.org/officeDocument/2006/relationships/slide" Target="slides/slide116.xml" /><Relationship Id="rId137" Type="http://schemas.openxmlformats.org/officeDocument/2006/relationships/slide" Target="slides/slide117.xml" /><Relationship Id="rId138" Type="http://schemas.openxmlformats.org/officeDocument/2006/relationships/slide" Target="slides/slide118.xml" /><Relationship Id="rId139" Type="http://schemas.openxmlformats.org/officeDocument/2006/relationships/slide" Target="slides/slide119.xml" /><Relationship Id="rId14" Type="http://schemas.openxmlformats.org/officeDocument/2006/relationships/slideMaster" Target="slideMasters/slideMaster14.xml" /><Relationship Id="rId140" Type="http://schemas.openxmlformats.org/officeDocument/2006/relationships/slide" Target="slides/slide120.xml" /><Relationship Id="rId141" Type="http://schemas.openxmlformats.org/officeDocument/2006/relationships/slide" Target="slides/slide121.xml" /><Relationship Id="rId142" Type="http://schemas.openxmlformats.org/officeDocument/2006/relationships/slide" Target="slides/slide122.xml" /><Relationship Id="rId143" Type="http://schemas.openxmlformats.org/officeDocument/2006/relationships/slide" Target="slides/slide123.xml" /><Relationship Id="rId144" Type="http://schemas.openxmlformats.org/officeDocument/2006/relationships/slide" Target="slides/slide124.xml" /><Relationship Id="rId145" Type="http://schemas.openxmlformats.org/officeDocument/2006/relationships/slide" Target="slides/slide125.xml" /><Relationship Id="rId146" Type="http://schemas.openxmlformats.org/officeDocument/2006/relationships/slide" Target="slides/slide126.xml" /><Relationship Id="rId147" Type="http://schemas.openxmlformats.org/officeDocument/2006/relationships/slide" Target="slides/slide127.xml" /><Relationship Id="rId148" Type="http://schemas.openxmlformats.org/officeDocument/2006/relationships/slide" Target="slides/slide128.xml" /><Relationship Id="rId149" Type="http://schemas.openxmlformats.org/officeDocument/2006/relationships/slide" Target="slides/slide129.xml" /><Relationship Id="rId15" Type="http://schemas.openxmlformats.org/officeDocument/2006/relationships/slideMaster" Target="slideMasters/slideMaster15.xml" /><Relationship Id="rId150" Type="http://schemas.openxmlformats.org/officeDocument/2006/relationships/slide" Target="slides/slide130.xml" /><Relationship Id="rId151" Type="http://schemas.openxmlformats.org/officeDocument/2006/relationships/slide" Target="slides/slide131.xml" /><Relationship Id="rId152" Type="http://schemas.openxmlformats.org/officeDocument/2006/relationships/slide" Target="slides/slide132.xml" /><Relationship Id="rId153" Type="http://schemas.openxmlformats.org/officeDocument/2006/relationships/slide" Target="slides/slide133.xml" /><Relationship Id="rId154" Type="http://schemas.openxmlformats.org/officeDocument/2006/relationships/slide" Target="slides/slide134.xml" /><Relationship Id="rId155" Type="http://schemas.openxmlformats.org/officeDocument/2006/relationships/slide" Target="slides/slide135.xml" /><Relationship Id="rId156" Type="http://schemas.openxmlformats.org/officeDocument/2006/relationships/slide" Target="slides/slide136.xml" /><Relationship Id="rId157" Type="http://schemas.openxmlformats.org/officeDocument/2006/relationships/slide" Target="slides/slide137.xml" /><Relationship Id="rId158" Type="http://schemas.openxmlformats.org/officeDocument/2006/relationships/slide" Target="slides/slide138.xml" /><Relationship Id="rId159" Type="http://schemas.openxmlformats.org/officeDocument/2006/relationships/slide" Target="slides/slide139.xml" /><Relationship Id="rId16" Type="http://schemas.openxmlformats.org/officeDocument/2006/relationships/slideMaster" Target="slideMasters/slideMaster16.xml" /><Relationship Id="rId160" Type="http://schemas.openxmlformats.org/officeDocument/2006/relationships/slide" Target="slides/slide140.xml" /><Relationship Id="rId161" Type="http://schemas.openxmlformats.org/officeDocument/2006/relationships/slide" Target="slides/slide141.xml" /><Relationship Id="rId162" Type="http://schemas.openxmlformats.org/officeDocument/2006/relationships/slide" Target="slides/slide142.xml" /><Relationship Id="rId163" Type="http://schemas.openxmlformats.org/officeDocument/2006/relationships/slide" Target="slides/slide143.xml" /><Relationship Id="rId164" Type="http://schemas.openxmlformats.org/officeDocument/2006/relationships/slide" Target="slides/slide144.xml" /><Relationship Id="rId165" Type="http://schemas.openxmlformats.org/officeDocument/2006/relationships/slide" Target="slides/slide145.xml" /><Relationship Id="rId166" Type="http://schemas.openxmlformats.org/officeDocument/2006/relationships/slide" Target="slides/slide146.xml" /><Relationship Id="rId167" Type="http://schemas.openxmlformats.org/officeDocument/2006/relationships/slide" Target="slides/slide147.xml" /><Relationship Id="rId168" Type="http://schemas.openxmlformats.org/officeDocument/2006/relationships/slide" Target="slides/slide148.xml" /><Relationship Id="rId169" Type="http://schemas.openxmlformats.org/officeDocument/2006/relationships/slide" Target="slides/slide149.xml" /><Relationship Id="rId17" Type="http://schemas.openxmlformats.org/officeDocument/2006/relationships/slideMaster" Target="slideMasters/slideMaster17.xml" /><Relationship Id="rId170" Type="http://schemas.openxmlformats.org/officeDocument/2006/relationships/slide" Target="slides/slide150.xml" /><Relationship Id="rId171" Type="http://schemas.openxmlformats.org/officeDocument/2006/relationships/slide" Target="slides/slide151.xml" /><Relationship Id="rId172" Type="http://schemas.openxmlformats.org/officeDocument/2006/relationships/slide" Target="slides/slide152.xml" /><Relationship Id="rId173" Type="http://schemas.openxmlformats.org/officeDocument/2006/relationships/slide" Target="slides/slide153.xml" /><Relationship Id="rId174" Type="http://schemas.openxmlformats.org/officeDocument/2006/relationships/slide" Target="slides/slide154.xml" /><Relationship Id="rId175" Type="http://schemas.openxmlformats.org/officeDocument/2006/relationships/slide" Target="slides/slide155.xml" /><Relationship Id="rId176" Type="http://schemas.openxmlformats.org/officeDocument/2006/relationships/slide" Target="slides/slide156.xml" /><Relationship Id="rId177" Type="http://schemas.openxmlformats.org/officeDocument/2006/relationships/slide" Target="slides/slide157.xml" /><Relationship Id="rId178" Type="http://schemas.openxmlformats.org/officeDocument/2006/relationships/slide" Target="slides/slide158.xml" /><Relationship Id="rId179" Type="http://schemas.openxmlformats.org/officeDocument/2006/relationships/slide" Target="slides/slide159.xml" /><Relationship Id="rId18" Type="http://schemas.openxmlformats.org/officeDocument/2006/relationships/slideMaster" Target="slideMasters/slideMaster18.xml" /><Relationship Id="rId180" Type="http://schemas.openxmlformats.org/officeDocument/2006/relationships/slide" Target="slides/slide160.xml" /><Relationship Id="rId181" Type="http://schemas.openxmlformats.org/officeDocument/2006/relationships/slide" Target="slides/slide161.xml" /><Relationship Id="rId182" Type="http://schemas.openxmlformats.org/officeDocument/2006/relationships/slide" Target="slides/slide162.xml" /><Relationship Id="rId183" Type="http://schemas.openxmlformats.org/officeDocument/2006/relationships/slide" Target="slides/slide163.xml" /><Relationship Id="rId184" Type="http://schemas.openxmlformats.org/officeDocument/2006/relationships/slide" Target="slides/slide164.xml" /><Relationship Id="rId185" Type="http://schemas.openxmlformats.org/officeDocument/2006/relationships/slide" Target="slides/slide165.xml" /><Relationship Id="rId186" Type="http://schemas.openxmlformats.org/officeDocument/2006/relationships/slide" Target="slides/slide166.xml" /><Relationship Id="rId187" Type="http://schemas.openxmlformats.org/officeDocument/2006/relationships/slide" Target="slides/slide167.xml" /><Relationship Id="rId188" Type="http://schemas.openxmlformats.org/officeDocument/2006/relationships/slide" Target="slides/slide168.xml" /><Relationship Id="rId189" Type="http://schemas.openxmlformats.org/officeDocument/2006/relationships/slide" Target="slides/slide169.xml" /><Relationship Id="rId19" Type="http://schemas.openxmlformats.org/officeDocument/2006/relationships/slideMaster" Target="slideMasters/slideMaster19.xml" /><Relationship Id="rId190" Type="http://schemas.openxmlformats.org/officeDocument/2006/relationships/slide" Target="slides/slide170.xml" /><Relationship Id="rId191" Type="http://schemas.openxmlformats.org/officeDocument/2006/relationships/slide" Target="slides/slide171.xml" /><Relationship Id="rId192" Type="http://schemas.openxmlformats.org/officeDocument/2006/relationships/slide" Target="slides/slide172.xml" /><Relationship Id="rId193" Type="http://schemas.openxmlformats.org/officeDocument/2006/relationships/slide" Target="slides/slide173.xml" /><Relationship Id="rId194" Type="http://schemas.openxmlformats.org/officeDocument/2006/relationships/slide" Target="slides/slide174.xml" /><Relationship Id="rId195" Type="http://schemas.openxmlformats.org/officeDocument/2006/relationships/slide" Target="slides/slide175.xml" /><Relationship Id="rId196" Type="http://schemas.openxmlformats.org/officeDocument/2006/relationships/slide" Target="slides/slide176.xml" /><Relationship Id="rId197" Type="http://schemas.openxmlformats.org/officeDocument/2006/relationships/slide" Target="slides/slide177.xml" /><Relationship Id="rId198" Type="http://schemas.openxmlformats.org/officeDocument/2006/relationships/slide" Target="slides/slide178.xml" /><Relationship Id="rId199" Type="http://schemas.openxmlformats.org/officeDocument/2006/relationships/slide" Target="slides/slide179.xml" /><Relationship Id="rId2" Type="http://schemas.openxmlformats.org/officeDocument/2006/relationships/slideMaster" Target="slideMasters/slideMaster2.xml" /><Relationship Id="rId20" Type="http://schemas.openxmlformats.org/officeDocument/2006/relationships/notesMaster" Target="notesMasters/notesMaster1.xml" /><Relationship Id="rId200" Type="http://schemas.openxmlformats.org/officeDocument/2006/relationships/slide" Target="slides/slide180.xml" /><Relationship Id="rId201" Type="http://schemas.openxmlformats.org/officeDocument/2006/relationships/slide" Target="slides/slide181.xml" /><Relationship Id="rId202" Type="http://schemas.openxmlformats.org/officeDocument/2006/relationships/slide" Target="slides/slide182.xml" /><Relationship Id="rId203" Type="http://schemas.openxmlformats.org/officeDocument/2006/relationships/slide" Target="slides/slide183.xml" /><Relationship Id="rId204" Type="http://schemas.openxmlformats.org/officeDocument/2006/relationships/slide" Target="slides/slide184.xml" /><Relationship Id="rId205" Type="http://schemas.openxmlformats.org/officeDocument/2006/relationships/slide" Target="slides/slide185.xml" /><Relationship Id="rId206" Type="http://schemas.openxmlformats.org/officeDocument/2006/relationships/slide" Target="slides/slide186.xml" /><Relationship Id="rId207" Type="http://schemas.openxmlformats.org/officeDocument/2006/relationships/slide" Target="slides/slide187.xml" /><Relationship Id="rId208" Type="http://schemas.openxmlformats.org/officeDocument/2006/relationships/slide" Target="slides/slide188.xml" /><Relationship Id="rId209" Type="http://schemas.openxmlformats.org/officeDocument/2006/relationships/slide" Target="slides/slide189.xml" /><Relationship Id="rId21" Type="http://schemas.openxmlformats.org/officeDocument/2006/relationships/slide" Target="slides/slide1.xml" /><Relationship Id="rId210" Type="http://schemas.openxmlformats.org/officeDocument/2006/relationships/slide" Target="slides/slide190.xml" /><Relationship Id="rId211" Type="http://schemas.openxmlformats.org/officeDocument/2006/relationships/slide" Target="slides/slide191.xml" /><Relationship Id="rId212" Type="http://schemas.openxmlformats.org/officeDocument/2006/relationships/slide" Target="slides/slide192.xml" /><Relationship Id="rId213" Type="http://schemas.openxmlformats.org/officeDocument/2006/relationships/slide" Target="slides/slide193.xml" /><Relationship Id="rId214" Type="http://schemas.openxmlformats.org/officeDocument/2006/relationships/slide" Target="slides/slide194.xml" /><Relationship Id="rId215" Type="http://schemas.openxmlformats.org/officeDocument/2006/relationships/slide" Target="slides/slide195.xml" /><Relationship Id="rId216" Type="http://schemas.openxmlformats.org/officeDocument/2006/relationships/slide" Target="slides/slide196.xml" /><Relationship Id="rId217" Type="http://schemas.openxmlformats.org/officeDocument/2006/relationships/slide" Target="slides/slide197.xml" /><Relationship Id="rId218" Type="http://schemas.openxmlformats.org/officeDocument/2006/relationships/slide" Target="slides/slide198.xml" /><Relationship Id="rId219" Type="http://schemas.openxmlformats.org/officeDocument/2006/relationships/slide" Target="slides/slide199.xml" /><Relationship Id="rId22" Type="http://schemas.openxmlformats.org/officeDocument/2006/relationships/slide" Target="slides/slide2.xml" /><Relationship Id="rId220" Type="http://schemas.openxmlformats.org/officeDocument/2006/relationships/slide" Target="slides/slide200.xml" /><Relationship Id="rId221" Type="http://schemas.openxmlformats.org/officeDocument/2006/relationships/slide" Target="slides/slide201.xml" /><Relationship Id="rId222" Type="http://schemas.openxmlformats.org/officeDocument/2006/relationships/slide" Target="slides/slide202.xml" /><Relationship Id="rId223" Type="http://schemas.openxmlformats.org/officeDocument/2006/relationships/slide" Target="slides/slide203.xml" /><Relationship Id="rId224" Type="http://schemas.openxmlformats.org/officeDocument/2006/relationships/slide" Target="slides/slide204.xml" /><Relationship Id="rId225" Type="http://schemas.openxmlformats.org/officeDocument/2006/relationships/slide" Target="slides/slide205.xml" /><Relationship Id="rId226" Type="http://schemas.openxmlformats.org/officeDocument/2006/relationships/slide" Target="slides/slide206.xml" /><Relationship Id="rId227" Type="http://schemas.openxmlformats.org/officeDocument/2006/relationships/slide" Target="slides/slide207.xml" /><Relationship Id="rId228" Type="http://schemas.openxmlformats.org/officeDocument/2006/relationships/slide" Target="slides/slide208.xml" /><Relationship Id="rId229" Type="http://schemas.openxmlformats.org/officeDocument/2006/relationships/slide" Target="slides/slide209.xml" /><Relationship Id="rId23" Type="http://schemas.openxmlformats.org/officeDocument/2006/relationships/slide" Target="slides/slide3.xml" /><Relationship Id="rId230" Type="http://schemas.openxmlformats.org/officeDocument/2006/relationships/slide" Target="slides/slide210.xml" /><Relationship Id="rId231" Type="http://schemas.openxmlformats.org/officeDocument/2006/relationships/slide" Target="slides/slide211.xml" /><Relationship Id="rId232" Type="http://schemas.openxmlformats.org/officeDocument/2006/relationships/slide" Target="slides/slide212.xml" /><Relationship Id="rId233" Type="http://schemas.openxmlformats.org/officeDocument/2006/relationships/slide" Target="slides/slide213.xml" /><Relationship Id="rId234" Type="http://schemas.openxmlformats.org/officeDocument/2006/relationships/slide" Target="slides/slide214.xml" /><Relationship Id="rId235" Type="http://schemas.openxmlformats.org/officeDocument/2006/relationships/slide" Target="slides/slide215.xml" /><Relationship Id="rId236" Type="http://schemas.openxmlformats.org/officeDocument/2006/relationships/slide" Target="slides/slide216.xml" /><Relationship Id="rId237" Type="http://schemas.openxmlformats.org/officeDocument/2006/relationships/slide" Target="slides/slide217.xml" /><Relationship Id="rId238" Type="http://schemas.openxmlformats.org/officeDocument/2006/relationships/slide" Target="slides/slide218.xml" /><Relationship Id="rId239" Type="http://schemas.openxmlformats.org/officeDocument/2006/relationships/slide" Target="slides/slide219.xml" /><Relationship Id="rId24" Type="http://schemas.openxmlformats.org/officeDocument/2006/relationships/slide" Target="slides/slide4.xml" /><Relationship Id="rId240" Type="http://schemas.openxmlformats.org/officeDocument/2006/relationships/slide" Target="slides/slide220.xml" /><Relationship Id="rId241" Type="http://schemas.openxmlformats.org/officeDocument/2006/relationships/slide" Target="slides/slide221.xml" /><Relationship Id="rId242" Type="http://schemas.openxmlformats.org/officeDocument/2006/relationships/slide" Target="slides/slide222.xml" /><Relationship Id="rId243" Type="http://schemas.openxmlformats.org/officeDocument/2006/relationships/slide" Target="slides/slide223.xml" /><Relationship Id="rId244" Type="http://schemas.openxmlformats.org/officeDocument/2006/relationships/slide" Target="slides/slide224.xml" /><Relationship Id="rId245" Type="http://schemas.openxmlformats.org/officeDocument/2006/relationships/slide" Target="slides/slide225.xml" /><Relationship Id="rId246" Type="http://schemas.openxmlformats.org/officeDocument/2006/relationships/slide" Target="slides/slide226.xml" /><Relationship Id="rId247" Type="http://schemas.openxmlformats.org/officeDocument/2006/relationships/slide" Target="slides/slide227.xml" /><Relationship Id="rId248" Type="http://schemas.openxmlformats.org/officeDocument/2006/relationships/slide" Target="slides/slide228.xml" /><Relationship Id="rId249" Type="http://schemas.openxmlformats.org/officeDocument/2006/relationships/slide" Target="slides/slide229.xml" /><Relationship Id="rId25" Type="http://schemas.openxmlformats.org/officeDocument/2006/relationships/slide" Target="slides/slide5.xml" /><Relationship Id="rId250" Type="http://schemas.openxmlformats.org/officeDocument/2006/relationships/slide" Target="slides/slide230.xml" /><Relationship Id="rId251" Type="http://schemas.openxmlformats.org/officeDocument/2006/relationships/slide" Target="slides/slide231.xml" /><Relationship Id="rId252" Type="http://schemas.openxmlformats.org/officeDocument/2006/relationships/slide" Target="slides/slide232.xml" /><Relationship Id="rId253" Type="http://schemas.openxmlformats.org/officeDocument/2006/relationships/slide" Target="slides/slide233.xml" /><Relationship Id="rId254" Type="http://schemas.openxmlformats.org/officeDocument/2006/relationships/slide" Target="slides/slide234.xml" /><Relationship Id="rId255" Type="http://schemas.openxmlformats.org/officeDocument/2006/relationships/slide" Target="slides/slide235.xml" /><Relationship Id="rId256" Type="http://schemas.openxmlformats.org/officeDocument/2006/relationships/slide" Target="slides/slide236.xml" /><Relationship Id="rId257" Type="http://schemas.openxmlformats.org/officeDocument/2006/relationships/slide" Target="slides/slide237.xml" /><Relationship Id="rId258" Type="http://schemas.openxmlformats.org/officeDocument/2006/relationships/slide" Target="slides/slide238.xml" /><Relationship Id="rId259" Type="http://schemas.openxmlformats.org/officeDocument/2006/relationships/slide" Target="slides/slide239.xml" /><Relationship Id="rId26" Type="http://schemas.openxmlformats.org/officeDocument/2006/relationships/slide" Target="slides/slide6.xml" /><Relationship Id="rId260" Type="http://schemas.openxmlformats.org/officeDocument/2006/relationships/slide" Target="slides/slide240.xml" /><Relationship Id="rId261" Type="http://schemas.openxmlformats.org/officeDocument/2006/relationships/slide" Target="slides/slide241.xml" /><Relationship Id="rId262" Type="http://schemas.openxmlformats.org/officeDocument/2006/relationships/slide" Target="slides/slide242.xml" /><Relationship Id="rId263" Type="http://schemas.openxmlformats.org/officeDocument/2006/relationships/slide" Target="slides/slide243.xml" /><Relationship Id="rId264" Type="http://schemas.openxmlformats.org/officeDocument/2006/relationships/slide" Target="slides/slide244.xml" /><Relationship Id="rId265" Type="http://schemas.openxmlformats.org/officeDocument/2006/relationships/slide" Target="slides/slide245.xml" /><Relationship Id="rId266" Type="http://schemas.openxmlformats.org/officeDocument/2006/relationships/slide" Target="slides/slide246.xml" /><Relationship Id="rId267" Type="http://schemas.openxmlformats.org/officeDocument/2006/relationships/slide" Target="slides/slide247.xml" /><Relationship Id="rId268" Type="http://schemas.openxmlformats.org/officeDocument/2006/relationships/slide" Target="slides/slide248.xml" /><Relationship Id="rId269" Type="http://schemas.openxmlformats.org/officeDocument/2006/relationships/slide" Target="slides/slide249.xml" /><Relationship Id="rId27" Type="http://schemas.openxmlformats.org/officeDocument/2006/relationships/slide" Target="slides/slide7.xml" /><Relationship Id="rId270" Type="http://schemas.openxmlformats.org/officeDocument/2006/relationships/slide" Target="slides/slide250.xml" /><Relationship Id="rId271" Type="http://schemas.openxmlformats.org/officeDocument/2006/relationships/slide" Target="slides/slide251.xml" /><Relationship Id="rId272" Type="http://schemas.openxmlformats.org/officeDocument/2006/relationships/slide" Target="slides/slide252.xml" /><Relationship Id="rId273" Type="http://schemas.openxmlformats.org/officeDocument/2006/relationships/slide" Target="slides/slide253.xml" /><Relationship Id="rId274" Type="http://schemas.openxmlformats.org/officeDocument/2006/relationships/slide" Target="slides/slide254.xml" /><Relationship Id="rId275" Type="http://schemas.openxmlformats.org/officeDocument/2006/relationships/slide" Target="slides/slide255.xml" /><Relationship Id="rId276" Type="http://schemas.openxmlformats.org/officeDocument/2006/relationships/slide" Target="slides/slide256.xml" /><Relationship Id="rId277" Type="http://schemas.openxmlformats.org/officeDocument/2006/relationships/slide" Target="slides/slide257.xml" /><Relationship Id="rId278" Type="http://schemas.openxmlformats.org/officeDocument/2006/relationships/slide" Target="slides/slide258.xml" /><Relationship Id="rId279" Type="http://schemas.openxmlformats.org/officeDocument/2006/relationships/slide" Target="slides/slide259.xml" /><Relationship Id="rId28" Type="http://schemas.openxmlformats.org/officeDocument/2006/relationships/slide" Target="slides/slide8.xml" /><Relationship Id="rId280" Type="http://schemas.openxmlformats.org/officeDocument/2006/relationships/slide" Target="slides/slide260.xml" /><Relationship Id="rId281" Type="http://schemas.openxmlformats.org/officeDocument/2006/relationships/slide" Target="slides/slide261.xml" /><Relationship Id="rId282" Type="http://schemas.openxmlformats.org/officeDocument/2006/relationships/slide" Target="slides/slide262.xml" /><Relationship Id="rId283" Type="http://schemas.openxmlformats.org/officeDocument/2006/relationships/slide" Target="slides/slide263.xml" /><Relationship Id="rId284" Type="http://schemas.openxmlformats.org/officeDocument/2006/relationships/slide" Target="slides/slide264.xml" /><Relationship Id="rId285" Type="http://schemas.openxmlformats.org/officeDocument/2006/relationships/slide" Target="slides/slide265.xml" /><Relationship Id="rId286" Type="http://schemas.openxmlformats.org/officeDocument/2006/relationships/slide" Target="slides/slide266.xml" /><Relationship Id="rId287" Type="http://schemas.openxmlformats.org/officeDocument/2006/relationships/slide" Target="slides/slide267.xml" /><Relationship Id="rId288" Type="http://schemas.openxmlformats.org/officeDocument/2006/relationships/slide" Target="slides/slide268.xml" /><Relationship Id="rId289" Type="http://schemas.openxmlformats.org/officeDocument/2006/relationships/slide" Target="slides/slide269.xml" /><Relationship Id="rId29" Type="http://schemas.openxmlformats.org/officeDocument/2006/relationships/slide" Target="slides/slide9.xml" /><Relationship Id="rId290" Type="http://schemas.openxmlformats.org/officeDocument/2006/relationships/slide" Target="slides/slide270.xml" /><Relationship Id="rId291" Type="http://schemas.openxmlformats.org/officeDocument/2006/relationships/slide" Target="slides/slide271.xml" /><Relationship Id="rId292" Type="http://schemas.openxmlformats.org/officeDocument/2006/relationships/slide" Target="slides/slide272.xml" /><Relationship Id="rId293" Type="http://schemas.openxmlformats.org/officeDocument/2006/relationships/slide" Target="slides/slide273.xml" /><Relationship Id="rId294" Type="http://schemas.openxmlformats.org/officeDocument/2006/relationships/slide" Target="slides/slide274.xml" /><Relationship Id="rId295" Type="http://schemas.openxmlformats.org/officeDocument/2006/relationships/slide" Target="slides/slide275.xml" /><Relationship Id="rId296" Type="http://schemas.openxmlformats.org/officeDocument/2006/relationships/slide" Target="slides/slide276.xml" /><Relationship Id="rId297" Type="http://schemas.openxmlformats.org/officeDocument/2006/relationships/slide" Target="slides/slide277.xml" /><Relationship Id="rId298" Type="http://schemas.openxmlformats.org/officeDocument/2006/relationships/slide" Target="slides/slide278.xml" /><Relationship Id="rId299" Type="http://schemas.openxmlformats.org/officeDocument/2006/relationships/slide" Target="slides/slide279.xml" /><Relationship Id="rId3" Type="http://schemas.openxmlformats.org/officeDocument/2006/relationships/slideMaster" Target="slideMasters/slideMaster3.xml" /><Relationship Id="rId30" Type="http://schemas.openxmlformats.org/officeDocument/2006/relationships/slide" Target="slides/slide10.xml" /><Relationship Id="rId300" Type="http://schemas.openxmlformats.org/officeDocument/2006/relationships/slide" Target="slides/slide280.xml" /><Relationship Id="rId301" Type="http://schemas.openxmlformats.org/officeDocument/2006/relationships/slide" Target="slides/slide281.xml" /><Relationship Id="rId302" Type="http://schemas.openxmlformats.org/officeDocument/2006/relationships/slide" Target="slides/slide282.xml" /><Relationship Id="rId303" Type="http://schemas.openxmlformats.org/officeDocument/2006/relationships/slide" Target="slides/slide283.xml" /><Relationship Id="rId304" Type="http://schemas.openxmlformats.org/officeDocument/2006/relationships/slide" Target="slides/slide284.xml" /><Relationship Id="rId305" Type="http://schemas.openxmlformats.org/officeDocument/2006/relationships/slide" Target="slides/slide285.xml" /><Relationship Id="rId306" Type="http://schemas.openxmlformats.org/officeDocument/2006/relationships/slide" Target="slides/slide286.xml" /><Relationship Id="rId307" Type="http://schemas.openxmlformats.org/officeDocument/2006/relationships/slide" Target="slides/slide287.xml" /><Relationship Id="rId308" Type="http://schemas.openxmlformats.org/officeDocument/2006/relationships/slide" Target="slides/slide288.xml" /><Relationship Id="rId309" Type="http://schemas.openxmlformats.org/officeDocument/2006/relationships/slide" Target="slides/slide289.xml" /><Relationship Id="rId31" Type="http://schemas.openxmlformats.org/officeDocument/2006/relationships/slide" Target="slides/slide11.xml" /><Relationship Id="rId310" Type="http://schemas.openxmlformats.org/officeDocument/2006/relationships/slide" Target="slides/slide290.xml" /><Relationship Id="rId311" Type="http://schemas.openxmlformats.org/officeDocument/2006/relationships/slide" Target="slides/slide291.xml" /><Relationship Id="rId312" Type="http://schemas.openxmlformats.org/officeDocument/2006/relationships/slide" Target="slides/slide292.xml" /><Relationship Id="rId313" Type="http://schemas.openxmlformats.org/officeDocument/2006/relationships/slide" Target="slides/slide293.xml" /><Relationship Id="rId314" Type="http://schemas.openxmlformats.org/officeDocument/2006/relationships/slide" Target="slides/slide294.xml" /><Relationship Id="rId315" Type="http://schemas.openxmlformats.org/officeDocument/2006/relationships/slide" Target="slides/slide295.xml" /><Relationship Id="rId316" Type="http://schemas.openxmlformats.org/officeDocument/2006/relationships/slide" Target="slides/slide296.xml" /><Relationship Id="rId317" Type="http://schemas.openxmlformats.org/officeDocument/2006/relationships/slide" Target="slides/slide297.xml" /><Relationship Id="rId318" Type="http://schemas.openxmlformats.org/officeDocument/2006/relationships/slide" Target="slides/slide298.xml" /><Relationship Id="rId319" Type="http://schemas.openxmlformats.org/officeDocument/2006/relationships/slide" Target="slides/slide299.xml" /><Relationship Id="rId32" Type="http://schemas.openxmlformats.org/officeDocument/2006/relationships/slide" Target="slides/slide12.xml" /><Relationship Id="rId320" Type="http://schemas.openxmlformats.org/officeDocument/2006/relationships/slide" Target="slides/slide300.xml" /><Relationship Id="rId321" Type="http://schemas.openxmlformats.org/officeDocument/2006/relationships/slide" Target="slides/slide301.xml" /><Relationship Id="rId322" Type="http://schemas.openxmlformats.org/officeDocument/2006/relationships/slide" Target="slides/slide302.xml" /><Relationship Id="rId323" Type="http://schemas.openxmlformats.org/officeDocument/2006/relationships/slide" Target="slides/slide303.xml" /><Relationship Id="rId324" Type="http://schemas.openxmlformats.org/officeDocument/2006/relationships/slide" Target="slides/slide304.xml" /><Relationship Id="rId325" Type="http://schemas.openxmlformats.org/officeDocument/2006/relationships/slide" Target="slides/slide305.xml" /><Relationship Id="rId326" Type="http://schemas.openxmlformats.org/officeDocument/2006/relationships/slide" Target="slides/slide306.xml" /><Relationship Id="rId327" Type="http://schemas.openxmlformats.org/officeDocument/2006/relationships/slide" Target="slides/slide307.xml" /><Relationship Id="rId328" Type="http://schemas.openxmlformats.org/officeDocument/2006/relationships/slide" Target="slides/slide308.xml" /><Relationship Id="rId329" Type="http://schemas.openxmlformats.org/officeDocument/2006/relationships/slide" Target="slides/slide309.xml" /><Relationship Id="rId33" Type="http://schemas.openxmlformats.org/officeDocument/2006/relationships/slide" Target="slides/slide13.xml" /><Relationship Id="rId330" Type="http://schemas.openxmlformats.org/officeDocument/2006/relationships/slide" Target="slides/slide310.xml" /><Relationship Id="rId331" Type="http://schemas.openxmlformats.org/officeDocument/2006/relationships/slide" Target="slides/slide311.xml" /><Relationship Id="rId332" Type="http://schemas.openxmlformats.org/officeDocument/2006/relationships/slide" Target="slides/slide312.xml" /><Relationship Id="rId333" Type="http://schemas.openxmlformats.org/officeDocument/2006/relationships/slide" Target="slides/slide313.xml" /><Relationship Id="rId334" Type="http://schemas.openxmlformats.org/officeDocument/2006/relationships/slide" Target="slides/slide314.xml" /><Relationship Id="rId335" Type="http://schemas.openxmlformats.org/officeDocument/2006/relationships/slide" Target="slides/slide315.xml" /><Relationship Id="rId336" Type="http://schemas.openxmlformats.org/officeDocument/2006/relationships/slide" Target="slides/slide316.xml" /><Relationship Id="rId337" Type="http://schemas.openxmlformats.org/officeDocument/2006/relationships/slide" Target="slides/slide317.xml" /><Relationship Id="rId338" Type="http://schemas.openxmlformats.org/officeDocument/2006/relationships/slide" Target="slides/slide318.xml" /><Relationship Id="rId339" Type="http://schemas.openxmlformats.org/officeDocument/2006/relationships/slide" Target="slides/slide319.xml" /><Relationship Id="rId34" Type="http://schemas.openxmlformats.org/officeDocument/2006/relationships/slide" Target="slides/slide14.xml" /><Relationship Id="rId340" Type="http://schemas.openxmlformats.org/officeDocument/2006/relationships/slide" Target="slides/slide320.xml" /><Relationship Id="rId341" Type="http://schemas.openxmlformats.org/officeDocument/2006/relationships/slide" Target="slides/slide321.xml" /><Relationship Id="rId342" Type="http://schemas.openxmlformats.org/officeDocument/2006/relationships/slide" Target="slides/slide322.xml" /><Relationship Id="rId343" Type="http://schemas.openxmlformats.org/officeDocument/2006/relationships/slide" Target="slides/slide323.xml" /><Relationship Id="rId344" Type="http://schemas.openxmlformats.org/officeDocument/2006/relationships/slide" Target="slides/slide324.xml" /><Relationship Id="rId345" Type="http://schemas.openxmlformats.org/officeDocument/2006/relationships/slide" Target="slides/slide325.xml" /><Relationship Id="rId346" Type="http://schemas.openxmlformats.org/officeDocument/2006/relationships/slide" Target="slides/slide326.xml" /><Relationship Id="rId347" Type="http://schemas.openxmlformats.org/officeDocument/2006/relationships/slide" Target="slides/slide327.xml" /><Relationship Id="rId348" Type="http://schemas.openxmlformats.org/officeDocument/2006/relationships/slide" Target="slides/slide328.xml" /><Relationship Id="rId349" Type="http://schemas.openxmlformats.org/officeDocument/2006/relationships/slide" Target="slides/slide329.xml" /><Relationship Id="rId35" Type="http://schemas.openxmlformats.org/officeDocument/2006/relationships/slide" Target="slides/slide15.xml" /><Relationship Id="rId350" Type="http://schemas.openxmlformats.org/officeDocument/2006/relationships/slide" Target="slides/slide330.xml" /><Relationship Id="rId351" Type="http://schemas.openxmlformats.org/officeDocument/2006/relationships/slide" Target="slides/slide331.xml" /><Relationship Id="rId352" Type="http://schemas.openxmlformats.org/officeDocument/2006/relationships/slide" Target="slides/slide332.xml" /><Relationship Id="rId353" Type="http://schemas.openxmlformats.org/officeDocument/2006/relationships/slide" Target="slides/slide333.xml" /><Relationship Id="rId354" Type="http://schemas.openxmlformats.org/officeDocument/2006/relationships/slide" Target="slides/slide334.xml" /><Relationship Id="rId355" Type="http://schemas.openxmlformats.org/officeDocument/2006/relationships/slide" Target="slides/slide335.xml" /><Relationship Id="rId356" Type="http://schemas.openxmlformats.org/officeDocument/2006/relationships/slide" Target="slides/slide336.xml" /><Relationship Id="rId357" Type="http://schemas.openxmlformats.org/officeDocument/2006/relationships/slide" Target="slides/slide337.xml" /><Relationship Id="rId358" Type="http://schemas.openxmlformats.org/officeDocument/2006/relationships/slide" Target="slides/slide338.xml" /><Relationship Id="rId359" Type="http://schemas.openxmlformats.org/officeDocument/2006/relationships/slide" Target="slides/slide339.xml" /><Relationship Id="rId36" Type="http://schemas.openxmlformats.org/officeDocument/2006/relationships/slide" Target="slides/slide16.xml" /><Relationship Id="rId360" Type="http://schemas.openxmlformats.org/officeDocument/2006/relationships/slide" Target="slides/slide340.xml" /><Relationship Id="rId361" Type="http://schemas.openxmlformats.org/officeDocument/2006/relationships/slide" Target="slides/slide341.xml" /><Relationship Id="rId362" Type="http://schemas.openxmlformats.org/officeDocument/2006/relationships/slide" Target="slides/slide342.xml" /><Relationship Id="rId363" Type="http://schemas.openxmlformats.org/officeDocument/2006/relationships/slide" Target="slides/slide343.xml" /><Relationship Id="rId364" Type="http://schemas.openxmlformats.org/officeDocument/2006/relationships/slide" Target="slides/slide344.xml" /><Relationship Id="rId365" Type="http://schemas.openxmlformats.org/officeDocument/2006/relationships/slide" Target="slides/slide345.xml" /><Relationship Id="rId366" Type="http://schemas.openxmlformats.org/officeDocument/2006/relationships/slide" Target="slides/slide346.xml" /><Relationship Id="rId367" Type="http://schemas.openxmlformats.org/officeDocument/2006/relationships/slide" Target="slides/slide347.xml" /><Relationship Id="rId368" Type="http://schemas.openxmlformats.org/officeDocument/2006/relationships/slide" Target="slides/slide348.xml" /><Relationship Id="rId369" Type="http://schemas.openxmlformats.org/officeDocument/2006/relationships/slide" Target="slides/slide349.xml" /><Relationship Id="rId37" Type="http://schemas.openxmlformats.org/officeDocument/2006/relationships/slide" Target="slides/slide17.xml" /><Relationship Id="rId370" Type="http://schemas.openxmlformats.org/officeDocument/2006/relationships/slide" Target="slides/slide350.xml" /><Relationship Id="rId371" Type="http://schemas.openxmlformats.org/officeDocument/2006/relationships/slide" Target="slides/slide351.xml" /><Relationship Id="rId372" Type="http://schemas.openxmlformats.org/officeDocument/2006/relationships/slide" Target="slides/slide352.xml" /><Relationship Id="rId373" Type="http://schemas.openxmlformats.org/officeDocument/2006/relationships/slide" Target="slides/slide353.xml" /><Relationship Id="rId374" Type="http://schemas.openxmlformats.org/officeDocument/2006/relationships/slide" Target="slides/slide354.xml" /><Relationship Id="rId375" Type="http://schemas.openxmlformats.org/officeDocument/2006/relationships/slide" Target="slides/slide355.xml" /><Relationship Id="rId376" Type="http://schemas.openxmlformats.org/officeDocument/2006/relationships/slide" Target="slides/slide356.xml" /><Relationship Id="rId377" Type="http://schemas.openxmlformats.org/officeDocument/2006/relationships/slide" Target="slides/slide357.xml" /><Relationship Id="rId378" Type="http://schemas.openxmlformats.org/officeDocument/2006/relationships/slide" Target="slides/slide358.xml" /><Relationship Id="rId379" Type="http://schemas.openxmlformats.org/officeDocument/2006/relationships/slide" Target="slides/slide359.xml" /><Relationship Id="rId38" Type="http://schemas.openxmlformats.org/officeDocument/2006/relationships/slide" Target="slides/slide18.xml" /><Relationship Id="rId380" Type="http://schemas.openxmlformats.org/officeDocument/2006/relationships/slide" Target="slides/slide360.xml" /><Relationship Id="rId381" Type="http://schemas.openxmlformats.org/officeDocument/2006/relationships/slide" Target="slides/slide361.xml" /><Relationship Id="rId382" Type="http://schemas.openxmlformats.org/officeDocument/2006/relationships/slide" Target="slides/slide362.xml" /><Relationship Id="rId383" Type="http://schemas.openxmlformats.org/officeDocument/2006/relationships/slide" Target="slides/slide363.xml" /><Relationship Id="rId384" Type="http://schemas.openxmlformats.org/officeDocument/2006/relationships/slide" Target="slides/slide364.xml" /><Relationship Id="rId385" Type="http://schemas.openxmlformats.org/officeDocument/2006/relationships/slide" Target="slides/slide365.xml" /><Relationship Id="rId386" Type="http://schemas.openxmlformats.org/officeDocument/2006/relationships/slide" Target="slides/slide366.xml" /><Relationship Id="rId387" Type="http://schemas.openxmlformats.org/officeDocument/2006/relationships/slide" Target="slides/slide367.xml" /><Relationship Id="rId388" Type="http://schemas.openxmlformats.org/officeDocument/2006/relationships/slide" Target="slides/slide368.xml" /><Relationship Id="rId389" Type="http://schemas.openxmlformats.org/officeDocument/2006/relationships/slide" Target="slides/slide369.xml" /><Relationship Id="rId39" Type="http://schemas.openxmlformats.org/officeDocument/2006/relationships/slide" Target="slides/slide19.xml" /><Relationship Id="rId390" Type="http://schemas.openxmlformats.org/officeDocument/2006/relationships/slide" Target="slides/slide370.xml" /><Relationship Id="rId391" Type="http://schemas.openxmlformats.org/officeDocument/2006/relationships/slide" Target="slides/slide371.xml" /><Relationship Id="rId392" Type="http://schemas.openxmlformats.org/officeDocument/2006/relationships/slide" Target="slides/slide372.xml" /><Relationship Id="rId393" Type="http://schemas.openxmlformats.org/officeDocument/2006/relationships/slide" Target="slides/slide373.xml" /><Relationship Id="rId394" Type="http://schemas.openxmlformats.org/officeDocument/2006/relationships/slide" Target="slides/slide374.xml" /><Relationship Id="rId395" Type="http://schemas.openxmlformats.org/officeDocument/2006/relationships/slide" Target="slides/slide375.xml" /><Relationship Id="rId396" Type="http://schemas.openxmlformats.org/officeDocument/2006/relationships/slide" Target="slides/slide376.xml" /><Relationship Id="rId397" Type="http://schemas.openxmlformats.org/officeDocument/2006/relationships/slide" Target="slides/slide377.xml" /><Relationship Id="rId398" Type="http://schemas.openxmlformats.org/officeDocument/2006/relationships/slide" Target="slides/slide378.xml" /><Relationship Id="rId399" Type="http://schemas.openxmlformats.org/officeDocument/2006/relationships/slide" Target="slides/slide379.xml" /><Relationship Id="rId4" Type="http://schemas.openxmlformats.org/officeDocument/2006/relationships/slideMaster" Target="slideMasters/slideMaster4.xml" /><Relationship Id="rId40" Type="http://schemas.openxmlformats.org/officeDocument/2006/relationships/slide" Target="slides/slide20.xml" /><Relationship Id="rId400" Type="http://schemas.openxmlformats.org/officeDocument/2006/relationships/slide" Target="slides/slide380.xml" /><Relationship Id="rId401" Type="http://schemas.openxmlformats.org/officeDocument/2006/relationships/slide" Target="slides/slide381.xml" /><Relationship Id="rId402" Type="http://schemas.openxmlformats.org/officeDocument/2006/relationships/slide" Target="slides/slide382.xml" /><Relationship Id="rId403" Type="http://schemas.openxmlformats.org/officeDocument/2006/relationships/slide" Target="slides/slide383.xml" /><Relationship Id="rId404" Type="http://schemas.openxmlformats.org/officeDocument/2006/relationships/slide" Target="slides/slide384.xml" /><Relationship Id="rId405" Type="http://schemas.openxmlformats.org/officeDocument/2006/relationships/slide" Target="slides/slide385.xml" /><Relationship Id="rId406" Type="http://schemas.openxmlformats.org/officeDocument/2006/relationships/slide" Target="slides/slide386.xml" /><Relationship Id="rId407" Type="http://schemas.openxmlformats.org/officeDocument/2006/relationships/slide" Target="slides/slide387.xml" /><Relationship Id="rId408" Type="http://schemas.openxmlformats.org/officeDocument/2006/relationships/slide" Target="slides/slide388.xml" /><Relationship Id="rId409" Type="http://schemas.openxmlformats.org/officeDocument/2006/relationships/slide" Target="slides/slide389.xml" /><Relationship Id="rId41" Type="http://schemas.openxmlformats.org/officeDocument/2006/relationships/slide" Target="slides/slide21.xml" /><Relationship Id="rId410" Type="http://schemas.openxmlformats.org/officeDocument/2006/relationships/slide" Target="slides/slide390.xml" /><Relationship Id="rId411" Type="http://schemas.openxmlformats.org/officeDocument/2006/relationships/slide" Target="slides/slide391.xml" /><Relationship Id="rId412" Type="http://schemas.openxmlformats.org/officeDocument/2006/relationships/slide" Target="slides/slide392.xml" /><Relationship Id="rId413" Type="http://schemas.openxmlformats.org/officeDocument/2006/relationships/slide" Target="slides/slide393.xml" /><Relationship Id="rId414" Type="http://schemas.openxmlformats.org/officeDocument/2006/relationships/slide" Target="slides/slide394.xml" /><Relationship Id="rId415" Type="http://schemas.openxmlformats.org/officeDocument/2006/relationships/slide" Target="slides/slide395.xml" /><Relationship Id="rId416" Type="http://schemas.openxmlformats.org/officeDocument/2006/relationships/slide" Target="slides/slide396.xml" /><Relationship Id="rId417" Type="http://schemas.openxmlformats.org/officeDocument/2006/relationships/slide" Target="slides/slide397.xml" /><Relationship Id="rId418" Type="http://schemas.openxmlformats.org/officeDocument/2006/relationships/slide" Target="slides/slide398.xml" /><Relationship Id="rId419" Type="http://schemas.openxmlformats.org/officeDocument/2006/relationships/slide" Target="slides/slide399.xml" /><Relationship Id="rId42" Type="http://schemas.openxmlformats.org/officeDocument/2006/relationships/slide" Target="slides/slide22.xml" /><Relationship Id="rId420" Type="http://schemas.openxmlformats.org/officeDocument/2006/relationships/slide" Target="slides/slide400.xml" /><Relationship Id="rId421" Type="http://schemas.openxmlformats.org/officeDocument/2006/relationships/slide" Target="slides/slide401.xml" /><Relationship Id="rId422" Type="http://schemas.openxmlformats.org/officeDocument/2006/relationships/slide" Target="slides/slide402.xml" /><Relationship Id="rId423" Type="http://schemas.openxmlformats.org/officeDocument/2006/relationships/slide" Target="slides/slide403.xml" /><Relationship Id="rId424" Type="http://schemas.openxmlformats.org/officeDocument/2006/relationships/slide" Target="slides/slide404.xml" /><Relationship Id="rId425" Type="http://schemas.openxmlformats.org/officeDocument/2006/relationships/slide" Target="slides/slide405.xml" /><Relationship Id="rId426" Type="http://schemas.openxmlformats.org/officeDocument/2006/relationships/slide" Target="slides/slide406.xml" /><Relationship Id="rId427" Type="http://schemas.openxmlformats.org/officeDocument/2006/relationships/slide" Target="slides/slide407.xml" /><Relationship Id="rId428" Type="http://schemas.openxmlformats.org/officeDocument/2006/relationships/slide" Target="slides/slide408.xml" /><Relationship Id="rId429" Type="http://schemas.openxmlformats.org/officeDocument/2006/relationships/slide" Target="slides/slide409.xml" /><Relationship Id="rId43" Type="http://schemas.openxmlformats.org/officeDocument/2006/relationships/slide" Target="slides/slide23.xml" /><Relationship Id="rId430" Type="http://schemas.openxmlformats.org/officeDocument/2006/relationships/slide" Target="slides/slide410.xml" /><Relationship Id="rId431" Type="http://schemas.openxmlformats.org/officeDocument/2006/relationships/slide" Target="slides/slide411.xml" /><Relationship Id="rId432" Type="http://schemas.openxmlformats.org/officeDocument/2006/relationships/slide" Target="slides/slide412.xml" /><Relationship Id="rId433" Type="http://schemas.openxmlformats.org/officeDocument/2006/relationships/slide" Target="slides/slide413.xml" /><Relationship Id="rId434" Type="http://schemas.openxmlformats.org/officeDocument/2006/relationships/slide" Target="slides/slide414.xml" /><Relationship Id="rId435" Type="http://schemas.openxmlformats.org/officeDocument/2006/relationships/slide" Target="slides/slide415.xml" /><Relationship Id="rId436" Type="http://schemas.openxmlformats.org/officeDocument/2006/relationships/slide" Target="slides/slide416.xml" /><Relationship Id="rId437" Type="http://schemas.openxmlformats.org/officeDocument/2006/relationships/slide" Target="slides/slide417.xml" /><Relationship Id="rId438" Type="http://schemas.openxmlformats.org/officeDocument/2006/relationships/slide" Target="slides/slide418.xml" /><Relationship Id="rId439" Type="http://schemas.openxmlformats.org/officeDocument/2006/relationships/slide" Target="slides/slide419.xml" /><Relationship Id="rId44" Type="http://schemas.openxmlformats.org/officeDocument/2006/relationships/slide" Target="slides/slide24.xml" /><Relationship Id="rId440" Type="http://schemas.openxmlformats.org/officeDocument/2006/relationships/slide" Target="slides/slide420.xml" /><Relationship Id="rId441" Type="http://schemas.openxmlformats.org/officeDocument/2006/relationships/slide" Target="slides/slide421.xml" /><Relationship Id="rId442" Type="http://schemas.openxmlformats.org/officeDocument/2006/relationships/slide" Target="slides/slide422.xml" /><Relationship Id="rId443" Type="http://schemas.openxmlformats.org/officeDocument/2006/relationships/slide" Target="slides/slide423.xml" /><Relationship Id="rId444" Type="http://schemas.openxmlformats.org/officeDocument/2006/relationships/slide" Target="slides/slide424.xml" /><Relationship Id="rId445" Type="http://schemas.openxmlformats.org/officeDocument/2006/relationships/slide" Target="slides/slide425.xml" /><Relationship Id="rId446" Type="http://schemas.openxmlformats.org/officeDocument/2006/relationships/slide" Target="slides/slide426.xml" /><Relationship Id="rId447" Type="http://schemas.openxmlformats.org/officeDocument/2006/relationships/slide" Target="slides/slide427.xml" /><Relationship Id="rId448" Type="http://schemas.openxmlformats.org/officeDocument/2006/relationships/slide" Target="slides/slide428.xml" /><Relationship Id="rId449" Type="http://schemas.openxmlformats.org/officeDocument/2006/relationships/slide" Target="slides/slide429.xml" /><Relationship Id="rId45" Type="http://schemas.openxmlformats.org/officeDocument/2006/relationships/slide" Target="slides/slide25.xml" /><Relationship Id="rId450" Type="http://schemas.openxmlformats.org/officeDocument/2006/relationships/slide" Target="slides/slide430.xml" /><Relationship Id="rId451" Type="http://schemas.openxmlformats.org/officeDocument/2006/relationships/slide" Target="slides/slide431.xml" /><Relationship Id="rId452" Type="http://schemas.openxmlformats.org/officeDocument/2006/relationships/slide" Target="slides/slide432.xml" /><Relationship Id="rId453" Type="http://schemas.openxmlformats.org/officeDocument/2006/relationships/tags" Target="tags/tag1.xml" /><Relationship Id="rId454" Type="http://schemas.openxmlformats.org/officeDocument/2006/relationships/presProps" Target="presProps.xml" /><Relationship Id="rId455" Type="http://schemas.openxmlformats.org/officeDocument/2006/relationships/viewProps" Target="viewProps.xml" /><Relationship Id="rId456" Type="http://schemas.openxmlformats.org/officeDocument/2006/relationships/theme" Target="theme/theme1.xml" /><Relationship Id="rId457" Type="http://schemas.openxmlformats.org/officeDocument/2006/relationships/tableStyles" Target="tableStyles.xml" /><Relationship Id="rId46" Type="http://schemas.openxmlformats.org/officeDocument/2006/relationships/slide" Target="slides/slide26.xml" /><Relationship Id="rId47" Type="http://schemas.openxmlformats.org/officeDocument/2006/relationships/slide" Target="slides/slide27.xml" /><Relationship Id="rId48" Type="http://schemas.openxmlformats.org/officeDocument/2006/relationships/slide" Target="slides/slide28.xml" /><Relationship Id="rId49" Type="http://schemas.openxmlformats.org/officeDocument/2006/relationships/slide" Target="slides/slide29.xml" /><Relationship Id="rId5" Type="http://schemas.openxmlformats.org/officeDocument/2006/relationships/slideMaster" Target="slideMasters/slideMaster5.xml" /><Relationship Id="rId50" Type="http://schemas.openxmlformats.org/officeDocument/2006/relationships/slide" Target="slides/slide30.xml" /><Relationship Id="rId51" Type="http://schemas.openxmlformats.org/officeDocument/2006/relationships/slide" Target="slides/slide31.xml" /><Relationship Id="rId52" Type="http://schemas.openxmlformats.org/officeDocument/2006/relationships/slide" Target="slides/slide32.xml" /><Relationship Id="rId53" Type="http://schemas.openxmlformats.org/officeDocument/2006/relationships/slide" Target="slides/slide33.xml" /><Relationship Id="rId54" Type="http://schemas.openxmlformats.org/officeDocument/2006/relationships/slide" Target="slides/slide34.xml" /><Relationship Id="rId55" Type="http://schemas.openxmlformats.org/officeDocument/2006/relationships/slide" Target="slides/slide35.xml" /><Relationship Id="rId56" Type="http://schemas.openxmlformats.org/officeDocument/2006/relationships/slide" Target="slides/slide36.xml" /><Relationship Id="rId57" Type="http://schemas.openxmlformats.org/officeDocument/2006/relationships/slide" Target="slides/slide37.xml" /><Relationship Id="rId58" Type="http://schemas.openxmlformats.org/officeDocument/2006/relationships/slide" Target="slides/slide38.xml" /><Relationship Id="rId59" Type="http://schemas.openxmlformats.org/officeDocument/2006/relationships/slide" Target="slides/slide39.xml" /><Relationship Id="rId6" Type="http://schemas.openxmlformats.org/officeDocument/2006/relationships/slideMaster" Target="slideMasters/slideMaster6.xml" /><Relationship Id="rId60" Type="http://schemas.openxmlformats.org/officeDocument/2006/relationships/slide" Target="slides/slide40.xml" /><Relationship Id="rId61" Type="http://schemas.openxmlformats.org/officeDocument/2006/relationships/slide" Target="slides/slide41.xml" /><Relationship Id="rId62" Type="http://schemas.openxmlformats.org/officeDocument/2006/relationships/slide" Target="slides/slide42.xml" /><Relationship Id="rId63" Type="http://schemas.openxmlformats.org/officeDocument/2006/relationships/slide" Target="slides/slide43.xml" /><Relationship Id="rId64" Type="http://schemas.openxmlformats.org/officeDocument/2006/relationships/slide" Target="slides/slide44.xml" /><Relationship Id="rId65" Type="http://schemas.openxmlformats.org/officeDocument/2006/relationships/slide" Target="slides/slide45.xml" /><Relationship Id="rId66" Type="http://schemas.openxmlformats.org/officeDocument/2006/relationships/slide" Target="slides/slide46.xml" /><Relationship Id="rId67" Type="http://schemas.openxmlformats.org/officeDocument/2006/relationships/slide" Target="slides/slide47.xml" /><Relationship Id="rId68" Type="http://schemas.openxmlformats.org/officeDocument/2006/relationships/slide" Target="slides/slide48.xml" /><Relationship Id="rId69" Type="http://schemas.openxmlformats.org/officeDocument/2006/relationships/slide" Target="slides/slide49.xml" /><Relationship Id="rId7" Type="http://schemas.openxmlformats.org/officeDocument/2006/relationships/slideMaster" Target="slideMasters/slideMaster7.xml" /><Relationship Id="rId70" Type="http://schemas.openxmlformats.org/officeDocument/2006/relationships/slide" Target="slides/slide50.xml" /><Relationship Id="rId71" Type="http://schemas.openxmlformats.org/officeDocument/2006/relationships/slide" Target="slides/slide51.xml" /><Relationship Id="rId72" Type="http://schemas.openxmlformats.org/officeDocument/2006/relationships/slide" Target="slides/slide52.xml" /><Relationship Id="rId73" Type="http://schemas.openxmlformats.org/officeDocument/2006/relationships/slide" Target="slides/slide53.xml" /><Relationship Id="rId74" Type="http://schemas.openxmlformats.org/officeDocument/2006/relationships/slide" Target="slides/slide54.xml" /><Relationship Id="rId75" Type="http://schemas.openxmlformats.org/officeDocument/2006/relationships/slide" Target="slides/slide55.xml" /><Relationship Id="rId76" Type="http://schemas.openxmlformats.org/officeDocument/2006/relationships/slide" Target="slides/slide56.xml" /><Relationship Id="rId77" Type="http://schemas.openxmlformats.org/officeDocument/2006/relationships/slide" Target="slides/slide57.xml" /><Relationship Id="rId78" Type="http://schemas.openxmlformats.org/officeDocument/2006/relationships/slide" Target="slides/slide58.xml" /><Relationship Id="rId79" Type="http://schemas.openxmlformats.org/officeDocument/2006/relationships/slide" Target="slides/slide59.xml" /><Relationship Id="rId8" Type="http://schemas.openxmlformats.org/officeDocument/2006/relationships/slideMaster" Target="slideMasters/slideMaster8.xml" /><Relationship Id="rId80" Type="http://schemas.openxmlformats.org/officeDocument/2006/relationships/slide" Target="slides/slide60.xml" /><Relationship Id="rId81" Type="http://schemas.openxmlformats.org/officeDocument/2006/relationships/slide" Target="slides/slide61.xml" /><Relationship Id="rId82" Type="http://schemas.openxmlformats.org/officeDocument/2006/relationships/slide" Target="slides/slide62.xml" /><Relationship Id="rId83" Type="http://schemas.openxmlformats.org/officeDocument/2006/relationships/slide" Target="slides/slide63.xml" /><Relationship Id="rId84" Type="http://schemas.openxmlformats.org/officeDocument/2006/relationships/slide" Target="slides/slide64.xml" /><Relationship Id="rId85" Type="http://schemas.openxmlformats.org/officeDocument/2006/relationships/slide" Target="slides/slide65.xml" /><Relationship Id="rId86" Type="http://schemas.openxmlformats.org/officeDocument/2006/relationships/slide" Target="slides/slide66.xml" /><Relationship Id="rId87" Type="http://schemas.openxmlformats.org/officeDocument/2006/relationships/slide" Target="slides/slide67.xml" /><Relationship Id="rId88" Type="http://schemas.openxmlformats.org/officeDocument/2006/relationships/slide" Target="slides/slide68.xml" /><Relationship Id="rId89" Type="http://schemas.openxmlformats.org/officeDocument/2006/relationships/slide" Target="slides/slide69.xml" /><Relationship Id="rId9" Type="http://schemas.openxmlformats.org/officeDocument/2006/relationships/slideMaster" Target="slideMasters/slideMaster9.xml" /><Relationship Id="rId90" Type="http://schemas.openxmlformats.org/officeDocument/2006/relationships/slide" Target="slides/slide70.xml" /><Relationship Id="rId91" Type="http://schemas.openxmlformats.org/officeDocument/2006/relationships/slide" Target="slides/slide71.xml" /><Relationship Id="rId92" Type="http://schemas.openxmlformats.org/officeDocument/2006/relationships/slide" Target="slides/slide72.xml" /><Relationship Id="rId93" Type="http://schemas.openxmlformats.org/officeDocument/2006/relationships/slide" Target="slides/slide73.xml" /><Relationship Id="rId94" Type="http://schemas.openxmlformats.org/officeDocument/2006/relationships/slide" Target="slides/slide74.xml" /><Relationship Id="rId95" Type="http://schemas.openxmlformats.org/officeDocument/2006/relationships/slide" Target="slides/slide75.xml" /><Relationship Id="rId96" Type="http://schemas.openxmlformats.org/officeDocument/2006/relationships/slide" Target="slides/slide76.xml" /><Relationship Id="rId97" Type="http://schemas.openxmlformats.org/officeDocument/2006/relationships/slide" Target="slides/slide77.xml" /><Relationship Id="rId98" Type="http://schemas.openxmlformats.org/officeDocument/2006/relationships/slide" Target="slides/slide78.xml" /><Relationship Id="rId99" Type="http://schemas.openxmlformats.org/officeDocument/2006/relationships/slide" Target="slides/slide79.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w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10.w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11.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2.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3.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4.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5.w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6.w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7.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8.w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9.w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0.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E51A2-2438-DB4D-AA84-E0AD7BE7D556}" type="datetimeFigureOut">
              <a:rPr lang="ro-RO" smtClean="0"/>
              <a:t>27.11.2022</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E4DF4-40DE-9343-A848-17156E9B40CB}" type="slidenum">
              <a:rPr lang="ro-RO" smtClean="0"/>
              <a:t>‹#›</a:t>
            </a:fld>
            <a:endParaRPr lang="ro-RO"/>
          </a:p>
        </p:txBody>
      </p:sp>
    </p:spTree>
    <p:extLst>
      <p:ext uri="{BB962C8B-B14F-4D97-AF65-F5344CB8AC3E}">
        <p14:creationId xmlns:p14="http://schemas.microsoft.com/office/powerpoint/2010/main" val="92867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7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B16E4DF4-40DE-9343-A848-17156E9B40CB}" type="slidenum">
              <a:rPr lang="ro-RO" smtClean="0"/>
              <a:t>279</a:t>
            </a:fld>
            <a:endParaRPr lang="ro-RO"/>
          </a:p>
        </p:txBody>
      </p:sp>
    </p:spTree>
    <p:extLst>
      <p:ext uri="{BB962C8B-B14F-4D97-AF65-F5344CB8AC3E}">
        <p14:creationId xmlns:p14="http://schemas.microsoft.com/office/powerpoint/2010/main" val="100993902"/>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4.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5.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6.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7.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8.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9.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3.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4.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5.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6.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7.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8.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7.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8.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2.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5.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6.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7.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8.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9.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0.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1.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2.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3.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6.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7.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8.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59.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0.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1.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2.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3.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4.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6.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67.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68.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69.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0.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1.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2.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3.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4.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5.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6.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7.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78.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79.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0.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1.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2.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3.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4.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5.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6.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7.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89.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0.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1.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2.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3.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4.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5.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6.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7.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9.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00.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1.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2.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3.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4.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5.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6.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7.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8.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9.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A01C92C-067A-4A16-9668-EC20A6938DA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79C9110-7224-4A94-A1E2-A87596479CC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47248FCF-10F7-064A-985E-E1F38BDED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DFB38AFA-92DD-AE49-89F4-9727B0312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B63EF372-473F-1F4C-AB33-DEA376692502}"/>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8F022CF6-7520-574D-85ED-3ED115F50F5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3A0AD38-555E-4546-BEA4-7BF80FBDAB0D}"/>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858789437"/>
      </p:ext>
    </p:extLst>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83AFF38-86FA-234E-B19E-343F1DDE65E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1C6065F-FED3-2243-8503-EEE163369F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E1509505-E828-6B44-ADDB-A388A30E5609}"/>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BD7BEE04-1823-014C-A0BC-6F824977B98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6E4C5E25-70C6-E349-8E3E-0526530DA285}"/>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2851223842"/>
      </p:ext>
    </p:extLst>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17590021-F89F-164E-A8BB-B99BAFCF6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7631B188-AA15-9340-B2F4-4B57D3065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C533DD-7E8C-E54C-BE11-36EAE62DEBDB}"/>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8D82E487-CB36-1948-B9D4-D68D8781E6C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F950676-C2E1-4D4C-BD6D-F1A114575A8E}"/>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1771862823"/>
      </p:ext>
    </p:extLst>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F6CABF30-EF80-9C44-8293-9FBF3E813A9A}"/>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4A46A9C-E7CE-3746-B037-BC0A516CCE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78ACC62D-73E0-CA4B-956F-60502B92AD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49D543A-B37F-B245-9896-12E17E56C2E1}"/>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6" name="Footer Placeholder 5">
            <a:extLst>
              <a:ext uri="{FF2B5EF4-FFF2-40B4-BE49-F238E27FC236}">
                <a16:creationId xmlns:a16="http://schemas.microsoft.com/office/drawing/2014/main" id="{1498BBFA-5C83-5C49-8043-EFE000D1230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F4DD1DFA-5B96-084C-95E9-A403889CA361}"/>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3536799694"/>
      </p:ext>
    </p:extLst>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3913E3A8-35ED-B240-A6CE-BFBFD4917671}"/>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2431D097-C097-3544-A605-73514BE94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6D4231-9D04-0845-980A-E992FEC60A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ACFBA941-22E1-AE42-9B3D-CF7868DD6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9AC845-9E95-D846-987F-8C4A16288F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2636189D-1782-444C-B84F-5C18A55BAF48}"/>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8" name="Footer Placeholder 7">
            <a:extLst>
              <a:ext uri="{FF2B5EF4-FFF2-40B4-BE49-F238E27FC236}">
                <a16:creationId xmlns:a16="http://schemas.microsoft.com/office/drawing/2014/main" id="{352CDABA-1158-6F49-9B1A-1D0ABD6029E4}"/>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DA2CFF26-98E5-4E49-AE59-49BAACDC3A1F}"/>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896361858"/>
      </p:ext>
    </p:extLst>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FB943D53-7F66-644F-B8B2-DA0C6443E4A9}"/>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AD476700-2EFE-F849-9715-B68766CA15EB}"/>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4" name="Footer Placeholder 3">
            <a:extLst>
              <a:ext uri="{FF2B5EF4-FFF2-40B4-BE49-F238E27FC236}">
                <a16:creationId xmlns:a16="http://schemas.microsoft.com/office/drawing/2014/main" id="{0E5DA9E9-C1AA-1D4A-8C91-E6924C95548B}"/>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43C2ECB0-DCFF-F04C-B15C-DB6B5EDA2B93}"/>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723782008"/>
      </p:ext>
    </p:extLst>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4CBAEEA8-A2EA-CD48-8B4B-5555FC10D8F8}"/>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3" name="Footer Placeholder 2">
            <a:extLst>
              <a:ext uri="{FF2B5EF4-FFF2-40B4-BE49-F238E27FC236}">
                <a16:creationId xmlns:a16="http://schemas.microsoft.com/office/drawing/2014/main" id="{EDB2F6D0-7EF6-0D40-91C1-6EE473C5A96C}"/>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12EFDB7D-066F-594F-BD99-76E8A701CB55}"/>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2864665766"/>
      </p:ext>
    </p:extLst>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C9AD625-02F6-1A43-AC5B-4100FFD6D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B872A38B-EB52-A043-8078-F58B927AC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BF1212A0-E615-1B45-8EE3-B11A7FC7A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4F97F0-85C2-B849-8695-17D79C57BA5A}"/>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6" name="Footer Placeholder 5">
            <a:extLst>
              <a:ext uri="{FF2B5EF4-FFF2-40B4-BE49-F238E27FC236}">
                <a16:creationId xmlns:a16="http://schemas.microsoft.com/office/drawing/2014/main" id="{E8CC74C2-BA3D-6C4F-B5A9-D18C14586AE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35284D5-E1BF-4F4C-BA0D-B0F4AFC08A52}"/>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3007936234"/>
      </p:ext>
    </p:extLst>
  </p:cSld>
  <p:clrMapOvr>
    <a:masterClrMapping/>
  </p:clrMapOvr>
  <p:transition/>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63685DFE-99F0-A94F-8250-1EF6B8150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D9EBC3DA-12D3-3646-B835-E901CF1B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54F66CAA-47D5-E04A-AA41-BE8A87955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808B24-043D-354B-A0DC-8D03EB46B1B7}"/>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6" name="Footer Placeholder 5">
            <a:extLst>
              <a:ext uri="{FF2B5EF4-FFF2-40B4-BE49-F238E27FC236}">
                <a16:creationId xmlns:a16="http://schemas.microsoft.com/office/drawing/2014/main" id="{A29C5B7A-3A2F-D34A-BA6F-F72BFDE4C959}"/>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67938CB4-6FBC-084D-AABF-34383F3CCF16}"/>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2604327092"/>
      </p:ext>
    </p:extLst>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3AC17DCD-B2C1-254F-9DB0-C0C79125CAF3}"/>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6FD2144-8FE3-2A42-97C3-7CCB0B0F3D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98B6D567-B74F-0640-96B4-E011494E6754}"/>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B30DBA54-728D-844B-ADB7-88922399739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261AEE7-99B5-1148-B8B7-78C2BA06DFF3}"/>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430409320"/>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5CF4691-D3A8-4DD5-A21D-C57A374F58F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8875384B-83FB-4047-B936-1A0B2E1A38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DA1B6F79-626A-3C42-860D-CCA658045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27AD9D3-646E-0D4B-ACC8-B83D9FA9953D}"/>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4B2A3B06-AC5A-9942-AE37-2232C3B135E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3C710E6-A7F0-8943-8953-F3C0A0954C58}"/>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608715321"/>
      </p:ext>
    </p:extLst>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47248FCF-10F7-064A-985E-E1F38BDED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DFB38AFA-92DD-AE49-89F4-9727B0312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B63EF372-473F-1F4C-AB33-DEA376692502}"/>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8F022CF6-7520-574D-85ED-3ED115F50F5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3A0AD38-555E-4546-BEA4-7BF80FBDAB0D}"/>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858789437"/>
      </p:ext>
    </p:extLst>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83AFF38-86FA-234E-B19E-343F1DDE65E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1C6065F-FED3-2243-8503-EEE163369F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E1509505-E828-6B44-ADDB-A388A30E5609}"/>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BD7BEE04-1823-014C-A0BC-6F824977B98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6E4C5E25-70C6-E349-8E3E-0526530DA285}"/>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2851223842"/>
      </p:ext>
    </p:extLst>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17590021-F89F-164E-A8BB-B99BAFCF6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7631B188-AA15-9340-B2F4-4B57D3065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C533DD-7E8C-E54C-BE11-36EAE62DEBDB}"/>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8D82E487-CB36-1948-B9D4-D68D8781E6C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F950676-C2E1-4D4C-BD6D-F1A114575A8E}"/>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1771862823"/>
      </p:ext>
    </p:extLst>
  </p:cSld>
  <p:clrMapOvr>
    <a:masterClrMapping/>
  </p:clrMapOvr>
  <p:transition/>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F6CABF30-EF80-9C44-8293-9FBF3E813A9A}"/>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4A46A9C-E7CE-3746-B037-BC0A516CCE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78ACC62D-73E0-CA4B-956F-60502B92AD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49D543A-B37F-B245-9896-12E17E56C2E1}"/>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6" name="Footer Placeholder 5">
            <a:extLst>
              <a:ext uri="{FF2B5EF4-FFF2-40B4-BE49-F238E27FC236}">
                <a16:creationId xmlns:a16="http://schemas.microsoft.com/office/drawing/2014/main" id="{1498BBFA-5C83-5C49-8043-EFE000D1230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F4DD1DFA-5B96-084C-95E9-A403889CA361}"/>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3536799694"/>
      </p:ext>
    </p:extLst>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3913E3A8-35ED-B240-A6CE-BFBFD4917671}"/>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2431D097-C097-3544-A605-73514BE94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6D4231-9D04-0845-980A-E992FEC60A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ACFBA941-22E1-AE42-9B3D-CF7868DD6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9AC845-9E95-D846-987F-8C4A16288F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2636189D-1782-444C-B84F-5C18A55BAF48}"/>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8" name="Footer Placeholder 7">
            <a:extLst>
              <a:ext uri="{FF2B5EF4-FFF2-40B4-BE49-F238E27FC236}">
                <a16:creationId xmlns:a16="http://schemas.microsoft.com/office/drawing/2014/main" id="{352CDABA-1158-6F49-9B1A-1D0ABD6029E4}"/>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DA2CFF26-98E5-4E49-AE59-49BAACDC3A1F}"/>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896361858"/>
      </p:ext>
    </p:extLst>
  </p:cSld>
  <p:clrMapOvr>
    <a:masterClrMapping/>
  </p:clrMapOvr>
  <p:transition/>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FB943D53-7F66-644F-B8B2-DA0C6443E4A9}"/>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AD476700-2EFE-F849-9715-B68766CA15EB}"/>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4" name="Footer Placeholder 3">
            <a:extLst>
              <a:ext uri="{FF2B5EF4-FFF2-40B4-BE49-F238E27FC236}">
                <a16:creationId xmlns:a16="http://schemas.microsoft.com/office/drawing/2014/main" id="{0E5DA9E9-C1AA-1D4A-8C91-E6924C95548B}"/>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43C2ECB0-DCFF-F04C-B15C-DB6B5EDA2B93}"/>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723782008"/>
      </p:ext>
    </p:extLst>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4CBAEEA8-A2EA-CD48-8B4B-5555FC10D8F8}"/>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3" name="Footer Placeholder 2">
            <a:extLst>
              <a:ext uri="{FF2B5EF4-FFF2-40B4-BE49-F238E27FC236}">
                <a16:creationId xmlns:a16="http://schemas.microsoft.com/office/drawing/2014/main" id="{EDB2F6D0-7EF6-0D40-91C1-6EE473C5A96C}"/>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12EFDB7D-066F-594F-BD99-76E8A701CB55}"/>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2864665766"/>
      </p:ext>
    </p:extLst>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C9AD625-02F6-1A43-AC5B-4100FFD6D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B872A38B-EB52-A043-8078-F58B927AC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BF1212A0-E615-1B45-8EE3-B11A7FC7A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4F97F0-85C2-B849-8695-17D79C57BA5A}"/>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6" name="Footer Placeholder 5">
            <a:extLst>
              <a:ext uri="{FF2B5EF4-FFF2-40B4-BE49-F238E27FC236}">
                <a16:creationId xmlns:a16="http://schemas.microsoft.com/office/drawing/2014/main" id="{E8CC74C2-BA3D-6C4F-B5A9-D18C14586AE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35284D5-E1BF-4F4C-BA0D-B0F4AFC08A52}"/>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3007936234"/>
      </p:ext>
    </p:extLst>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63685DFE-99F0-A94F-8250-1EF6B8150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D9EBC3DA-12D3-3646-B835-E901CF1B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54F66CAA-47D5-E04A-AA41-BE8A87955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808B24-043D-354B-A0DC-8D03EB46B1B7}"/>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6" name="Footer Placeholder 5">
            <a:extLst>
              <a:ext uri="{FF2B5EF4-FFF2-40B4-BE49-F238E27FC236}">
                <a16:creationId xmlns:a16="http://schemas.microsoft.com/office/drawing/2014/main" id="{A29C5B7A-3A2F-D34A-BA6F-F72BFDE4C959}"/>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67938CB4-6FBC-084D-AABF-34383F3CCF16}"/>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2604327092"/>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92694FB7-B7A1-A345-84DD-8F6A1DDD6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5285A57D-CC1B-664C-9F95-367BFD499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68AEF225-6A87-2349-8DDF-BB52CE0E935B}"/>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4F17E377-18B7-424D-B583-C99A511374F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5F58DA6-6186-EF4E-A32B-A2DB2B0AFCB3}"/>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406757581"/>
      </p:ext>
    </p:extLst>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3AC17DCD-B2C1-254F-9DB0-C0C79125CAF3}"/>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6FD2144-8FE3-2A42-97C3-7CCB0B0F3D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98B6D567-B74F-0640-96B4-E011494E6754}"/>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B30DBA54-728D-844B-ADB7-88922399739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261AEE7-99B5-1148-B8B7-78C2BA06DFF3}"/>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430409320"/>
      </p:ext>
    </p:extLst>
  </p:cSld>
  <p:clrMapOvr>
    <a:masterClrMapping/>
  </p:clrMapOvr>
  <p:transition/>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8875384B-83FB-4047-B936-1A0B2E1A38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DA1B6F79-626A-3C42-860D-CCA658045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27AD9D3-646E-0D4B-ACC8-B83D9FA9953D}"/>
              </a:ext>
            </a:extLst>
          </p:cNvPr>
          <p:cNvSpPr>
            <a:spLocks noGrp="1"/>
          </p:cNvSpPr>
          <p:nvPr>
            <p:ph type="dt" sz="half" idx="10"/>
          </p:nvPr>
        </p:nvSpPr>
        <p:spPr/>
        <p:txBody>
          <a:body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4B2A3B06-AC5A-9942-AE37-2232C3B135E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3C710E6-A7F0-8943-8953-F3C0A0954C58}"/>
              </a:ext>
            </a:extLst>
          </p:cNvPr>
          <p:cNvSpPr>
            <a:spLocks noGrp="1"/>
          </p:cNvSpPr>
          <p:nvPr>
            <p:ph type="sldNum" sz="quarter" idx="12"/>
          </p:nvPr>
        </p:nvSpPr>
        <p:spPr/>
        <p:txBody>
          <a:bodyPr/>
          <a:lstStyle/>
          <a:p>
            <a:fld id="{67DF8C8F-4A8F-474C-87B6-42529095137B}" type="slidenum">
              <a:rPr lang="ro-RO" smtClean="0"/>
              <a:t>‹#›</a:t>
            </a:fld>
            <a:endParaRPr lang="ro-RO"/>
          </a:p>
        </p:txBody>
      </p:sp>
    </p:spTree>
    <p:extLst>
      <p:ext uri="{BB962C8B-B14F-4D97-AF65-F5344CB8AC3E}">
        <p14:creationId xmlns:p14="http://schemas.microsoft.com/office/powerpoint/2010/main" val="608715321"/>
      </p:ext>
    </p:extLst>
  </p:cSld>
  <p:clrMapOvr>
    <a:masterClrMapping/>
  </p:clrMapOvr>
  <p:transition/>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14301CE7-F9DF-E840-AE22-C7B4F620E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1FD380EE-0DDD-DC47-9807-CCDD2AED8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623B1869-3B21-2749-905D-4703C87738CC}"/>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0E3C2E3C-9949-8948-9DDB-B1021F86699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CBADA236-047F-5A49-82B8-6C389244CD2F}"/>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902386615"/>
      </p:ext>
    </p:extLst>
  </p:cSld>
  <p:clrMapOvr>
    <a:masterClrMapping/>
  </p:clrMapOvr>
  <p:transition/>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A1A2D973-50C6-D548-8944-50864C98F3A0}"/>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934250A-AE36-1E4B-A354-7254022211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734A8D7-45D6-3142-9F47-E6736DCE889D}"/>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44BA70F5-39E1-A440-B65B-E667B15BC99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1824839-706A-2F4C-AE87-695870C4DD59}"/>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199852399"/>
      </p:ext>
    </p:extLst>
  </p:cSld>
  <p:clrMapOvr>
    <a:masterClrMapping/>
  </p:clrMapOvr>
  <p:transition/>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F8B504B7-5C9C-DB43-8403-C1FFE136F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EDADD453-D5A4-394A-A521-6B637A808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026C9A-11AB-9148-BCB9-0B26FA76819E}"/>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DC9A406F-6A03-D640-A742-6234B675027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FFF035F-F39E-224E-A66D-E1D4B9579FD7}"/>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4102545175"/>
      </p:ext>
    </p:extLst>
  </p:cSld>
  <p:clrMapOvr>
    <a:masterClrMapping/>
  </p:clrMapOvr>
  <p:transition/>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CC2B0159-B23D-274F-934B-3A290E2C75A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78E85AFE-E6FA-D54A-BECA-513B66521B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3F6B9671-A770-BB49-96D4-591DD11A5D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0D63CC3F-8971-9F4D-9204-292DD96C7E30}"/>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6" name="Footer Placeholder 5">
            <a:extLst>
              <a:ext uri="{FF2B5EF4-FFF2-40B4-BE49-F238E27FC236}">
                <a16:creationId xmlns:a16="http://schemas.microsoft.com/office/drawing/2014/main" id="{9AA78119-D0B8-D545-9A5B-08500F67DF0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BE94352-6DED-8349-820D-898BDE90676E}"/>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1708611726"/>
      </p:ext>
    </p:extLst>
  </p:cSld>
  <p:clrMapOvr>
    <a:masterClrMapping/>
  </p:clrMapOvr>
  <p:transition/>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E13492D1-5696-0F43-BDC3-743231394C9E}"/>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AA4BFAD5-08C7-3040-9829-FB18AF5A4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B3CDA4-72E4-214C-93D2-81A2DE7987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B316424-477D-4245-9D92-6705C0923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74F247-59A4-8B4A-9638-EFCA7E7D63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88CF8C27-F02F-DC40-BD72-C49F71ACC2F0}"/>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8" name="Footer Placeholder 7">
            <a:extLst>
              <a:ext uri="{FF2B5EF4-FFF2-40B4-BE49-F238E27FC236}">
                <a16:creationId xmlns:a16="http://schemas.microsoft.com/office/drawing/2014/main" id="{87FDD7FC-33C2-D147-AC0E-D75899D84469}"/>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800F4DFE-928E-E740-9616-07E5074864B8}"/>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4234819891"/>
      </p:ext>
    </p:extLst>
  </p:cSld>
  <p:clrMapOvr>
    <a:masterClrMapping/>
  </p:clrMapOvr>
  <p:transition/>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8980925F-8025-2E44-8D4B-3921114B8BF3}"/>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F056987-BE43-4D41-B02F-7649D2FB6477}"/>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4" name="Footer Placeholder 3">
            <a:extLst>
              <a:ext uri="{FF2B5EF4-FFF2-40B4-BE49-F238E27FC236}">
                <a16:creationId xmlns:a16="http://schemas.microsoft.com/office/drawing/2014/main" id="{B7BB2125-A256-5043-BDCE-DA1DC8D33FCF}"/>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8732BA6E-3B18-3A42-822F-2E03717221E0}"/>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088311559"/>
      </p:ext>
    </p:extLst>
  </p:cSld>
  <p:clrMapOvr>
    <a:masterClrMapping/>
  </p:clrMapOvr>
  <p:transition/>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25585181-3C6B-3E44-90E2-E2BA7883D520}"/>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3" name="Footer Placeholder 2">
            <a:extLst>
              <a:ext uri="{FF2B5EF4-FFF2-40B4-BE49-F238E27FC236}">
                <a16:creationId xmlns:a16="http://schemas.microsoft.com/office/drawing/2014/main" id="{57CEB769-7968-5648-80A3-F589E88C0263}"/>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FC6D1C89-FB4B-5E4A-AF6A-CAFC00416E98}"/>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3818689627"/>
      </p:ext>
    </p:extLst>
  </p:cSld>
  <p:clrMapOvr>
    <a:masterClrMapping/>
  </p:clrMapOvr>
  <p:transition/>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665635F9-F922-4A4F-B387-6655DE70D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BD764922-6AD2-EA47-BD2A-934923D4E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A15ED105-CEBD-CB4D-886C-9CDA2ABBE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51F48A-A16F-0240-B76E-55BC943426B8}"/>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6" name="Footer Placeholder 5">
            <a:extLst>
              <a:ext uri="{FF2B5EF4-FFF2-40B4-BE49-F238E27FC236}">
                <a16:creationId xmlns:a16="http://schemas.microsoft.com/office/drawing/2014/main" id="{E777D1AE-934A-8E47-863F-F82D3ED1DBF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8392A0DB-DCDB-DB44-B079-8FD75D4864E5}"/>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1123660259"/>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99C9C6E-C935-3345-B30F-F7099E37675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CD5E11E6-084D-CD42-8404-D7A2E7CE82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350E2D23-D239-C54D-92C3-357346A6D6E4}"/>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C2874BE1-8129-C54A-B7AF-E92E770FDC6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8FF52E4E-5DF4-854C-9CB3-DB23D3C8969C}"/>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237387275"/>
      </p:ext>
    </p:extLst>
  </p:cSld>
  <p:clrMapOvr>
    <a:masterClrMapping/>
  </p:clrMapOvr>
  <p:transition/>
  <p:timing/>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8E7B5959-A084-EF4B-98E8-A5A80B933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5A15CEDE-FF42-E346-A4C3-F93E5A31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33036BE8-335B-0144-AE00-68D02CCBE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CCE91-2DAD-FB41-B3E0-8BD36D37541B}"/>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6" name="Footer Placeholder 5">
            <a:extLst>
              <a:ext uri="{FF2B5EF4-FFF2-40B4-BE49-F238E27FC236}">
                <a16:creationId xmlns:a16="http://schemas.microsoft.com/office/drawing/2014/main" id="{E9EECAAA-8F46-2F40-9B99-0045A7A143C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4EAD8B9F-B822-314C-A13B-4D1DD1BACE73}"/>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784156888"/>
      </p:ext>
    </p:extLst>
  </p:cSld>
  <p:clrMapOvr>
    <a:masterClrMapping/>
  </p:clrMapOvr>
  <p:transition/>
  <p:timing/>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3FDD59C-8A0C-4D48-8362-70D087AAEB49}"/>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3B4B045-DCDF-D047-93CA-17BC770946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CBADAB8-2E79-B242-B682-7535B2B767A1}"/>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38FE2DBB-691C-314D-A69F-0C67A59E49B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10F3E14-7FD4-054B-A9BA-7A4B9BC03DDE}"/>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4239635463"/>
      </p:ext>
    </p:extLst>
  </p:cSld>
  <p:clrMapOvr>
    <a:masterClrMapping/>
  </p:clrMapOvr>
  <p:transition/>
  <p:timing/>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D82D65C4-B089-5141-963F-D3940E4B0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6BE048E-818B-B249-8A03-446C376120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984D94D-127B-B14B-8A6F-45FA9FAFAB2B}"/>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BB8EBC8A-8FFA-2B49-8FB6-AC42AB72F07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443E982-2E14-104C-9629-2F74CA44292A}"/>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655482258"/>
      </p:ext>
    </p:extLst>
  </p:cSld>
  <p:clrMapOvr>
    <a:masterClrMapping/>
  </p:clrMapOvr>
  <p:transition/>
  <p:timing/>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14301CE7-F9DF-E840-AE22-C7B4F620E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1FD380EE-0DDD-DC47-9807-CCDD2AED8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623B1869-3B21-2749-905D-4703C87738CC}"/>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0E3C2E3C-9949-8948-9DDB-B1021F86699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CBADA236-047F-5A49-82B8-6C389244CD2F}"/>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902386615"/>
      </p:ext>
    </p:extLst>
  </p:cSld>
  <p:clrMapOvr>
    <a:masterClrMapping/>
  </p:clrMapOvr>
  <p:transition/>
  <p:timing/>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A1A2D973-50C6-D548-8944-50864C98F3A0}"/>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934250A-AE36-1E4B-A354-7254022211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734A8D7-45D6-3142-9F47-E6736DCE889D}"/>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44BA70F5-39E1-A440-B65B-E667B15BC99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1824839-706A-2F4C-AE87-695870C4DD59}"/>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199852399"/>
      </p:ext>
    </p:extLst>
  </p:cSld>
  <p:clrMapOvr>
    <a:masterClrMapping/>
  </p:clrMapOvr>
  <p:transition/>
  <p:timing/>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F8B504B7-5C9C-DB43-8403-C1FFE136F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EDADD453-D5A4-394A-A521-6B637A808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026C9A-11AB-9148-BCB9-0B26FA76819E}"/>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DC9A406F-6A03-D640-A742-6234B675027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FFF035F-F39E-224E-A66D-E1D4B9579FD7}"/>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4102545175"/>
      </p:ext>
    </p:extLst>
  </p:cSld>
  <p:clrMapOvr>
    <a:masterClrMapping/>
  </p:clrMapOvr>
  <p:transition/>
  <p:timing/>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CC2B0159-B23D-274F-934B-3A290E2C75A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78E85AFE-E6FA-D54A-BECA-513B66521B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3F6B9671-A770-BB49-96D4-591DD11A5D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0D63CC3F-8971-9F4D-9204-292DD96C7E30}"/>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6" name="Footer Placeholder 5">
            <a:extLst>
              <a:ext uri="{FF2B5EF4-FFF2-40B4-BE49-F238E27FC236}">
                <a16:creationId xmlns:a16="http://schemas.microsoft.com/office/drawing/2014/main" id="{9AA78119-D0B8-D545-9A5B-08500F67DF0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BE94352-6DED-8349-820D-898BDE90676E}"/>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1708611726"/>
      </p:ext>
    </p:extLst>
  </p:cSld>
  <p:clrMapOvr>
    <a:masterClrMapping/>
  </p:clrMapOvr>
  <p:transition/>
  <p:timing/>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E13492D1-5696-0F43-BDC3-743231394C9E}"/>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AA4BFAD5-08C7-3040-9829-FB18AF5A4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B3CDA4-72E4-214C-93D2-81A2DE7987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B316424-477D-4245-9D92-6705C0923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74F247-59A4-8B4A-9638-EFCA7E7D63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88CF8C27-F02F-DC40-BD72-C49F71ACC2F0}"/>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8" name="Footer Placeholder 7">
            <a:extLst>
              <a:ext uri="{FF2B5EF4-FFF2-40B4-BE49-F238E27FC236}">
                <a16:creationId xmlns:a16="http://schemas.microsoft.com/office/drawing/2014/main" id="{87FDD7FC-33C2-D147-AC0E-D75899D84469}"/>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800F4DFE-928E-E740-9616-07E5074864B8}"/>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4234819891"/>
      </p:ext>
    </p:extLst>
  </p:cSld>
  <p:clrMapOvr>
    <a:masterClrMapping/>
  </p:clrMapOvr>
  <p:transition/>
  <p:timing/>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8980925F-8025-2E44-8D4B-3921114B8BF3}"/>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F056987-BE43-4D41-B02F-7649D2FB6477}"/>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4" name="Footer Placeholder 3">
            <a:extLst>
              <a:ext uri="{FF2B5EF4-FFF2-40B4-BE49-F238E27FC236}">
                <a16:creationId xmlns:a16="http://schemas.microsoft.com/office/drawing/2014/main" id="{B7BB2125-A256-5043-BDCE-DA1DC8D33FCF}"/>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8732BA6E-3B18-3A42-822F-2E03717221E0}"/>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088311559"/>
      </p:ext>
    </p:extLst>
  </p:cSld>
  <p:clrMapOvr>
    <a:masterClrMapping/>
  </p:clrMapOvr>
  <p:transition/>
  <p:timing/>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25585181-3C6B-3E44-90E2-E2BA7883D520}"/>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3" name="Footer Placeholder 2">
            <a:extLst>
              <a:ext uri="{FF2B5EF4-FFF2-40B4-BE49-F238E27FC236}">
                <a16:creationId xmlns:a16="http://schemas.microsoft.com/office/drawing/2014/main" id="{57CEB769-7968-5648-80A3-F589E88C0263}"/>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FC6D1C89-FB4B-5E4A-AF6A-CAFC00416E98}"/>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3818689627"/>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6F939A00-1A0D-BA4C-B01C-FBA6C01EB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C17A88FE-BB3C-C947-80D9-115B22786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DF0AA3-26FD-444B-A2B9-FF989097F545}"/>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A27DBF75-3AC7-2745-9CC4-319EDADF07E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86058E8-68A9-DF4F-B84E-B4EDD42A9886}"/>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2791767447"/>
      </p:ext>
    </p:extLst>
  </p:cSld>
  <p:clrMapOvr>
    <a:masterClrMapping/>
  </p:clrMapOvr>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665635F9-F922-4A4F-B387-6655DE70D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BD764922-6AD2-EA47-BD2A-934923D4E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A15ED105-CEBD-CB4D-886C-9CDA2ABBE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51F48A-A16F-0240-B76E-55BC943426B8}"/>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6" name="Footer Placeholder 5">
            <a:extLst>
              <a:ext uri="{FF2B5EF4-FFF2-40B4-BE49-F238E27FC236}">
                <a16:creationId xmlns:a16="http://schemas.microsoft.com/office/drawing/2014/main" id="{E777D1AE-934A-8E47-863F-F82D3ED1DBF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8392A0DB-DCDB-DB44-B079-8FD75D4864E5}"/>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1123660259"/>
      </p:ext>
    </p:extLst>
  </p:cSld>
  <p:clrMapOvr>
    <a:masterClrMapping/>
  </p:clrMapOvr>
  <p:transition/>
  <p:timing/>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8E7B5959-A084-EF4B-98E8-A5A80B933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5A15CEDE-FF42-E346-A4C3-F93E5A31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33036BE8-335B-0144-AE00-68D02CCBE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CCE91-2DAD-FB41-B3E0-8BD36D37541B}"/>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6" name="Footer Placeholder 5">
            <a:extLst>
              <a:ext uri="{FF2B5EF4-FFF2-40B4-BE49-F238E27FC236}">
                <a16:creationId xmlns:a16="http://schemas.microsoft.com/office/drawing/2014/main" id="{E9EECAAA-8F46-2F40-9B99-0045A7A143C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4EAD8B9F-B822-314C-A13B-4D1DD1BACE73}"/>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784156888"/>
      </p:ext>
    </p:extLst>
  </p:cSld>
  <p:clrMapOvr>
    <a:masterClrMapping/>
  </p:clrMapOvr>
  <p:transition/>
  <p:timing/>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3FDD59C-8A0C-4D48-8362-70D087AAEB49}"/>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3B4B045-DCDF-D047-93CA-17BC770946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CBADAB8-2E79-B242-B682-7535B2B767A1}"/>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38FE2DBB-691C-314D-A69F-0C67A59E49B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10F3E14-7FD4-054B-A9BA-7A4B9BC03DDE}"/>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4239635463"/>
      </p:ext>
    </p:extLst>
  </p:cSld>
  <p:clrMapOvr>
    <a:masterClrMapping/>
  </p:clrMapOvr>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D82D65C4-B089-5141-963F-D3940E4B0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6BE048E-818B-B249-8A03-446C376120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984D94D-127B-B14B-8A6F-45FA9FAFAB2B}"/>
              </a:ext>
            </a:extLst>
          </p:cNvPr>
          <p:cNvSpPr>
            <a:spLocks noGrp="1"/>
          </p:cNvSpPr>
          <p:nvPr>
            <p:ph type="dt" sz="half" idx="10"/>
          </p:nvPr>
        </p:nvSpPr>
        <p:spPr/>
        <p:txBody>
          <a:body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BB8EBC8A-8FFA-2B49-8FB6-AC42AB72F07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443E982-2E14-104C-9629-2F74CA44292A}"/>
              </a:ext>
            </a:extLst>
          </p:cNvPr>
          <p:cNvSpPr>
            <a:spLocks noGrp="1"/>
          </p:cNvSpPr>
          <p:nvPr>
            <p:ph type="sldNum" sz="quarter" idx="12"/>
          </p:nvPr>
        </p:nvSpPr>
        <p:spPr/>
        <p:txBody>
          <a:bodyPr/>
          <a:lstStyle/>
          <a:p>
            <a:fld id="{53121A6A-B2C2-6340-93E6-BF07BB1E95AC}" type="slidenum">
              <a:rPr lang="ro-RO" smtClean="0"/>
              <a:t>‹#›</a:t>
            </a:fld>
            <a:endParaRPr lang="ro-RO"/>
          </a:p>
        </p:txBody>
      </p:sp>
    </p:spTree>
    <p:extLst>
      <p:ext uri="{BB962C8B-B14F-4D97-AF65-F5344CB8AC3E}">
        <p14:creationId xmlns:p14="http://schemas.microsoft.com/office/powerpoint/2010/main" val="2655482258"/>
      </p:ext>
    </p:extLst>
  </p:cSld>
  <p:clrMapOvr>
    <a:masterClrMapping/>
  </p:clrMapOvr>
  <p:transition/>
  <p:timing/>
</p:sldLayout>
</file>

<file path=ppt/slideLayouts/slideLayout1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4AC1625-56FC-704D-8220-4488D8457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C8D4DBCF-3BBF-EC45-AF0A-7C8EE201F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A9444BF7-1193-B546-8D85-80C9D9E47278}"/>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96486FA4-096D-C34C-A8F1-71E3E326E98E}"/>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D17FACB-880C-5147-AA80-945E3A926E4A}"/>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731624468"/>
      </p:ext>
    </p:extLst>
  </p:cSld>
  <p:clrMapOvr>
    <a:masterClrMapping/>
  </p:clrMapOvr>
  <p:transition/>
  <p:timing/>
</p:sldLayout>
</file>

<file path=ppt/slideLayouts/slideLayout1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C2549736-02E0-244C-81FA-E12483FF2AEB}"/>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9104A3D7-F063-954D-B97B-8D0A0E09B6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C3DDCAA-6DC1-6244-BC82-E43EEFAB9799}"/>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33E8F22D-8DD0-824A-B988-E4BE266D8C2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F61B979-EC94-744D-9D8F-D76F686DAD1E}"/>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2353743106"/>
      </p:ext>
    </p:extLst>
  </p:cSld>
  <p:clrMapOvr>
    <a:masterClrMapping/>
  </p:clrMapOvr>
  <p:transition/>
  <p:timing/>
</p:sldLayout>
</file>

<file path=ppt/slideLayouts/slideLayout1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6BDBFFEC-7BF6-0E41-8C17-261A7A77B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7CA02FFB-FAC2-D041-80B6-519D1E3C2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B749F2-DF25-4749-9D62-B1F8F8274E32}"/>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CB8B3AC6-58EB-1D45-B02B-3BC2AEC15D9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BD751BF-BAAE-AD4E-950C-5955AF9C32C4}"/>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1371238004"/>
      </p:ext>
    </p:extLst>
  </p:cSld>
  <p:clrMapOvr>
    <a:masterClrMapping/>
  </p:clrMapOvr>
  <p:transition/>
  <p:timing/>
</p:sldLayout>
</file>

<file path=ppt/slideLayouts/slideLayout1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50DA22CB-A86E-9F43-BD14-FEE3D998DE5B}"/>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26816294-DCEB-DF41-B92F-E6C8F943E0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A5D74C6-8E55-B24B-A622-AAAC6FEA0B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C04F8A7F-26C5-D84F-8431-7B71FFB3FBC8}"/>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6" name="Footer Placeholder 5">
            <a:extLst>
              <a:ext uri="{FF2B5EF4-FFF2-40B4-BE49-F238E27FC236}">
                <a16:creationId xmlns:a16="http://schemas.microsoft.com/office/drawing/2014/main" id="{B7B9322B-92EE-3D48-BBE1-D65B53D17EA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82C7E83-06FB-3342-9685-F3FA4AE48226}"/>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3886616311"/>
      </p:ext>
    </p:extLst>
  </p:cSld>
  <p:clrMapOvr>
    <a:masterClrMapping/>
  </p:clrMapOvr>
  <p:transition/>
  <p:timing/>
</p:sldLayout>
</file>

<file path=ppt/slideLayouts/slideLayout1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B3CE91D3-908C-FB43-BB8C-00A56E3C7FCD}"/>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0CA9C7D-6DCA-7749-B3BB-1E769FA3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6CE4D9-0809-9943-AA9D-367A962196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BDB136C1-4B9C-7F40-8D79-0F3FA3D31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8E7ABE-6179-B247-A599-7D54C834F6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02337C5-4DFA-984C-919B-F77809DEA604}"/>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8" name="Footer Placeholder 7">
            <a:extLst>
              <a:ext uri="{FF2B5EF4-FFF2-40B4-BE49-F238E27FC236}">
                <a16:creationId xmlns:a16="http://schemas.microsoft.com/office/drawing/2014/main" id="{2E6B0A16-4EA1-434C-934E-067915B50C7B}"/>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37A7707F-9F45-CF41-872B-7CE8CC9DCBB3}"/>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3461818352"/>
      </p:ext>
    </p:extLst>
  </p:cSld>
  <p:clrMapOvr>
    <a:masterClrMapping/>
  </p:clrMapOvr>
  <p:transition/>
  <p:timing/>
</p:sldLayout>
</file>

<file path=ppt/slideLayouts/slideLayout1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BA816F8-59D3-CB4E-88EC-ABAE6C979F5E}"/>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6B0C765-36AF-3A43-BB3C-6F55672352E0}"/>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4" name="Footer Placeholder 3">
            <a:extLst>
              <a:ext uri="{FF2B5EF4-FFF2-40B4-BE49-F238E27FC236}">
                <a16:creationId xmlns:a16="http://schemas.microsoft.com/office/drawing/2014/main" id="{BCD43E74-0DEA-E045-8BD6-BBB70737C420}"/>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77E9A298-6E5B-FB4B-AED9-678A10B6AD08}"/>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2538262962"/>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5D2F22F-36D0-FC41-9672-4EA70F16889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F8CB51E-3A2B-8E45-A18B-35C92A85C2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7BE1A6A5-3FDF-5749-818D-8DF257C48F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09F77DA3-3D07-F04A-9530-60065DC1A7A9}"/>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6" name="Footer Placeholder 5">
            <a:extLst>
              <a:ext uri="{FF2B5EF4-FFF2-40B4-BE49-F238E27FC236}">
                <a16:creationId xmlns:a16="http://schemas.microsoft.com/office/drawing/2014/main" id="{7A34DEB4-77AD-D64D-BAA7-066BD8CA4ED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E0C5838-FD8A-B641-B73B-E5F48C8CD062}"/>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3590783127"/>
      </p:ext>
    </p:extLst>
  </p:cSld>
  <p:clrMapOvr>
    <a:masterClrMapping/>
  </p:clrMapOvr>
  <p:transition/>
  <p:timing/>
</p:sldLayout>
</file>

<file path=ppt/slideLayouts/slideLayout1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86573E0D-3D12-2146-91BC-5A0CC7B8B961}"/>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3" name="Footer Placeholder 2">
            <a:extLst>
              <a:ext uri="{FF2B5EF4-FFF2-40B4-BE49-F238E27FC236}">
                <a16:creationId xmlns:a16="http://schemas.microsoft.com/office/drawing/2014/main" id="{DC681DD9-6202-3C47-B13D-84A436211650}"/>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E812F0AC-01F5-204D-9797-E92659061D3A}"/>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3485523080"/>
      </p:ext>
    </p:extLst>
  </p:cSld>
  <p:clrMapOvr>
    <a:masterClrMapping/>
  </p:clrMapOvr>
  <p:transition/>
  <p:timing/>
</p:sldLayout>
</file>

<file path=ppt/slideLayouts/slideLayout1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74D358B9-0CF5-6E45-A08B-914851699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2D8A4D77-FBBA-BB4B-B24D-9B50BF592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C131F2AD-F97E-1D40-9369-603F82160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5A0D3D-AE3F-AE42-B4DE-881998AFE514}"/>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6" name="Footer Placeholder 5">
            <a:extLst>
              <a:ext uri="{FF2B5EF4-FFF2-40B4-BE49-F238E27FC236}">
                <a16:creationId xmlns:a16="http://schemas.microsoft.com/office/drawing/2014/main" id="{1C52573F-7127-1247-83F3-0B02C8396D5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86C29891-A3DF-0048-B330-434013F0D2A8}"/>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1261749053"/>
      </p:ext>
    </p:extLst>
  </p:cSld>
  <p:clrMapOvr>
    <a:masterClrMapping/>
  </p:clrMapOvr>
  <p:transition/>
  <p:timing/>
</p:sldLayout>
</file>

<file path=ppt/slideLayouts/slideLayout1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7626336-AA9B-DC48-830B-AB5390BBD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47089057-096E-E548-A80E-360393940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6FD0DAE8-355B-8F47-AA4F-BE033C727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95BE8-04BD-2341-8A6D-EFF1956511DD}"/>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6" name="Footer Placeholder 5">
            <a:extLst>
              <a:ext uri="{FF2B5EF4-FFF2-40B4-BE49-F238E27FC236}">
                <a16:creationId xmlns:a16="http://schemas.microsoft.com/office/drawing/2014/main" id="{2CF1952F-1588-3842-AAFF-8F5633EE854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3EF0C8B6-C356-1042-ABE5-701972904892}"/>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4024303381"/>
      </p:ext>
    </p:extLst>
  </p:cSld>
  <p:clrMapOvr>
    <a:masterClrMapping/>
  </p:clrMapOvr>
  <p:transition/>
  <p:timing/>
</p:sldLayout>
</file>

<file path=ppt/slideLayouts/slideLayout1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0958E092-0C21-6247-A8B9-30283200E71C}"/>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6847284-ECD5-DA45-B1F9-DFB05B1278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EEE997E-F62E-7E47-8779-464BBE444B10}"/>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3671FA59-549C-124C-88E3-F2C3146CF5A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4289974-4764-204E-8898-0019D52E331F}"/>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2631088022"/>
      </p:ext>
    </p:extLst>
  </p:cSld>
  <p:clrMapOvr>
    <a:masterClrMapping/>
  </p:clrMapOvr>
  <p:transition/>
  <p:timing/>
</p:sldLayout>
</file>

<file path=ppt/slideLayouts/slideLayout1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8AC79456-00F1-1941-BC7F-51C2F9535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3448E6BB-0890-B249-98CF-1779E55C03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786879C-20DD-8041-8460-55503671B8C9}"/>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7DBEC4D3-BA46-2A42-9827-27C2B4A90EF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202480D5-F39A-1040-BD3C-72288C574592}"/>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441016806"/>
      </p:ext>
    </p:extLst>
  </p:cSld>
  <p:clrMapOvr>
    <a:masterClrMapping/>
  </p:clrMapOvr>
  <p:transition/>
  <p:timing/>
</p:sldLayout>
</file>

<file path=ppt/slideLayouts/slideLayout1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4AC1625-56FC-704D-8220-4488D8457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C8D4DBCF-3BBF-EC45-AF0A-7C8EE201F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A9444BF7-1193-B546-8D85-80C9D9E47278}"/>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96486FA4-096D-C34C-A8F1-71E3E326E98E}"/>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D17FACB-880C-5147-AA80-945E3A926E4A}"/>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731624468"/>
      </p:ext>
    </p:extLst>
  </p:cSld>
  <p:clrMapOvr>
    <a:masterClrMapping/>
  </p:clrMapOvr>
  <p:transition/>
  <p:timing/>
</p:sldLayout>
</file>

<file path=ppt/slideLayouts/slideLayout1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C2549736-02E0-244C-81FA-E12483FF2AEB}"/>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9104A3D7-F063-954D-B97B-8D0A0E09B6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C3DDCAA-6DC1-6244-BC82-E43EEFAB9799}"/>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33E8F22D-8DD0-824A-B988-E4BE266D8C2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F61B979-EC94-744D-9D8F-D76F686DAD1E}"/>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2353743106"/>
      </p:ext>
    </p:extLst>
  </p:cSld>
  <p:clrMapOvr>
    <a:masterClrMapping/>
  </p:clrMapOvr>
  <p:transition/>
  <p:timing/>
</p:sldLayout>
</file>

<file path=ppt/slideLayouts/slideLayout1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6BDBFFEC-7BF6-0E41-8C17-261A7A77B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7CA02FFB-FAC2-D041-80B6-519D1E3C2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B749F2-DF25-4749-9D62-B1F8F8274E32}"/>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CB8B3AC6-58EB-1D45-B02B-3BC2AEC15D9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BD751BF-BAAE-AD4E-950C-5955AF9C32C4}"/>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1371238004"/>
      </p:ext>
    </p:extLst>
  </p:cSld>
  <p:clrMapOvr>
    <a:masterClrMapping/>
  </p:clrMapOvr>
  <p:transition/>
  <p:timing/>
</p:sldLayout>
</file>

<file path=ppt/slideLayouts/slideLayout1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50DA22CB-A86E-9F43-BD14-FEE3D998DE5B}"/>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26816294-DCEB-DF41-B92F-E6C8F943E0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A5D74C6-8E55-B24B-A622-AAAC6FEA0B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C04F8A7F-26C5-D84F-8431-7B71FFB3FBC8}"/>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6" name="Footer Placeholder 5">
            <a:extLst>
              <a:ext uri="{FF2B5EF4-FFF2-40B4-BE49-F238E27FC236}">
                <a16:creationId xmlns:a16="http://schemas.microsoft.com/office/drawing/2014/main" id="{B7B9322B-92EE-3D48-BBE1-D65B53D17EA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82C7E83-06FB-3342-9685-F3FA4AE48226}"/>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3886616311"/>
      </p:ext>
    </p:extLst>
  </p:cSld>
  <p:clrMapOvr>
    <a:masterClrMapping/>
  </p:clrMapOvr>
  <p:transition/>
  <p:timing/>
</p:sldLayout>
</file>

<file path=ppt/slideLayouts/slideLayout1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B3CE91D3-908C-FB43-BB8C-00A56E3C7FCD}"/>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0CA9C7D-6DCA-7749-B3BB-1E769FA3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6CE4D9-0809-9943-AA9D-367A962196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BDB136C1-4B9C-7F40-8D79-0F3FA3D31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8E7ABE-6179-B247-A599-7D54C834F6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02337C5-4DFA-984C-919B-F77809DEA604}"/>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8" name="Footer Placeholder 7">
            <a:extLst>
              <a:ext uri="{FF2B5EF4-FFF2-40B4-BE49-F238E27FC236}">
                <a16:creationId xmlns:a16="http://schemas.microsoft.com/office/drawing/2014/main" id="{2E6B0A16-4EA1-434C-934E-067915B50C7B}"/>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37A7707F-9F45-CF41-872B-7CE8CC9DCBB3}"/>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346181835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C0EBBAAA-0C6D-764C-A856-7462726F7189}"/>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524E61D8-8BD1-314C-896C-0077BD4D5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B85572-7C61-CD41-B54A-28E9D0960A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FC859E7A-BB40-A44E-81A5-2E617C633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4B96ED-F424-CA40-ADE4-BA258A2483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14CB8E79-CF78-C448-83D7-FE7EA06B10E3}"/>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8" name="Footer Placeholder 7">
            <a:extLst>
              <a:ext uri="{FF2B5EF4-FFF2-40B4-BE49-F238E27FC236}">
                <a16:creationId xmlns:a16="http://schemas.microsoft.com/office/drawing/2014/main" id="{F72436B7-7CAA-8A4F-A245-DD8B93BC73E7}"/>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AD6F3790-7C57-2541-9A98-74027F2ADC99}"/>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3676003429"/>
      </p:ext>
    </p:extLst>
  </p:cSld>
  <p:clrMapOvr>
    <a:masterClrMapping/>
  </p:clrMapOvr>
  <p:transition/>
  <p:timing/>
</p:sldLayout>
</file>

<file path=ppt/slideLayouts/slideLayout1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BA816F8-59D3-CB4E-88EC-ABAE6C979F5E}"/>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6B0C765-36AF-3A43-BB3C-6F55672352E0}"/>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4" name="Footer Placeholder 3">
            <a:extLst>
              <a:ext uri="{FF2B5EF4-FFF2-40B4-BE49-F238E27FC236}">
                <a16:creationId xmlns:a16="http://schemas.microsoft.com/office/drawing/2014/main" id="{BCD43E74-0DEA-E045-8BD6-BBB70737C420}"/>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77E9A298-6E5B-FB4B-AED9-678A10B6AD08}"/>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2538262962"/>
      </p:ext>
    </p:extLst>
  </p:cSld>
  <p:clrMapOvr>
    <a:masterClrMapping/>
  </p:clrMapOvr>
  <p:transition/>
  <p:timing/>
</p:sldLayout>
</file>

<file path=ppt/slideLayouts/slideLayout1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86573E0D-3D12-2146-91BC-5A0CC7B8B961}"/>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3" name="Footer Placeholder 2">
            <a:extLst>
              <a:ext uri="{FF2B5EF4-FFF2-40B4-BE49-F238E27FC236}">
                <a16:creationId xmlns:a16="http://schemas.microsoft.com/office/drawing/2014/main" id="{DC681DD9-6202-3C47-B13D-84A436211650}"/>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E812F0AC-01F5-204D-9797-E92659061D3A}"/>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3485523080"/>
      </p:ext>
    </p:extLst>
  </p:cSld>
  <p:clrMapOvr>
    <a:masterClrMapping/>
  </p:clrMapOvr>
  <p:transition/>
  <p:timing/>
</p:sldLayout>
</file>

<file path=ppt/slideLayouts/slideLayout1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74D358B9-0CF5-6E45-A08B-914851699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2D8A4D77-FBBA-BB4B-B24D-9B50BF592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C131F2AD-F97E-1D40-9369-603F82160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5A0D3D-AE3F-AE42-B4DE-881998AFE514}"/>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6" name="Footer Placeholder 5">
            <a:extLst>
              <a:ext uri="{FF2B5EF4-FFF2-40B4-BE49-F238E27FC236}">
                <a16:creationId xmlns:a16="http://schemas.microsoft.com/office/drawing/2014/main" id="{1C52573F-7127-1247-83F3-0B02C8396D5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86C29891-A3DF-0048-B330-434013F0D2A8}"/>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1261749053"/>
      </p:ext>
    </p:extLst>
  </p:cSld>
  <p:clrMapOvr>
    <a:masterClrMapping/>
  </p:clrMapOvr>
  <p:transition/>
  <p:timing/>
</p:sldLayout>
</file>

<file path=ppt/slideLayouts/slideLayout1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7626336-AA9B-DC48-830B-AB5390BBD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47089057-096E-E548-A80E-360393940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6FD0DAE8-355B-8F47-AA4F-BE033C727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95BE8-04BD-2341-8A6D-EFF1956511DD}"/>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6" name="Footer Placeholder 5">
            <a:extLst>
              <a:ext uri="{FF2B5EF4-FFF2-40B4-BE49-F238E27FC236}">
                <a16:creationId xmlns:a16="http://schemas.microsoft.com/office/drawing/2014/main" id="{2CF1952F-1588-3842-AAFF-8F5633EE854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3EF0C8B6-C356-1042-ABE5-701972904892}"/>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4024303381"/>
      </p:ext>
    </p:extLst>
  </p:cSld>
  <p:clrMapOvr>
    <a:masterClrMapping/>
  </p:clrMapOvr>
  <p:transition/>
  <p:timing/>
</p:sldLayout>
</file>

<file path=ppt/slideLayouts/slideLayout1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0958E092-0C21-6247-A8B9-30283200E71C}"/>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6847284-ECD5-DA45-B1F9-DFB05B1278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EEE997E-F62E-7E47-8779-464BBE444B10}"/>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3671FA59-549C-124C-88E3-F2C3146CF5A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4289974-4764-204E-8898-0019D52E331F}"/>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2631088022"/>
      </p:ext>
    </p:extLst>
  </p:cSld>
  <p:clrMapOvr>
    <a:masterClrMapping/>
  </p:clrMapOvr>
  <p:transition/>
  <p:timing/>
</p:sldLayout>
</file>

<file path=ppt/slideLayouts/slideLayout1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8AC79456-00F1-1941-BC7F-51C2F9535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3448E6BB-0890-B249-98CF-1779E55C03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786879C-20DD-8041-8460-55503671B8C9}"/>
              </a:ext>
            </a:extLst>
          </p:cNvPr>
          <p:cNvSpPr>
            <a:spLocks noGrp="1"/>
          </p:cNvSpPr>
          <p:nvPr>
            <p:ph type="dt" sz="half" idx="10"/>
          </p:nvPr>
        </p:nvSpPr>
        <p:spPr/>
        <p:txBody>
          <a:body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7DBEC4D3-BA46-2A42-9827-27C2B4A90EF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202480D5-F39A-1040-BD3C-72288C574592}"/>
              </a:ext>
            </a:extLst>
          </p:cNvPr>
          <p:cNvSpPr>
            <a:spLocks noGrp="1"/>
          </p:cNvSpPr>
          <p:nvPr>
            <p:ph type="sldNum" sz="quarter" idx="12"/>
          </p:nvPr>
        </p:nvSpPr>
        <p:spPr/>
        <p:txBody>
          <a:bodyPr/>
          <a:lstStyle/>
          <a:p>
            <a:fld id="{C64EB281-0656-7346-A664-AD298452D3D9}" type="slidenum">
              <a:rPr lang="ro-RO" smtClean="0"/>
              <a:t>‹#›</a:t>
            </a:fld>
            <a:endParaRPr lang="ro-RO"/>
          </a:p>
        </p:txBody>
      </p:sp>
    </p:spTree>
    <p:extLst>
      <p:ext uri="{BB962C8B-B14F-4D97-AF65-F5344CB8AC3E}">
        <p14:creationId xmlns:p14="http://schemas.microsoft.com/office/powerpoint/2010/main" val="441016806"/>
      </p:ext>
    </p:extLst>
  </p:cSld>
  <p:clrMapOvr>
    <a:masterClrMapping/>
  </p:clrMapOvr>
  <p:transition/>
  <p:timing/>
</p:sldLayout>
</file>

<file path=ppt/slideLayouts/slideLayout1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37973ED2-181D-1247-B2FC-1525464BB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858433FC-4E0C-EC44-A18C-8C98E3579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E5CF2DA8-9D77-5841-99F9-3E7D91BF645A}"/>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4A9C6944-5092-6141-937A-9121C8360C2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6B234AE-FB9D-F840-8854-61B930798251}"/>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634444209"/>
      </p:ext>
    </p:extLst>
  </p:cSld>
  <p:clrMapOvr>
    <a:masterClrMapping/>
  </p:clrMapOvr>
  <p:transition/>
  <p:timing/>
</p:sldLayout>
</file>

<file path=ppt/slideLayouts/slideLayout1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8D6A174C-5562-1842-8E14-5D6752ED42DD}"/>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9CE0891-006A-FD42-97AB-F17A58243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5E65157-F2F0-7B41-813C-FE3FDFC58508}"/>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9F8415EB-76A0-6048-83A7-15708C3BCFB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4C6433C-8347-4C46-9E15-97C722273A12}"/>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667197770"/>
      </p:ext>
    </p:extLst>
  </p:cSld>
  <p:clrMapOvr>
    <a:masterClrMapping/>
  </p:clrMapOvr>
  <p:transition/>
  <p:timing/>
</p:sldLayout>
</file>

<file path=ppt/slideLayouts/slideLayout1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5642F48C-6876-FB49-A322-A46F719EC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0320E78D-C064-284E-A5A1-10B682402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F15C40-2A70-904B-8445-3148996B92F4}"/>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562CBAFA-9AD1-8443-BA51-CBF31FE2813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CB5807B-9733-6246-ACA7-07E42B16BDC4}"/>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1079969696"/>
      </p:ext>
    </p:extLst>
  </p:cSld>
  <p:clrMapOvr>
    <a:masterClrMapping/>
  </p:clrMapOvr>
  <p:transition/>
  <p:timing/>
</p:sldLayout>
</file>

<file path=ppt/slideLayouts/slideLayout1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1FEFCCF-F580-C84C-AA10-9D6346FBC110}"/>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C4AB601-A5BB-0441-9AF6-0D42AE7748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A1851B81-E248-AD44-A943-0E8E64DB2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4EE315E7-586D-A941-9742-04606EA781AF}"/>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6" name="Footer Placeholder 5">
            <a:extLst>
              <a:ext uri="{FF2B5EF4-FFF2-40B4-BE49-F238E27FC236}">
                <a16:creationId xmlns:a16="http://schemas.microsoft.com/office/drawing/2014/main" id="{12FA3602-09A5-E545-8C3B-A1565FC4C76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66C45E42-833E-6345-BDAB-8FEDF1EE6387}"/>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781498507"/>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3AF6C69E-7347-B843-80F8-178A048B0F4E}"/>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A2CB1B52-CB73-194A-83E0-97B82B097820}"/>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4" name="Footer Placeholder 3">
            <a:extLst>
              <a:ext uri="{FF2B5EF4-FFF2-40B4-BE49-F238E27FC236}">
                <a16:creationId xmlns:a16="http://schemas.microsoft.com/office/drawing/2014/main" id="{4B2A893C-9376-B446-9A91-91C50021D00B}"/>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3F8EA11B-D07D-0842-824F-614C4BC2B2CA}"/>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28396169"/>
      </p:ext>
    </p:extLst>
  </p:cSld>
  <p:clrMapOvr>
    <a:masterClrMapping/>
  </p:clrMapOvr>
  <p:transition/>
  <p:timing/>
</p:sldLayout>
</file>

<file path=ppt/slideLayouts/slideLayout1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A43BADB0-E15B-3F44-B93A-09199CF925A8}"/>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3C8D3B4D-F329-D24A-A29E-8E17FC354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79AEF3-C908-804F-A6B6-FC7CBE976F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ED7B451C-C4A8-6449-8867-FD667EAA3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AF8EB0-9E24-A245-8A6A-7B76B54725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08034A36-671F-7848-8EEB-CF43BFCBD095}"/>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8" name="Footer Placeholder 7">
            <a:extLst>
              <a:ext uri="{FF2B5EF4-FFF2-40B4-BE49-F238E27FC236}">
                <a16:creationId xmlns:a16="http://schemas.microsoft.com/office/drawing/2014/main" id="{37248271-5C3D-6B42-BAD7-5BC0A0808BF9}"/>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206226A9-3EFA-164D-A82C-CE057C60AA44}"/>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211676203"/>
      </p:ext>
    </p:extLst>
  </p:cSld>
  <p:clrMapOvr>
    <a:masterClrMapping/>
  </p:clrMapOvr>
  <p:transition/>
  <p:timing/>
</p:sldLayout>
</file>

<file path=ppt/slideLayouts/slideLayout1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72EBBC54-B9AC-6540-9BD7-519DFDE0AB5F}"/>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7BF6B3E1-1B79-9741-AB4B-FEEE8BD304DE}"/>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4" name="Footer Placeholder 3">
            <a:extLst>
              <a:ext uri="{FF2B5EF4-FFF2-40B4-BE49-F238E27FC236}">
                <a16:creationId xmlns:a16="http://schemas.microsoft.com/office/drawing/2014/main" id="{C3282461-8C74-C44F-BFB3-19C27D51782F}"/>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780D91CA-7BF6-6C42-B67D-046A75159198}"/>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488311701"/>
      </p:ext>
    </p:extLst>
  </p:cSld>
  <p:clrMapOvr>
    <a:masterClrMapping/>
  </p:clrMapOvr>
  <p:transition/>
  <p:timing/>
</p:sldLayout>
</file>

<file path=ppt/slideLayouts/slideLayout1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265BE319-A01C-C74E-8AF0-B51FEC9F4CD0}"/>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3" name="Footer Placeholder 2">
            <a:extLst>
              <a:ext uri="{FF2B5EF4-FFF2-40B4-BE49-F238E27FC236}">
                <a16:creationId xmlns:a16="http://schemas.microsoft.com/office/drawing/2014/main" id="{D543ECB8-EB1C-BC45-B2D5-BDC0BCC9F928}"/>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DAB85910-35A5-AB41-8E7D-B17652AE6E51}"/>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1479064871"/>
      </p:ext>
    </p:extLst>
  </p:cSld>
  <p:clrMapOvr>
    <a:masterClrMapping/>
  </p:clrMapOvr>
  <p:transition/>
  <p:timing/>
</p:sldLayout>
</file>

<file path=ppt/slideLayouts/slideLayout1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B3056190-ED03-7549-88E7-81EB611DA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701F48B9-D9AE-BA46-9DB2-FE311DDBE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B50BF214-629A-F944-9D95-7793B2E67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CC9168-229E-B446-8C73-6E3FB98F6CE8}"/>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6" name="Footer Placeholder 5">
            <a:extLst>
              <a:ext uri="{FF2B5EF4-FFF2-40B4-BE49-F238E27FC236}">
                <a16:creationId xmlns:a16="http://schemas.microsoft.com/office/drawing/2014/main" id="{03F3D577-E974-364E-B940-4EC0183BF22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D9B7D31C-944C-FD43-9499-1600AD606661}"/>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890777693"/>
      </p:ext>
    </p:extLst>
  </p:cSld>
  <p:clrMapOvr>
    <a:masterClrMapping/>
  </p:clrMapOvr>
  <p:transition/>
  <p:timing/>
</p:sldLayout>
</file>

<file path=ppt/slideLayouts/slideLayout1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78CB18-BE67-0043-8AEB-AB407000E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7A33A627-DC2D-024E-88F0-05BC10D002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1B3E8E6E-5112-9144-9C16-E5DA9ABC5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1C6476-6EAE-F442-96DE-747D77BE97EB}"/>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6" name="Footer Placeholder 5">
            <a:extLst>
              <a:ext uri="{FF2B5EF4-FFF2-40B4-BE49-F238E27FC236}">
                <a16:creationId xmlns:a16="http://schemas.microsoft.com/office/drawing/2014/main" id="{220112B0-3CA2-E04A-9524-87720F5E61F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AF2BD206-5916-9E43-9544-3DDE4AB81D8E}"/>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1642452583"/>
      </p:ext>
    </p:extLst>
  </p:cSld>
  <p:clrMapOvr>
    <a:masterClrMapping/>
  </p:clrMapOvr>
  <p:transition/>
  <p:timing/>
</p:sldLayout>
</file>

<file path=ppt/slideLayouts/slideLayout1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DA3C875D-A488-AA41-8CEE-FE85388CDB6A}"/>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740677FC-6D28-7F46-B7AD-219CB68434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43E80F1-5DC7-2646-82A0-DEDE79CAD00D}"/>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93807BF7-9023-A247-9DC3-F441E7AB420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8265974-9A04-EF4C-9418-6EFA64CDD4E7}"/>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4052202833"/>
      </p:ext>
    </p:extLst>
  </p:cSld>
  <p:clrMapOvr>
    <a:masterClrMapping/>
  </p:clrMapOvr>
  <p:transition/>
  <p:timing/>
</p:sldLayout>
</file>

<file path=ppt/slideLayouts/slideLayout1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2C462DA2-B0EE-114A-9849-DAEB5A6E9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28C89208-CEDF-1E42-8EFD-82D0827EA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755A9D-CBF2-D544-B188-4B0BC62738B4}"/>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47DC3CEC-4262-3848-A4CA-BA2D0794F70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9E5E83F-4D66-3846-B87C-DBFB38A2F17B}"/>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114335658"/>
      </p:ext>
    </p:extLst>
  </p:cSld>
  <p:clrMapOvr>
    <a:masterClrMapping/>
  </p:clrMapOvr>
  <p:transition/>
  <p:timing/>
</p:sldLayout>
</file>

<file path=ppt/slideLayouts/slideLayout1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37973ED2-181D-1247-B2FC-1525464BB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858433FC-4E0C-EC44-A18C-8C98E3579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E5CF2DA8-9D77-5841-99F9-3E7D91BF645A}"/>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4A9C6944-5092-6141-937A-9121C8360C2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6B234AE-FB9D-F840-8854-61B930798251}"/>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634444209"/>
      </p:ext>
    </p:extLst>
  </p:cSld>
  <p:clrMapOvr>
    <a:masterClrMapping/>
  </p:clrMapOvr>
  <p:transition/>
  <p:timing/>
</p:sldLayout>
</file>

<file path=ppt/slideLayouts/slideLayout1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8D6A174C-5562-1842-8E14-5D6752ED42DD}"/>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9CE0891-006A-FD42-97AB-F17A58243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5E65157-F2F0-7B41-813C-FE3FDFC58508}"/>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9F8415EB-76A0-6048-83A7-15708C3BCFB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4C6433C-8347-4C46-9E15-97C722273A12}"/>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667197770"/>
      </p:ext>
    </p:extLst>
  </p:cSld>
  <p:clrMapOvr>
    <a:masterClrMapping/>
  </p:clrMapOvr>
  <p:transition/>
  <p:timing/>
</p:sldLayout>
</file>

<file path=ppt/slideLayouts/slideLayout1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5642F48C-6876-FB49-A322-A46F719EC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0320E78D-C064-284E-A5A1-10B682402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F15C40-2A70-904B-8445-3148996B92F4}"/>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562CBAFA-9AD1-8443-BA51-CBF31FE2813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CB5807B-9733-6246-ACA7-07E42B16BDC4}"/>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1079969696"/>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0238D9CD-8FB0-9A4F-9703-27C1745FB9F8}"/>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3" name="Footer Placeholder 2">
            <a:extLst>
              <a:ext uri="{FF2B5EF4-FFF2-40B4-BE49-F238E27FC236}">
                <a16:creationId xmlns:a16="http://schemas.microsoft.com/office/drawing/2014/main" id="{A30A3F72-C7A1-F340-9088-0B7C92F82E99}"/>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34AAA23F-D355-9449-B3AE-1A89FDC17400}"/>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49265570"/>
      </p:ext>
    </p:extLst>
  </p:cSld>
  <p:clrMapOvr>
    <a:masterClrMapping/>
  </p:clrMapOvr>
  <p:transition/>
  <p:timing/>
</p:sldLayout>
</file>

<file path=ppt/slideLayouts/slideLayout1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1FEFCCF-F580-C84C-AA10-9D6346FBC110}"/>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C4AB601-A5BB-0441-9AF6-0D42AE7748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A1851B81-E248-AD44-A943-0E8E64DB2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4EE315E7-586D-A941-9742-04606EA781AF}"/>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6" name="Footer Placeholder 5">
            <a:extLst>
              <a:ext uri="{FF2B5EF4-FFF2-40B4-BE49-F238E27FC236}">
                <a16:creationId xmlns:a16="http://schemas.microsoft.com/office/drawing/2014/main" id="{12FA3602-09A5-E545-8C3B-A1565FC4C76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66C45E42-833E-6345-BDAB-8FEDF1EE6387}"/>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781498507"/>
      </p:ext>
    </p:extLst>
  </p:cSld>
  <p:clrMapOvr>
    <a:masterClrMapping/>
  </p:clrMapOvr>
  <p:transition/>
  <p:timing/>
</p:sldLayout>
</file>

<file path=ppt/slideLayouts/slideLayout1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A43BADB0-E15B-3F44-B93A-09199CF925A8}"/>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3C8D3B4D-F329-D24A-A29E-8E17FC354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79AEF3-C908-804F-A6B6-FC7CBE976F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ED7B451C-C4A8-6449-8867-FD667EAA3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AF8EB0-9E24-A245-8A6A-7B76B54725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08034A36-671F-7848-8EEB-CF43BFCBD095}"/>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8" name="Footer Placeholder 7">
            <a:extLst>
              <a:ext uri="{FF2B5EF4-FFF2-40B4-BE49-F238E27FC236}">
                <a16:creationId xmlns:a16="http://schemas.microsoft.com/office/drawing/2014/main" id="{37248271-5C3D-6B42-BAD7-5BC0A0808BF9}"/>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206226A9-3EFA-164D-A82C-CE057C60AA44}"/>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211676203"/>
      </p:ext>
    </p:extLst>
  </p:cSld>
  <p:clrMapOvr>
    <a:masterClrMapping/>
  </p:clrMapOvr>
  <p:transition/>
  <p:timing/>
</p:sldLayout>
</file>

<file path=ppt/slideLayouts/slideLayout1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72EBBC54-B9AC-6540-9BD7-519DFDE0AB5F}"/>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7BF6B3E1-1B79-9741-AB4B-FEEE8BD304DE}"/>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4" name="Footer Placeholder 3">
            <a:extLst>
              <a:ext uri="{FF2B5EF4-FFF2-40B4-BE49-F238E27FC236}">
                <a16:creationId xmlns:a16="http://schemas.microsoft.com/office/drawing/2014/main" id="{C3282461-8C74-C44F-BFB3-19C27D51782F}"/>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780D91CA-7BF6-6C42-B67D-046A75159198}"/>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488311701"/>
      </p:ext>
    </p:extLst>
  </p:cSld>
  <p:clrMapOvr>
    <a:masterClrMapping/>
  </p:clrMapOvr>
  <p:transition/>
  <p:timing/>
</p:sldLayout>
</file>

<file path=ppt/slideLayouts/slideLayout1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265BE319-A01C-C74E-8AF0-B51FEC9F4CD0}"/>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3" name="Footer Placeholder 2">
            <a:extLst>
              <a:ext uri="{FF2B5EF4-FFF2-40B4-BE49-F238E27FC236}">
                <a16:creationId xmlns:a16="http://schemas.microsoft.com/office/drawing/2014/main" id="{D543ECB8-EB1C-BC45-B2D5-BDC0BCC9F928}"/>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DAB85910-35A5-AB41-8E7D-B17652AE6E51}"/>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1479064871"/>
      </p:ext>
    </p:extLst>
  </p:cSld>
  <p:clrMapOvr>
    <a:masterClrMapping/>
  </p:clrMapOvr>
  <p:transition/>
  <p:timing/>
</p:sldLayout>
</file>

<file path=ppt/slideLayouts/slideLayout1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B3056190-ED03-7549-88E7-81EB611DA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701F48B9-D9AE-BA46-9DB2-FE311DDBE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B50BF214-629A-F944-9D95-7793B2E67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CC9168-229E-B446-8C73-6E3FB98F6CE8}"/>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6" name="Footer Placeholder 5">
            <a:extLst>
              <a:ext uri="{FF2B5EF4-FFF2-40B4-BE49-F238E27FC236}">
                <a16:creationId xmlns:a16="http://schemas.microsoft.com/office/drawing/2014/main" id="{03F3D577-E974-364E-B940-4EC0183BF22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D9B7D31C-944C-FD43-9499-1600AD606661}"/>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890777693"/>
      </p:ext>
    </p:extLst>
  </p:cSld>
  <p:clrMapOvr>
    <a:masterClrMapping/>
  </p:clrMapOvr>
  <p:transition/>
  <p:timing/>
</p:sldLayout>
</file>

<file path=ppt/slideLayouts/slideLayout1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78CB18-BE67-0043-8AEB-AB407000E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7A33A627-DC2D-024E-88F0-05BC10D002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1B3E8E6E-5112-9144-9C16-E5DA9ABC5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1C6476-6EAE-F442-96DE-747D77BE97EB}"/>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6" name="Footer Placeholder 5">
            <a:extLst>
              <a:ext uri="{FF2B5EF4-FFF2-40B4-BE49-F238E27FC236}">
                <a16:creationId xmlns:a16="http://schemas.microsoft.com/office/drawing/2014/main" id="{220112B0-3CA2-E04A-9524-87720F5E61F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AF2BD206-5916-9E43-9544-3DDE4AB81D8E}"/>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1642452583"/>
      </p:ext>
    </p:extLst>
  </p:cSld>
  <p:clrMapOvr>
    <a:masterClrMapping/>
  </p:clrMapOvr>
  <p:transition/>
  <p:timing/>
</p:sldLayout>
</file>

<file path=ppt/slideLayouts/slideLayout1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DA3C875D-A488-AA41-8CEE-FE85388CDB6A}"/>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740677FC-6D28-7F46-B7AD-219CB68434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43E80F1-5DC7-2646-82A0-DEDE79CAD00D}"/>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93807BF7-9023-A247-9DC3-F441E7AB420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8265974-9A04-EF4C-9418-6EFA64CDD4E7}"/>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4052202833"/>
      </p:ext>
    </p:extLst>
  </p:cSld>
  <p:clrMapOvr>
    <a:masterClrMapping/>
  </p:clrMapOvr>
  <p:transition/>
  <p:timing/>
</p:sldLayout>
</file>

<file path=ppt/slideLayouts/slideLayout1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2C462DA2-B0EE-114A-9849-DAEB5A6E9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28C89208-CEDF-1E42-8EFD-82D0827EA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755A9D-CBF2-D544-B188-4B0BC62738B4}"/>
              </a:ext>
            </a:extLst>
          </p:cNvPr>
          <p:cNvSpPr>
            <a:spLocks noGrp="1"/>
          </p:cNvSpPr>
          <p:nvPr>
            <p:ph type="dt" sz="half" idx="10"/>
          </p:nvPr>
        </p:nvSpPr>
        <p:spPr/>
        <p:txBody>
          <a:body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47DC3CEC-4262-3848-A4CA-BA2D0794F70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9E5E83F-4D66-3846-B87C-DBFB38A2F17B}"/>
              </a:ext>
            </a:extLst>
          </p:cNvPr>
          <p:cNvSpPr>
            <a:spLocks noGrp="1"/>
          </p:cNvSpPr>
          <p:nvPr>
            <p:ph type="sldNum" sz="quarter" idx="12"/>
          </p:nvPr>
        </p:nvSpPr>
        <p:spPr/>
        <p:txBody>
          <a:bodyPr/>
          <a:lstStyle/>
          <a:p>
            <a:fld id="{0E75544C-F589-924B-8CDD-E17485E6D2A8}" type="slidenum">
              <a:rPr lang="ro-RO" smtClean="0"/>
              <a:t>‹#›</a:t>
            </a:fld>
            <a:endParaRPr lang="ro-RO"/>
          </a:p>
        </p:txBody>
      </p:sp>
    </p:spTree>
    <p:extLst>
      <p:ext uri="{BB962C8B-B14F-4D97-AF65-F5344CB8AC3E}">
        <p14:creationId xmlns:p14="http://schemas.microsoft.com/office/powerpoint/2010/main" val="3114335658"/>
      </p:ext>
    </p:extLst>
  </p:cSld>
  <p:clrMapOvr>
    <a:masterClrMapping/>
  </p:clrMapOvr>
  <p:transition/>
  <p:timing/>
</p:sldLayout>
</file>

<file path=ppt/slideLayouts/slideLayout1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466B52AC-C109-9649-B071-EF3B14380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B989FA4D-4801-D14D-9B7C-175276EF3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3543BC1C-21B6-1245-A96E-0350389A43C0}"/>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304DE375-1B77-BE49-A442-98A4935A8D62}"/>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855A647A-9D5C-714F-9294-9760045F0F9E}"/>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007609872"/>
      </p:ext>
    </p:extLst>
  </p:cSld>
  <p:clrMapOvr>
    <a:masterClrMapping/>
  </p:clrMapOvr>
  <p:transition/>
  <p:timing/>
</p:sldLayout>
</file>

<file path=ppt/slideLayouts/slideLayout1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9A799DC7-6828-C34F-8126-E2E4D980A901}"/>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FC34E52-52AB-EC47-8C3B-51D3147F4F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51C10C9-57EE-8942-A639-939E3A672BD9}"/>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E0B071E2-EE85-954A-A402-2DAA2DFD7496}"/>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3C26BB4-23A5-5B45-B360-3D6F3630972F}"/>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724364778"/>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B844E003-629F-7D4A-988F-F53BD3FC9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167AC6DC-3EF1-A54A-9D72-48C86488C8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BEB0EC40-C4DE-4D4D-9180-AE0D977C3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FC7610-1DC5-1049-9D40-6CE9FFB7C7FB}"/>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6" name="Footer Placeholder 5">
            <a:extLst>
              <a:ext uri="{FF2B5EF4-FFF2-40B4-BE49-F238E27FC236}">
                <a16:creationId xmlns:a16="http://schemas.microsoft.com/office/drawing/2014/main" id="{8C051D6A-0AC5-EB4A-879E-5DAEC2EDF9B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C3C22F5-5B5D-9C46-9636-F211133D5934}"/>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678448921"/>
      </p:ext>
    </p:extLst>
  </p:cSld>
  <p:clrMapOvr>
    <a:masterClrMapping/>
  </p:clrMapOvr>
  <p:transition/>
  <p:timing/>
</p:sldLayout>
</file>

<file path=ppt/slideLayouts/slideLayout1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102E114C-3096-034A-8CA1-8777D1A281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241F9D37-E2D5-5446-A7BD-6B1A0F794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9985B0-C697-1247-8BFE-AF12A60DC1DE}"/>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087B3D4A-0C68-6843-AD37-097C0FD74E9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BB3BE1C-3308-A046-8142-E964BD1BECE1}"/>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008540531"/>
      </p:ext>
    </p:extLst>
  </p:cSld>
  <p:clrMapOvr>
    <a:masterClrMapping/>
  </p:clrMapOvr>
  <p:transition/>
  <p:timing/>
</p:sldLayout>
</file>

<file path=ppt/slideLayouts/slideLayout1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F21DF53C-1708-7E42-A1BE-9ECA577AD50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C4E6531-94DE-C94D-8C5E-26CD808760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13A70A4C-ED88-5148-9C12-A38A14AA35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51323FC7-67F4-884B-BAFD-C466B011132D}"/>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6" name="Footer Placeholder 5">
            <a:extLst>
              <a:ext uri="{FF2B5EF4-FFF2-40B4-BE49-F238E27FC236}">
                <a16:creationId xmlns:a16="http://schemas.microsoft.com/office/drawing/2014/main" id="{BC97CC1F-FC04-8E43-B969-9487EBA6CE1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0ADE0D5-EEFC-0C42-8543-0EB8876F95A0}"/>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498151100"/>
      </p:ext>
    </p:extLst>
  </p:cSld>
  <p:clrMapOvr>
    <a:masterClrMapping/>
  </p:clrMapOvr>
  <p:transition/>
  <p:timing/>
</p:sldLayout>
</file>

<file path=ppt/slideLayouts/slideLayout1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31521079-537D-7B47-81C6-E5C78479C8DB}"/>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4C8C152-0987-EC4C-99D8-9D906BCA6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56CD9A-B9E9-B34C-B8C9-0393E39B40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34B73634-C7EF-5445-8082-C539FC04B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492F9B-92DA-A24D-B6D8-4488C8E600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74CA65E-FF7D-0B4C-8626-6560BC05B9AC}"/>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8" name="Footer Placeholder 7">
            <a:extLst>
              <a:ext uri="{FF2B5EF4-FFF2-40B4-BE49-F238E27FC236}">
                <a16:creationId xmlns:a16="http://schemas.microsoft.com/office/drawing/2014/main" id="{825B4863-1A76-2947-A6FB-232BDC93B8D3}"/>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F053116E-BF36-344D-89FE-5BFA46B7A6EB}"/>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526783430"/>
      </p:ext>
    </p:extLst>
  </p:cSld>
  <p:clrMapOvr>
    <a:masterClrMapping/>
  </p:clrMapOvr>
  <p:transition/>
  <p:timing/>
</p:sldLayout>
</file>

<file path=ppt/slideLayouts/slideLayout1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DEDFD43-60B3-1F46-8457-8AF06F001BD2}"/>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0745E226-B3E7-8F43-9C11-5CF5E746FDD4}"/>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4" name="Footer Placeholder 3">
            <a:extLst>
              <a:ext uri="{FF2B5EF4-FFF2-40B4-BE49-F238E27FC236}">
                <a16:creationId xmlns:a16="http://schemas.microsoft.com/office/drawing/2014/main" id="{E8213516-B893-B645-AF51-A8B557B3D0FC}"/>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4ED49203-133D-5145-A9F3-C34625FDC7AF}"/>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952480067"/>
      </p:ext>
    </p:extLst>
  </p:cSld>
  <p:clrMapOvr>
    <a:masterClrMapping/>
  </p:clrMapOvr>
  <p:transition/>
  <p:timing/>
</p:sldLayout>
</file>

<file path=ppt/slideLayouts/slideLayout1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0B321473-2882-7F45-B88E-73E28088224B}"/>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3" name="Footer Placeholder 2">
            <a:extLst>
              <a:ext uri="{FF2B5EF4-FFF2-40B4-BE49-F238E27FC236}">
                <a16:creationId xmlns:a16="http://schemas.microsoft.com/office/drawing/2014/main" id="{04869F03-C8E7-A64F-AFF3-68B87AAC3F78}"/>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CED998F0-E4EA-124E-88B6-B44B0AD32DF7}"/>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897063992"/>
      </p:ext>
    </p:extLst>
  </p:cSld>
  <p:clrMapOvr>
    <a:masterClrMapping/>
  </p:clrMapOvr>
  <p:transition/>
  <p:timing/>
</p:sldLayout>
</file>

<file path=ppt/slideLayouts/slideLayout1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8F773584-478E-5545-B997-B0EF1BAA5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E4BB5D30-0E74-5C45-82A8-896859D09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1280E46A-5850-1E41-BC24-FB188183A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BB882F-C2E8-1F41-82C2-47FD243C28A8}"/>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6" name="Footer Placeholder 5">
            <a:extLst>
              <a:ext uri="{FF2B5EF4-FFF2-40B4-BE49-F238E27FC236}">
                <a16:creationId xmlns:a16="http://schemas.microsoft.com/office/drawing/2014/main" id="{A2E0E8C1-07F5-3C48-9BF4-B5C5699D5A3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795E10C-9957-EA40-8CF2-83C4B3C2E0EE}"/>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302888049"/>
      </p:ext>
    </p:extLst>
  </p:cSld>
  <p:clrMapOvr>
    <a:masterClrMapping/>
  </p:clrMapOvr>
  <p:transition/>
  <p:timing/>
</p:sldLayout>
</file>

<file path=ppt/slideLayouts/slideLayout1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07B80EAB-0C7D-474A-8255-BDFF3E41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12F26ADE-B8E7-8341-BD97-C250B1330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C850CD4-C951-684D-AA68-C91A818B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0C10AB-3436-B747-9E46-1346E405E77A}"/>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6" name="Footer Placeholder 5">
            <a:extLst>
              <a:ext uri="{FF2B5EF4-FFF2-40B4-BE49-F238E27FC236}">
                <a16:creationId xmlns:a16="http://schemas.microsoft.com/office/drawing/2014/main" id="{241BF390-ED5B-654A-B5D0-D6B22E81FF77}"/>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E38EF22-3460-2849-976E-CE07BA00E232}"/>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4225585783"/>
      </p:ext>
    </p:extLst>
  </p:cSld>
  <p:clrMapOvr>
    <a:masterClrMapping/>
  </p:clrMapOvr>
  <p:transition/>
  <p:timing/>
</p:sldLayout>
</file>

<file path=ppt/slideLayouts/slideLayout1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6AC66771-8FF9-5C44-9C26-BA0865F33774}"/>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7B0D636-C62C-BF43-8154-0690DBB4BF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757FA30-FD0E-974A-9824-4CBF50816896}"/>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4B755148-F508-5D4B-BF4D-050ABFD7BAA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23FAE6C7-5001-E84D-94A6-816F82127D26}"/>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054289538"/>
      </p:ext>
    </p:extLst>
  </p:cSld>
  <p:clrMapOvr>
    <a:masterClrMapping/>
  </p:clrMapOvr>
  <p:transition/>
  <p:timing/>
</p:sldLayout>
</file>

<file path=ppt/slideLayouts/slideLayout1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1BB024BC-97C8-F341-86CE-15EF246F06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DD461882-0B95-F34E-AF96-E1A3CBAD69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9A1CAB5-342E-D44C-8C2E-E1A512F1320E}"/>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38A7753A-485F-AE44-A8FC-AF4A4D9C470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18A324B-C624-AE46-85AD-BDE5F659BCC0}"/>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719610820"/>
      </p:ext>
    </p:extLst>
  </p:cSld>
  <p:clrMapOvr>
    <a:masterClrMapping/>
  </p:clrMapOvr>
  <p:transition/>
  <p:timing/>
</p:sldLayout>
</file>

<file path=ppt/slideLayouts/slideLayout1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466B52AC-C109-9649-B071-EF3B14380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B989FA4D-4801-D14D-9B7C-175276EF3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3543BC1C-21B6-1245-A96E-0350389A43C0}"/>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304DE375-1B77-BE49-A442-98A4935A8D62}"/>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855A647A-9D5C-714F-9294-9760045F0F9E}"/>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007609872"/>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ECFCA258-1E3B-455F-BBC2-5197F05DF70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FBA7BAA0-1D25-5C41-9943-B9DFBDB03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10BD04B-067F-2E40-88C4-06B0A6BCF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707C212B-E36A-224D-B593-090DCE7A3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AEC1E5-783C-0A49-A07B-709975CBDE36}"/>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6" name="Footer Placeholder 5">
            <a:extLst>
              <a:ext uri="{FF2B5EF4-FFF2-40B4-BE49-F238E27FC236}">
                <a16:creationId xmlns:a16="http://schemas.microsoft.com/office/drawing/2014/main" id="{1BBE134B-4610-9948-A58D-E3104EDA6108}"/>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780727B-CC34-4641-80DB-AADB72041E01}"/>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805707288"/>
      </p:ext>
    </p:extLst>
  </p:cSld>
  <p:clrMapOvr>
    <a:masterClrMapping/>
  </p:clrMapOvr>
  <p:transition/>
  <p:timing/>
</p:sldLayout>
</file>

<file path=ppt/slideLayouts/slideLayout2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9A799DC7-6828-C34F-8126-E2E4D980A901}"/>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FC34E52-52AB-EC47-8C3B-51D3147F4F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51C10C9-57EE-8942-A639-939E3A672BD9}"/>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E0B071E2-EE85-954A-A402-2DAA2DFD7496}"/>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3C26BB4-23A5-5B45-B360-3D6F3630972F}"/>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724364778"/>
      </p:ext>
    </p:extLst>
  </p:cSld>
  <p:clrMapOvr>
    <a:masterClrMapping/>
  </p:clrMapOvr>
  <p:transition/>
  <p:timing/>
</p:sldLayout>
</file>

<file path=ppt/slideLayouts/slideLayout2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102E114C-3096-034A-8CA1-8777D1A281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241F9D37-E2D5-5446-A7BD-6B1A0F794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9985B0-C697-1247-8BFE-AF12A60DC1DE}"/>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087B3D4A-0C68-6843-AD37-097C0FD74E9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BB3BE1C-3308-A046-8142-E964BD1BECE1}"/>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008540531"/>
      </p:ext>
    </p:extLst>
  </p:cSld>
  <p:clrMapOvr>
    <a:masterClrMapping/>
  </p:clrMapOvr>
  <p:transition/>
  <p:timing/>
</p:sldLayout>
</file>

<file path=ppt/slideLayouts/slideLayout2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F21DF53C-1708-7E42-A1BE-9ECA577AD50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C4E6531-94DE-C94D-8C5E-26CD808760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13A70A4C-ED88-5148-9C12-A38A14AA35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51323FC7-67F4-884B-BAFD-C466B011132D}"/>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6" name="Footer Placeholder 5">
            <a:extLst>
              <a:ext uri="{FF2B5EF4-FFF2-40B4-BE49-F238E27FC236}">
                <a16:creationId xmlns:a16="http://schemas.microsoft.com/office/drawing/2014/main" id="{BC97CC1F-FC04-8E43-B969-9487EBA6CE1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0ADE0D5-EEFC-0C42-8543-0EB8876F95A0}"/>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498151100"/>
      </p:ext>
    </p:extLst>
  </p:cSld>
  <p:clrMapOvr>
    <a:masterClrMapping/>
  </p:clrMapOvr>
  <p:transition/>
  <p:timing/>
</p:sldLayout>
</file>

<file path=ppt/slideLayouts/slideLayout2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31521079-537D-7B47-81C6-E5C78479C8DB}"/>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4C8C152-0987-EC4C-99D8-9D906BCA6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56CD9A-B9E9-B34C-B8C9-0393E39B40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34B73634-C7EF-5445-8082-C539FC04B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492F9B-92DA-A24D-B6D8-4488C8E600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74CA65E-FF7D-0B4C-8626-6560BC05B9AC}"/>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8" name="Footer Placeholder 7">
            <a:extLst>
              <a:ext uri="{FF2B5EF4-FFF2-40B4-BE49-F238E27FC236}">
                <a16:creationId xmlns:a16="http://schemas.microsoft.com/office/drawing/2014/main" id="{825B4863-1A76-2947-A6FB-232BDC93B8D3}"/>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F053116E-BF36-344D-89FE-5BFA46B7A6EB}"/>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526783430"/>
      </p:ext>
    </p:extLst>
  </p:cSld>
  <p:clrMapOvr>
    <a:masterClrMapping/>
  </p:clrMapOvr>
  <p:transition/>
  <p:timing/>
</p:sldLayout>
</file>

<file path=ppt/slideLayouts/slideLayout2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DEDFD43-60B3-1F46-8457-8AF06F001BD2}"/>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0745E226-B3E7-8F43-9C11-5CF5E746FDD4}"/>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4" name="Footer Placeholder 3">
            <a:extLst>
              <a:ext uri="{FF2B5EF4-FFF2-40B4-BE49-F238E27FC236}">
                <a16:creationId xmlns:a16="http://schemas.microsoft.com/office/drawing/2014/main" id="{E8213516-B893-B645-AF51-A8B557B3D0FC}"/>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4ED49203-133D-5145-A9F3-C34625FDC7AF}"/>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2952480067"/>
      </p:ext>
    </p:extLst>
  </p:cSld>
  <p:clrMapOvr>
    <a:masterClrMapping/>
  </p:clrMapOvr>
  <p:transition/>
  <p:timing/>
</p:sldLayout>
</file>

<file path=ppt/slideLayouts/slideLayout2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0B321473-2882-7F45-B88E-73E28088224B}"/>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3" name="Footer Placeholder 2">
            <a:extLst>
              <a:ext uri="{FF2B5EF4-FFF2-40B4-BE49-F238E27FC236}">
                <a16:creationId xmlns:a16="http://schemas.microsoft.com/office/drawing/2014/main" id="{04869F03-C8E7-A64F-AFF3-68B87AAC3F78}"/>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CED998F0-E4EA-124E-88B6-B44B0AD32DF7}"/>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897063992"/>
      </p:ext>
    </p:extLst>
  </p:cSld>
  <p:clrMapOvr>
    <a:masterClrMapping/>
  </p:clrMapOvr>
  <p:transition/>
  <p:timing/>
</p:sldLayout>
</file>

<file path=ppt/slideLayouts/slideLayout2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8F773584-478E-5545-B997-B0EF1BAA5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E4BB5D30-0E74-5C45-82A8-896859D09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1280E46A-5850-1E41-BC24-FB188183A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BB882F-C2E8-1F41-82C2-47FD243C28A8}"/>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6" name="Footer Placeholder 5">
            <a:extLst>
              <a:ext uri="{FF2B5EF4-FFF2-40B4-BE49-F238E27FC236}">
                <a16:creationId xmlns:a16="http://schemas.microsoft.com/office/drawing/2014/main" id="{A2E0E8C1-07F5-3C48-9BF4-B5C5699D5A36}"/>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795E10C-9957-EA40-8CF2-83C4B3C2E0EE}"/>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302888049"/>
      </p:ext>
    </p:extLst>
  </p:cSld>
  <p:clrMapOvr>
    <a:masterClrMapping/>
  </p:clrMapOvr>
  <p:transition/>
  <p:timing/>
</p:sldLayout>
</file>

<file path=ppt/slideLayouts/slideLayout2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07B80EAB-0C7D-474A-8255-BDFF3E41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12F26ADE-B8E7-8341-BD97-C250B1330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C850CD4-C951-684D-AA68-C91A818B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0C10AB-3436-B747-9E46-1346E405E77A}"/>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6" name="Footer Placeholder 5">
            <a:extLst>
              <a:ext uri="{FF2B5EF4-FFF2-40B4-BE49-F238E27FC236}">
                <a16:creationId xmlns:a16="http://schemas.microsoft.com/office/drawing/2014/main" id="{241BF390-ED5B-654A-B5D0-D6B22E81FF77}"/>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E38EF22-3460-2849-976E-CE07BA00E232}"/>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4225585783"/>
      </p:ext>
    </p:extLst>
  </p:cSld>
  <p:clrMapOvr>
    <a:masterClrMapping/>
  </p:clrMapOvr>
  <p:transition/>
  <p:timing/>
</p:sldLayout>
</file>

<file path=ppt/slideLayouts/slideLayout2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6AC66771-8FF9-5C44-9C26-BA0865F33774}"/>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7B0D636-C62C-BF43-8154-0690DBB4BF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757FA30-FD0E-974A-9824-4CBF50816896}"/>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4B755148-F508-5D4B-BF4D-050ABFD7BAA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23FAE6C7-5001-E84D-94A6-816F82127D26}"/>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054289538"/>
      </p:ext>
    </p:extLst>
  </p:cSld>
  <p:clrMapOvr>
    <a:masterClrMapping/>
  </p:clrMapOvr>
  <p:transition/>
  <p:timing/>
</p:sldLayout>
</file>

<file path=ppt/slideLayouts/slideLayout2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1BB024BC-97C8-F341-86CE-15EF246F06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DD461882-0B95-F34E-AF96-E1A3CBAD69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9A1CAB5-342E-D44C-8C2E-E1A512F1320E}"/>
              </a:ext>
            </a:extLst>
          </p:cNvPr>
          <p:cNvSpPr>
            <a:spLocks noGrp="1"/>
          </p:cNvSpPr>
          <p:nvPr>
            <p:ph type="dt" sz="half" idx="10"/>
          </p:nvPr>
        </p:nvSpPr>
        <p:spPr/>
        <p:txBody>
          <a:body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38A7753A-485F-AE44-A8FC-AF4A4D9C470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18A324B-C624-AE46-85AD-BDE5F659BCC0}"/>
              </a:ext>
            </a:extLst>
          </p:cNvPr>
          <p:cNvSpPr>
            <a:spLocks noGrp="1"/>
          </p:cNvSpPr>
          <p:nvPr>
            <p:ph type="sldNum" sz="quarter" idx="12"/>
          </p:nvPr>
        </p:nvSpPr>
        <p:spPr/>
        <p:txBody>
          <a:bodyPr/>
          <a:lstStyle/>
          <a:p>
            <a:fld id="{64958E19-569B-DE45-90D0-4217D0909C0B}" type="slidenum">
              <a:rPr lang="ro-RO" smtClean="0"/>
              <a:t>‹#›</a:t>
            </a:fld>
            <a:endParaRPr lang="ro-RO"/>
          </a:p>
        </p:txBody>
      </p:sp>
    </p:spTree>
    <p:extLst>
      <p:ext uri="{BB962C8B-B14F-4D97-AF65-F5344CB8AC3E}">
        <p14:creationId xmlns:p14="http://schemas.microsoft.com/office/powerpoint/2010/main" val="3719610820"/>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E2CBD7CF-89E3-8A43-9A4C-2A99A75028C2}"/>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995750C-85EC-9849-8BEA-3EE3974834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436A420-8783-124D-B0DF-AE137BA0F604}"/>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441FFED9-DB7E-2A4F-A988-96E6D8CA240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BAEE8E5-985E-874D-8338-63925971BFE1}"/>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975461910"/>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2FBC1992-981D-6547-AA3B-F01F82EB4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C8CE7F6-5C9C-0040-9688-ED5AA76229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C0DD685-8E49-8946-9271-B5E8C4CA4FE9}"/>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7C846E42-CD67-0D4E-B819-D1F1B8BE8F4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B41638A-B9A9-7947-81FA-D646852BE63B}"/>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624118343"/>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92694FB7-B7A1-A345-84DD-8F6A1DDD6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5285A57D-CC1B-664C-9F95-367BFD499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68AEF225-6A87-2349-8DDF-BB52CE0E935B}"/>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4F17E377-18B7-424D-B583-C99A511374F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5F58DA6-6186-EF4E-A32B-A2DB2B0AFCB3}"/>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406757581"/>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99C9C6E-C935-3345-B30F-F7099E37675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CD5E11E6-084D-CD42-8404-D7A2E7CE82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350E2D23-D239-C54D-92C3-357346A6D6E4}"/>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C2874BE1-8129-C54A-B7AF-E92E770FDC6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8FF52E4E-5DF4-854C-9CB3-DB23D3C8969C}"/>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237387275"/>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6F939A00-1A0D-BA4C-B01C-FBA6C01EB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C17A88FE-BB3C-C947-80D9-115B22786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DF0AA3-26FD-444B-A2B9-FF989097F545}"/>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A27DBF75-3AC7-2745-9CC4-319EDADF07E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86058E8-68A9-DF4F-B84E-B4EDD42A9886}"/>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279176744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5D2F22F-36D0-FC41-9672-4EA70F16889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F8CB51E-3A2B-8E45-A18B-35C92A85C2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7BE1A6A5-3FDF-5749-818D-8DF257C48F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09F77DA3-3D07-F04A-9530-60065DC1A7A9}"/>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6" name="Footer Placeholder 5">
            <a:extLst>
              <a:ext uri="{FF2B5EF4-FFF2-40B4-BE49-F238E27FC236}">
                <a16:creationId xmlns:a16="http://schemas.microsoft.com/office/drawing/2014/main" id="{7A34DEB4-77AD-D64D-BAA7-066BD8CA4ED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E0C5838-FD8A-B641-B73B-E5F48C8CD062}"/>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3590783127"/>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C0EBBAAA-0C6D-764C-A856-7462726F7189}"/>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524E61D8-8BD1-314C-896C-0077BD4D5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B85572-7C61-CD41-B54A-28E9D0960A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FC859E7A-BB40-A44E-81A5-2E617C633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4B96ED-F424-CA40-ADE4-BA258A2483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14CB8E79-CF78-C448-83D7-FE7EA06B10E3}"/>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8" name="Footer Placeholder 7">
            <a:extLst>
              <a:ext uri="{FF2B5EF4-FFF2-40B4-BE49-F238E27FC236}">
                <a16:creationId xmlns:a16="http://schemas.microsoft.com/office/drawing/2014/main" id="{F72436B7-7CAA-8A4F-A245-DD8B93BC73E7}"/>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AD6F3790-7C57-2541-9A98-74027F2ADC99}"/>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3676003429"/>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3AF6C69E-7347-B843-80F8-178A048B0F4E}"/>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A2CB1B52-CB73-194A-83E0-97B82B097820}"/>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4" name="Footer Placeholder 3">
            <a:extLst>
              <a:ext uri="{FF2B5EF4-FFF2-40B4-BE49-F238E27FC236}">
                <a16:creationId xmlns:a16="http://schemas.microsoft.com/office/drawing/2014/main" id="{4B2A893C-9376-B446-9A91-91C50021D00B}"/>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3F8EA11B-D07D-0842-824F-614C4BC2B2CA}"/>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28396169"/>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0238D9CD-8FB0-9A4F-9703-27C1745FB9F8}"/>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3" name="Footer Placeholder 2">
            <a:extLst>
              <a:ext uri="{FF2B5EF4-FFF2-40B4-BE49-F238E27FC236}">
                <a16:creationId xmlns:a16="http://schemas.microsoft.com/office/drawing/2014/main" id="{A30A3F72-C7A1-F340-9088-0B7C92F82E99}"/>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34AAA23F-D355-9449-B3AE-1A89FDC17400}"/>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4926557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EF0D6D8C-A192-49E8-BE8A-A18C9AA0F28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B844E003-629F-7D4A-988F-F53BD3FC9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167AC6DC-3EF1-A54A-9D72-48C86488C8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BEB0EC40-C4DE-4D4D-9180-AE0D977C3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FC7610-1DC5-1049-9D40-6CE9FFB7C7FB}"/>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6" name="Footer Placeholder 5">
            <a:extLst>
              <a:ext uri="{FF2B5EF4-FFF2-40B4-BE49-F238E27FC236}">
                <a16:creationId xmlns:a16="http://schemas.microsoft.com/office/drawing/2014/main" id="{8C051D6A-0AC5-EB4A-879E-5DAEC2EDF9B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C3C22F5-5B5D-9C46-9636-F211133D5934}"/>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67844892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FBA7BAA0-1D25-5C41-9943-B9DFBDB03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10BD04B-067F-2E40-88C4-06B0A6BCF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707C212B-E36A-224D-B593-090DCE7A3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AEC1E5-783C-0A49-A07B-709975CBDE36}"/>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6" name="Footer Placeholder 5">
            <a:extLst>
              <a:ext uri="{FF2B5EF4-FFF2-40B4-BE49-F238E27FC236}">
                <a16:creationId xmlns:a16="http://schemas.microsoft.com/office/drawing/2014/main" id="{1BBE134B-4610-9948-A58D-E3104EDA6108}"/>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780727B-CC34-4641-80DB-AADB72041E01}"/>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805707288"/>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E2CBD7CF-89E3-8A43-9A4C-2A99A75028C2}"/>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995750C-85EC-9849-8BEA-3EE3974834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436A420-8783-124D-B0DF-AE137BA0F604}"/>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441FFED9-DB7E-2A4F-A988-96E6D8CA240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BAEE8E5-985E-874D-8338-63925971BFE1}"/>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975461910"/>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2FBC1992-981D-6547-AA3B-F01F82EB4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C8CE7F6-5C9C-0040-9688-ED5AA76229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C0DD685-8E49-8946-9271-B5E8C4CA4FE9}"/>
              </a:ext>
            </a:extLst>
          </p:cNvPr>
          <p:cNvSpPr>
            <a:spLocks noGrp="1"/>
          </p:cNvSpPr>
          <p:nvPr>
            <p:ph type="dt" sz="half" idx="10"/>
          </p:nvPr>
        </p:nvSpPr>
        <p:spPr/>
        <p:txBody>
          <a:body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7C846E42-CD67-0D4E-B819-D1F1B8BE8F4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B41638A-B9A9-7947-81FA-D646852BE63B}"/>
              </a:ext>
            </a:extLst>
          </p:cNvPr>
          <p:cNvSpPr>
            <a:spLocks noGrp="1"/>
          </p:cNvSpPr>
          <p:nvPr>
            <p:ph type="sldNum" sz="quarter" idx="12"/>
          </p:nvPr>
        </p:nvSpPr>
        <p:spPr/>
        <p:txBody>
          <a:bodyPr/>
          <a:lstStyle/>
          <a:p>
            <a:fld id="{55937E9B-6E7F-BD42-8DA2-E70FB9C01E65}" type="slidenum">
              <a:rPr lang="ro-RO" smtClean="0"/>
              <a:t>‹#›</a:t>
            </a:fld>
            <a:endParaRPr lang="ro-RO"/>
          </a:p>
        </p:txBody>
      </p:sp>
    </p:spTree>
    <p:extLst>
      <p:ext uri="{BB962C8B-B14F-4D97-AF65-F5344CB8AC3E}">
        <p14:creationId xmlns:p14="http://schemas.microsoft.com/office/powerpoint/2010/main" val="1624118343"/>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97B43A9C-A8AB-0146-B137-58B59B7D6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97FE52A5-8DD0-1244-8F86-4D66490BB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DDB1A320-74E6-074D-83D1-312EB92F0569}"/>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DB15536A-CA38-5A43-83DA-3A83ED3ACB4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56F28AF-F828-6A4F-B065-08F75C32B746}"/>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3796100371"/>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88566E1F-DE1C-0844-A6FD-44E6C961A10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26919DB-1372-AE41-9FCF-F6E6BAAEA4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694CF4A-6488-B046-A12D-E452572107B3}"/>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E9ED7C96-9AFB-D945-A415-AB0FAC4B354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E9B4A4A-E647-8347-8ADE-74F532E3E641}"/>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2389580874"/>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E902D657-7434-E949-B84E-0EEA6232C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573221E-ED1B-4A43-814F-1779E349E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47A711-0E66-5D46-8117-B4E54A2FDE1E}"/>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E48B4556-BF04-1F4C-9949-79D579AB4CA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94E817C-D4A1-D142-A8E5-758D6EBC44E3}"/>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861793687"/>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BF8CCB6-2E5B-F54E-A800-048A07AD8A87}"/>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2E86C37-73F4-1347-B19A-EC3EA6B436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64E003C-B506-8E46-A3A9-B95F18A0B1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A6D5E31-C0E5-2941-B376-C8642FAB3793}"/>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6" name="Footer Placeholder 5">
            <a:extLst>
              <a:ext uri="{FF2B5EF4-FFF2-40B4-BE49-F238E27FC236}">
                <a16:creationId xmlns:a16="http://schemas.microsoft.com/office/drawing/2014/main" id="{94305B32-3EBA-F24A-8632-8C62C0274B8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4DA86944-5F67-9545-AE5A-9DE8081C2380}"/>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3701620560"/>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5C279036-B46E-9D40-AD21-1BD67DFB8C13}"/>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27070B7-4586-0046-B064-9398331FA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721D7D-D7F3-2443-8522-65BD2B6AF4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D37D5813-1A8F-E34D-A1AC-F285C8CBBF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7C8CBA-D5A0-B34A-ACE9-1961CA6FD1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91591623-4E43-9341-BF7E-383521EED00F}"/>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8" name="Footer Placeholder 7">
            <a:extLst>
              <a:ext uri="{FF2B5EF4-FFF2-40B4-BE49-F238E27FC236}">
                <a16:creationId xmlns:a16="http://schemas.microsoft.com/office/drawing/2014/main" id="{56796EFA-965E-E340-8D25-ED6D2894816D}"/>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35D16A5E-6177-0F4D-A231-19764D930AFC}"/>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394672115"/>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8A737CFA-F964-D74D-BF91-83B4EADF885A}"/>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53172706-0A31-214C-AC0A-5F6CE95DAF9D}"/>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4" name="Footer Placeholder 3">
            <a:extLst>
              <a:ext uri="{FF2B5EF4-FFF2-40B4-BE49-F238E27FC236}">
                <a16:creationId xmlns:a16="http://schemas.microsoft.com/office/drawing/2014/main" id="{C0736E7F-94C8-6448-B812-3063AFA1E69B}"/>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58729244-BD7C-8C41-8BA3-32496077ECFC}"/>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787637274"/>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FCFCAE1F-2B96-4E08-AD67-7C576CEACBD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9C52D970-04C7-C542-9410-D04FE2588C48}"/>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3" name="Footer Placeholder 2">
            <a:extLst>
              <a:ext uri="{FF2B5EF4-FFF2-40B4-BE49-F238E27FC236}">
                <a16:creationId xmlns:a16="http://schemas.microsoft.com/office/drawing/2014/main" id="{209900F2-AEBF-5946-8B48-716CF305F8FD}"/>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05F48A42-927D-F540-BA97-CE36E0CBE113}"/>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416694304"/>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9CE3688-BB50-2F43-95B1-90DF6529D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CCE77422-3BA9-E140-B5B0-8B3944623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1A962376-64FD-024C-97B1-69AD8FD26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F35603-929E-9E4A-9C3E-5771E74D96CD}"/>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6" name="Footer Placeholder 5">
            <a:extLst>
              <a:ext uri="{FF2B5EF4-FFF2-40B4-BE49-F238E27FC236}">
                <a16:creationId xmlns:a16="http://schemas.microsoft.com/office/drawing/2014/main" id="{8A0BF0B1-B4CB-A645-BF02-2B265649679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9F02430-C903-A946-AFD3-D4923FD206C5}"/>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3686442929"/>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25661A4-7C42-A948-9999-9E6F9B4DE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1A4FE173-B59C-0246-9B20-C202439EC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8662569A-AB6D-2D4C-9653-3D0A90BEA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301C9-D548-E94C-A08E-3479259E0793}"/>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6" name="Footer Placeholder 5">
            <a:extLst>
              <a:ext uri="{FF2B5EF4-FFF2-40B4-BE49-F238E27FC236}">
                <a16:creationId xmlns:a16="http://schemas.microsoft.com/office/drawing/2014/main" id="{FA68C59D-F0FC-0B43-885C-4D5B558EC95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BEFF408-D65A-8143-AF3D-72219A685D28}"/>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546173726"/>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7732BCCB-5F44-C54D-8FD3-8A1942F7F849}"/>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79218D91-0FF4-D74A-9413-CD5A30DD23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BBF5112-CA9B-454F-9F40-780E3D936F6E}"/>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BF917809-BFE1-AC4D-975C-0082AFE286F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890BE89-8141-7540-9E14-369D530ACD5F}"/>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254274898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896B4F12-879A-164C-9EAA-7A434E3840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D510F7DA-4F19-8E4F-B8C7-18F599B581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77E5A79-A0E4-6C49-86AA-02B0A6D1AEB9}"/>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BE1DCF98-8AA8-1D41-9C6D-8E4EE493493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5711550-7C6F-E041-8035-468ABFBBD028}"/>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015237952"/>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97B43A9C-A8AB-0146-B137-58B59B7D6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97FE52A5-8DD0-1244-8F86-4D66490BB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DDB1A320-74E6-074D-83D1-312EB92F0569}"/>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DB15536A-CA38-5A43-83DA-3A83ED3ACB4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56F28AF-F828-6A4F-B065-08F75C32B746}"/>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3796100371"/>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88566E1F-DE1C-0844-A6FD-44E6C961A10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26919DB-1372-AE41-9FCF-F6E6BAAEA4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694CF4A-6488-B046-A12D-E452572107B3}"/>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E9ED7C96-9AFB-D945-A415-AB0FAC4B354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E9B4A4A-E647-8347-8ADE-74F532E3E641}"/>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2389580874"/>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E902D657-7434-E949-B84E-0EEA6232C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573221E-ED1B-4A43-814F-1779E349E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47A711-0E66-5D46-8117-B4E54A2FDE1E}"/>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E48B4556-BF04-1F4C-9949-79D579AB4CA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94E817C-D4A1-D142-A8E5-758D6EBC44E3}"/>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861793687"/>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BF8CCB6-2E5B-F54E-A800-048A07AD8A87}"/>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2E86C37-73F4-1347-B19A-EC3EA6B436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64E003C-B506-8E46-A3A9-B95F18A0B1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A6D5E31-C0E5-2941-B376-C8642FAB3793}"/>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6" name="Footer Placeholder 5">
            <a:extLst>
              <a:ext uri="{FF2B5EF4-FFF2-40B4-BE49-F238E27FC236}">
                <a16:creationId xmlns:a16="http://schemas.microsoft.com/office/drawing/2014/main" id="{94305B32-3EBA-F24A-8632-8C62C0274B8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4DA86944-5F67-9545-AE5A-9DE8081C2380}"/>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3701620560"/>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5C279036-B46E-9D40-AD21-1BD67DFB8C13}"/>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27070B7-4586-0046-B064-9398331FA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721D7D-D7F3-2443-8522-65BD2B6AF4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D37D5813-1A8F-E34D-A1AC-F285C8CBBF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7C8CBA-D5A0-B34A-ACE9-1961CA6FD1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91591623-4E43-9341-BF7E-383521EED00F}"/>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8" name="Footer Placeholder 7">
            <a:extLst>
              <a:ext uri="{FF2B5EF4-FFF2-40B4-BE49-F238E27FC236}">
                <a16:creationId xmlns:a16="http://schemas.microsoft.com/office/drawing/2014/main" id="{56796EFA-965E-E340-8D25-ED6D2894816D}"/>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35D16A5E-6177-0F4D-A231-19764D930AFC}"/>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394672115"/>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9D71CFBB-13AA-4F53-83D2-773C12D2ED22}"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8A737CFA-F964-D74D-BF91-83B4EADF885A}"/>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53172706-0A31-214C-AC0A-5F6CE95DAF9D}"/>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4" name="Footer Placeholder 3">
            <a:extLst>
              <a:ext uri="{FF2B5EF4-FFF2-40B4-BE49-F238E27FC236}">
                <a16:creationId xmlns:a16="http://schemas.microsoft.com/office/drawing/2014/main" id="{C0736E7F-94C8-6448-B812-3063AFA1E69B}"/>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58729244-BD7C-8C41-8BA3-32496077ECFC}"/>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787637274"/>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9C52D970-04C7-C542-9410-D04FE2588C48}"/>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3" name="Footer Placeholder 2">
            <a:extLst>
              <a:ext uri="{FF2B5EF4-FFF2-40B4-BE49-F238E27FC236}">
                <a16:creationId xmlns:a16="http://schemas.microsoft.com/office/drawing/2014/main" id="{209900F2-AEBF-5946-8B48-716CF305F8FD}"/>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05F48A42-927D-F540-BA97-CE36E0CBE113}"/>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416694304"/>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9CE3688-BB50-2F43-95B1-90DF6529D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CCE77422-3BA9-E140-B5B0-8B3944623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1A962376-64FD-024C-97B1-69AD8FD26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F35603-929E-9E4A-9C3E-5771E74D96CD}"/>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6" name="Footer Placeholder 5">
            <a:extLst>
              <a:ext uri="{FF2B5EF4-FFF2-40B4-BE49-F238E27FC236}">
                <a16:creationId xmlns:a16="http://schemas.microsoft.com/office/drawing/2014/main" id="{8A0BF0B1-B4CB-A645-BF02-2B265649679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9F02430-C903-A946-AFD3-D4923FD206C5}"/>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3686442929"/>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25661A4-7C42-A948-9999-9E6F9B4DE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1A4FE173-B59C-0246-9B20-C202439EC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8662569A-AB6D-2D4C-9653-3D0A90BEA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301C9-D548-E94C-A08E-3479259E0793}"/>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6" name="Footer Placeholder 5">
            <a:extLst>
              <a:ext uri="{FF2B5EF4-FFF2-40B4-BE49-F238E27FC236}">
                <a16:creationId xmlns:a16="http://schemas.microsoft.com/office/drawing/2014/main" id="{FA68C59D-F0FC-0B43-885C-4D5B558EC95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BEFF408-D65A-8143-AF3D-72219A685D28}"/>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546173726"/>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7732BCCB-5F44-C54D-8FD3-8A1942F7F849}"/>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79218D91-0FF4-D74A-9413-CD5A30DD23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BBF5112-CA9B-454F-9F40-780E3D936F6E}"/>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BF917809-BFE1-AC4D-975C-0082AFE286F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890BE89-8141-7540-9E14-369D530ACD5F}"/>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254274898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896B4F12-879A-164C-9EAA-7A434E3840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D510F7DA-4F19-8E4F-B8C7-18F599B581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77E5A79-A0E4-6C49-86AA-02B0A6D1AEB9}"/>
              </a:ext>
            </a:extLst>
          </p:cNvPr>
          <p:cNvSpPr>
            <a:spLocks noGrp="1"/>
          </p:cNvSpPr>
          <p:nvPr>
            <p:ph type="dt" sz="half" idx="10"/>
          </p:nvPr>
        </p:nvSpPr>
        <p:spPr/>
        <p:txBody>
          <a:body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BE1DCF98-8AA8-1D41-9C6D-8E4EE493493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5711550-7C6F-E041-8035-468ABFBBD028}"/>
              </a:ext>
            </a:extLst>
          </p:cNvPr>
          <p:cNvSpPr>
            <a:spLocks noGrp="1"/>
          </p:cNvSpPr>
          <p:nvPr>
            <p:ph type="sldNum" sz="quarter" idx="12"/>
          </p:nvPr>
        </p:nvSpPr>
        <p:spPr/>
        <p:txBody>
          <a:bodyPr/>
          <a:lstStyle/>
          <a:p>
            <a:fld id="{0619741C-B9BE-1544-9052-7BD0D470385D}" type="slidenum">
              <a:rPr lang="ro-RO" smtClean="0"/>
              <a:t>‹#›</a:t>
            </a:fld>
            <a:endParaRPr lang="ro-RO"/>
          </a:p>
        </p:txBody>
      </p:sp>
    </p:spTree>
    <p:extLst>
      <p:ext uri="{BB962C8B-B14F-4D97-AF65-F5344CB8AC3E}">
        <p14:creationId xmlns:p14="http://schemas.microsoft.com/office/powerpoint/2010/main" val="1015237952"/>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CB625C0C-3B52-7D43-ACF3-CC18B4E8F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D1250A1D-C2D8-B64D-BBFF-4C1D6CFBA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C4ECA66B-A33F-9948-A855-213458FF5FEF}"/>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37715C58-4F47-E945-BDB3-9EEE80878F52}"/>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CB28974-4ED5-DE42-9915-3AC522D16828}"/>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1498678485"/>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7A594A4-93E0-3242-BE50-61F627F9866F}"/>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BA9CCA3-3FD2-1146-9B35-0DF43D496F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CD10A0E-8331-7B4D-BFD8-9376D8064846}"/>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6B74C578-C6E5-B44C-B6C3-C330B436B67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84630FE1-064D-0046-B9CA-F0FC8DAC24A8}"/>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2879345731"/>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58A64C0-FAF8-914B-9819-4E0540D96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F8C71639-21DA-1C42-A019-0535DBC93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83A5F1-DB28-DE47-A3A4-3F6C113C00D6}"/>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0E68F092-A631-134F-99E9-3267C6DC6F2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80707FC-7218-3A4D-8918-68F45F20C325}"/>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513715911"/>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EC2ACA2C-4CA0-D74D-AD54-E6242F88D40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3A488BCA-DFCC-C94D-B725-7C4C8BAB2A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6ABE3B8B-A203-504E-B762-833866C938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8423DFB6-A1FA-5E43-BB06-E4F7BCDFE615}"/>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6" name="Footer Placeholder 5">
            <a:extLst>
              <a:ext uri="{FF2B5EF4-FFF2-40B4-BE49-F238E27FC236}">
                <a16:creationId xmlns:a16="http://schemas.microsoft.com/office/drawing/2014/main" id="{7923EC6C-B20A-0E44-8527-7B690DFC9629}"/>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F472BCB-FBD5-874F-80A6-2547CF387C70}"/>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683305807"/>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18418255-AE52-40E6-BFFA-BEAFA9B2CE06}"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63D94597-58C6-BE47-A56F-90682E4ECEEA}"/>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DF0605E-E5DD-5942-A94E-00A1B81D0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711F1B-77D8-4A4C-943A-24A8C00236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E6B62785-9456-8A49-84E7-CF0550183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AB899C-E2F3-2446-9EC8-6F15660935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CC81160C-9289-F44B-B030-238C66B6AFBF}"/>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8" name="Footer Placeholder 7">
            <a:extLst>
              <a:ext uri="{FF2B5EF4-FFF2-40B4-BE49-F238E27FC236}">
                <a16:creationId xmlns:a16="http://schemas.microsoft.com/office/drawing/2014/main" id="{0669748D-41A1-E94A-A824-D64320567C7B}"/>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E295EBEB-FEEC-B542-8D05-F96CEB4FDFEF}"/>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304522902"/>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C970E4F6-70EE-9A43-AE50-18111048FDB3}"/>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EAC094A4-6EA1-F346-BA67-970CDC120864}"/>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4" name="Footer Placeholder 3">
            <a:extLst>
              <a:ext uri="{FF2B5EF4-FFF2-40B4-BE49-F238E27FC236}">
                <a16:creationId xmlns:a16="http://schemas.microsoft.com/office/drawing/2014/main" id="{F8D642BA-C2AB-0443-9AB9-04A121AE2090}"/>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31038E03-DF1B-FC41-91E1-6C7ECA9E1022}"/>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479193715"/>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A3958DD2-58C1-BD4D-87D3-0C2A9BE8A134}"/>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3" name="Footer Placeholder 2">
            <a:extLst>
              <a:ext uri="{FF2B5EF4-FFF2-40B4-BE49-F238E27FC236}">
                <a16:creationId xmlns:a16="http://schemas.microsoft.com/office/drawing/2014/main" id="{F4CBB360-26E0-DD45-B484-E962A0D29D97}"/>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7D77E548-E7AD-3247-BB61-D5AFB01C94D3}"/>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116502666"/>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D09262C7-C25E-8B4F-A07C-F00F749EE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FDC0434F-E26D-6D48-B8C6-8668BF841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1AA038E-8133-F24C-9E6E-34ACCB77C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0B051B-F789-8649-A954-7C8DCE25C9DB}"/>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6" name="Footer Placeholder 5">
            <a:extLst>
              <a:ext uri="{FF2B5EF4-FFF2-40B4-BE49-F238E27FC236}">
                <a16:creationId xmlns:a16="http://schemas.microsoft.com/office/drawing/2014/main" id="{4B2ABF2E-5F64-854F-94E1-CFB1A893B004}"/>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62A305E-067F-C542-867D-A73CF66EC43B}"/>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4067977181"/>
      </p:ext>
    </p:extLst>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9DC3F420-3F7D-4D45-9F7A-D3E2DA12C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BA3E4D22-9DFD-2147-9FF5-CA3CB7EF0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B8061CA7-EE48-9F4B-80A5-76895281A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B694D2-31AE-E34D-92A5-93197C16D4DA}"/>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6" name="Footer Placeholder 5">
            <a:extLst>
              <a:ext uri="{FF2B5EF4-FFF2-40B4-BE49-F238E27FC236}">
                <a16:creationId xmlns:a16="http://schemas.microsoft.com/office/drawing/2014/main" id="{13EBCABE-9B4B-1147-9A52-07129575AEAC}"/>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BEA5A21-D937-9941-B4A7-38D1A3D603D0}"/>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2024393976"/>
      </p:ext>
    </p:extLst>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2564B7BE-32A4-B742-BF9C-BF0FA1061B9C}"/>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4E8E88-B3C3-4748-A94B-2E4E9027F2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1BF1135-E564-A241-9D97-6A2EE4D5A3D7}"/>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874A84BB-0402-E449-AB67-18AAC5DE595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C89898CB-606A-9B45-BA55-C26348910DC1}"/>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735324607"/>
      </p:ext>
    </p:extLst>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E93C264-1040-EB47-98EF-5412BA7B2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6F840C86-65A8-8D4F-B315-AC005D5E38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0215AD0-A2CE-5046-A06A-8582CE55B77F}"/>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885D3DDD-53ED-D84A-BEDA-6BA43618CF6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DD8EBD2-D557-BF4E-9881-B131B76799D1}"/>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2953919384"/>
      </p:ext>
    </p:extLst>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CB625C0C-3B52-7D43-ACF3-CC18B4E8F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D1250A1D-C2D8-B64D-BBFF-4C1D6CFBA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C4ECA66B-A33F-9948-A855-213458FF5FEF}"/>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37715C58-4F47-E945-BDB3-9EEE80878F52}"/>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CB28974-4ED5-DE42-9915-3AC522D16828}"/>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1498678485"/>
      </p:ext>
    </p:extLst>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7A594A4-93E0-3242-BE50-61F627F9866F}"/>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BA9CCA3-3FD2-1146-9B35-0DF43D496F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CD10A0E-8331-7B4D-BFD8-9376D8064846}"/>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6B74C578-C6E5-B44C-B6C3-C330B436B67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84630FE1-064D-0046-B9CA-F0FC8DAC24A8}"/>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2879345731"/>
      </p:ext>
    </p:extLst>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58A64C0-FAF8-914B-9819-4E0540D96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F8C71639-21DA-1C42-A019-0535DBC93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83A5F1-DB28-DE47-A3A4-3F6C113C00D6}"/>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0E68F092-A631-134F-99E9-3267C6DC6F2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80707FC-7218-3A4D-8918-68F45F20C325}"/>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513715911"/>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22AC71E7-A83A-41DC-A889-687BF675FCAE}"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EC2ACA2C-4CA0-D74D-AD54-E6242F88D40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3A488BCA-DFCC-C94D-B725-7C4C8BAB2A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6ABE3B8B-A203-504E-B762-833866C938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8423DFB6-A1FA-5E43-BB06-E4F7BCDFE615}"/>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6" name="Footer Placeholder 5">
            <a:extLst>
              <a:ext uri="{FF2B5EF4-FFF2-40B4-BE49-F238E27FC236}">
                <a16:creationId xmlns:a16="http://schemas.microsoft.com/office/drawing/2014/main" id="{7923EC6C-B20A-0E44-8527-7B690DFC9629}"/>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F472BCB-FBD5-874F-80A6-2547CF387C70}"/>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683305807"/>
      </p:ext>
    </p:extLst>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63D94597-58C6-BE47-A56F-90682E4ECEEA}"/>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DF0605E-E5DD-5942-A94E-00A1B81D0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711F1B-77D8-4A4C-943A-24A8C00236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E6B62785-9456-8A49-84E7-CF0550183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AB899C-E2F3-2446-9EC8-6F15660935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CC81160C-9289-F44B-B030-238C66B6AFBF}"/>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8" name="Footer Placeholder 7">
            <a:extLst>
              <a:ext uri="{FF2B5EF4-FFF2-40B4-BE49-F238E27FC236}">
                <a16:creationId xmlns:a16="http://schemas.microsoft.com/office/drawing/2014/main" id="{0669748D-41A1-E94A-A824-D64320567C7B}"/>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E295EBEB-FEEC-B542-8D05-F96CEB4FDFEF}"/>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304522902"/>
      </p:ext>
    </p:extLst>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C970E4F6-70EE-9A43-AE50-18111048FDB3}"/>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EAC094A4-6EA1-F346-BA67-970CDC120864}"/>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4" name="Footer Placeholder 3">
            <a:extLst>
              <a:ext uri="{FF2B5EF4-FFF2-40B4-BE49-F238E27FC236}">
                <a16:creationId xmlns:a16="http://schemas.microsoft.com/office/drawing/2014/main" id="{F8D642BA-C2AB-0443-9AB9-04A121AE2090}"/>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31038E03-DF1B-FC41-91E1-6C7ECA9E1022}"/>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479193715"/>
      </p:ext>
    </p:extLst>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A3958DD2-58C1-BD4D-87D3-0C2A9BE8A134}"/>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3" name="Footer Placeholder 2">
            <a:extLst>
              <a:ext uri="{FF2B5EF4-FFF2-40B4-BE49-F238E27FC236}">
                <a16:creationId xmlns:a16="http://schemas.microsoft.com/office/drawing/2014/main" id="{F4CBB360-26E0-DD45-B484-E962A0D29D97}"/>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7D77E548-E7AD-3247-BB61-D5AFB01C94D3}"/>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3116502666"/>
      </p:ext>
    </p:extLst>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D09262C7-C25E-8B4F-A07C-F00F749EE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FDC0434F-E26D-6D48-B8C6-8668BF841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1AA038E-8133-F24C-9E6E-34ACCB77C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0B051B-F789-8649-A954-7C8DCE25C9DB}"/>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6" name="Footer Placeholder 5">
            <a:extLst>
              <a:ext uri="{FF2B5EF4-FFF2-40B4-BE49-F238E27FC236}">
                <a16:creationId xmlns:a16="http://schemas.microsoft.com/office/drawing/2014/main" id="{4B2ABF2E-5F64-854F-94E1-CFB1A893B004}"/>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B62A305E-067F-C542-867D-A73CF66EC43B}"/>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4067977181"/>
      </p:ext>
    </p:extLst>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9DC3F420-3F7D-4D45-9F7A-D3E2DA12C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BA3E4D22-9DFD-2147-9FF5-CA3CB7EF0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B8061CA7-EE48-9F4B-80A5-76895281A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B694D2-31AE-E34D-92A5-93197C16D4DA}"/>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6" name="Footer Placeholder 5">
            <a:extLst>
              <a:ext uri="{FF2B5EF4-FFF2-40B4-BE49-F238E27FC236}">
                <a16:creationId xmlns:a16="http://schemas.microsoft.com/office/drawing/2014/main" id="{13EBCABE-9B4B-1147-9A52-07129575AEAC}"/>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7BEA5A21-D937-9941-B4A7-38D1A3D603D0}"/>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2024393976"/>
      </p:ext>
    </p:extLst>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2564B7BE-32A4-B742-BF9C-BF0FA1061B9C}"/>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4E8E88-B3C3-4748-A94B-2E4E9027F2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1BF1135-E564-A241-9D97-6A2EE4D5A3D7}"/>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874A84BB-0402-E449-AB67-18AAC5DE595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C89898CB-606A-9B45-BA55-C26348910DC1}"/>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735324607"/>
      </p:ext>
    </p:extLst>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E93C264-1040-EB47-98EF-5412BA7B2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6F840C86-65A8-8D4F-B315-AC005D5E38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0215AD0-A2CE-5046-A06A-8582CE55B77F}"/>
              </a:ext>
            </a:extLst>
          </p:cNvPr>
          <p:cNvSpPr>
            <a:spLocks noGrp="1"/>
          </p:cNvSpPr>
          <p:nvPr>
            <p:ph type="dt" sz="half" idx="10"/>
          </p:nvPr>
        </p:nvSpPr>
        <p:spPr/>
        <p:txBody>
          <a:body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885D3DDD-53ED-D84A-BEDA-6BA43618CF6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DD8EBD2-D557-BF4E-9881-B131B76799D1}"/>
              </a:ext>
            </a:extLst>
          </p:cNvPr>
          <p:cNvSpPr>
            <a:spLocks noGrp="1"/>
          </p:cNvSpPr>
          <p:nvPr>
            <p:ph type="sldNum" sz="quarter" idx="12"/>
          </p:nvPr>
        </p:nvSpPr>
        <p:spPr/>
        <p:txBody>
          <a:bodyPr/>
          <a:lstStyle/>
          <a:p>
            <a:fld id="{BB59896A-00E8-B84B-A9E1-8054975AB616}" type="slidenum">
              <a:rPr lang="ro-RO" smtClean="0"/>
              <a:t>‹#›</a:t>
            </a:fld>
            <a:endParaRPr lang="ro-RO"/>
          </a:p>
        </p:txBody>
      </p:sp>
    </p:spTree>
    <p:extLst>
      <p:ext uri="{BB962C8B-B14F-4D97-AF65-F5344CB8AC3E}">
        <p14:creationId xmlns:p14="http://schemas.microsoft.com/office/powerpoint/2010/main" val="2953919384"/>
      </p:ext>
    </p:extLst>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3A1002F8-2FB9-B64B-AD70-0C1BA47B8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162D7949-FE7E-3647-8070-3AC93B0A8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7C81297B-B53F-BA45-98BF-1BC2F23A768A}"/>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445CE3B9-D8D5-7048-B7E1-614797E966C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2FCE729-8184-0C4B-ACFA-B53BDF640DB3}"/>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1107545059"/>
      </p:ext>
    </p:extLst>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C12A0013-38E3-EC43-A42B-EAEADA5679A6}"/>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23612453-C241-EC4B-A5AD-3EAA20DC18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5AF91FD-6AFD-CA47-BD01-9B5F265866BD}"/>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A800D4E8-32CC-5644-8951-EB18F5FDF37A}"/>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96B3F8A-376F-2243-BD87-A4DC0B8B9EF9}"/>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100781483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0A796B3C-13E3-4B2F-81F8-74317BB22E8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6A85B12-686E-BA4F-8FB7-151EED5A6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93F22F95-7F2C-D04F-9E19-7939A753F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74CD61-5236-9D4B-B85B-604A5B2B073E}"/>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7310B4D2-1CE5-6F49-8FFC-A4D82A06A64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540EC05-6884-6E4E-8EF3-16E42DA74467}"/>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2883100449"/>
      </p:ext>
    </p:extLst>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31F57F0-DA96-5E4B-BE59-FBA2A399DF0F}"/>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3CF6D949-53C1-A443-8855-3BBA4F1413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59A37905-2B11-264A-B096-140B4432B9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ED14F85-6113-7D42-8E94-7E5EA51E6E4F}"/>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6" name="Footer Placeholder 5">
            <a:extLst>
              <a:ext uri="{FF2B5EF4-FFF2-40B4-BE49-F238E27FC236}">
                <a16:creationId xmlns:a16="http://schemas.microsoft.com/office/drawing/2014/main" id="{7416E215-A7AB-D644-A097-BE483BB0AED1}"/>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E16C7A9F-334A-754A-88D4-5FBD64C3E81B}"/>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1366145979"/>
      </p:ext>
    </p:extLst>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9EE7BBCD-D895-174B-995F-1CD55E299849}"/>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6FFEFBA5-250A-C741-8902-2C8B3EC4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78AD9C-EBFF-E444-8C88-9C77C9247D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3989F2B8-F320-5A45-A8A9-6F6769BA0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23F2E9-46E4-F24F-9FFC-872656CF72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0A543938-EECD-2744-8653-F5B2E327E0E4}"/>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8" name="Footer Placeholder 7">
            <a:extLst>
              <a:ext uri="{FF2B5EF4-FFF2-40B4-BE49-F238E27FC236}">
                <a16:creationId xmlns:a16="http://schemas.microsoft.com/office/drawing/2014/main" id="{04A44083-4703-044F-9FEC-764D34A36EDA}"/>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BBC0DB41-5899-4C43-8D70-856876056314}"/>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2673623361"/>
      </p:ext>
    </p:extLst>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0672A052-5D92-2642-BFF6-4C9E05878335}"/>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14626CB8-D303-7241-83B6-C43E9CC4669C}"/>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4" name="Footer Placeholder 3">
            <a:extLst>
              <a:ext uri="{FF2B5EF4-FFF2-40B4-BE49-F238E27FC236}">
                <a16:creationId xmlns:a16="http://schemas.microsoft.com/office/drawing/2014/main" id="{CE824DC4-E9D4-A34A-AA44-C5EC5B5A95EA}"/>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F78CC9A9-7564-4146-8223-3BFC5F1E5A71}"/>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893815869"/>
      </p:ext>
    </p:extLst>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2A38E6C2-7145-E643-85AC-2E64B6B5F20B}"/>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3" name="Footer Placeholder 2">
            <a:extLst>
              <a:ext uri="{FF2B5EF4-FFF2-40B4-BE49-F238E27FC236}">
                <a16:creationId xmlns:a16="http://schemas.microsoft.com/office/drawing/2014/main" id="{C09A0500-97C5-0143-80ED-00A4D316BDDD}"/>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7213BF59-3DAC-1A4B-9E69-B6F1835D7D82}"/>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2907078624"/>
      </p:ext>
    </p:extLst>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2EAA6C7E-89A6-5D43-B729-6F93387FD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F9CD5DF6-06CB-7346-B395-0CF4B4085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8645D5F4-0111-7A4E-AA2B-4722B7A62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0CF2DB-CC75-4548-954D-6F6502D89EE9}"/>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6" name="Footer Placeholder 5">
            <a:extLst>
              <a:ext uri="{FF2B5EF4-FFF2-40B4-BE49-F238E27FC236}">
                <a16:creationId xmlns:a16="http://schemas.microsoft.com/office/drawing/2014/main" id="{D9D55861-E054-D241-8A45-164D36866B3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1C0EA4AE-598C-D949-81BE-9499AC55C8B9}"/>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4018308297"/>
      </p:ext>
    </p:extLst>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4E25E7D7-3C8D-364D-B179-D68A469A5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C080AE6E-DE70-C64C-99EA-9E7B93553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37B1E5F4-7A8C-934F-B92B-A81E3EC16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AF5858-EDC0-8840-BF81-04375A34E343}"/>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6" name="Footer Placeholder 5">
            <a:extLst>
              <a:ext uri="{FF2B5EF4-FFF2-40B4-BE49-F238E27FC236}">
                <a16:creationId xmlns:a16="http://schemas.microsoft.com/office/drawing/2014/main" id="{B292461F-7204-9749-A63A-399313E35A7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578001B6-5998-2644-ADD7-EC0D319445D6}"/>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3972193496"/>
      </p:ext>
    </p:extLst>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0352D33B-645F-3B4E-94A4-0EB9B9AA3A6B}"/>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4526FE05-2CC7-4A46-ABBC-3BB7AD570B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2974A8F-480A-6548-8272-9211673C6E5A}"/>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53F2751F-2DC0-9448-ABF1-3877D94469A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BB2B405-E4C4-8545-8B92-183DD7A14923}"/>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4072192534"/>
      </p:ext>
    </p:extLst>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132BE54-18E4-F14C-8697-F215F91503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4A2B2FF7-9BA3-DD4B-97DC-1FCBFE339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1AA5C17-87D2-EF41-B05E-EF24480AD9AD}"/>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E946CB72-72EC-4F48-9387-E9A19FE4036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9896D60-9B49-9242-B802-FEA2045C86DE}"/>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416210407"/>
      </p:ext>
    </p:extLst>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3A1002F8-2FB9-B64B-AD70-0C1BA47B8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162D7949-FE7E-3647-8070-3AC93B0A8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7C81297B-B53F-BA45-98BF-1BC2F23A768A}"/>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445CE3B9-D8D5-7048-B7E1-614797E966C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2FCE729-8184-0C4B-ACFA-B53BDF640DB3}"/>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110754505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86B65202-6F55-45FA-8359-A425CA23658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C12A0013-38E3-EC43-A42B-EAEADA5679A6}"/>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23612453-C241-EC4B-A5AD-3EAA20DC18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5AF91FD-6AFD-CA47-BD01-9B5F265866BD}"/>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A800D4E8-32CC-5644-8951-EB18F5FDF37A}"/>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96B3F8A-376F-2243-BD87-A4DC0B8B9EF9}"/>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1007814830"/>
      </p:ext>
    </p:extLst>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6A85B12-686E-BA4F-8FB7-151EED5A6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93F22F95-7F2C-D04F-9E19-7939A753F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74CD61-5236-9D4B-B85B-604A5B2B073E}"/>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7310B4D2-1CE5-6F49-8FFC-A4D82A06A64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540EC05-6884-6E4E-8EF3-16E42DA74467}"/>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2883100449"/>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31F57F0-DA96-5E4B-BE59-FBA2A399DF0F}"/>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3CF6D949-53C1-A443-8855-3BBA4F1413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59A37905-2B11-264A-B096-140B4432B9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ED14F85-6113-7D42-8E94-7E5EA51E6E4F}"/>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6" name="Footer Placeholder 5">
            <a:extLst>
              <a:ext uri="{FF2B5EF4-FFF2-40B4-BE49-F238E27FC236}">
                <a16:creationId xmlns:a16="http://schemas.microsoft.com/office/drawing/2014/main" id="{7416E215-A7AB-D644-A097-BE483BB0AED1}"/>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E16C7A9F-334A-754A-88D4-5FBD64C3E81B}"/>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1366145979"/>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9EE7BBCD-D895-174B-995F-1CD55E299849}"/>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6FFEFBA5-250A-C741-8902-2C8B3EC4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78AD9C-EBFF-E444-8C88-9C77C9247D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3989F2B8-F320-5A45-A8A9-6F6769BA0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23F2E9-46E4-F24F-9FFC-872656CF72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0A543938-EECD-2744-8653-F5B2E327E0E4}"/>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8" name="Footer Placeholder 7">
            <a:extLst>
              <a:ext uri="{FF2B5EF4-FFF2-40B4-BE49-F238E27FC236}">
                <a16:creationId xmlns:a16="http://schemas.microsoft.com/office/drawing/2014/main" id="{04A44083-4703-044F-9FEC-764D34A36EDA}"/>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BBC0DB41-5899-4C43-8D70-856876056314}"/>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2673623361"/>
      </p:ext>
    </p:extLst>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0672A052-5D92-2642-BFF6-4C9E05878335}"/>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14626CB8-D303-7241-83B6-C43E9CC4669C}"/>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4" name="Footer Placeholder 3">
            <a:extLst>
              <a:ext uri="{FF2B5EF4-FFF2-40B4-BE49-F238E27FC236}">
                <a16:creationId xmlns:a16="http://schemas.microsoft.com/office/drawing/2014/main" id="{CE824DC4-E9D4-A34A-AA44-C5EC5B5A95EA}"/>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F78CC9A9-7564-4146-8223-3BFC5F1E5A71}"/>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893815869"/>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2A38E6C2-7145-E643-85AC-2E64B6B5F20B}"/>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3" name="Footer Placeholder 2">
            <a:extLst>
              <a:ext uri="{FF2B5EF4-FFF2-40B4-BE49-F238E27FC236}">
                <a16:creationId xmlns:a16="http://schemas.microsoft.com/office/drawing/2014/main" id="{C09A0500-97C5-0143-80ED-00A4D316BDDD}"/>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7213BF59-3DAC-1A4B-9E69-B6F1835D7D82}"/>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2907078624"/>
      </p:ext>
    </p:extLst>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2EAA6C7E-89A6-5D43-B729-6F93387FD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F9CD5DF6-06CB-7346-B395-0CF4B4085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8645D5F4-0111-7A4E-AA2B-4722B7A62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0CF2DB-CC75-4548-954D-6F6502D89EE9}"/>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6" name="Footer Placeholder 5">
            <a:extLst>
              <a:ext uri="{FF2B5EF4-FFF2-40B4-BE49-F238E27FC236}">
                <a16:creationId xmlns:a16="http://schemas.microsoft.com/office/drawing/2014/main" id="{D9D55861-E054-D241-8A45-164D36866B3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1C0EA4AE-598C-D949-81BE-9499AC55C8B9}"/>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4018308297"/>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4E25E7D7-3C8D-364D-B179-D68A469A5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C080AE6E-DE70-C64C-99EA-9E7B93553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37B1E5F4-7A8C-934F-B92B-A81E3EC16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AF5858-EDC0-8840-BF81-04375A34E343}"/>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6" name="Footer Placeholder 5">
            <a:extLst>
              <a:ext uri="{FF2B5EF4-FFF2-40B4-BE49-F238E27FC236}">
                <a16:creationId xmlns:a16="http://schemas.microsoft.com/office/drawing/2014/main" id="{B292461F-7204-9749-A63A-399313E35A7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578001B6-5998-2644-ADD7-EC0D319445D6}"/>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3972193496"/>
      </p:ext>
    </p:extLst>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0352D33B-645F-3B4E-94A4-0EB9B9AA3A6B}"/>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4526FE05-2CC7-4A46-ABBC-3BB7AD570B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2974A8F-480A-6548-8272-9211673C6E5A}"/>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53F2751F-2DC0-9448-ABF1-3877D94469A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BB2B405-E4C4-8545-8B92-183DD7A14923}"/>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4072192534"/>
      </p:ext>
    </p:extLst>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132BE54-18E4-F14C-8697-F215F91503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4A2B2FF7-9BA3-DD4B-97DC-1FCBFE339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1AA5C17-87D2-EF41-B05E-EF24480AD9AD}"/>
              </a:ext>
            </a:extLst>
          </p:cNvPr>
          <p:cNvSpPr>
            <a:spLocks noGrp="1"/>
          </p:cNvSpPr>
          <p:nvPr>
            <p:ph type="dt" sz="half" idx="10"/>
          </p:nvPr>
        </p:nvSpPr>
        <p:spPr/>
        <p:txBody>
          <a:body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E946CB72-72EC-4F48-9387-E9A19FE4036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9896D60-9B49-9242-B802-FEA2045C86DE}"/>
              </a:ext>
            </a:extLst>
          </p:cNvPr>
          <p:cNvSpPr>
            <a:spLocks noGrp="1"/>
          </p:cNvSpPr>
          <p:nvPr>
            <p:ph type="sldNum" sz="quarter" idx="12"/>
          </p:nvPr>
        </p:nvSpPr>
        <p:spPr/>
        <p:txBody>
          <a:bodyPr/>
          <a:lstStyle/>
          <a:p>
            <a:fld id="{383629BC-678C-D840-B421-1CFC58890960}" type="slidenum">
              <a:rPr lang="ro-RO" smtClean="0"/>
              <a:t>‹#›</a:t>
            </a:fld>
            <a:endParaRPr lang="ro-RO"/>
          </a:p>
        </p:txBody>
      </p:sp>
    </p:spTree>
    <p:extLst>
      <p:ext uri="{BB962C8B-B14F-4D97-AF65-F5344CB8AC3E}">
        <p14:creationId xmlns:p14="http://schemas.microsoft.com/office/powerpoint/2010/main" val="416210407"/>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00.xml" /><Relationship Id="rId10" Type="http://schemas.openxmlformats.org/officeDocument/2006/relationships/slideLayout" Target="../slideLayouts/slideLayout109.xml" /><Relationship Id="rId11" Type="http://schemas.openxmlformats.org/officeDocument/2006/relationships/slideLayout" Target="../slideLayouts/slideLayout110.xml" /><Relationship Id="rId12" Type="http://schemas.openxmlformats.org/officeDocument/2006/relationships/theme" Target="../theme/theme10.xml" /><Relationship Id="rId2" Type="http://schemas.openxmlformats.org/officeDocument/2006/relationships/slideLayout" Target="../slideLayouts/slideLayout101.xml" /><Relationship Id="rId3" Type="http://schemas.openxmlformats.org/officeDocument/2006/relationships/slideLayout" Target="../slideLayouts/slideLayout102.xml" /><Relationship Id="rId4" Type="http://schemas.openxmlformats.org/officeDocument/2006/relationships/slideLayout" Target="../slideLayouts/slideLayout103.xml" /><Relationship Id="rId5" Type="http://schemas.openxmlformats.org/officeDocument/2006/relationships/slideLayout" Target="../slideLayouts/slideLayout104.xml" /><Relationship Id="rId6" Type="http://schemas.openxmlformats.org/officeDocument/2006/relationships/slideLayout" Target="../slideLayouts/slideLayout105.xml" /><Relationship Id="rId7" Type="http://schemas.openxmlformats.org/officeDocument/2006/relationships/slideLayout" Target="../slideLayouts/slideLayout106.xml" /><Relationship Id="rId8" Type="http://schemas.openxmlformats.org/officeDocument/2006/relationships/slideLayout" Target="../slideLayouts/slideLayout107.xml" /><Relationship Id="rId9" Type="http://schemas.openxmlformats.org/officeDocument/2006/relationships/slideLayout" Target="../slideLayouts/slideLayout108.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11.xml" /><Relationship Id="rId10" Type="http://schemas.openxmlformats.org/officeDocument/2006/relationships/slideLayout" Target="../slideLayouts/slideLayout120.xml" /><Relationship Id="rId11" Type="http://schemas.openxmlformats.org/officeDocument/2006/relationships/slideLayout" Target="../slideLayouts/slideLayout121.xml" /><Relationship Id="rId12" Type="http://schemas.openxmlformats.org/officeDocument/2006/relationships/theme" Target="../theme/theme11.xml" /><Relationship Id="rId2" Type="http://schemas.openxmlformats.org/officeDocument/2006/relationships/slideLayout" Target="../slideLayouts/slideLayout112.xml" /><Relationship Id="rId3" Type="http://schemas.openxmlformats.org/officeDocument/2006/relationships/slideLayout" Target="../slideLayouts/slideLayout113.xml" /><Relationship Id="rId4" Type="http://schemas.openxmlformats.org/officeDocument/2006/relationships/slideLayout" Target="../slideLayouts/slideLayout114.xml" /><Relationship Id="rId5" Type="http://schemas.openxmlformats.org/officeDocument/2006/relationships/slideLayout" Target="../slideLayouts/slideLayout115.xml" /><Relationship Id="rId6" Type="http://schemas.openxmlformats.org/officeDocument/2006/relationships/slideLayout" Target="../slideLayouts/slideLayout116.xml" /><Relationship Id="rId7" Type="http://schemas.openxmlformats.org/officeDocument/2006/relationships/slideLayout" Target="../slideLayouts/slideLayout117.xml" /><Relationship Id="rId8" Type="http://schemas.openxmlformats.org/officeDocument/2006/relationships/slideLayout" Target="../slideLayouts/slideLayout118.xml" /><Relationship Id="rId9" Type="http://schemas.openxmlformats.org/officeDocument/2006/relationships/slideLayout" Target="../slideLayouts/slideLayout119.xml" /></Relationships>
</file>

<file path=ppt/slideMasters/_rels/slideMaster12.xml.rels>&#65279;<?xml version="1.0" encoding="utf-8" standalone="yes"?><Relationships xmlns="http://schemas.openxmlformats.org/package/2006/relationships"><Relationship Id="rId1" Type="http://schemas.openxmlformats.org/officeDocument/2006/relationships/slideLayout" Target="../slideLayouts/slideLayout122.xml" /><Relationship Id="rId10" Type="http://schemas.openxmlformats.org/officeDocument/2006/relationships/slideLayout" Target="../slideLayouts/slideLayout131.xml" /><Relationship Id="rId11" Type="http://schemas.openxmlformats.org/officeDocument/2006/relationships/slideLayout" Target="../slideLayouts/slideLayout132.xml" /><Relationship Id="rId12" Type="http://schemas.openxmlformats.org/officeDocument/2006/relationships/theme" Target="../theme/theme12.xml" /><Relationship Id="rId2" Type="http://schemas.openxmlformats.org/officeDocument/2006/relationships/slideLayout" Target="../slideLayouts/slideLayout123.xml" /><Relationship Id="rId3" Type="http://schemas.openxmlformats.org/officeDocument/2006/relationships/slideLayout" Target="../slideLayouts/slideLayout124.xml" /><Relationship Id="rId4" Type="http://schemas.openxmlformats.org/officeDocument/2006/relationships/slideLayout" Target="../slideLayouts/slideLayout125.xml" /><Relationship Id="rId5" Type="http://schemas.openxmlformats.org/officeDocument/2006/relationships/slideLayout" Target="../slideLayouts/slideLayout126.xml" /><Relationship Id="rId6" Type="http://schemas.openxmlformats.org/officeDocument/2006/relationships/slideLayout" Target="../slideLayouts/slideLayout127.xml" /><Relationship Id="rId7" Type="http://schemas.openxmlformats.org/officeDocument/2006/relationships/slideLayout" Target="../slideLayouts/slideLayout128.xml" /><Relationship Id="rId8" Type="http://schemas.openxmlformats.org/officeDocument/2006/relationships/slideLayout" Target="../slideLayouts/slideLayout129.xml" /><Relationship Id="rId9" Type="http://schemas.openxmlformats.org/officeDocument/2006/relationships/slideLayout" Target="../slideLayouts/slideLayout130.xml" /></Relationships>
</file>

<file path=ppt/slideMasters/_rels/slideMaster13.xml.rels>&#65279;<?xml version="1.0" encoding="utf-8" standalone="yes"?><Relationships xmlns="http://schemas.openxmlformats.org/package/2006/relationships"><Relationship Id="rId1" Type="http://schemas.openxmlformats.org/officeDocument/2006/relationships/slideLayout" Target="../slideLayouts/slideLayout133.xml" /><Relationship Id="rId10" Type="http://schemas.openxmlformats.org/officeDocument/2006/relationships/slideLayout" Target="../slideLayouts/slideLayout142.xml" /><Relationship Id="rId11" Type="http://schemas.openxmlformats.org/officeDocument/2006/relationships/slideLayout" Target="../slideLayouts/slideLayout143.xml" /><Relationship Id="rId12" Type="http://schemas.openxmlformats.org/officeDocument/2006/relationships/theme" Target="../theme/theme13.xml" /><Relationship Id="rId2" Type="http://schemas.openxmlformats.org/officeDocument/2006/relationships/slideLayout" Target="../slideLayouts/slideLayout134.xml" /><Relationship Id="rId3" Type="http://schemas.openxmlformats.org/officeDocument/2006/relationships/slideLayout" Target="../slideLayouts/slideLayout135.xml" /><Relationship Id="rId4" Type="http://schemas.openxmlformats.org/officeDocument/2006/relationships/slideLayout" Target="../slideLayouts/slideLayout136.xml" /><Relationship Id="rId5" Type="http://schemas.openxmlformats.org/officeDocument/2006/relationships/slideLayout" Target="../slideLayouts/slideLayout137.xml" /><Relationship Id="rId6" Type="http://schemas.openxmlformats.org/officeDocument/2006/relationships/slideLayout" Target="../slideLayouts/slideLayout138.xml" /><Relationship Id="rId7" Type="http://schemas.openxmlformats.org/officeDocument/2006/relationships/slideLayout" Target="../slideLayouts/slideLayout139.xml" /><Relationship Id="rId8" Type="http://schemas.openxmlformats.org/officeDocument/2006/relationships/slideLayout" Target="../slideLayouts/slideLayout140.xml" /><Relationship Id="rId9" Type="http://schemas.openxmlformats.org/officeDocument/2006/relationships/slideLayout" Target="../slideLayouts/slideLayout141.xml" /></Relationships>
</file>

<file path=ppt/slideMasters/_rels/slideMaster14.xml.rels>&#65279;<?xml version="1.0" encoding="utf-8" standalone="yes"?><Relationships xmlns="http://schemas.openxmlformats.org/package/2006/relationships"><Relationship Id="rId1" Type="http://schemas.openxmlformats.org/officeDocument/2006/relationships/slideLayout" Target="../slideLayouts/slideLayout144.xml" /><Relationship Id="rId10" Type="http://schemas.openxmlformats.org/officeDocument/2006/relationships/slideLayout" Target="../slideLayouts/slideLayout153.xml" /><Relationship Id="rId11" Type="http://schemas.openxmlformats.org/officeDocument/2006/relationships/slideLayout" Target="../slideLayouts/slideLayout154.xml" /><Relationship Id="rId12" Type="http://schemas.openxmlformats.org/officeDocument/2006/relationships/theme" Target="../theme/theme14.xml" /><Relationship Id="rId2" Type="http://schemas.openxmlformats.org/officeDocument/2006/relationships/slideLayout" Target="../slideLayouts/slideLayout145.xml" /><Relationship Id="rId3" Type="http://schemas.openxmlformats.org/officeDocument/2006/relationships/slideLayout" Target="../slideLayouts/slideLayout146.xml" /><Relationship Id="rId4" Type="http://schemas.openxmlformats.org/officeDocument/2006/relationships/slideLayout" Target="../slideLayouts/slideLayout147.xml" /><Relationship Id="rId5" Type="http://schemas.openxmlformats.org/officeDocument/2006/relationships/slideLayout" Target="../slideLayouts/slideLayout148.xml" /><Relationship Id="rId6" Type="http://schemas.openxmlformats.org/officeDocument/2006/relationships/slideLayout" Target="../slideLayouts/slideLayout149.xml" /><Relationship Id="rId7" Type="http://schemas.openxmlformats.org/officeDocument/2006/relationships/slideLayout" Target="../slideLayouts/slideLayout150.xml" /><Relationship Id="rId8" Type="http://schemas.openxmlformats.org/officeDocument/2006/relationships/slideLayout" Target="../slideLayouts/slideLayout151.xml" /><Relationship Id="rId9" Type="http://schemas.openxmlformats.org/officeDocument/2006/relationships/slideLayout" Target="../slideLayouts/slideLayout152.xml" /></Relationships>
</file>

<file path=ppt/slideMasters/_rels/slideMaster15.xml.rels>&#65279;<?xml version="1.0" encoding="utf-8" standalone="yes"?><Relationships xmlns="http://schemas.openxmlformats.org/package/2006/relationships"><Relationship Id="rId1" Type="http://schemas.openxmlformats.org/officeDocument/2006/relationships/slideLayout" Target="../slideLayouts/slideLayout155.xml" /><Relationship Id="rId10" Type="http://schemas.openxmlformats.org/officeDocument/2006/relationships/slideLayout" Target="../slideLayouts/slideLayout164.xml" /><Relationship Id="rId11" Type="http://schemas.openxmlformats.org/officeDocument/2006/relationships/slideLayout" Target="../slideLayouts/slideLayout165.xml" /><Relationship Id="rId12" Type="http://schemas.openxmlformats.org/officeDocument/2006/relationships/theme" Target="../theme/theme15.xml" /><Relationship Id="rId2" Type="http://schemas.openxmlformats.org/officeDocument/2006/relationships/slideLayout" Target="../slideLayouts/slideLayout156.xml" /><Relationship Id="rId3" Type="http://schemas.openxmlformats.org/officeDocument/2006/relationships/slideLayout" Target="../slideLayouts/slideLayout157.xml" /><Relationship Id="rId4" Type="http://schemas.openxmlformats.org/officeDocument/2006/relationships/slideLayout" Target="../slideLayouts/slideLayout158.xml" /><Relationship Id="rId5" Type="http://schemas.openxmlformats.org/officeDocument/2006/relationships/slideLayout" Target="../slideLayouts/slideLayout159.xml" /><Relationship Id="rId6" Type="http://schemas.openxmlformats.org/officeDocument/2006/relationships/slideLayout" Target="../slideLayouts/slideLayout160.xml" /><Relationship Id="rId7" Type="http://schemas.openxmlformats.org/officeDocument/2006/relationships/slideLayout" Target="../slideLayouts/slideLayout161.xml" /><Relationship Id="rId8" Type="http://schemas.openxmlformats.org/officeDocument/2006/relationships/slideLayout" Target="../slideLayouts/slideLayout162.xml" /><Relationship Id="rId9" Type="http://schemas.openxmlformats.org/officeDocument/2006/relationships/slideLayout" Target="../slideLayouts/slideLayout163.xml" /></Relationships>
</file>

<file path=ppt/slideMasters/_rels/slideMaster16.xml.rels>&#65279;<?xml version="1.0" encoding="utf-8" standalone="yes"?><Relationships xmlns="http://schemas.openxmlformats.org/package/2006/relationships"><Relationship Id="rId1" Type="http://schemas.openxmlformats.org/officeDocument/2006/relationships/slideLayout" Target="../slideLayouts/slideLayout166.xml" /><Relationship Id="rId10" Type="http://schemas.openxmlformats.org/officeDocument/2006/relationships/slideLayout" Target="../slideLayouts/slideLayout175.xml" /><Relationship Id="rId11" Type="http://schemas.openxmlformats.org/officeDocument/2006/relationships/slideLayout" Target="../slideLayouts/slideLayout176.xml" /><Relationship Id="rId12" Type="http://schemas.openxmlformats.org/officeDocument/2006/relationships/theme" Target="../theme/theme16.xml" /><Relationship Id="rId2" Type="http://schemas.openxmlformats.org/officeDocument/2006/relationships/slideLayout" Target="../slideLayouts/slideLayout167.xml" /><Relationship Id="rId3" Type="http://schemas.openxmlformats.org/officeDocument/2006/relationships/slideLayout" Target="../slideLayouts/slideLayout168.xml" /><Relationship Id="rId4" Type="http://schemas.openxmlformats.org/officeDocument/2006/relationships/slideLayout" Target="../slideLayouts/slideLayout169.xml" /><Relationship Id="rId5" Type="http://schemas.openxmlformats.org/officeDocument/2006/relationships/slideLayout" Target="../slideLayouts/slideLayout170.xml" /><Relationship Id="rId6" Type="http://schemas.openxmlformats.org/officeDocument/2006/relationships/slideLayout" Target="../slideLayouts/slideLayout171.xml" /><Relationship Id="rId7" Type="http://schemas.openxmlformats.org/officeDocument/2006/relationships/slideLayout" Target="../slideLayouts/slideLayout172.xml" /><Relationship Id="rId8" Type="http://schemas.openxmlformats.org/officeDocument/2006/relationships/slideLayout" Target="../slideLayouts/slideLayout173.xml" /><Relationship Id="rId9" Type="http://schemas.openxmlformats.org/officeDocument/2006/relationships/slideLayout" Target="../slideLayouts/slideLayout174.xml" /></Relationships>
</file>

<file path=ppt/slideMasters/_rels/slideMaster17.xml.rels>&#65279;<?xml version="1.0" encoding="utf-8" standalone="yes"?><Relationships xmlns="http://schemas.openxmlformats.org/package/2006/relationships"><Relationship Id="rId1" Type="http://schemas.openxmlformats.org/officeDocument/2006/relationships/slideLayout" Target="../slideLayouts/slideLayout177.xml" /><Relationship Id="rId10" Type="http://schemas.openxmlformats.org/officeDocument/2006/relationships/slideLayout" Target="../slideLayouts/slideLayout186.xml" /><Relationship Id="rId11" Type="http://schemas.openxmlformats.org/officeDocument/2006/relationships/slideLayout" Target="../slideLayouts/slideLayout187.xml" /><Relationship Id="rId12" Type="http://schemas.openxmlformats.org/officeDocument/2006/relationships/theme" Target="../theme/theme17.xml" /><Relationship Id="rId2" Type="http://schemas.openxmlformats.org/officeDocument/2006/relationships/slideLayout" Target="../slideLayouts/slideLayout178.xml" /><Relationship Id="rId3" Type="http://schemas.openxmlformats.org/officeDocument/2006/relationships/slideLayout" Target="../slideLayouts/slideLayout179.xml" /><Relationship Id="rId4" Type="http://schemas.openxmlformats.org/officeDocument/2006/relationships/slideLayout" Target="../slideLayouts/slideLayout180.xml" /><Relationship Id="rId5" Type="http://schemas.openxmlformats.org/officeDocument/2006/relationships/slideLayout" Target="../slideLayouts/slideLayout181.xml" /><Relationship Id="rId6" Type="http://schemas.openxmlformats.org/officeDocument/2006/relationships/slideLayout" Target="../slideLayouts/slideLayout182.xml" /><Relationship Id="rId7" Type="http://schemas.openxmlformats.org/officeDocument/2006/relationships/slideLayout" Target="../slideLayouts/slideLayout183.xml" /><Relationship Id="rId8" Type="http://schemas.openxmlformats.org/officeDocument/2006/relationships/slideLayout" Target="../slideLayouts/slideLayout184.xml" /><Relationship Id="rId9" Type="http://schemas.openxmlformats.org/officeDocument/2006/relationships/slideLayout" Target="../slideLayouts/slideLayout185.xml" /></Relationships>
</file>

<file path=ppt/slideMasters/_rels/slideMaster18.xml.rels>&#65279;<?xml version="1.0" encoding="utf-8" standalone="yes"?><Relationships xmlns="http://schemas.openxmlformats.org/package/2006/relationships"><Relationship Id="rId1" Type="http://schemas.openxmlformats.org/officeDocument/2006/relationships/slideLayout" Target="../slideLayouts/slideLayout188.xml" /><Relationship Id="rId10" Type="http://schemas.openxmlformats.org/officeDocument/2006/relationships/slideLayout" Target="../slideLayouts/slideLayout197.xml" /><Relationship Id="rId11" Type="http://schemas.openxmlformats.org/officeDocument/2006/relationships/slideLayout" Target="../slideLayouts/slideLayout198.xml" /><Relationship Id="rId12" Type="http://schemas.openxmlformats.org/officeDocument/2006/relationships/theme" Target="../theme/theme18.xml" /><Relationship Id="rId2" Type="http://schemas.openxmlformats.org/officeDocument/2006/relationships/slideLayout" Target="../slideLayouts/slideLayout189.xml" /><Relationship Id="rId3" Type="http://schemas.openxmlformats.org/officeDocument/2006/relationships/slideLayout" Target="../slideLayouts/slideLayout190.xml" /><Relationship Id="rId4" Type="http://schemas.openxmlformats.org/officeDocument/2006/relationships/slideLayout" Target="../slideLayouts/slideLayout191.xml" /><Relationship Id="rId5" Type="http://schemas.openxmlformats.org/officeDocument/2006/relationships/slideLayout" Target="../slideLayouts/slideLayout192.xml" /><Relationship Id="rId6" Type="http://schemas.openxmlformats.org/officeDocument/2006/relationships/slideLayout" Target="../slideLayouts/slideLayout193.xml" /><Relationship Id="rId7" Type="http://schemas.openxmlformats.org/officeDocument/2006/relationships/slideLayout" Target="../slideLayouts/slideLayout194.xml" /><Relationship Id="rId8" Type="http://schemas.openxmlformats.org/officeDocument/2006/relationships/slideLayout" Target="../slideLayouts/slideLayout195.xml" /><Relationship Id="rId9" Type="http://schemas.openxmlformats.org/officeDocument/2006/relationships/slideLayout" Target="../slideLayouts/slideLayout196.xml" /></Relationships>
</file>

<file path=ppt/slideMasters/_rels/slideMaster19.xml.rels>&#65279;<?xml version="1.0" encoding="utf-8" standalone="yes"?><Relationships xmlns="http://schemas.openxmlformats.org/package/2006/relationships"><Relationship Id="rId1" Type="http://schemas.openxmlformats.org/officeDocument/2006/relationships/slideLayout" Target="../slideLayouts/slideLayout199.xml" /><Relationship Id="rId10" Type="http://schemas.openxmlformats.org/officeDocument/2006/relationships/slideLayout" Target="../slideLayouts/slideLayout208.xml" /><Relationship Id="rId11" Type="http://schemas.openxmlformats.org/officeDocument/2006/relationships/slideLayout" Target="../slideLayouts/slideLayout209.xml" /><Relationship Id="rId12" Type="http://schemas.openxmlformats.org/officeDocument/2006/relationships/theme" Target="../theme/theme19.xml" /><Relationship Id="rId2" Type="http://schemas.openxmlformats.org/officeDocument/2006/relationships/slideLayout" Target="../slideLayouts/slideLayout200.xml" /><Relationship Id="rId3" Type="http://schemas.openxmlformats.org/officeDocument/2006/relationships/slideLayout" Target="../slideLayouts/slideLayout201.xml" /><Relationship Id="rId4" Type="http://schemas.openxmlformats.org/officeDocument/2006/relationships/slideLayout" Target="../slideLayouts/slideLayout202.xml" /><Relationship Id="rId5" Type="http://schemas.openxmlformats.org/officeDocument/2006/relationships/slideLayout" Target="../slideLayouts/slideLayout203.xml" /><Relationship Id="rId6" Type="http://schemas.openxmlformats.org/officeDocument/2006/relationships/slideLayout" Target="../slideLayouts/slideLayout204.xml" /><Relationship Id="rId7" Type="http://schemas.openxmlformats.org/officeDocument/2006/relationships/slideLayout" Target="../slideLayouts/slideLayout205.xml" /><Relationship Id="rId8" Type="http://schemas.openxmlformats.org/officeDocument/2006/relationships/slideLayout" Target="../slideLayouts/slideLayout206.xml" /><Relationship Id="rId9" Type="http://schemas.openxmlformats.org/officeDocument/2006/relationships/slideLayout" Target="../slideLayouts/slideLayout207.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theme" Target="../theme/theme7.xml" /><Relationship Id="rId2" Type="http://schemas.openxmlformats.org/officeDocument/2006/relationships/slideLayout" Target="../slideLayouts/slideLayout68.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slideLayout" Target="../slideLayouts/slideLayout87.xml" /><Relationship Id="rId11" Type="http://schemas.openxmlformats.org/officeDocument/2006/relationships/slideLayout" Target="../slideLayouts/slideLayout88.xml" /><Relationship Id="rId12" Type="http://schemas.openxmlformats.org/officeDocument/2006/relationships/theme" Target="../theme/theme8.xml" /><Relationship Id="rId2" Type="http://schemas.openxmlformats.org/officeDocument/2006/relationships/slideLayout" Target="../slideLayouts/slideLayout79.xml" /><Relationship Id="rId3" Type="http://schemas.openxmlformats.org/officeDocument/2006/relationships/slideLayout" Target="../slideLayouts/slideLayout80.xml" /><Relationship Id="rId4" Type="http://schemas.openxmlformats.org/officeDocument/2006/relationships/slideLayout" Target="../slideLayouts/slideLayout81.xml" /><Relationship Id="rId5" Type="http://schemas.openxmlformats.org/officeDocument/2006/relationships/slideLayout" Target="../slideLayouts/slideLayout82.xml" /><Relationship Id="rId6" Type="http://schemas.openxmlformats.org/officeDocument/2006/relationships/slideLayout" Target="../slideLayouts/slideLayout83.xml" /><Relationship Id="rId7" Type="http://schemas.openxmlformats.org/officeDocument/2006/relationships/slideLayout" Target="../slideLayouts/slideLayout84.xml" /><Relationship Id="rId8" Type="http://schemas.openxmlformats.org/officeDocument/2006/relationships/slideLayout" Target="../slideLayouts/slideLayout85.xml" /><Relationship Id="rId9" Type="http://schemas.openxmlformats.org/officeDocument/2006/relationships/slideLayout" Target="../slideLayouts/slideLayout86.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89.xml" /><Relationship Id="rId10" Type="http://schemas.openxmlformats.org/officeDocument/2006/relationships/slideLayout" Target="../slideLayouts/slideLayout98.xml" /><Relationship Id="rId11" Type="http://schemas.openxmlformats.org/officeDocument/2006/relationships/slideLayout" Target="../slideLayouts/slideLayout99.xml" /><Relationship Id="rId12" Type="http://schemas.openxmlformats.org/officeDocument/2006/relationships/theme" Target="../theme/theme9.xml" /><Relationship Id="rId2" Type="http://schemas.openxmlformats.org/officeDocument/2006/relationships/slideLayout" Target="../slideLayouts/slideLayout90.xml" /><Relationship Id="rId3" Type="http://schemas.openxmlformats.org/officeDocument/2006/relationships/slideLayout" Target="../slideLayouts/slideLayout91.xml" /><Relationship Id="rId4" Type="http://schemas.openxmlformats.org/officeDocument/2006/relationships/slideLayout" Target="../slideLayouts/slideLayout92.xml" /><Relationship Id="rId5" Type="http://schemas.openxmlformats.org/officeDocument/2006/relationships/slideLayout" Target="../slideLayouts/slideLayout93.xml" /><Relationship Id="rId6" Type="http://schemas.openxmlformats.org/officeDocument/2006/relationships/slideLayout" Target="../slideLayouts/slideLayout94.xml" /><Relationship Id="rId7" Type="http://schemas.openxmlformats.org/officeDocument/2006/relationships/slideLayout" Target="../slideLayouts/slideLayout95.xml" /><Relationship Id="rId8" Type="http://schemas.openxmlformats.org/officeDocument/2006/relationships/slideLayout" Target="../slideLayouts/slideLayout96.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C8146EF-A15F-0848-A461-88BE7979D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82F12F6C-34A8-5949-A83F-87E5998AF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301F2EEC-5674-5040-B36B-583ED41FF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8091DB3A-C7F6-1548-903E-43E736DDF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A0EB5F4E-DC4A-6F4D-AF32-DE723E3ECC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DF8C8F-4A8F-474C-87B6-42529095137B}" type="slidenum">
              <a:rPr lang="ro-RO" smtClean="0"/>
              <a:t>‹#›</a:t>
            </a:fld>
            <a:endParaRPr lang="ro-RO"/>
          </a:p>
        </p:txBody>
      </p:sp>
    </p:spTree>
    <p:extLst>
      <p:ext uri="{BB962C8B-B14F-4D97-AF65-F5344CB8AC3E}">
        <p14:creationId xmlns:p14="http://schemas.microsoft.com/office/powerpoint/2010/main" val="25736336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C8146EF-A15F-0848-A461-88BE7979D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82F12F6C-34A8-5949-A83F-87E5998AF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301F2EEC-5674-5040-B36B-583ED41FF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9F11AE-9ED1-A141-AEC2-2C112E6CE0E0}" type="datetimeFigureOut">
              <a:rPr lang="ro-RO" smtClean="0"/>
              <a:t>22.11.2019</a:t>
            </a:fld>
            <a:endParaRPr lang="ro-RO"/>
          </a:p>
        </p:txBody>
      </p:sp>
      <p:sp>
        <p:nvSpPr>
          <p:cNvPr id="5" name="Footer Placeholder 4">
            <a:extLst>
              <a:ext uri="{FF2B5EF4-FFF2-40B4-BE49-F238E27FC236}">
                <a16:creationId xmlns:a16="http://schemas.microsoft.com/office/drawing/2014/main" id="{8091DB3A-C7F6-1548-903E-43E736DDF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A0EB5F4E-DC4A-6F4D-AF32-DE723E3ECC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DF8C8F-4A8F-474C-87B6-42529095137B}" type="slidenum">
              <a:rPr lang="ro-RO" smtClean="0"/>
              <a:t>‹#›</a:t>
            </a:fld>
            <a:endParaRPr lang="ro-RO"/>
          </a:p>
        </p:txBody>
      </p:sp>
    </p:spTree>
    <p:extLst>
      <p:ext uri="{BB962C8B-B14F-4D97-AF65-F5344CB8AC3E}">
        <p14:creationId xmlns:p14="http://schemas.microsoft.com/office/powerpoint/2010/main" val="25736336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B9F77DC0-1DE9-B240-BBDA-4BE1BEDB3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9374E611-194D-8B47-B33F-E1CDE162B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EF0D317-417B-0744-941F-C4A44449E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8AB77479-68A2-6F47-81ED-C3B061B5EC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79BEDBB2-FBB6-C144-B246-4378C3E6B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3121A6A-B2C2-6340-93E6-BF07BB1E95AC}" type="slidenum">
              <a:rPr lang="ro-RO" smtClean="0"/>
              <a:t>‹#›</a:t>
            </a:fld>
            <a:endParaRPr lang="ro-RO"/>
          </a:p>
        </p:txBody>
      </p:sp>
    </p:spTree>
    <p:extLst>
      <p:ext uri="{BB962C8B-B14F-4D97-AF65-F5344CB8AC3E}">
        <p14:creationId xmlns:p14="http://schemas.microsoft.com/office/powerpoint/2010/main" val="222891573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B9F77DC0-1DE9-B240-BBDA-4BE1BEDB3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9374E611-194D-8B47-B33F-E1CDE162B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CEF0D317-417B-0744-941F-C4A44449E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2B9DC6-3154-F44D-A367-07DA0A98CE77}" type="datetimeFigureOut">
              <a:rPr lang="ro-RO" smtClean="0"/>
              <a:t>27.11.2022</a:t>
            </a:fld>
            <a:endParaRPr lang="ro-RO"/>
          </a:p>
        </p:txBody>
      </p:sp>
      <p:sp>
        <p:nvSpPr>
          <p:cNvPr id="5" name="Footer Placeholder 4">
            <a:extLst>
              <a:ext uri="{FF2B5EF4-FFF2-40B4-BE49-F238E27FC236}">
                <a16:creationId xmlns:a16="http://schemas.microsoft.com/office/drawing/2014/main" id="{8AB77479-68A2-6F47-81ED-C3B061B5EC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79BEDBB2-FBB6-C144-B246-4378C3E6B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3121A6A-B2C2-6340-93E6-BF07BB1E95AC}" type="slidenum">
              <a:rPr lang="ro-RO" smtClean="0"/>
              <a:t>‹#›</a:t>
            </a:fld>
            <a:endParaRPr lang="ro-RO"/>
          </a:p>
        </p:txBody>
      </p:sp>
    </p:spTree>
    <p:extLst>
      <p:ext uri="{BB962C8B-B14F-4D97-AF65-F5344CB8AC3E}">
        <p14:creationId xmlns:p14="http://schemas.microsoft.com/office/powerpoint/2010/main" val="22289157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0E1F2B0F-8008-5741-8894-3FCA05499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06B9C3B7-BE0F-0E47-B6C8-0DF16B26A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A57B77E-8D5B-BF42-917E-A7CE74295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F13DD954-3BDF-EA4E-ABD6-9CCADF9DC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94504273-732F-4B48-9EB6-18264675A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4EB281-0656-7346-A664-AD298452D3D9}" type="slidenum">
              <a:rPr lang="ro-RO" smtClean="0"/>
              <a:t>‹#›</a:t>
            </a:fld>
            <a:endParaRPr lang="ro-RO"/>
          </a:p>
        </p:txBody>
      </p:sp>
    </p:spTree>
    <p:extLst>
      <p:ext uri="{BB962C8B-B14F-4D97-AF65-F5344CB8AC3E}">
        <p14:creationId xmlns:p14="http://schemas.microsoft.com/office/powerpoint/2010/main" val="107844273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0E1F2B0F-8008-5741-8894-3FCA05499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06B9C3B7-BE0F-0E47-B6C8-0DF16B26A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A57B77E-8D5B-BF42-917E-A7CE74295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696018-11CB-624B-B6A9-DBC24BFEAC3C}" type="datetimeFigureOut">
              <a:rPr lang="ro-RO" smtClean="0"/>
              <a:t>25.11.2021</a:t>
            </a:fld>
            <a:endParaRPr lang="ro-RO"/>
          </a:p>
        </p:txBody>
      </p:sp>
      <p:sp>
        <p:nvSpPr>
          <p:cNvPr id="5" name="Footer Placeholder 4">
            <a:extLst>
              <a:ext uri="{FF2B5EF4-FFF2-40B4-BE49-F238E27FC236}">
                <a16:creationId xmlns:a16="http://schemas.microsoft.com/office/drawing/2014/main" id="{F13DD954-3BDF-EA4E-ABD6-9CCADF9DC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94504273-732F-4B48-9EB6-18264675A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4EB281-0656-7346-A664-AD298452D3D9}" type="slidenum">
              <a:rPr lang="ro-RO" smtClean="0"/>
              <a:t>‹#›</a:t>
            </a:fld>
            <a:endParaRPr lang="ro-RO"/>
          </a:p>
        </p:txBody>
      </p:sp>
    </p:spTree>
    <p:extLst>
      <p:ext uri="{BB962C8B-B14F-4D97-AF65-F5344CB8AC3E}">
        <p14:creationId xmlns:p14="http://schemas.microsoft.com/office/powerpoint/2010/main" val="107844273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029F4BED-5193-1F4C-960E-AB5EF49D3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2A355E9-1985-464D-A2CF-358903BC8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A2327739-48C6-4345-9F7F-02DF1179F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77D065BF-18FC-114B-8DA4-8DFD8A6F1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4DBBE539-58B4-A640-9841-093882E1A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75544C-F589-924B-8CDD-E17485E6D2A8}" type="slidenum">
              <a:rPr lang="ro-RO" smtClean="0"/>
              <a:t>‹#›</a:t>
            </a:fld>
            <a:endParaRPr lang="ro-RO"/>
          </a:p>
        </p:txBody>
      </p:sp>
    </p:spTree>
    <p:extLst>
      <p:ext uri="{BB962C8B-B14F-4D97-AF65-F5344CB8AC3E}">
        <p14:creationId xmlns:p14="http://schemas.microsoft.com/office/powerpoint/2010/main" val="341085463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029F4BED-5193-1F4C-960E-AB5EF49D3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2A355E9-1985-464D-A2CF-358903BC8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A2327739-48C6-4345-9F7F-02DF1179F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EC01A-7A27-564F-98EC-463D1B444286}" type="datetimeFigureOut">
              <a:rPr lang="ro-RO" smtClean="0"/>
              <a:t>22.12.2019</a:t>
            </a:fld>
            <a:endParaRPr lang="ro-RO"/>
          </a:p>
        </p:txBody>
      </p:sp>
      <p:sp>
        <p:nvSpPr>
          <p:cNvPr id="5" name="Footer Placeholder 4">
            <a:extLst>
              <a:ext uri="{FF2B5EF4-FFF2-40B4-BE49-F238E27FC236}">
                <a16:creationId xmlns:a16="http://schemas.microsoft.com/office/drawing/2014/main" id="{77D065BF-18FC-114B-8DA4-8DFD8A6F1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4DBBE539-58B4-A640-9841-093882E1A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75544C-F589-924B-8CDD-E17485E6D2A8}" type="slidenum">
              <a:rPr lang="ro-RO" smtClean="0"/>
              <a:t>‹#›</a:t>
            </a:fld>
            <a:endParaRPr lang="ro-RO"/>
          </a:p>
        </p:txBody>
      </p:sp>
    </p:spTree>
    <p:extLst>
      <p:ext uri="{BB962C8B-B14F-4D97-AF65-F5344CB8AC3E}">
        <p14:creationId xmlns:p14="http://schemas.microsoft.com/office/powerpoint/2010/main" val="341085463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8335F175-5EAD-3742-9C4C-BC564EA7B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4BA9224-5EE5-374D-9C7D-43C2DBC56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C71AF7-7D9A-CC47-BC10-9BFEDF1DC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2150E8F4-15B3-F246-95DA-3AAC84CA2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17FD2AD3-0F3B-F84E-91DF-FB080AAEA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958E19-569B-DE45-90D0-4217D0909C0B}" type="slidenum">
              <a:rPr lang="ro-RO" smtClean="0"/>
              <a:t>‹#›</a:t>
            </a:fld>
            <a:endParaRPr lang="ro-RO"/>
          </a:p>
        </p:txBody>
      </p:sp>
    </p:spTree>
    <p:extLst>
      <p:ext uri="{BB962C8B-B14F-4D97-AF65-F5344CB8AC3E}">
        <p14:creationId xmlns:p14="http://schemas.microsoft.com/office/powerpoint/2010/main" val="3544024732"/>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8335F175-5EAD-3742-9C4C-BC564EA7B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4BA9224-5EE5-374D-9C7D-43C2DBC56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C71AF7-7D9A-CC47-BC10-9BFEDF1DC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01A8C7-E409-C146-BCA1-FE7E9E7C2A98}" type="datetimeFigureOut">
              <a:rPr lang="ro-RO" smtClean="0"/>
              <a:t>12.01.2019</a:t>
            </a:fld>
            <a:endParaRPr lang="ro-RO"/>
          </a:p>
        </p:txBody>
      </p:sp>
      <p:sp>
        <p:nvSpPr>
          <p:cNvPr id="5" name="Footer Placeholder 4">
            <a:extLst>
              <a:ext uri="{FF2B5EF4-FFF2-40B4-BE49-F238E27FC236}">
                <a16:creationId xmlns:a16="http://schemas.microsoft.com/office/drawing/2014/main" id="{2150E8F4-15B3-F246-95DA-3AAC84CA2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17FD2AD3-0F3B-F84E-91DF-FB080AAEA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958E19-569B-DE45-90D0-4217D0909C0B}" type="slidenum">
              <a:rPr lang="ro-RO" smtClean="0"/>
              <a:t>‹#›</a:t>
            </a:fld>
            <a:endParaRPr lang="ro-RO"/>
          </a:p>
        </p:txBody>
      </p:sp>
    </p:spTree>
    <p:extLst>
      <p:ext uri="{BB962C8B-B14F-4D97-AF65-F5344CB8AC3E}">
        <p14:creationId xmlns:p14="http://schemas.microsoft.com/office/powerpoint/2010/main" val="354402473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43EBDE3F-DC17-2842-9290-859D4F2E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30D34067-74F6-E142-B0CB-72CA9BBEA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901F846-D6CD-3845-ABDF-E69E39A54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001A9008-1FD4-8B4E-B230-C3DE5EFB6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31C447E6-4497-7D48-8266-8A133108E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937E9B-6E7F-BD42-8DA2-E70FB9C01E65}" type="slidenum">
              <a:rPr lang="ro-RO" smtClean="0"/>
              <a:t>‹#›</a:t>
            </a:fld>
            <a:endParaRPr lang="ro-RO"/>
          </a:p>
        </p:txBody>
      </p:sp>
    </p:spTree>
    <p:extLst>
      <p:ext uri="{BB962C8B-B14F-4D97-AF65-F5344CB8AC3E}">
        <p14:creationId xmlns:p14="http://schemas.microsoft.com/office/powerpoint/2010/main" val="195676138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43EBDE3F-DC17-2842-9290-859D4F2E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30D34067-74F6-E142-B0CB-72CA9BBEA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901F846-D6CD-3845-ABDF-E69E39A54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9D2890-D09B-144A-BACE-190683D939B6}" type="datetimeFigureOut">
              <a:rPr lang="ro-RO" smtClean="0"/>
              <a:t>13.10.2021</a:t>
            </a:fld>
            <a:endParaRPr lang="ro-RO"/>
          </a:p>
        </p:txBody>
      </p:sp>
      <p:sp>
        <p:nvSpPr>
          <p:cNvPr id="5" name="Footer Placeholder 4">
            <a:extLst>
              <a:ext uri="{FF2B5EF4-FFF2-40B4-BE49-F238E27FC236}">
                <a16:creationId xmlns:a16="http://schemas.microsoft.com/office/drawing/2014/main" id="{001A9008-1FD4-8B4E-B230-C3DE5EFB6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31C447E6-4497-7D48-8266-8A133108E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937E9B-6E7F-BD42-8DA2-E70FB9C01E65}" type="slidenum">
              <a:rPr lang="ro-RO" smtClean="0"/>
              <a:t>‹#›</a:t>
            </a:fld>
            <a:endParaRPr lang="ro-RO"/>
          </a:p>
        </p:txBody>
      </p:sp>
    </p:spTree>
    <p:extLst>
      <p:ext uri="{BB962C8B-B14F-4D97-AF65-F5344CB8AC3E}">
        <p14:creationId xmlns:p14="http://schemas.microsoft.com/office/powerpoint/2010/main" val="195676138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4D623401-2010-7045-9356-B3D1FE7C9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6F1940-19EF-0045-93E8-F6F710E90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72670C1-9AD1-0542-8CFB-F667522AA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8C7CC87E-CC32-4548-8267-B912038B1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FCD9A7AE-D4E0-8F4C-BDC3-1AD59910A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19741C-B9BE-1544-9052-7BD0D470385D}" type="slidenum">
              <a:rPr lang="ro-RO" smtClean="0"/>
              <a:t>‹#›</a:t>
            </a:fld>
            <a:endParaRPr lang="ro-RO"/>
          </a:p>
        </p:txBody>
      </p:sp>
    </p:spTree>
    <p:extLst>
      <p:ext uri="{BB962C8B-B14F-4D97-AF65-F5344CB8AC3E}">
        <p14:creationId xmlns:p14="http://schemas.microsoft.com/office/powerpoint/2010/main" val="256258497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4D623401-2010-7045-9356-B3D1FE7C9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6F1940-19EF-0045-93E8-F6F710E90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72670C1-9AD1-0542-8CFB-F667522AA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51FA55-7A7F-F049-BF05-D5E028754844}" type="datetimeFigureOut">
              <a:rPr lang="ro-RO" smtClean="0"/>
              <a:t>22.10.2019</a:t>
            </a:fld>
            <a:endParaRPr lang="ro-RO"/>
          </a:p>
        </p:txBody>
      </p:sp>
      <p:sp>
        <p:nvSpPr>
          <p:cNvPr id="5" name="Footer Placeholder 4">
            <a:extLst>
              <a:ext uri="{FF2B5EF4-FFF2-40B4-BE49-F238E27FC236}">
                <a16:creationId xmlns:a16="http://schemas.microsoft.com/office/drawing/2014/main" id="{8C7CC87E-CC32-4548-8267-B912038B1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FCD9A7AE-D4E0-8F4C-BDC3-1AD59910A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19741C-B9BE-1544-9052-7BD0D470385D}" type="slidenum">
              <a:rPr lang="ro-RO" smtClean="0"/>
              <a:t>‹#›</a:t>
            </a:fld>
            <a:endParaRPr lang="ro-RO"/>
          </a:p>
        </p:txBody>
      </p:sp>
    </p:spTree>
    <p:extLst>
      <p:ext uri="{BB962C8B-B14F-4D97-AF65-F5344CB8AC3E}">
        <p14:creationId xmlns:p14="http://schemas.microsoft.com/office/powerpoint/2010/main" val="256258497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9B75EAB5-34B0-2743-9F30-D830B22F8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73FA89E-C1CF-9540-9041-F2BD9AD47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A81F40-F898-0A48-80D8-E79883398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2E8E5D0C-1033-6646-A53A-86070208F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05CA845B-2131-564D-8E0B-B55DF7521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B59896A-00E8-B84B-A9E1-8054975AB616}" type="slidenum">
              <a:rPr lang="ro-RO" smtClean="0"/>
              <a:t>‹#›</a:t>
            </a:fld>
            <a:endParaRPr lang="ro-RO"/>
          </a:p>
        </p:txBody>
      </p:sp>
    </p:spTree>
    <p:extLst>
      <p:ext uri="{BB962C8B-B14F-4D97-AF65-F5344CB8AC3E}">
        <p14:creationId xmlns:p14="http://schemas.microsoft.com/office/powerpoint/2010/main" val="36889906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9B75EAB5-34B0-2743-9F30-D830B22F8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73FA89E-C1CF-9540-9041-F2BD9AD47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A81F40-F898-0A48-80D8-E79883398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DC66E2-22EA-BF4C-8F55-7E7E9684EF3B}" type="datetimeFigureOut">
              <a:rPr lang="ro-RO" smtClean="0"/>
              <a:t>06.11.2021</a:t>
            </a:fld>
            <a:endParaRPr lang="ro-RO"/>
          </a:p>
        </p:txBody>
      </p:sp>
      <p:sp>
        <p:nvSpPr>
          <p:cNvPr id="5" name="Footer Placeholder 4">
            <a:extLst>
              <a:ext uri="{FF2B5EF4-FFF2-40B4-BE49-F238E27FC236}">
                <a16:creationId xmlns:a16="http://schemas.microsoft.com/office/drawing/2014/main" id="{2E8E5D0C-1033-6646-A53A-86070208F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05CA845B-2131-564D-8E0B-B55DF7521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B59896A-00E8-B84B-A9E1-8054975AB616}" type="slidenum">
              <a:rPr lang="ro-RO" smtClean="0"/>
              <a:t>‹#›</a:t>
            </a:fld>
            <a:endParaRPr lang="ro-RO"/>
          </a:p>
        </p:txBody>
      </p:sp>
    </p:spTree>
    <p:extLst>
      <p:ext uri="{BB962C8B-B14F-4D97-AF65-F5344CB8AC3E}">
        <p14:creationId xmlns:p14="http://schemas.microsoft.com/office/powerpoint/2010/main" val="36889906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47695F49-9210-994F-9147-AA31BAEA8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99654999-3455-9242-89EC-60A8C3E6C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0619F0-17B8-124F-BBFE-03CADE4EF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1588805D-4778-9D46-90AA-97414422B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3A5DED41-BEB0-4B4C-A4D7-01EAA1218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3629BC-678C-D840-B421-1CFC58890960}" type="slidenum">
              <a:rPr lang="ro-RO" smtClean="0"/>
              <a:t>‹#›</a:t>
            </a:fld>
            <a:endParaRPr lang="ro-RO"/>
          </a:p>
        </p:txBody>
      </p:sp>
    </p:spTree>
    <p:extLst>
      <p:ext uri="{BB962C8B-B14F-4D97-AF65-F5344CB8AC3E}">
        <p14:creationId xmlns:p14="http://schemas.microsoft.com/office/powerpoint/2010/main" val="90903962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47695F49-9210-994F-9147-AA31BAEA8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99654999-3455-9242-89EC-60A8C3E6C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0619F0-17B8-124F-BBFE-03CADE4EF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ro-RO"/>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64865B-F65E-D343-8D29-907D7F3F44FA}" type="datetimeFigureOut">
              <a:rPr lang="ro-RO" smtClean="0"/>
              <a:t>10.11.2021</a:t>
            </a:fld>
            <a:endParaRPr lang="ro-RO"/>
          </a:p>
        </p:txBody>
      </p:sp>
      <p:sp>
        <p:nvSpPr>
          <p:cNvPr id="5" name="Footer Placeholder 4">
            <a:extLst>
              <a:ext uri="{FF2B5EF4-FFF2-40B4-BE49-F238E27FC236}">
                <a16:creationId xmlns:a16="http://schemas.microsoft.com/office/drawing/2014/main" id="{1588805D-4778-9D46-90AA-97414422B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ro-R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Slide Number Placeholder 5">
            <a:extLst>
              <a:ext uri="{FF2B5EF4-FFF2-40B4-BE49-F238E27FC236}">
                <a16:creationId xmlns:a16="http://schemas.microsoft.com/office/drawing/2014/main" id="{3A5DED41-BEB0-4B4C-A4D7-01EAA1218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ro-R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3629BC-678C-D840-B421-1CFC58890960}" type="slidenum">
              <a:rPr lang="ro-RO" smtClean="0"/>
              <a:t>‹#›</a:t>
            </a:fld>
            <a:endParaRPr lang="ro-RO"/>
          </a:p>
        </p:txBody>
      </p:sp>
    </p:spTree>
    <p:extLst>
      <p:ext uri="{BB962C8B-B14F-4D97-AF65-F5344CB8AC3E}">
        <p14:creationId xmlns:p14="http://schemas.microsoft.com/office/powerpoint/2010/main" val="9090396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oleObject" Target="../embeddings/oleObject9.bin" TargetMode="Internal" /><Relationship Id="rId3" Type="http://schemas.openxmlformats.org/officeDocument/2006/relationships/image" Target="../media/image9.wmf" /><Relationship Id="rId4" Type="http://schemas.openxmlformats.org/officeDocument/2006/relationships/vmlDrawing" Target="../drawings/vmlDrawing9.v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oleObject" Target="../embeddings/oleObject10.bin" TargetMode="Internal" /><Relationship Id="rId3" Type="http://schemas.openxmlformats.org/officeDocument/2006/relationships/image" Target="../media/image10.wmf" /><Relationship Id="rId4" Type="http://schemas.openxmlformats.org/officeDocument/2006/relationships/vmlDrawing" Target="../drawings/vmlDrawing10.v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2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2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2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124.xml.rels>&#65279;<?xml version="1.0" encoding="utf-8" standalone="yes"?><Relationships xmlns="http://schemas.openxmlformats.org/package/2006/relationships"><Relationship Id="rId1" Type="http://schemas.openxmlformats.org/officeDocument/2006/relationships/slideLayout" Target="../slideLayouts/slideLayout89.xml" /></Relationships>
</file>

<file path=ppt/slides/_rels/slide12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2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2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2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2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3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3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4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4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5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5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6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7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7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8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8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5.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6.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7.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8.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199.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0.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01.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02.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03.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04.xml.rels>&#65279;<?xml version="1.0" encoding="utf-8" standalone="yes"?><Relationships xmlns="http://schemas.openxmlformats.org/package/2006/relationships"><Relationship Id="rId1" Type="http://schemas.openxmlformats.org/officeDocument/2006/relationships/slideLayout" Target="../slideLayouts/slideLayout90.xml" /></Relationships>
</file>

<file path=ppt/slides/_rels/slide205.xml.rels>&#65279;<?xml version="1.0" encoding="utf-8" standalone="yes"?><Relationships xmlns="http://schemas.openxmlformats.org/package/2006/relationships"><Relationship Id="rId1" Type="http://schemas.openxmlformats.org/officeDocument/2006/relationships/slideLayout" Target="../slideLayouts/slideLayout111.xml" /></Relationships>
</file>

<file path=ppt/slides/_rels/slide20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0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0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09.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210.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1.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2.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3.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4.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5.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19.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20.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1.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2.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3.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4.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5.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29.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30.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1.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2.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3.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4.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5.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39.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40.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1.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2.xml.rels>&#65279;<?xml version="1.0" encoding="utf-8" standalone="yes"?><Relationships xmlns="http://schemas.openxmlformats.org/package/2006/relationships"><Relationship Id="rId1" Type="http://schemas.openxmlformats.org/officeDocument/2006/relationships/slideLayout" Target="../slideLayouts/slideLayout112.xml" /><Relationship Id="rId2" Type="http://schemas.openxmlformats.org/officeDocument/2006/relationships/oleObject" Target="../embeddings/oleObject11.bin" TargetMode="Internal" /><Relationship Id="rId3" Type="http://schemas.openxmlformats.org/officeDocument/2006/relationships/image" Target="../media/image11.wmf" /><Relationship Id="rId4" Type="http://schemas.openxmlformats.org/officeDocument/2006/relationships/vmlDrawing" Target="../drawings/vmlDrawing11.vml" /></Relationships>
</file>

<file path=ppt/slides/_rels/slide243.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4.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5.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49.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50.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1.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2.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3.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4.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5.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6.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7.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8.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59.xml.rels>&#65279;<?xml version="1.0" encoding="utf-8" standalone="yes"?><Relationships xmlns="http://schemas.openxmlformats.org/package/2006/relationships"><Relationship Id="rId1" Type="http://schemas.openxmlformats.org/officeDocument/2006/relationships/slideLayout" Target="../slideLayouts/slideLayout11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60.xml.rels>&#65279;<?xml version="1.0" encoding="utf-8" standalone="yes"?><Relationships xmlns="http://schemas.openxmlformats.org/package/2006/relationships"><Relationship Id="rId1" Type="http://schemas.openxmlformats.org/officeDocument/2006/relationships/slideLayout" Target="../slideLayouts/slideLayout133.xml" /></Relationships>
</file>

<file path=ppt/slides/_rels/slide261.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2.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3.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4.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5.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6.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7.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8.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69.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70.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1.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2.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3.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4.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5.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6.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7.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8.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79.xml.rels>&#65279;<?xml version="1.0" encoding="utf-8" standalone="yes"?><Relationships xmlns="http://schemas.openxmlformats.org/package/2006/relationships"><Relationship Id="rId1" Type="http://schemas.openxmlformats.org/officeDocument/2006/relationships/slideLayout" Target="../slideLayouts/slideLayout134.xml" /><Relationship Id="rId2" Type="http://schemas.openxmlformats.org/officeDocument/2006/relationships/notesSlide" Target="../notesSlides/notesSlide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80.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1.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2.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3.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4.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5.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6.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7.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8.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89.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1.bin" TargetMode="Internal" /><Relationship Id="rId3" Type="http://schemas.openxmlformats.org/officeDocument/2006/relationships/image" Target="../media/image1.wmf" /><Relationship Id="rId4" Type="http://schemas.openxmlformats.org/officeDocument/2006/relationships/vmlDrawing" Target="../drawings/vmlDrawing1.vml" /></Relationships>
</file>

<file path=ppt/slides/_rels/slide290.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1.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2.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3.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4.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5.xml.rels>&#65279;<?xml version="1.0" encoding="utf-8" standalone="yes"?><Relationships xmlns="http://schemas.openxmlformats.org/package/2006/relationships"><Relationship Id="rId1" Type="http://schemas.openxmlformats.org/officeDocument/2006/relationships/slideLayout" Target="../slideLayouts/slideLayout134.xml" /></Relationships>
</file>

<file path=ppt/slides/_rels/slide296.xml.rels>&#65279;<?xml version="1.0" encoding="utf-8" standalone="yes"?><Relationships xmlns="http://schemas.openxmlformats.org/package/2006/relationships"><Relationship Id="rId1" Type="http://schemas.openxmlformats.org/officeDocument/2006/relationships/slideLayout" Target="../slideLayouts/slideLayout155.xml" /></Relationships>
</file>

<file path=ppt/slides/_rels/slide297.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298.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299.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00.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1.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2.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3.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4.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5.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6.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7.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8.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09.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10.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1.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2.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3.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4.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5.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6.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7.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8.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19.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20.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21.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22.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23.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24.xml.rels>&#65279;<?xml version="1.0" encoding="utf-8" standalone="yes"?><Relationships xmlns="http://schemas.openxmlformats.org/package/2006/relationships"><Relationship Id="rId1" Type="http://schemas.openxmlformats.org/officeDocument/2006/relationships/slideLayout" Target="../slideLayouts/slideLayout156.xml" /></Relationships>
</file>

<file path=ppt/slides/_rels/slide325.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32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2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2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2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3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3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4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4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5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5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6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6.xml.rels>&#65279;<?xml version="1.0" encoding="utf-8" standalone="yes"?><Relationships xmlns="http://schemas.openxmlformats.org/package/2006/relationships"><Relationship Id="rId1" Type="http://schemas.openxmlformats.org/officeDocument/2006/relationships/slideLayout" Target="../slideLayouts/slideLayout180.xml" /></Relationships>
</file>

<file path=ppt/slides/_rels/slide36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6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7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7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8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7.xml.rels>&#65279;<?xml version="1.0" encoding="utf-8" standalone="yes"?><Relationships xmlns="http://schemas.openxmlformats.org/package/2006/relationships"><Relationship Id="rId1" Type="http://schemas.openxmlformats.org/officeDocument/2006/relationships/slideLayout" Target="../slideLayouts/slideLayout180.xml" /></Relationships>
</file>

<file path=ppt/slides/_rels/slide38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8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2.bin" TargetMode="Internal" /><Relationship Id="rId3" Type="http://schemas.openxmlformats.org/officeDocument/2006/relationships/image" Target="../media/image2.wmf" /><Relationship Id="rId4" Type="http://schemas.openxmlformats.org/officeDocument/2006/relationships/vmlDrawing" Target="../drawings/vmlDrawing2.vml" /></Relationships>
</file>

<file path=ppt/slides/_rels/slide39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3.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4.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5.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6.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7.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8.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399.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00.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01.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02.xml.rels>&#65279;<?xml version="1.0" encoding="utf-8" standalone="yes"?><Relationships xmlns="http://schemas.openxmlformats.org/package/2006/relationships"><Relationship Id="rId1" Type="http://schemas.openxmlformats.org/officeDocument/2006/relationships/slideLayout" Target="../slideLayouts/slideLayout178.xml" /></Relationships>
</file>

<file path=ppt/slides/_rels/slide403.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404.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05.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06.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07.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08.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09.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3.bin" TargetMode="Internal" /><Relationship Id="rId3" Type="http://schemas.openxmlformats.org/officeDocument/2006/relationships/image" Target="../media/image3.wmf" /><Relationship Id="rId4" Type="http://schemas.openxmlformats.org/officeDocument/2006/relationships/vmlDrawing" Target="../drawings/vmlDrawing3.vml" /></Relationships>
</file>

<file path=ppt/slides/_rels/slide410.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1.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2.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3.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4.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5.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6.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7.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8.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19.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20.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1.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2.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3.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4.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5.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6.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7.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8.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29.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30.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31.xml.rels>&#65279;<?xml version="1.0" encoding="utf-8" standalone="yes"?><Relationships xmlns="http://schemas.openxmlformats.org/package/2006/relationships"><Relationship Id="rId1" Type="http://schemas.openxmlformats.org/officeDocument/2006/relationships/slideLayout" Target="../slideLayouts/slideLayout202.xml" /></Relationships>
</file>

<file path=ppt/slides/_rels/slide432.xml.rels>&#65279;<?xml version="1.0" encoding="utf-8" standalone="yes"?><Relationships xmlns="http://schemas.openxmlformats.org/package/2006/relationships"><Relationship Id="rId1" Type="http://schemas.openxmlformats.org/officeDocument/2006/relationships/slideLayout" Target="../slideLayouts/slideLayout200.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4.bin" TargetMode="Internal" /><Relationship Id="rId3" Type="http://schemas.openxmlformats.org/officeDocument/2006/relationships/image" Target="../media/image4.wmf" /><Relationship Id="rId4" Type="http://schemas.openxmlformats.org/officeDocument/2006/relationships/vmlDrawing" Target="../drawings/vmlDrawing4.v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5.bin" TargetMode="Internal" /><Relationship Id="rId3" Type="http://schemas.openxmlformats.org/officeDocument/2006/relationships/image" Target="../media/image5.wmf" /><Relationship Id="rId4" Type="http://schemas.openxmlformats.org/officeDocument/2006/relationships/vmlDrawing" Target="../drawings/vmlDrawing5.v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6.bin" TargetMode="Internal" /><Relationship Id="rId3" Type="http://schemas.openxmlformats.org/officeDocument/2006/relationships/image" Target="../media/image6.wmf" /><Relationship Id="rId4" Type="http://schemas.openxmlformats.org/officeDocument/2006/relationships/vmlDrawing" Target="../drawings/vmlDrawing6.v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7.bin" TargetMode="Internal" /><Relationship Id="rId3" Type="http://schemas.openxmlformats.org/officeDocument/2006/relationships/image" Target="../media/image7.wmf" /><Relationship Id="rId4" Type="http://schemas.openxmlformats.org/officeDocument/2006/relationships/vmlDrawing" Target="../drawings/vmlDrawing7.v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oleObject" Target="../embeddings/oleObject8.bin" TargetMode="Internal" /><Relationship Id="rId3" Type="http://schemas.openxmlformats.org/officeDocument/2006/relationships/image" Target="../media/image8.wmf" /><Relationship Id="rId4" Type="http://schemas.openxmlformats.org/officeDocument/2006/relationships/vmlDrawing" Target="../drawings/vmlDrawing8.v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67.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24D822F-988E-CF4D-811A-1E3433FE3FE2}"/>
              </a:ext>
            </a:extLst>
          </p:cNvPr>
          <p:cNvSpPr>
            <a:spLocks noGrp="1"/>
          </p:cNvSpPr>
          <p:nvPr>
            <p:ph type="ctrTitle"/>
          </p:nvPr>
        </p:nvSpPr>
        <p:spPr/>
        <p:txBody>
          <a:bodyPr/>
          <a:lstStyle/>
          <a:p>
            <a:r>
              <a:rPr lang="ro-RO"/>
              <a:t>Modelul Relational</a:t>
            </a:r>
            <a:endParaRPr lang="ro-RO"/>
          </a:p>
        </p:txBody>
      </p:sp>
      <p:sp>
        <p:nvSpPr>
          <p:cNvPr id="3" name="Subtitle 2">
            <a:extLst>
              <a:ext uri="{FF2B5EF4-FFF2-40B4-BE49-F238E27FC236}">
                <a16:creationId xmlns:a16="http://schemas.microsoft.com/office/drawing/2014/main" id="{6BF81E23-4746-3641-8174-43CA3862E331}"/>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4054323317"/>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99CBFC2-A401-F242-9F9F-C5C924D668DA}"/>
              </a:ext>
            </a:extLst>
          </p:cNvPr>
          <p:cNvSpPr>
            <a:spLocks noGrp="1"/>
          </p:cNvSpPr>
          <p:nvPr>
            <p:ph type="title"/>
          </p:nvPr>
        </p:nvSpPr>
        <p:spPr>
          <a:xfrm>
            <a:off x="838200" y="365125"/>
            <a:ext cx="10515600" cy="1325563"/>
          </a:xfrm>
        </p:spPr>
        <p:txBody>
          <a:bodyPr/>
          <a:lstStyle/>
          <a:p>
            <a:r>
              <a:rPr lang="ro-RO"/>
              <a:t>Select (selectie)</a:t>
            </a:r>
          </a:p>
        </p:txBody>
      </p:sp>
      <p:graphicFrame>
        <p:nvGraphicFramePr>
          <p:cNvPr id="4" name="Content Placeholder 3">
            <a:extLst>
              <a:ext uri="{FF2B5EF4-FFF2-40B4-BE49-F238E27FC236}">
                <a16:creationId xmlns:a16="http://schemas.microsoft.com/office/drawing/2014/main" id="{2D5C3360-E7D4-014A-B9C8-854E701908C6}"/>
              </a:ext>
            </a:extLst>
          </p:cNvPr>
          <p:cNvGraphicFramePr>
            <a:graphicFrameLocks noGrp="1"/>
          </p:cNvGraphicFramePr>
          <p:nvPr>
            <p:ph idx="1"/>
            <p:extLst>
              <p:ext uri="{D42A27DB-BD31-4B8C-83A1-F6EECF244321}">
                <p14:modId xmlns:p14="http://schemas.microsoft.com/office/powerpoint/2010/main" val="2413329512"/>
              </p:ext>
            </p:extLst>
          </p:nvPr>
        </p:nvGraphicFramePr>
        <p:xfrm>
          <a:off x="1331844" y="1690688"/>
          <a:ext cx="10277059" cy="4928775"/>
        </p:xfrm>
        <a:graphic>
          <a:graphicData uri="http://schemas.openxmlformats.org/drawingml/2006/table">
            <a:tbl>
              <a:tblPr>
                <a:tableStyleId>{5C22544A-7EE6-4342-B048-85BDC9FD1C3A}</a:tableStyleId>
              </a:tblPr>
              <a:tblGrid>
                <a:gridCol w="593403">
                  <a:extLst>
                    <a:ext uri="{9D8B030D-6E8A-4147-A177-3AD203B41FA5}">
                      <a16:colId xmlns:a16="http://schemas.microsoft.com/office/drawing/2014/main" val="623191870"/>
                    </a:ext>
                  </a:extLst>
                </a:gridCol>
                <a:gridCol w="862855">
                  <a:extLst>
                    <a:ext uri="{9D8B030D-6E8A-4147-A177-3AD203B41FA5}">
                      <a16:colId xmlns:a16="http://schemas.microsoft.com/office/drawing/2014/main" val="1310836857"/>
                    </a:ext>
                  </a:extLst>
                </a:gridCol>
                <a:gridCol w="862855">
                  <a:extLst>
                    <a:ext uri="{9D8B030D-6E8A-4147-A177-3AD203B41FA5}">
                      <a16:colId xmlns:a16="http://schemas.microsoft.com/office/drawing/2014/main" val="3073649633"/>
                    </a:ext>
                  </a:extLst>
                </a:gridCol>
                <a:gridCol w="862855">
                  <a:extLst>
                    <a:ext uri="{9D8B030D-6E8A-4147-A177-3AD203B41FA5}">
                      <a16:colId xmlns:a16="http://schemas.microsoft.com/office/drawing/2014/main" val="2076969425"/>
                    </a:ext>
                  </a:extLst>
                </a:gridCol>
                <a:gridCol w="1501670">
                  <a:extLst>
                    <a:ext uri="{9D8B030D-6E8A-4147-A177-3AD203B41FA5}">
                      <a16:colId xmlns:a16="http://schemas.microsoft.com/office/drawing/2014/main" val="2248482366"/>
                    </a:ext>
                  </a:extLst>
                </a:gridCol>
                <a:gridCol w="3004856">
                  <a:extLst>
                    <a:ext uri="{9D8B030D-6E8A-4147-A177-3AD203B41FA5}">
                      <a16:colId xmlns:a16="http://schemas.microsoft.com/office/drawing/2014/main" val="2562323687"/>
                    </a:ext>
                  </a:extLst>
                </a:gridCol>
                <a:gridCol w="862855">
                  <a:extLst>
                    <a:ext uri="{9D8B030D-6E8A-4147-A177-3AD203B41FA5}">
                      <a16:colId xmlns:a16="http://schemas.microsoft.com/office/drawing/2014/main" val="2154025767"/>
                    </a:ext>
                  </a:extLst>
                </a:gridCol>
                <a:gridCol w="862855">
                  <a:extLst>
                    <a:ext uri="{9D8B030D-6E8A-4147-A177-3AD203B41FA5}">
                      <a16:colId xmlns:a16="http://schemas.microsoft.com/office/drawing/2014/main" val="3557496722"/>
                    </a:ext>
                  </a:extLst>
                </a:gridCol>
                <a:gridCol w="862855">
                  <a:extLst>
                    <a:ext uri="{9D8B030D-6E8A-4147-A177-3AD203B41FA5}">
                      <a16:colId xmlns:a16="http://schemas.microsoft.com/office/drawing/2014/main" val="1886375631"/>
                    </a:ext>
                  </a:extLst>
                </a:gridCol>
              </a:tblGrid>
              <a:tr h="985755">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sym typeface="Symbol" pitchFamily="2" charset="2"/>
                        </a:rPr>
                        <a:t></a:t>
                      </a:r>
                      <a:r>
                        <a:rPr lang="ro-RO" sz="1200" baseline="-25000">
                          <a:effectLst/>
                        </a:rPr>
                        <a:t>A=‘x1’ OR B=‘y1’</a:t>
                      </a: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8313833"/>
                  </a:ext>
                </a:extLst>
              </a:tr>
              <a:tr h="985755">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2324694"/>
                  </a:ext>
                </a:extLst>
              </a:tr>
              <a:tr h="985755">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3868558"/>
                  </a:ext>
                </a:extLst>
              </a:tr>
              <a:tr h="985755">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6161689"/>
                  </a:ext>
                </a:extLst>
              </a:tr>
              <a:tr h="985755">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66369582"/>
                  </a:ext>
                </a:extLst>
              </a:tr>
            </a:tbl>
          </a:graphicData>
        </a:graphic>
      </p:graphicFrame>
      <p:sp>
        <p:nvSpPr>
          <p:cNvPr id="5" name="TextBox 4">
            <a:extLst>
              <a:ext uri="{FF2B5EF4-FFF2-40B4-BE49-F238E27FC236}">
                <a16:creationId xmlns:a16="http://schemas.microsoft.com/office/drawing/2014/main" id="{640BE484-D869-DF45-9DD7-DBC0D338EBD4}"/>
              </a:ext>
            </a:extLst>
          </p:cNvPr>
          <p:cNvSpPr txBox="1"/>
          <p:nvPr/>
        </p:nvSpPr>
        <p:spPr>
          <a:xfrm>
            <a:off x="8492846" y="5292445"/>
            <a:ext cx="3034145" cy="124189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a:t>
            </a:r>
          </a:p>
          <a:p>
            <a:r>
              <a:rPr lang="ro-RO"/>
              <a:t>FROM R</a:t>
            </a:r>
          </a:p>
          <a:p>
            <a:r>
              <a:rPr lang="ro-RO"/>
              <a:t>WHERE A = ‘x1’ OR B = ‘y1’;</a:t>
            </a:r>
          </a:p>
          <a:p>
            <a:endParaRPr lang="ro-RO"/>
          </a:p>
        </p:txBody>
      </p:sp>
    </p:spTree>
    <p:extLst>
      <p:ext uri="{BB962C8B-B14F-4D97-AF65-F5344CB8AC3E}">
        <p14:creationId xmlns:p14="http://schemas.microsoft.com/office/powerpoint/2010/main" val="2450625293"/>
      </p:ext>
    </p:extLst>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68EE58-BDD3-8242-AC9F-150F99FA7941}"/>
              </a:ext>
            </a:extLst>
          </p:cNvPr>
          <p:cNvSpPr>
            <a:spLocks noGrp="1"/>
          </p:cNvSpPr>
          <p:nvPr>
            <p:ph type="title"/>
          </p:nvPr>
        </p:nvSpPr>
        <p:spPr/>
        <p:txBody>
          <a:bodyPr/>
          <a:lstStyle/>
          <a:p>
            <a:r>
              <a:rPr lang="ro-RO"/>
              <a:t>Forma normală Boyce-Codd (3)</a:t>
            </a:r>
          </a:p>
        </p:txBody>
      </p:sp>
      <p:sp>
        <p:nvSpPr>
          <p:cNvPr id="3" name="Content Placeholder 2">
            <a:extLst>
              <a:ext uri="{FF2B5EF4-FFF2-40B4-BE49-F238E27FC236}">
                <a16:creationId xmlns:a16="http://schemas.microsoft.com/office/drawing/2014/main" id="{109DBD33-D4F7-A744-8209-3503D7CECD34}"/>
              </a:ext>
            </a:extLst>
          </p:cNvPr>
          <p:cNvSpPr>
            <a:spLocks noGrp="1"/>
          </p:cNvSpPr>
          <p:nvPr>
            <p:ph idx="1"/>
          </p:nvPr>
        </p:nvSpPr>
        <p:spPr/>
        <p:txBody>
          <a:bodyPr>
            <a:normAutofit/>
          </a:bodyPr>
          <a:lstStyle/>
          <a:p>
            <a:endParaRPr lang="ro-RO"/>
          </a:p>
          <a:p>
            <a:endParaRPr lang="ro-RO"/>
          </a:p>
          <a:p>
            <a:endParaRPr lang="ro-RO"/>
          </a:p>
          <a:p>
            <a:endParaRPr lang="ro-RO"/>
          </a:p>
          <a:p>
            <a:pPr marL="0" indent="0">
              <a:buNone/>
            </a:pPr>
            <a:endParaRPr lang="ro-RO"/>
          </a:p>
          <a:p>
            <a:endParaRPr lang="en-NZ" altLang="ro-RO"/>
          </a:p>
          <a:p>
            <a:r>
              <a:rPr lang="ro-RO"/>
              <a:t>Chei candidate: </a:t>
            </a:r>
            <a:r>
              <a:rPr lang="en-NZ" altLang="ro-RO">
                <a:latin typeface="Arial" pitchFamily="34" charset="0"/>
              </a:rPr>
              <a:t>{Student, Course} si {Student, Time}</a:t>
            </a:r>
          </a:p>
          <a:p>
            <a:r>
              <a:rPr lang="en-NZ" altLang="ro-RO" err="1"/>
              <a:t>Deoarece toate atributele sunt incluse in chei, tabelul este in 3NF.</a:t>
            </a:r>
          </a:p>
          <a:p>
            <a:endParaRPr lang="ro-RO"/>
          </a:p>
          <a:p>
            <a:pPr marL="0" indent="0">
              <a:buNone/>
            </a:pPr>
            <a:endParaRPr lang="ro-RO"/>
          </a:p>
        </p:txBody>
      </p:sp>
      <p:grpSp>
        <p:nvGrpSpPr>
          <p:cNvPr id="4" name="Group 3">
            <a:extLst>
              <a:ext uri="{FF2B5EF4-FFF2-40B4-BE49-F238E27FC236}">
                <a16:creationId xmlns:a16="http://schemas.microsoft.com/office/drawing/2014/main" id="{8EEEC4B7-2297-F54B-BDD7-CDD7B1511982}"/>
              </a:ext>
            </a:extLst>
          </p:cNvPr>
          <p:cNvGrpSpPr/>
          <p:nvPr/>
        </p:nvGrpSpPr>
        <p:grpSpPr>
          <a:xfrm>
            <a:off x="3163641" y="2165277"/>
            <a:ext cx="5545137" cy="2238375"/>
            <a:chOff x="1247" y="1344"/>
            <a:chExt cx="3493" cy="1410"/>
          </a:xfrm>
        </p:grpSpPr>
        <p:sp>
          <p:nvSpPr>
            <p:cNvPr id="5" name="Text Box 4">
              <a:extLst>
                <a:ext uri="{FF2B5EF4-FFF2-40B4-BE49-F238E27FC236}">
                  <a16:creationId xmlns:a16="http://schemas.microsoft.com/office/drawing/2014/main" id="{697E2369-BF20-5A4A-97AE-B56E996DC4C4}"/>
                </a:ext>
              </a:extLst>
            </p:cNvPr>
            <p:cNvSpPr txBox="1">
              <a:spLocks noChangeArrowheads="1"/>
            </p:cNvSpPr>
            <p:nvPr/>
          </p:nvSpPr>
          <p:spPr bwMode="auto">
            <a:xfrm>
              <a:off x="1247" y="1344"/>
              <a:ext cx="3453" cy="135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a:solidFill>
                    <a:schemeClr val="tx1"/>
                  </a:solidFill>
                  <a:latin typeface="Arial" pitchFamily="34" charset="0"/>
                </a:rPr>
                <a:t>Student		Course			Time</a:t>
              </a:r>
            </a:p>
            <a:p>
              <a:endParaRPr lang="en-NZ" altLang="ro-RO" sz="800">
                <a:solidFill>
                  <a:schemeClr val="tx1"/>
                </a:solidFill>
                <a:latin typeface="Arial" pitchFamily="34" charset="0"/>
              </a:endParaRPr>
            </a:p>
            <a:p>
              <a:r>
                <a:rPr lang="en-NZ" altLang="ro-RO">
                  <a:solidFill>
                    <a:schemeClr val="tx1"/>
                  </a:solidFill>
                  <a:latin typeface="Arial" pitchFamily="34" charset="0"/>
                </a:rPr>
                <a:t>John		Databases		12:00</a:t>
              </a:r>
            </a:p>
            <a:p>
              <a:r>
                <a:rPr lang="en-NZ" altLang="ro-RO">
                  <a:solidFill>
                    <a:schemeClr val="tx1"/>
                  </a:solidFill>
                  <a:latin typeface="Arial" pitchFamily="34" charset="0"/>
                </a:rPr>
                <a:t>Mary		Databases		12:00</a:t>
              </a:r>
            </a:p>
            <a:p>
              <a:r>
                <a:rPr lang="en-NZ" altLang="ro-RO">
                  <a:solidFill>
                    <a:schemeClr val="tx1"/>
                  </a:solidFill>
                  <a:latin typeface="Arial" pitchFamily="34" charset="0"/>
                </a:rPr>
                <a:t>Richard	               Databases		15:00</a:t>
              </a:r>
            </a:p>
            <a:p>
              <a:r>
                <a:rPr lang="en-NZ" altLang="ro-RO">
                  <a:solidFill>
                    <a:schemeClr val="tx1"/>
                  </a:solidFill>
                  <a:latin typeface="Arial" pitchFamily="34" charset="0"/>
                </a:rPr>
                <a:t>Richard	               Programming	               10:00</a:t>
              </a:r>
            </a:p>
            <a:p>
              <a:r>
                <a:rPr lang="en-NZ" altLang="ro-RO">
                  <a:solidFill>
                    <a:schemeClr val="tx1"/>
                  </a:solidFill>
                  <a:latin typeface="Arial" pitchFamily="34" charset="0"/>
                </a:rPr>
                <a:t>Mary		Programming	               10:00</a:t>
              </a:r>
            </a:p>
            <a:p>
              <a:r>
                <a:rPr lang="en-NZ" altLang="ro-RO">
                  <a:solidFill>
                    <a:schemeClr val="tx1"/>
                  </a:solidFill>
                  <a:latin typeface="Arial" pitchFamily="34" charset="0"/>
                </a:rPr>
                <a:t>Rebecca	               Programming	               13:00</a:t>
              </a:r>
              <a:endParaRPr lang="en-GB" altLang="ro-RO">
                <a:solidFill>
                  <a:schemeClr val="tx1"/>
                </a:solidFill>
                <a:latin typeface="Arial" pitchFamily="34" charset="0"/>
              </a:endParaRPr>
            </a:p>
          </p:txBody>
        </p:sp>
        <p:sp>
          <p:nvSpPr>
            <p:cNvPr id="6" name="Line 5">
              <a:extLst>
                <a:ext uri="{FF2B5EF4-FFF2-40B4-BE49-F238E27FC236}">
                  <a16:creationId xmlns:a16="http://schemas.microsoft.com/office/drawing/2014/main" id="{0AF9BCB7-3F8F-124B-A15B-79BBCE9CA569}"/>
                </a:ext>
              </a:extLst>
            </p:cNvPr>
            <p:cNvSpPr>
              <a:spLocks noChangeShapeType="1"/>
            </p:cNvSpPr>
            <p:nvPr/>
          </p:nvSpPr>
          <p:spPr bwMode="auto">
            <a:xfrm>
              <a:off x="2290" y="1344"/>
              <a:ext cx="29" cy="141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7" name="Line 6">
              <a:extLst>
                <a:ext uri="{FF2B5EF4-FFF2-40B4-BE49-F238E27FC236}">
                  <a16:creationId xmlns:a16="http://schemas.microsoft.com/office/drawing/2014/main" id="{77F367C4-EC5F-B443-BD23-87175A76592E}"/>
                </a:ext>
              </a:extLst>
            </p:cNvPr>
            <p:cNvSpPr>
              <a:spLocks noChangeShapeType="1"/>
            </p:cNvSpPr>
            <p:nvPr/>
          </p:nvSpPr>
          <p:spPr bwMode="auto">
            <a:xfrm flipH="1">
              <a:off x="3914" y="1344"/>
              <a:ext cx="9" cy="135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8" name="Line 7">
              <a:extLst>
                <a:ext uri="{FF2B5EF4-FFF2-40B4-BE49-F238E27FC236}">
                  <a16:creationId xmlns:a16="http://schemas.microsoft.com/office/drawing/2014/main" id="{0A314385-0641-8444-8CDF-33A2E5D635CE}"/>
                </a:ext>
              </a:extLst>
            </p:cNvPr>
            <p:cNvSpPr>
              <a:spLocks noChangeShapeType="1"/>
            </p:cNvSpPr>
            <p:nvPr/>
          </p:nvSpPr>
          <p:spPr bwMode="auto">
            <a:xfrm>
              <a:off x="1247" y="1661"/>
              <a:ext cx="349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pSp>
    </p:spTree>
    <p:extLst>
      <p:ext uri="{BB962C8B-B14F-4D97-AF65-F5344CB8AC3E}">
        <p14:creationId xmlns:p14="http://schemas.microsoft.com/office/powerpoint/2010/main" val="353082549"/>
      </p:ext>
    </p:extLst>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662C0C1-743A-4644-960B-2CFA804C8909}"/>
              </a:ext>
            </a:extLst>
          </p:cNvPr>
          <p:cNvSpPr>
            <a:spLocks noGrp="1"/>
          </p:cNvSpPr>
          <p:nvPr>
            <p:ph type="title"/>
          </p:nvPr>
        </p:nvSpPr>
        <p:spPr/>
        <p:txBody>
          <a:bodyPr/>
          <a:lstStyle/>
          <a:p>
            <a:r>
              <a:rPr lang="ro-RO"/>
              <a:t>Anomalii</a:t>
            </a:r>
          </a:p>
        </p:txBody>
      </p:sp>
      <p:sp>
        <p:nvSpPr>
          <p:cNvPr id="3" name="Content Placeholder 2">
            <a:extLst>
              <a:ext uri="{FF2B5EF4-FFF2-40B4-BE49-F238E27FC236}">
                <a16:creationId xmlns:a16="http://schemas.microsoft.com/office/drawing/2014/main" id="{22F60297-5D85-FA49-9F6C-F1387CB23F51}"/>
              </a:ext>
            </a:extLst>
          </p:cNvPr>
          <p:cNvSpPr>
            <a:spLocks noGrp="1"/>
          </p:cNvSpPr>
          <p:nvPr>
            <p:ph idx="1"/>
          </p:nvPr>
        </p:nvSpPr>
        <p:spPr/>
        <p:txBody>
          <a:bodyPr/>
          <a:lstStyle/>
          <a:p>
            <a:endParaRPr lang="ro-RO"/>
          </a:p>
        </p:txBody>
      </p:sp>
      <p:sp>
        <p:nvSpPr>
          <p:cNvPr id="4" name="Rectangle 3">
            <a:extLst>
              <a:ext uri="{FF2B5EF4-FFF2-40B4-BE49-F238E27FC236}">
                <a16:creationId xmlns:a16="http://schemas.microsoft.com/office/drawing/2014/main" id="{FA370728-3B13-7942-B2BD-17927EB596EE}"/>
              </a:ext>
            </a:extLst>
          </p:cNvPr>
          <p:cNvSpPr txBox="1">
            <a:spLocks noChangeArrowheads="1"/>
          </p:cNvSpPr>
          <p:nvPr/>
        </p:nvSpPr>
        <p:spPr>
          <a:xfrm>
            <a:off x="1189891" y="1981200"/>
            <a:ext cx="3810000" cy="4114800"/>
          </a:xfrm>
          <a:prstGeom prst="rect">
            <a:avLst/>
          </a:prstGeom>
        </p:spPr>
        <p:txBody>
          <a:bodyPr vert="horz" lIns="91440" tIns="45720" rIns="91440" bIns="45720" rtlCol="0">
            <a:normAutofit/>
          </a:bodyPr>
          <a:lstStyle>
            <a:defPPr>
              <a:defRPr lang="ro-RO"/>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NZ" altLang="ro-RO" sz="2400" err="1"/>
              <a:t>Anomalii INSERT</a:t>
            </a:r>
          </a:p>
          <a:p>
            <a:pPr lvl="1"/>
            <a:r>
              <a:rPr lang="en-NZ" altLang="ro-RO" sz="2000"/>
              <a:t>Nu poate fi adaugat un curs fara studenti</a:t>
            </a:r>
            <a:endParaRPr lang="en-NZ" altLang="ro-RO" sz="2000"/>
          </a:p>
          <a:p>
            <a:r>
              <a:rPr lang="en-NZ" altLang="ro-RO" sz="2400" err="1"/>
              <a:t>Anomalii UPDATE</a:t>
            </a:r>
          </a:p>
          <a:p>
            <a:pPr lvl="1"/>
            <a:r>
              <a:rPr lang="en-NZ" altLang="ro-RO" sz="2000" err="1"/>
              <a:t>Mutarea cursului de la 12:00 la 9:00 inseamna modificarea a doua randuri</a:t>
            </a:r>
            <a:endParaRPr lang="en-NZ" altLang="ro-RO" sz="2000"/>
          </a:p>
          <a:p>
            <a:r>
              <a:rPr lang="en-NZ" altLang="ro-RO" sz="2400" err="1"/>
              <a:t>Anomalii DELETE</a:t>
            </a:r>
          </a:p>
          <a:p>
            <a:pPr lvl="1"/>
            <a:r>
              <a:rPr lang="en-NZ" altLang="ro-RO" sz="2000" err="1"/>
              <a:t>Daca stergem Rebecca stergem si cursul</a:t>
            </a:r>
            <a:endParaRPr lang="en-GB" altLang="ro-RO" sz="2000"/>
          </a:p>
        </p:txBody>
      </p:sp>
      <p:grpSp>
        <p:nvGrpSpPr>
          <p:cNvPr id="5" name="Group 4">
            <a:extLst>
              <a:ext uri="{FF2B5EF4-FFF2-40B4-BE49-F238E27FC236}">
                <a16:creationId xmlns:a16="http://schemas.microsoft.com/office/drawing/2014/main" id="{81140195-57F7-944C-9869-084CE952A64A}"/>
              </a:ext>
            </a:extLst>
          </p:cNvPr>
          <p:cNvGrpSpPr/>
          <p:nvPr/>
        </p:nvGrpSpPr>
        <p:grpSpPr>
          <a:xfrm>
            <a:off x="6232888" y="2708275"/>
            <a:ext cx="4495800" cy="2376488"/>
            <a:chOff x="2018" y="1842"/>
            <a:chExt cx="2832" cy="1497"/>
          </a:xfrm>
        </p:grpSpPr>
        <p:sp>
          <p:nvSpPr>
            <p:cNvPr id="6" name="Text Box 5">
              <a:extLst>
                <a:ext uri="{FF2B5EF4-FFF2-40B4-BE49-F238E27FC236}">
                  <a16:creationId xmlns:a16="http://schemas.microsoft.com/office/drawing/2014/main" id="{D6FF0BB1-10B9-4246-8D82-3B656D4EAE93}"/>
                </a:ext>
              </a:extLst>
            </p:cNvPr>
            <p:cNvSpPr txBox="1">
              <a:spLocks noChangeArrowheads="1"/>
            </p:cNvSpPr>
            <p:nvPr/>
          </p:nvSpPr>
          <p:spPr bwMode="auto">
            <a:xfrm>
              <a:off x="2018" y="1842"/>
              <a:ext cx="2832" cy="1491"/>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sz="2000">
                  <a:solidFill>
                    <a:schemeClr val="tx1"/>
                  </a:solidFill>
                  <a:latin typeface="Arial" pitchFamily="34" charset="0"/>
                </a:rPr>
                <a:t>Student		Course		Time</a:t>
              </a:r>
            </a:p>
            <a:p>
              <a:endParaRPr lang="en-NZ" altLang="ro-RO" sz="800">
                <a:solidFill>
                  <a:schemeClr val="tx1"/>
                </a:solidFill>
                <a:latin typeface="Arial" pitchFamily="34" charset="0"/>
              </a:endParaRPr>
            </a:p>
            <a:p>
              <a:r>
                <a:rPr lang="en-NZ" altLang="ro-RO" sz="2000">
                  <a:solidFill>
                    <a:schemeClr val="tx1"/>
                  </a:solidFill>
                  <a:latin typeface="Arial" pitchFamily="34" charset="0"/>
                </a:rPr>
                <a:t>John		Databases	12:00</a:t>
              </a:r>
            </a:p>
            <a:p>
              <a:r>
                <a:rPr lang="en-NZ" altLang="ro-RO" sz="2000">
                  <a:solidFill>
                    <a:schemeClr val="tx1"/>
                  </a:solidFill>
                  <a:latin typeface="Arial" pitchFamily="34" charset="0"/>
                </a:rPr>
                <a:t>Mary		Databases	12:00</a:t>
              </a:r>
            </a:p>
            <a:p>
              <a:r>
                <a:rPr lang="en-NZ" altLang="ro-RO" sz="2000">
                  <a:solidFill>
                    <a:schemeClr val="tx1"/>
                  </a:solidFill>
                  <a:latin typeface="Arial" pitchFamily="34" charset="0"/>
                </a:rPr>
                <a:t>Richard		Databases	15:00</a:t>
              </a:r>
            </a:p>
            <a:p>
              <a:r>
                <a:rPr lang="en-NZ" altLang="ro-RO" sz="2000">
                  <a:solidFill>
                    <a:schemeClr val="tx1"/>
                  </a:solidFill>
                  <a:latin typeface="Arial" pitchFamily="34" charset="0"/>
                </a:rPr>
                <a:t>Richard		Programming	10:00</a:t>
              </a:r>
            </a:p>
            <a:p>
              <a:r>
                <a:rPr lang="en-NZ" altLang="ro-RO" sz="2000">
                  <a:solidFill>
                    <a:schemeClr val="tx1"/>
                  </a:solidFill>
                  <a:latin typeface="Arial" pitchFamily="34" charset="0"/>
                </a:rPr>
                <a:t>Mary		Programming	10:00</a:t>
              </a:r>
            </a:p>
            <a:p>
              <a:r>
                <a:rPr lang="en-NZ" altLang="ro-RO" sz="2000">
                  <a:solidFill>
                    <a:schemeClr val="tx1"/>
                  </a:solidFill>
                  <a:latin typeface="Arial" pitchFamily="34" charset="0"/>
                </a:rPr>
                <a:t>Rebecca	Programming	13:00</a:t>
              </a:r>
              <a:endParaRPr lang="en-GB" altLang="ro-RO" sz="2000">
                <a:solidFill>
                  <a:schemeClr val="tx1"/>
                </a:solidFill>
                <a:latin typeface="Arial" pitchFamily="34" charset="0"/>
              </a:endParaRPr>
            </a:p>
          </p:txBody>
        </p:sp>
        <p:sp>
          <p:nvSpPr>
            <p:cNvPr id="7" name="Line 6">
              <a:extLst>
                <a:ext uri="{FF2B5EF4-FFF2-40B4-BE49-F238E27FC236}">
                  <a16:creationId xmlns:a16="http://schemas.microsoft.com/office/drawing/2014/main" id="{6023C01D-290E-7143-8656-89C268A906A6}"/>
                </a:ext>
              </a:extLst>
            </p:cNvPr>
            <p:cNvSpPr>
              <a:spLocks noChangeShapeType="1"/>
            </p:cNvSpPr>
            <p:nvPr/>
          </p:nvSpPr>
          <p:spPr bwMode="auto">
            <a:xfrm flipH="1">
              <a:off x="3061" y="1842"/>
              <a:ext cx="0" cy="149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8" name="Line 7">
              <a:extLst>
                <a:ext uri="{FF2B5EF4-FFF2-40B4-BE49-F238E27FC236}">
                  <a16:creationId xmlns:a16="http://schemas.microsoft.com/office/drawing/2014/main" id="{B1199F8D-BBC6-4A44-B50B-C06938233125}"/>
                </a:ext>
              </a:extLst>
            </p:cNvPr>
            <p:cNvSpPr>
              <a:spLocks noChangeShapeType="1"/>
            </p:cNvSpPr>
            <p:nvPr/>
          </p:nvSpPr>
          <p:spPr bwMode="auto">
            <a:xfrm flipH="1">
              <a:off x="4241" y="1842"/>
              <a:ext cx="0" cy="149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9" name="Line 8">
              <a:extLst>
                <a:ext uri="{FF2B5EF4-FFF2-40B4-BE49-F238E27FC236}">
                  <a16:creationId xmlns:a16="http://schemas.microsoft.com/office/drawing/2014/main" id="{2B93A023-23C2-514B-8306-A6261E37EB96}"/>
                </a:ext>
              </a:extLst>
            </p:cNvPr>
            <p:cNvSpPr>
              <a:spLocks noChangeShapeType="1"/>
            </p:cNvSpPr>
            <p:nvPr/>
          </p:nvSpPr>
          <p:spPr bwMode="auto">
            <a:xfrm>
              <a:off x="2018" y="2114"/>
              <a:ext cx="281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pSp>
    </p:spTree>
    <p:extLst>
      <p:ext uri="{BB962C8B-B14F-4D97-AF65-F5344CB8AC3E}">
        <p14:creationId xmlns:p14="http://schemas.microsoft.com/office/powerpoint/2010/main" val="1891818233"/>
      </p:ext>
    </p:extLst>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19DEB14-BA57-B840-9D8F-BF1A9BF2AFD2}"/>
              </a:ext>
            </a:extLst>
          </p:cNvPr>
          <p:cNvSpPr>
            <a:spLocks noGrp="1"/>
          </p:cNvSpPr>
          <p:nvPr>
            <p:ph type="title"/>
          </p:nvPr>
        </p:nvSpPr>
        <p:spPr/>
        <p:txBody>
          <a:bodyPr/>
          <a:lstStyle/>
          <a:p>
            <a:r>
              <a:rPr lang="ro-RO"/>
              <a:t>BCNF: definitie</a:t>
            </a:r>
            <a:endParaRPr lang="ro-RO"/>
          </a:p>
        </p:txBody>
      </p:sp>
      <p:sp>
        <p:nvSpPr>
          <p:cNvPr id="3" name="Content Placeholder 2">
            <a:extLst>
              <a:ext uri="{FF2B5EF4-FFF2-40B4-BE49-F238E27FC236}">
                <a16:creationId xmlns:a16="http://schemas.microsoft.com/office/drawing/2014/main" id="{CF58F69E-8A1F-4342-A17A-0FFDA30B300C}"/>
              </a:ext>
            </a:extLst>
          </p:cNvPr>
          <p:cNvSpPr>
            <a:spLocks noGrp="1"/>
          </p:cNvSpPr>
          <p:nvPr>
            <p:ph idx="1"/>
          </p:nvPr>
        </p:nvSpPr>
        <p:spPr/>
        <p:txBody>
          <a:bodyPr/>
          <a:lstStyle/>
          <a:p>
            <a:r>
              <a:rPr lang="ro-RO"/>
              <a:t>Un tabel este în forma normală Boyce-Codd (BCNF) dacă şi numai dacă </a:t>
            </a:r>
          </a:p>
          <a:p>
            <a:r>
              <a:rPr lang="ro-RO"/>
              <a:t>pentru orice dependenţă funcţională totală X </a:t>
            </a:r>
            <a:r>
              <a:rPr lang="ro-RO">
                <a:sym typeface="Symbol" pitchFamily="2" charset="2"/>
              </a:rPr>
              <a:t></a:t>
            </a:r>
            <a:r>
              <a:rPr lang="ro-RO"/>
              <a:t> A, unde X este un subset de coloane iar A o coloană neconţinută în X, X este o cheie a lui R.</a:t>
            </a:r>
          </a:p>
          <a:p>
            <a:r>
              <a:rPr lang="ro-RO"/>
              <a:t>Cu alte cuvinte, orice determinant dintr-o dependenta functionala netriviala este cheie candidata </a:t>
            </a:r>
          </a:p>
          <a:p>
            <a:r>
              <a:rPr lang="ro-RO"/>
              <a:t>Daca exista doar o cheie candidata, BCNF = 3NF</a:t>
            </a:r>
          </a:p>
          <a:p>
            <a:endParaRPr lang="ro-RO"/>
          </a:p>
        </p:txBody>
      </p:sp>
    </p:spTree>
    <p:extLst>
      <p:ext uri="{BB962C8B-B14F-4D97-AF65-F5344CB8AC3E}">
        <p14:creationId xmlns:p14="http://schemas.microsoft.com/office/powerpoint/2010/main" val="1808324046"/>
      </p:ext>
    </p:extLst>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F97FCE4-7BAA-7642-8D00-E73CDEEC0B39}"/>
              </a:ext>
            </a:extLst>
          </p:cNvPr>
          <p:cNvSpPr>
            <a:spLocks noGrp="1"/>
          </p:cNvSpPr>
          <p:nvPr>
            <p:ph type="title"/>
          </p:nvPr>
        </p:nvSpPr>
        <p:spPr/>
        <p:txBody>
          <a:bodyPr/>
          <a:lstStyle/>
          <a:p>
            <a:r>
              <a:rPr lang="ro-RO"/>
              <a:t>BCNF: exemplu</a:t>
            </a:r>
          </a:p>
        </p:txBody>
      </p:sp>
      <p:sp>
        <p:nvSpPr>
          <p:cNvPr id="3" name="Content Placeholder 2">
            <a:extLst>
              <a:ext uri="{FF2B5EF4-FFF2-40B4-BE49-F238E27FC236}">
                <a16:creationId xmlns:a16="http://schemas.microsoft.com/office/drawing/2014/main" id="{E4440846-2DAA-0D40-90A9-33B906CF0A6C}"/>
              </a:ext>
            </a:extLst>
          </p:cNvPr>
          <p:cNvSpPr>
            <a:spLocks noGrp="1"/>
          </p:cNvSpPr>
          <p:nvPr>
            <p:ph idx="1"/>
          </p:nvPr>
        </p:nvSpPr>
        <p:spPr/>
        <p:txBody>
          <a:bodyPr/>
          <a:lstStyle/>
          <a:p>
            <a:endParaRPr lang="ro-RO"/>
          </a:p>
        </p:txBody>
      </p:sp>
      <p:sp>
        <p:nvSpPr>
          <p:cNvPr id="4" name="Rectangle 3">
            <a:extLst>
              <a:ext uri="{FF2B5EF4-FFF2-40B4-BE49-F238E27FC236}">
                <a16:creationId xmlns:a16="http://schemas.microsoft.com/office/drawing/2014/main" id="{4AF68679-C820-1C48-97B1-9B7ABFCDEB02}"/>
              </a:ext>
            </a:extLst>
          </p:cNvPr>
          <p:cNvSpPr txBox="1">
            <a:spLocks noChangeArrowheads="1"/>
          </p:cNvSpPr>
          <p:nvPr/>
        </p:nvSpPr>
        <p:spPr>
          <a:xfrm>
            <a:off x="685798" y="1981200"/>
            <a:ext cx="5916540" cy="4114800"/>
          </a:xfrm>
          <a:prstGeom prst="rect">
            <a:avLst/>
          </a:prstGeom>
        </p:spPr>
        <p:txBody>
          <a:bodyPr vert="horz" lIns="91440" tIns="45720" rIns="91440" bIns="45720" rtlCol="0">
            <a:normAutofit/>
          </a:bodyPr>
          <a:lstStyle>
            <a:defPPr>
              <a:defRPr lang="ro-RO"/>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NZ" altLang="ro-RO" sz="2400" err="1"/>
              <a:t>Tabelul nu este in BCNF pentru ca</a:t>
            </a:r>
          </a:p>
          <a:p>
            <a:pPr lvl="1"/>
            <a:r>
              <a:rPr lang="en-NZ" altLang="ro-RO" sz="2000" err="1"/>
              <a:t>dependenta {Time} </a:t>
            </a:r>
            <a:r>
              <a:rPr lang="en-NZ" altLang="ro-RO" sz="2000">
                <a:sym typeface="Symbol" pitchFamily="2" charset="2"/>
              </a:rPr>
              <a:t></a:t>
            </a:r>
            <a:r>
              <a:rPr lang="en-NZ" altLang="ro-RO" sz="2000"/>
              <a:t> {Course} este ne-triviala si </a:t>
            </a:r>
          </a:p>
          <a:p>
            <a:pPr lvl="1"/>
            <a:r>
              <a:rPr lang="en-NZ" altLang="ro-RO" sz="2000"/>
              <a:t>{Time} nu contine o cheie candidata.</a:t>
            </a:r>
            <a:endParaRPr lang="en-GB" altLang="ro-RO" sz="2000"/>
          </a:p>
        </p:txBody>
      </p:sp>
      <p:grpSp>
        <p:nvGrpSpPr>
          <p:cNvPr id="5" name="Group 13">
            <a:extLst>
              <a:ext uri="{FF2B5EF4-FFF2-40B4-BE49-F238E27FC236}">
                <a16:creationId xmlns:a16="http://schemas.microsoft.com/office/drawing/2014/main" id="{5DBC6240-59E5-314F-8403-A2EFD99DD857}"/>
              </a:ext>
            </a:extLst>
          </p:cNvPr>
          <p:cNvGrpSpPr/>
          <p:nvPr/>
        </p:nvGrpSpPr>
        <p:grpSpPr>
          <a:xfrm>
            <a:off x="6557889" y="3130058"/>
            <a:ext cx="4540251" cy="2376488"/>
            <a:chOff x="1970" y="1842"/>
            <a:chExt cx="2860" cy="1497"/>
          </a:xfrm>
        </p:grpSpPr>
        <p:sp>
          <p:nvSpPr>
            <p:cNvPr id="6" name="Text Box 14">
              <a:extLst>
                <a:ext uri="{FF2B5EF4-FFF2-40B4-BE49-F238E27FC236}">
                  <a16:creationId xmlns:a16="http://schemas.microsoft.com/office/drawing/2014/main" id="{0F0227D0-C059-0E43-B3FC-7E80516A1E6C}"/>
                </a:ext>
              </a:extLst>
            </p:cNvPr>
            <p:cNvSpPr txBox="1">
              <a:spLocks noChangeArrowheads="1"/>
            </p:cNvSpPr>
            <p:nvPr/>
          </p:nvSpPr>
          <p:spPr bwMode="auto">
            <a:xfrm>
              <a:off x="1970" y="1842"/>
              <a:ext cx="2832" cy="1491"/>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sz="2000">
                  <a:solidFill>
                    <a:schemeClr val="tx1"/>
                  </a:solidFill>
                  <a:latin typeface="Arial" pitchFamily="34" charset="0"/>
                </a:rPr>
                <a:t>Student		Course		Time</a:t>
              </a:r>
            </a:p>
            <a:p>
              <a:endParaRPr lang="en-NZ" altLang="ro-RO" sz="800">
                <a:solidFill>
                  <a:schemeClr val="tx1"/>
                </a:solidFill>
                <a:latin typeface="Arial" pitchFamily="34" charset="0"/>
              </a:endParaRPr>
            </a:p>
            <a:p>
              <a:r>
                <a:rPr lang="en-NZ" altLang="ro-RO" sz="2000">
                  <a:solidFill>
                    <a:schemeClr val="tx1"/>
                  </a:solidFill>
                  <a:latin typeface="Arial" pitchFamily="34" charset="0"/>
                </a:rPr>
                <a:t>John		Databases	12:00</a:t>
              </a:r>
            </a:p>
            <a:p>
              <a:r>
                <a:rPr lang="en-NZ" altLang="ro-RO" sz="2000">
                  <a:solidFill>
                    <a:schemeClr val="tx1"/>
                  </a:solidFill>
                  <a:latin typeface="Arial" pitchFamily="34" charset="0"/>
                </a:rPr>
                <a:t>Mary		Databases	12:00</a:t>
              </a:r>
            </a:p>
            <a:p>
              <a:r>
                <a:rPr lang="en-NZ" altLang="ro-RO" sz="2000">
                  <a:solidFill>
                    <a:schemeClr val="tx1"/>
                  </a:solidFill>
                  <a:latin typeface="Arial" pitchFamily="34" charset="0"/>
                </a:rPr>
                <a:t>Richard		Databases	15:00</a:t>
              </a:r>
            </a:p>
            <a:p>
              <a:r>
                <a:rPr lang="en-NZ" altLang="ro-RO" sz="2000">
                  <a:solidFill>
                    <a:schemeClr val="tx1"/>
                  </a:solidFill>
                  <a:latin typeface="Arial" pitchFamily="34" charset="0"/>
                </a:rPr>
                <a:t>Richard		Programming	10:00</a:t>
              </a:r>
            </a:p>
            <a:p>
              <a:r>
                <a:rPr lang="en-NZ" altLang="ro-RO" sz="2000">
                  <a:solidFill>
                    <a:schemeClr val="tx1"/>
                  </a:solidFill>
                  <a:latin typeface="Arial" pitchFamily="34" charset="0"/>
                </a:rPr>
                <a:t>Mary		Programming	10:00</a:t>
              </a:r>
            </a:p>
            <a:p>
              <a:r>
                <a:rPr lang="en-NZ" altLang="ro-RO" sz="2000">
                  <a:solidFill>
                    <a:schemeClr val="tx1"/>
                  </a:solidFill>
                  <a:latin typeface="Arial" pitchFamily="34" charset="0"/>
                </a:rPr>
                <a:t>Rebecca	Programming	13:00</a:t>
              </a:r>
              <a:endParaRPr lang="en-GB" altLang="ro-RO" sz="2000">
                <a:solidFill>
                  <a:schemeClr val="tx1"/>
                </a:solidFill>
                <a:latin typeface="Arial" pitchFamily="34" charset="0"/>
              </a:endParaRPr>
            </a:p>
          </p:txBody>
        </p:sp>
        <p:sp>
          <p:nvSpPr>
            <p:cNvPr id="7" name="Line 15">
              <a:extLst>
                <a:ext uri="{FF2B5EF4-FFF2-40B4-BE49-F238E27FC236}">
                  <a16:creationId xmlns:a16="http://schemas.microsoft.com/office/drawing/2014/main" id="{C6064FA3-DB41-A242-8EE7-559432B33557}"/>
                </a:ext>
              </a:extLst>
            </p:cNvPr>
            <p:cNvSpPr>
              <a:spLocks noChangeShapeType="1"/>
            </p:cNvSpPr>
            <p:nvPr/>
          </p:nvSpPr>
          <p:spPr bwMode="auto">
            <a:xfrm flipH="1">
              <a:off x="3061" y="1842"/>
              <a:ext cx="0" cy="149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8" name="Line 16">
              <a:extLst>
                <a:ext uri="{FF2B5EF4-FFF2-40B4-BE49-F238E27FC236}">
                  <a16:creationId xmlns:a16="http://schemas.microsoft.com/office/drawing/2014/main" id="{735D344B-48DC-8D44-9BB7-110AA2EE1042}"/>
                </a:ext>
              </a:extLst>
            </p:cNvPr>
            <p:cNvSpPr>
              <a:spLocks noChangeShapeType="1"/>
            </p:cNvSpPr>
            <p:nvPr/>
          </p:nvSpPr>
          <p:spPr bwMode="auto">
            <a:xfrm flipH="1">
              <a:off x="4241" y="1842"/>
              <a:ext cx="0" cy="149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9" name="Line 17">
              <a:extLst>
                <a:ext uri="{FF2B5EF4-FFF2-40B4-BE49-F238E27FC236}">
                  <a16:creationId xmlns:a16="http://schemas.microsoft.com/office/drawing/2014/main" id="{8B58F2A3-AB59-644E-BAE4-F4A3F473CB1A}"/>
                </a:ext>
              </a:extLst>
            </p:cNvPr>
            <p:cNvSpPr>
              <a:spLocks noChangeShapeType="1"/>
            </p:cNvSpPr>
            <p:nvPr/>
          </p:nvSpPr>
          <p:spPr bwMode="auto">
            <a:xfrm>
              <a:off x="2018" y="2114"/>
              <a:ext cx="281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pSp>
    </p:spTree>
    <p:extLst>
      <p:ext uri="{BB962C8B-B14F-4D97-AF65-F5344CB8AC3E}">
        <p14:creationId xmlns:p14="http://schemas.microsoft.com/office/powerpoint/2010/main" val="589808"/>
      </p:ext>
    </p:extLst>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5DD5E2E-3860-DF4B-9077-8DAEA6E730CF}"/>
              </a:ext>
            </a:extLst>
          </p:cNvPr>
          <p:cNvSpPr>
            <a:spLocks noGrp="1"/>
          </p:cNvSpPr>
          <p:nvPr>
            <p:ph type="title"/>
          </p:nvPr>
        </p:nvSpPr>
        <p:spPr/>
        <p:txBody>
          <a:bodyPr/>
          <a:lstStyle/>
          <a:p>
            <a:r>
              <a:rPr lang="ro-RO"/>
              <a:t>BCNF: descompunere</a:t>
            </a:r>
          </a:p>
        </p:txBody>
      </p:sp>
      <p:sp>
        <p:nvSpPr>
          <p:cNvPr id="3" name="Content Placeholder 2">
            <a:extLst>
              <a:ext uri="{FF2B5EF4-FFF2-40B4-BE49-F238E27FC236}">
                <a16:creationId xmlns:a16="http://schemas.microsoft.com/office/drawing/2014/main" id="{11EF57A2-0068-7946-8F75-AD87163F7044}"/>
              </a:ext>
            </a:extLst>
          </p:cNvPr>
          <p:cNvSpPr>
            <a:spLocks noGrp="1"/>
          </p:cNvSpPr>
          <p:nvPr>
            <p:ph idx="1"/>
          </p:nvPr>
        </p:nvSpPr>
        <p:spPr/>
        <p:txBody>
          <a:bodyPr/>
          <a:lstStyle/>
          <a:p>
            <a:endParaRPr lang="ro-RO"/>
          </a:p>
        </p:txBody>
      </p:sp>
      <p:grpSp>
        <p:nvGrpSpPr>
          <p:cNvPr id="4" name="Group 13">
            <a:extLst>
              <a:ext uri="{FF2B5EF4-FFF2-40B4-BE49-F238E27FC236}">
                <a16:creationId xmlns:a16="http://schemas.microsoft.com/office/drawing/2014/main" id="{36BBE846-8CF2-0447-837A-F90E0DCE5A99}"/>
              </a:ext>
            </a:extLst>
          </p:cNvPr>
          <p:cNvGrpSpPr/>
          <p:nvPr/>
        </p:nvGrpSpPr>
        <p:grpSpPr>
          <a:xfrm>
            <a:off x="3571020" y="3644900"/>
            <a:ext cx="2468562" cy="503238"/>
            <a:chOff x="1234" y="2478"/>
            <a:chExt cx="1555" cy="317"/>
          </a:xfrm>
        </p:grpSpPr>
        <p:sp>
          <p:nvSpPr>
            <p:cNvPr id="5" name="Text Box 14">
              <a:extLst>
                <a:ext uri="{FF2B5EF4-FFF2-40B4-BE49-F238E27FC236}">
                  <a16:creationId xmlns:a16="http://schemas.microsoft.com/office/drawing/2014/main" id="{E03DDCE7-F4A8-6942-A4CF-0627335CAC8F}"/>
                </a:ext>
              </a:extLst>
            </p:cNvPr>
            <p:cNvSpPr txBox="1">
              <a:spLocks noChangeArrowheads="1"/>
            </p:cNvSpPr>
            <p:nvPr/>
          </p:nvSpPr>
          <p:spPr bwMode="auto">
            <a:xfrm>
              <a:off x="1234" y="2489"/>
              <a:ext cx="14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a:solidFill>
                    <a:schemeClr val="tx1"/>
                  </a:solidFill>
                  <a:latin typeface="Arial" pitchFamily="34" charset="0"/>
                </a:rPr>
                <a:t>Student          Course</a:t>
              </a:r>
              <a:endParaRPr lang="en-GB" altLang="ro-RO">
                <a:solidFill>
                  <a:schemeClr val="tx1"/>
                </a:solidFill>
                <a:latin typeface="Arial" pitchFamily="34" charset="0"/>
              </a:endParaRPr>
            </a:p>
          </p:txBody>
        </p:sp>
        <p:sp>
          <p:nvSpPr>
            <p:cNvPr id="6" name="Rectangle 15">
              <a:extLst>
                <a:ext uri="{FF2B5EF4-FFF2-40B4-BE49-F238E27FC236}">
                  <a16:creationId xmlns:a16="http://schemas.microsoft.com/office/drawing/2014/main" id="{2CB783CE-1D08-7146-BFC8-633BE7647CEF}"/>
                </a:ext>
              </a:extLst>
            </p:cNvPr>
            <p:cNvSpPr>
              <a:spLocks noChangeArrowheads="1"/>
            </p:cNvSpPr>
            <p:nvPr/>
          </p:nvSpPr>
          <p:spPr bwMode="auto">
            <a:xfrm>
              <a:off x="1247" y="2478"/>
              <a:ext cx="771" cy="31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7" name="Rectangle 16">
              <a:extLst>
                <a:ext uri="{FF2B5EF4-FFF2-40B4-BE49-F238E27FC236}">
                  <a16:creationId xmlns:a16="http://schemas.microsoft.com/office/drawing/2014/main" id="{619F9971-DD4C-144D-8E33-ADD8B369F9E4}"/>
                </a:ext>
              </a:extLst>
            </p:cNvPr>
            <p:cNvSpPr>
              <a:spLocks noChangeArrowheads="1"/>
            </p:cNvSpPr>
            <p:nvPr/>
          </p:nvSpPr>
          <p:spPr bwMode="auto">
            <a:xfrm>
              <a:off x="2018" y="2478"/>
              <a:ext cx="771" cy="31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pSp>
      <p:grpSp>
        <p:nvGrpSpPr>
          <p:cNvPr id="8" name="Group 17">
            <a:extLst>
              <a:ext uri="{FF2B5EF4-FFF2-40B4-BE49-F238E27FC236}">
                <a16:creationId xmlns:a16="http://schemas.microsoft.com/office/drawing/2014/main" id="{1C925FA8-B0BA-5A49-927D-D0DDD32A28A8}"/>
              </a:ext>
            </a:extLst>
          </p:cNvPr>
          <p:cNvGrpSpPr/>
          <p:nvPr/>
        </p:nvGrpSpPr>
        <p:grpSpPr>
          <a:xfrm>
            <a:off x="7531832" y="3644900"/>
            <a:ext cx="2159000" cy="512763"/>
            <a:chOff x="3334" y="2614"/>
            <a:chExt cx="1360" cy="323"/>
          </a:xfrm>
        </p:grpSpPr>
        <p:sp>
          <p:nvSpPr>
            <p:cNvPr id="9" name="Text Box 18">
              <a:extLst>
                <a:ext uri="{FF2B5EF4-FFF2-40B4-BE49-F238E27FC236}">
                  <a16:creationId xmlns:a16="http://schemas.microsoft.com/office/drawing/2014/main" id="{A55DED4E-125B-6144-803A-114318FB7C39}"/>
                </a:ext>
              </a:extLst>
            </p:cNvPr>
            <p:cNvSpPr txBox="1">
              <a:spLocks noChangeArrowheads="1"/>
            </p:cNvSpPr>
            <p:nvPr/>
          </p:nvSpPr>
          <p:spPr bwMode="auto">
            <a:xfrm>
              <a:off x="3334" y="2632"/>
              <a:ext cx="1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a:solidFill>
                    <a:schemeClr val="tx1"/>
                  </a:solidFill>
                  <a:latin typeface="Arial" pitchFamily="34" charset="0"/>
                </a:rPr>
                <a:t>Course   </a:t>
              </a:r>
              <a:r>
                <a:rPr lang="en-NZ" altLang="ro-RO">
                  <a:latin typeface="Arial" pitchFamily="34" charset="0"/>
                </a:rPr>
                <a:t>      </a:t>
              </a:r>
              <a:r>
                <a:rPr lang="en-NZ" altLang="ro-RO">
                  <a:solidFill>
                    <a:schemeClr val="tx1"/>
                  </a:solidFill>
                  <a:latin typeface="Arial" pitchFamily="34" charset="0"/>
                </a:rPr>
                <a:t>Time</a:t>
              </a:r>
              <a:endParaRPr lang="en-GB" altLang="ro-RO">
                <a:solidFill>
                  <a:schemeClr val="tx1"/>
                </a:solidFill>
                <a:latin typeface="Arial" pitchFamily="34" charset="0"/>
              </a:endParaRPr>
            </a:p>
          </p:txBody>
        </p:sp>
        <p:sp>
          <p:nvSpPr>
            <p:cNvPr id="10" name="Rectangle 19">
              <a:extLst>
                <a:ext uri="{FF2B5EF4-FFF2-40B4-BE49-F238E27FC236}">
                  <a16:creationId xmlns:a16="http://schemas.microsoft.com/office/drawing/2014/main" id="{9D911926-1449-E446-B2DA-B77471C8F2A3}"/>
                </a:ext>
              </a:extLst>
            </p:cNvPr>
            <p:cNvSpPr>
              <a:spLocks noChangeArrowheads="1"/>
            </p:cNvSpPr>
            <p:nvPr/>
          </p:nvSpPr>
          <p:spPr bwMode="auto">
            <a:xfrm>
              <a:off x="4118" y="2620"/>
              <a:ext cx="576" cy="31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11" name="Rectangle 20">
              <a:extLst>
                <a:ext uri="{FF2B5EF4-FFF2-40B4-BE49-F238E27FC236}">
                  <a16:creationId xmlns:a16="http://schemas.microsoft.com/office/drawing/2014/main" id="{9F3268A1-8AE2-CF44-A43B-DBC36A9A4924}"/>
                </a:ext>
              </a:extLst>
            </p:cNvPr>
            <p:cNvSpPr>
              <a:spLocks noChangeArrowheads="1"/>
            </p:cNvSpPr>
            <p:nvPr/>
          </p:nvSpPr>
          <p:spPr bwMode="auto">
            <a:xfrm>
              <a:off x="3346" y="2620"/>
              <a:ext cx="771" cy="31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cxnSp>
          <p:nvCxnSpPr>
            <p:cNvPr id="12" name="AutoShape 21">
              <a:extLst>
                <a:ext uri="{FF2B5EF4-FFF2-40B4-BE49-F238E27FC236}">
                  <a16:creationId xmlns:a16="http://schemas.microsoft.com/office/drawing/2014/main" id="{EA9EB3EA-524E-6141-9E21-27FF98A258C7}"/>
                </a:ext>
              </a:extLst>
            </p:cNvPr>
            <p:cNvCxnSpPr>
              <a:cxnSpLocks noChangeShapeType="1"/>
              <a:stCxn id="10" idx="0"/>
              <a:endCxn id="11" idx="0"/>
            </p:cNvCxnSpPr>
            <p:nvPr/>
          </p:nvCxnSpPr>
          <p:spPr bwMode="auto">
            <a:xfrm rot="16200000" flipH="1" flipV="1">
              <a:off x="4068" y="2278"/>
              <a:ext cx="1" cy="674"/>
            </a:xfrm>
            <a:prstGeom prst="bentConnector3">
              <a:avLst>
                <a:gd name="adj1" fmla="val -13800000"/>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 Box 22">
            <a:extLst>
              <a:ext uri="{FF2B5EF4-FFF2-40B4-BE49-F238E27FC236}">
                <a16:creationId xmlns:a16="http://schemas.microsoft.com/office/drawing/2014/main" id="{DB83B3B8-6DB6-FA44-BB04-565CF460ADB4}"/>
              </a:ext>
            </a:extLst>
          </p:cNvPr>
          <p:cNvSpPr txBox="1">
            <a:spLocks noChangeArrowheads="1"/>
          </p:cNvSpPr>
          <p:nvPr/>
        </p:nvSpPr>
        <p:spPr bwMode="auto">
          <a:xfrm>
            <a:off x="2850295" y="4941888"/>
            <a:ext cx="7848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NZ" altLang="ro-RO" err="1">
                <a:solidFill>
                  <a:schemeClr val="tx1"/>
                </a:solidFill>
                <a:latin typeface="Arial" pitchFamily="34" charset="0"/>
              </a:rPr>
              <a:t>Tabelul a fost adus in BCNF, dar s-a pierdut dependenta functionala</a:t>
            </a:r>
            <a:endParaRPr lang="en-NZ" altLang="ro-RO">
              <a:solidFill>
                <a:schemeClr val="tx1"/>
              </a:solidFill>
              <a:latin typeface="Arial" pitchFamily="34" charset="0"/>
            </a:endParaRPr>
          </a:p>
          <a:p>
            <a:pPr algn="ctr"/>
            <a:r>
              <a:rPr lang="en-NZ" altLang="ro-RO">
                <a:solidFill>
                  <a:schemeClr val="tx1"/>
                </a:solidFill>
                <a:latin typeface="Arial" pitchFamily="34" charset="0"/>
              </a:rPr>
              <a:t>{Student, Course} </a:t>
            </a:r>
            <a:r>
              <a:rPr lang="en-NZ" altLang="ro-RO">
                <a:solidFill>
                  <a:schemeClr val="tx1"/>
                </a:solidFill>
                <a:latin typeface="Arial" pitchFamily="34" charset="0"/>
                <a:sym typeface="Symbol" pitchFamily="2" charset="2"/>
              </a:rPr>
              <a:t></a:t>
            </a:r>
            <a:r>
              <a:rPr lang="en-NZ" altLang="ro-RO">
                <a:solidFill>
                  <a:schemeClr val="tx1"/>
                </a:solidFill>
                <a:latin typeface="Arial" pitchFamily="34" charset="0"/>
              </a:rPr>
              <a:t> {Time}</a:t>
            </a:r>
            <a:endParaRPr lang="en-GB" altLang="ro-RO">
              <a:solidFill>
                <a:schemeClr val="tx1"/>
              </a:solidFill>
              <a:latin typeface="Arial" pitchFamily="34" charset="0"/>
            </a:endParaRPr>
          </a:p>
        </p:txBody>
      </p:sp>
      <p:sp>
        <p:nvSpPr>
          <p:cNvPr id="15" name="Text Box 23">
            <a:extLst>
              <a:ext uri="{FF2B5EF4-FFF2-40B4-BE49-F238E27FC236}">
                <a16:creationId xmlns:a16="http://schemas.microsoft.com/office/drawing/2014/main" id="{EE133A37-9AE7-FF45-87C0-B97CFD7092B2}"/>
              </a:ext>
            </a:extLst>
          </p:cNvPr>
          <p:cNvSpPr txBox="1">
            <a:spLocks noChangeArrowheads="1"/>
          </p:cNvSpPr>
          <p:nvPr/>
        </p:nvSpPr>
        <p:spPr bwMode="auto">
          <a:xfrm>
            <a:off x="4971637" y="2244794"/>
            <a:ext cx="4248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NZ" altLang="ro-RO">
                <a:solidFill>
                  <a:schemeClr val="tx1"/>
                </a:solidFill>
                <a:latin typeface="Arial" pitchFamily="34" charset="0"/>
              </a:rPr>
              <a:t>Student        Course         Time</a:t>
            </a:r>
            <a:endParaRPr lang="en-US" altLang="ro-RO">
              <a:solidFill>
                <a:schemeClr val="tx1"/>
              </a:solidFill>
              <a:latin typeface="Arial" pitchFamily="34" charset="0"/>
            </a:endParaRPr>
          </a:p>
        </p:txBody>
      </p:sp>
      <p:sp>
        <p:nvSpPr>
          <p:cNvPr id="16" name="Rectangle 26">
            <a:extLst>
              <a:ext uri="{FF2B5EF4-FFF2-40B4-BE49-F238E27FC236}">
                <a16:creationId xmlns:a16="http://schemas.microsoft.com/office/drawing/2014/main" id="{C7AF6253-DB33-534C-81B9-BFBDA7E122B2}"/>
              </a:ext>
            </a:extLst>
          </p:cNvPr>
          <p:cNvSpPr>
            <a:spLocks noChangeArrowheads="1"/>
          </p:cNvSpPr>
          <p:nvPr/>
        </p:nvSpPr>
        <p:spPr bwMode="auto">
          <a:xfrm>
            <a:off x="4971637" y="2173356"/>
            <a:ext cx="3455988" cy="574675"/>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Tree>
    <p:extLst>
      <p:ext uri="{BB962C8B-B14F-4D97-AF65-F5344CB8AC3E}">
        <p14:creationId xmlns:p14="http://schemas.microsoft.com/office/powerpoint/2010/main" val="2600367186"/>
      </p:ext>
    </p:extLst>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6490521-CCC0-2740-B2D6-818DFB938A7E}"/>
              </a:ext>
            </a:extLst>
          </p:cNvPr>
          <p:cNvSpPr>
            <a:spLocks noGrp="1"/>
          </p:cNvSpPr>
          <p:nvPr>
            <p:ph type="title"/>
          </p:nvPr>
        </p:nvSpPr>
        <p:spPr/>
        <p:txBody>
          <a:bodyPr/>
          <a:lstStyle/>
          <a:p>
            <a:r>
              <a:rPr lang="ro-RO"/>
              <a:t>A patra formă normală (4NF)</a:t>
            </a:r>
          </a:p>
        </p:txBody>
      </p:sp>
      <p:sp>
        <p:nvSpPr>
          <p:cNvPr id="3" name="Content Placeholder 2">
            <a:extLst>
              <a:ext uri="{FF2B5EF4-FFF2-40B4-BE49-F238E27FC236}">
                <a16:creationId xmlns:a16="http://schemas.microsoft.com/office/drawing/2014/main" id="{0DC7FD4C-AEBD-A248-8B4C-E2BFBA8CD1B5}"/>
              </a:ext>
            </a:extLst>
          </p:cNvPr>
          <p:cNvSpPr>
            <a:spLocks noGrp="1"/>
          </p:cNvSpPr>
          <p:nvPr>
            <p:ph idx="1"/>
          </p:nvPr>
        </p:nvSpPr>
        <p:spPr/>
        <p:txBody>
          <a:bodyPr/>
          <a:lstStyle/>
          <a:p>
            <a:r>
              <a:rPr lang="ro-RO"/>
              <a:t>BCNF elimină redundanţele datorate dependenţelor funcţionale. </a:t>
            </a:r>
          </a:p>
          <a:p>
            <a:r>
              <a:rPr lang="ro-RO"/>
              <a:t>4NF determină redundanţele datorate dependenţelor multivaloare. </a:t>
            </a:r>
          </a:p>
          <a:p>
            <a:r>
              <a:rPr lang="ro-RO"/>
              <a:t>Exemplu: tabelul ANGAJAŢI (</a:t>
            </a:r>
            <a:r>
              <a:rPr lang="ro-RO" u="sng" err="1"/>
              <a:t>cod_angajat</a:t>
            </a:r>
            <a:r>
              <a:rPr lang="ro-RO"/>
              <a:t>, </a:t>
            </a:r>
            <a:r>
              <a:rPr lang="ro-RO" u="sng" err="1"/>
              <a:t>limba_străină</a:t>
            </a:r>
            <a:r>
              <a:rPr lang="ro-RO"/>
              <a:t>, </a:t>
            </a:r>
            <a:r>
              <a:rPr lang="ro-RO" u="sng" err="1"/>
              <a:t>maşina</a:t>
            </a:r>
            <a:r>
              <a:rPr lang="ro-RO"/>
              <a:t>) aflat în BCNF.</a:t>
            </a:r>
          </a:p>
        </p:txBody>
      </p:sp>
      <p:graphicFrame>
        <p:nvGraphicFramePr>
          <p:cNvPr id="4" name="Table 3">
            <a:extLst>
              <a:ext uri="{FF2B5EF4-FFF2-40B4-BE49-F238E27FC236}">
                <a16:creationId xmlns:a16="http://schemas.microsoft.com/office/drawing/2014/main" id="{2F6817C0-499F-B943-817E-58A92F667E2D}"/>
              </a:ext>
            </a:extLst>
          </p:cNvPr>
          <p:cNvGraphicFramePr>
            <a:graphicFrameLocks noGrp="1"/>
          </p:cNvGraphicFramePr>
          <p:nvPr>
            <p:extLst>
              <p:ext uri="{D42A27DB-BD31-4B8C-83A1-F6EECF244321}">
                <p14:modId xmlns:p14="http://schemas.microsoft.com/office/powerpoint/2010/main" val="2609460672"/>
              </p:ext>
            </p:extLst>
          </p:nvPr>
        </p:nvGraphicFramePr>
        <p:xfrm>
          <a:off x="3432313" y="3670852"/>
          <a:ext cx="4545496" cy="2641050"/>
        </p:xfrm>
        <a:graphic>
          <a:graphicData uri="http://schemas.openxmlformats.org/drawingml/2006/table">
            <a:tbl>
              <a:tblPr>
                <a:tableStyleId>{5C22544A-7EE6-4342-B048-85BDC9FD1C3A}</a:tableStyleId>
              </a:tblPr>
              <a:tblGrid>
                <a:gridCol w="1258779">
                  <a:extLst>
                    <a:ext uri="{9D8B030D-6E8A-4147-A177-3AD203B41FA5}">
                      <a16:colId xmlns:a16="http://schemas.microsoft.com/office/drawing/2014/main" val="3765629898"/>
                    </a:ext>
                  </a:extLst>
                </a:gridCol>
                <a:gridCol w="1352806">
                  <a:extLst>
                    <a:ext uri="{9D8B030D-6E8A-4147-A177-3AD203B41FA5}">
                      <a16:colId xmlns:a16="http://schemas.microsoft.com/office/drawing/2014/main" val="22316891"/>
                    </a:ext>
                  </a:extLst>
                </a:gridCol>
                <a:gridCol w="1933911">
                  <a:extLst>
                    <a:ext uri="{9D8B030D-6E8A-4147-A177-3AD203B41FA5}">
                      <a16:colId xmlns:a16="http://schemas.microsoft.com/office/drawing/2014/main" val="725598252"/>
                    </a:ext>
                  </a:extLst>
                </a:gridCol>
              </a:tblGrid>
              <a:tr h="293450">
                <a:tc>
                  <a:txBody>
                    <a:bodyPr vert="horz" wrap="square"/>
                    <a:lstStyle/>
                    <a:p>
                      <a:pPr algn="just">
                        <a:spcAft>
                          <a:spcPct val="0"/>
                        </a:spcAft>
                      </a:pPr>
                      <a:r>
                        <a:rPr lang="ro-RO" sz="1200">
                          <a:effectLst/>
                        </a:rPr>
                        <a:t>cod_angajat</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err="1">
                          <a:effectLst/>
                        </a:rPr>
                        <a:t>limba_străină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Maşina</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656092429"/>
                  </a:ext>
                </a:extLst>
              </a:tr>
              <a:tr h="293450">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Engleză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1401865902"/>
                  </a:ext>
                </a:extLst>
              </a:tr>
              <a:tr h="293450">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Franceză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208949845"/>
                  </a:ext>
                </a:extLst>
              </a:tr>
              <a:tr h="293450">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Italiană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57460083"/>
                  </a:ext>
                </a:extLst>
              </a:tr>
              <a:tr h="293450">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Engleză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Skoda Octavia</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627670188"/>
                  </a:ext>
                </a:extLst>
              </a:tr>
              <a:tr h="293450">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Franceză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Skoda Octavia</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812600893"/>
                  </a:ext>
                </a:extLst>
              </a:tr>
              <a:tr h="293450">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Italiană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Skoda Octavia</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4018650311"/>
                  </a:ext>
                </a:extLst>
              </a:tr>
              <a:tr h="293450">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Engleză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2972266878"/>
                  </a:ext>
                </a:extLst>
              </a:tr>
              <a:tr h="293450">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Franceză</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296607829"/>
                  </a:ext>
                </a:extLst>
              </a:tr>
            </a:tbl>
          </a:graphicData>
        </a:graphic>
      </p:graphicFrame>
    </p:spTree>
    <p:extLst>
      <p:ext uri="{BB962C8B-B14F-4D97-AF65-F5344CB8AC3E}">
        <p14:creationId xmlns:p14="http://schemas.microsoft.com/office/powerpoint/2010/main" val="132084327"/>
      </p:ext>
    </p:extLst>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6490521-CCC0-2740-B2D6-818DFB938A7E}"/>
              </a:ext>
            </a:extLst>
          </p:cNvPr>
          <p:cNvSpPr>
            <a:spLocks noGrp="1"/>
          </p:cNvSpPr>
          <p:nvPr>
            <p:ph type="title"/>
          </p:nvPr>
        </p:nvSpPr>
        <p:spPr/>
        <p:txBody>
          <a:bodyPr/>
          <a:lstStyle/>
          <a:p>
            <a:r>
              <a:rPr lang="ro-RO"/>
              <a:t>A patra formă normală (4NF)</a:t>
            </a:r>
          </a:p>
        </p:txBody>
      </p:sp>
      <p:sp>
        <p:nvSpPr>
          <p:cNvPr id="3" name="Content Placeholder 2">
            <a:extLst>
              <a:ext uri="{FF2B5EF4-FFF2-40B4-BE49-F238E27FC236}">
                <a16:creationId xmlns:a16="http://schemas.microsoft.com/office/drawing/2014/main" id="{0DC7FD4C-AEBD-A248-8B4C-E2BFBA8CD1B5}"/>
              </a:ext>
            </a:extLst>
          </p:cNvPr>
          <p:cNvSpPr>
            <a:spLocks noGrp="1"/>
          </p:cNvSpPr>
          <p:nvPr>
            <p:ph idx="1"/>
          </p:nvPr>
        </p:nvSpPr>
        <p:spPr>
          <a:xfrm>
            <a:off x="838200" y="1825625"/>
            <a:ext cx="10515600" cy="4351338"/>
          </a:xfrm>
        </p:spPr>
        <p:txBody>
          <a:bodyPr/>
          <a:lstStyle/>
          <a:p>
            <a:r>
              <a:rPr lang="ro-RO"/>
              <a:t>Un angajat poate cunoaşte mai multe limbi străine şi poate avea mai multe maşini, dar nu există nici o legătură între limba străină şi maşină. </a:t>
            </a:r>
          </a:p>
          <a:p>
            <a:r>
              <a:rPr lang="ro-RO" err="1"/>
              <a:t>Redundanţa datelor din tabelul ANGAJAŢI este cauzată de existenţa a două relaţii N:M independente </a:t>
            </a:r>
          </a:p>
          <a:p>
            <a:endParaRPr lang="ro-RO"/>
          </a:p>
          <a:p>
            <a:endParaRPr lang="ro-RO"/>
          </a:p>
          <a:p>
            <a:r>
              <a:rPr lang="ro-RO"/>
              <a:t>A patra formă normală va înlătura aceste relaţii N:M independente. </a:t>
            </a:r>
          </a:p>
        </p:txBody>
      </p:sp>
      <p:sp>
        <p:nvSpPr>
          <p:cNvPr id="5" name="Rectangle 2">
            <a:extLst>
              <a:ext uri="{FF2B5EF4-FFF2-40B4-BE49-F238E27FC236}">
                <a16:creationId xmlns:a16="http://schemas.microsoft.com/office/drawing/2014/main" id="{E427A68C-9DE7-444F-97BC-FD10652C64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6" name="Object 5">
            <a:extLst>
              <a:ext uri="{FF2B5EF4-FFF2-40B4-BE49-F238E27FC236}">
                <a16:creationId xmlns:a16="http://schemas.microsoft.com/office/drawing/2014/main" id="{CAADB9AD-3FAB-8C47-ABFF-1CD9243A2E94}"/>
              </a:ext>
            </a:extLst>
          </p:cNvPr>
          <p:cNvGraphicFramePr>
            <a:graphicFrameLocks noChangeAspect="1"/>
          </p:cNvGraphicFramePr>
          <p:nvPr>
            <p:extLst>
              <p:ext uri="{D42A27DB-BD31-4B8C-83A1-F6EECF244321}">
                <p14:modId xmlns:p14="http://schemas.microsoft.com/office/powerpoint/2010/main" val="765717592"/>
              </p:ext>
            </p:extLst>
          </p:nvPr>
        </p:nvGraphicFramePr>
        <p:xfrm>
          <a:off x="5716045" y="3644348"/>
          <a:ext cx="5458758" cy="1113182"/>
        </p:xfrm>
        <a:graphic>
          <a:graphicData uri="http://schemas.openxmlformats.org/presentationml/2006/ole">
            <mc:AlternateContent>
              <mc:Choice xmlns:v="urn:schemas-microsoft-com:vml" Requires="v">
                <p:oleObj spid="_x0000_s1046" name="Picture" r:id="rId2" imgW="13652500" imgH="2794000" progId="Word.Picture.8">
                  <p:embed/>
                </p:oleObj>
              </mc:Choice>
              <mc:Fallback>
                <p:oleObj name="Picture" r:id="rId2" imgW="13652500" imgH="27940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5716045" y="3644348"/>
                        <a:ext cx="5458758" cy="1113182"/>
                      </a:xfrm>
                      <a:prstGeom prst="rect">
                        <a:avLst/>
                      </a:prstGeom>
                      <a:noFill/>
                    </p:spPr>
                  </p:pic>
                </p:oleObj>
              </mc:Fallback>
            </mc:AlternateContent>
          </a:graphicData>
        </a:graphic>
      </p:graphicFrame>
    </p:spTree>
    <p:extLst>
      <p:ext uri="{BB962C8B-B14F-4D97-AF65-F5344CB8AC3E}">
        <p14:creationId xmlns:p14="http://schemas.microsoft.com/office/powerpoint/2010/main" val="3660315428"/>
      </p:ext>
    </p:extLst>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D461D0E-2FE4-6749-9140-D6080C47A3BA}"/>
              </a:ext>
            </a:extLst>
          </p:cNvPr>
          <p:cNvSpPr>
            <a:spLocks noGrp="1"/>
          </p:cNvSpPr>
          <p:nvPr>
            <p:ph type="title"/>
          </p:nvPr>
        </p:nvSpPr>
        <p:spPr/>
        <p:txBody>
          <a:bodyPr/>
          <a:lstStyle/>
          <a:p>
            <a:r>
              <a:rPr lang="ro-RO" err="1"/>
              <a:t>Dependenţă multivaloare (multidependenţă)</a:t>
            </a:r>
          </a:p>
        </p:txBody>
      </p:sp>
      <p:sp>
        <p:nvSpPr>
          <p:cNvPr id="3" name="Content Placeholder 2">
            <a:extLst>
              <a:ext uri="{FF2B5EF4-FFF2-40B4-BE49-F238E27FC236}">
                <a16:creationId xmlns:a16="http://schemas.microsoft.com/office/drawing/2014/main" id="{ED4EF6FF-A18C-704D-992B-DFC32E41F31C}"/>
              </a:ext>
            </a:extLst>
          </p:cNvPr>
          <p:cNvSpPr>
            <a:spLocks noGrp="1"/>
          </p:cNvSpPr>
          <p:nvPr>
            <p:ph idx="1"/>
          </p:nvPr>
        </p:nvSpPr>
        <p:spPr/>
        <p:txBody>
          <a:bodyPr>
            <a:normAutofit lnSpcReduction="10000"/>
          </a:bodyPr>
          <a:lstStyle/>
          <a:p>
            <a:r>
              <a:rPr lang="ro-RO"/>
              <a:t>Fie R un tabel, X şi Y două submulţimi de coloane ale lui R şi Z = R - X – Y</a:t>
            </a:r>
          </a:p>
          <a:p>
            <a:r>
              <a:rPr lang="ro-RO"/>
              <a:t>Există o </a:t>
            </a:r>
            <a:r>
              <a:rPr lang="ro-RO" i="1" err="1"/>
              <a:t>dependenţă multivaloare</a:t>
            </a:r>
            <a:r>
              <a:rPr lang="ro-RO"/>
              <a:t> Y de X, dacă, pentru orice valoare a coloanelor lui X, sunt asociate valori pentru coloanele din Y care nu sunt corelate în nici un fel cu valorile coloanelor lui Z. </a:t>
            </a:r>
          </a:p>
          <a:p>
            <a:r>
              <a:rPr lang="ro-RO" err="1"/>
              <a:t>Notatie: X </a:t>
            </a:r>
            <a:r>
              <a:rPr lang="ro-RO">
                <a:sym typeface="Symbol" pitchFamily="2" charset="2"/>
              </a:rPr>
              <a:t></a:t>
            </a:r>
            <a:r>
              <a:rPr lang="ro-RO"/>
              <a:t> Y</a:t>
            </a:r>
          </a:p>
          <a:p>
            <a:r>
              <a:rPr lang="ro-RO"/>
              <a:t>Dacă X </a:t>
            </a:r>
            <a:r>
              <a:rPr lang="ro-RO">
                <a:sym typeface="Symbol" pitchFamily="2" charset="2"/>
              </a:rPr>
              <a:t></a:t>
            </a:r>
            <a:r>
              <a:rPr lang="ro-RO"/>
              <a:t> Y atunci şi  X</a:t>
            </a:r>
            <a:r>
              <a:rPr lang="ro-RO">
                <a:sym typeface="Symbol" pitchFamily="2" charset="2"/>
              </a:rPr>
              <a:t></a:t>
            </a:r>
            <a:r>
              <a:rPr lang="ro-RO"/>
              <a:t> Z. </a:t>
            </a:r>
          </a:p>
          <a:p>
            <a:r>
              <a:rPr lang="ro-RO" err="1"/>
              <a:t>Dependenţa multivaloare se mai numeşte şi </a:t>
            </a:r>
            <a:r>
              <a:rPr lang="ro-RO" i="1" err="1"/>
              <a:t>multidependenţă</a:t>
            </a:r>
            <a:r>
              <a:rPr lang="ro-RO"/>
              <a:t>.</a:t>
            </a:r>
          </a:p>
          <a:p>
            <a:r>
              <a:rPr lang="ro-RO"/>
              <a:t>Orice dependenţă funcţională este şi o dependenţă multivaloare, dar afirmaţia reciprocă nu este în general adevărată.</a:t>
            </a:r>
          </a:p>
          <a:p>
            <a:pPr marL="0" indent="0">
              <a:buNone/>
            </a:pPr>
            <a:endParaRPr lang="ro-RO"/>
          </a:p>
          <a:p>
            <a:endParaRPr lang="ro-RO"/>
          </a:p>
        </p:txBody>
      </p:sp>
    </p:spTree>
    <p:extLst>
      <p:ext uri="{BB962C8B-B14F-4D97-AF65-F5344CB8AC3E}">
        <p14:creationId xmlns:p14="http://schemas.microsoft.com/office/powerpoint/2010/main" val="4183764648"/>
      </p:ext>
    </p:extLst>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D461D0E-2FE4-6749-9140-D6080C47A3BA}"/>
              </a:ext>
            </a:extLst>
          </p:cNvPr>
          <p:cNvSpPr>
            <a:spLocks noGrp="1"/>
          </p:cNvSpPr>
          <p:nvPr>
            <p:ph type="title"/>
          </p:nvPr>
        </p:nvSpPr>
        <p:spPr/>
        <p:txBody>
          <a:bodyPr/>
          <a:lstStyle/>
          <a:p>
            <a:r>
              <a:rPr lang="ro-RO" err="1"/>
              <a:t>Dependenţă multivaloare (exemplu)</a:t>
            </a:r>
          </a:p>
        </p:txBody>
      </p:sp>
      <p:sp>
        <p:nvSpPr>
          <p:cNvPr id="3" name="Content Placeholder 2">
            <a:extLst>
              <a:ext uri="{FF2B5EF4-FFF2-40B4-BE49-F238E27FC236}">
                <a16:creationId xmlns:a16="http://schemas.microsoft.com/office/drawing/2014/main" id="{ED4EF6FF-A18C-704D-992B-DFC32E41F31C}"/>
              </a:ext>
            </a:extLst>
          </p:cNvPr>
          <p:cNvSpPr>
            <a:spLocks noGrp="1"/>
          </p:cNvSpPr>
          <p:nvPr>
            <p:ph idx="1"/>
          </p:nvPr>
        </p:nvSpPr>
        <p:spPr/>
        <p:txBody>
          <a:bodyPr>
            <a:normAutofit/>
          </a:bodyPr>
          <a:lstStyle/>
          <a:p>
            <a:r>
              <a:rPr lang="ro-RO"/>
              <a:t>In tabelul ANGAJAŢI avem cod_angajat </a:t>
            </a:r>
            <a:r>
              <a:rPr lang="ro-RO">
                <a:sym typeface="Symbol" pitchFamily="2" charset="2"/>
              </a:rPr>
              <a:t></a:t>
            </a:r>
            <a:r>
              <a:rPr lang="ro-RO"/>
              <a:t> limba_străină şi cod_angajat </a:t>
            </a:r>
            <a:r>
              <a:rPr lang="ro-RO">
                <a:sym typeface="Symbol" pitchFamily="2" charset="2"/>
              </a:rPr>
              <a:t></a:t>
            </a:r>
            <a:r>
              <a:rPr lang="ro-RO"/>
              <a:t> maşina. </a:t>
            </a:r>
          </a:p>
          <a:p>
            <a:r>
              <a:rPr lang="ro-RO"/>
              <a:t>Nici “limba_străină” şi nici “maşina” nu depind funcţional de “cod_angajat”.</a:t>
            </a:r>
          </a:p>
          <a:p>
            <a:pPr marL="0" indent="0">
              <a:buNone/>
            </a:pPr>
            <a:endParaRPr lang="ro-RO"/>
          </a:p>
          <a:p>
            <a:endParaRPr lang="ro-RO"/>
          </a:p>
        </p:txBody>
      </p:sp>
    </p:spTree>
    <p:extLst>
      <p:ext uri="{BB962C8B-B14F-4D97-AF65-F5344CB8AC3E}">
        <p14:creationId xmlns:p14="http://schemas.microsoft.com/office/powerpoint/2010/main" val="4254677532"/>
      </p:ext>
    </p:extLst>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A796C95-5A61-004F-B0B5-92E4FA635C20}"/>
              </a:ext>
            </a:extLst>
          </p:cNvPr>
          <p:cNvSpPr>
            <a:spLocks noGrp="1"/>
          </p:cNvSpPr>
          <p:nvPr>
            <p:ph type="title"/>
          </p:nvPr>
        </p:nvSpPr>
        <p:spPr/>
        <p:txBody>
          <a:bodyPr/>
          <a:lstStyle/>
          <a:p>
            <a:r>
              <a:rPr lang="ro-RO"/>
              <a:t>4NF: definitie</a:t>
            </a:r>
            <a:endParaRPr lang="ro-RO"/>
          </a:p>
        </p:txBody>
      </p:sp>
      <p:sp>
        <p:nvSpPr>
          <p:cNvPr id="3" name="Content Placeholder 2">
            <a:extLst>
              <a:ext uri="{FF2B5EF4-FFF2-40B4-BE49-F238E27FC236}">
                <a16:creationId xmlns:a16="http://schemas.microsoft.com/office/drawing/2014/main" id="{3FB14516-E3C0-2741-AC67-D46A2A5E016B}"/>
              </a:ext>
            </a:extLst>
          </p:cNvPr>
          <p:cNvSpPr>
            <a:spLocks noGrp="1"/>
          </p:cNvSpPr>
          <p:nvPr>
            <p:ph idx="1"/>
          </p:nvPr>
        </p:nvSpPr>
        <p:spPr/>
        <p:txBody>
          <a:bodyPr/>
          <a:lstStyle/>
          <a:p>
            <a:r>
              <a:rPr lang="ro-RO"/>
              <a:t>Un tabel R este în a patra formă normală (4NF) dacă şi numai dacă</a:t>
            </a:r>
          </a:p>
          <a:p>
            <a:r>
              <a:rPr lang="ro-RO"/>
              <a:t>pentru orice dependenţă multivaloare X </a:t>
            </a:r>
            <a:r>
              <a:rPr lang="ro-RO">
                <a:sym typeface="Symbol" pitchFamily="2" charset="2"/>
              </a:rPr>
              <a:t></a:t>
            </a:r>
            <a:r>
              <a:rPr lang="ro-RO"/>
              <a:t> Y există o cheie a lui R inclusă în X.</a:t>
            </a:r>
          </a:p>
          <a:p>
            <a:endParaRPr lang="ro-RO"/>
          </a:p>
        </p:txBody>
      </p:sp>
    </p:spTree>
    <p:extLst>
      <p:ext uri="{BB962C8B-B14F-4D97-AF65-F5344CB8AC3E}">
        <p14:creationId xmlns:p14="http://schemas.microsoft.com/office/powerpoint/2010/main" val="4089848689"/>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BE9D79-C5DB-5E42-BB9E-D9FB53BBEEF8}"/>
              </a:ext>
            </a:extLst>
          </p:cNvPr>
          <p:cNvSpPr>
            <a:spLocks noGrp="1"/>
          </p:cNvSpPr>
          <p:nvPr>
            <p:ph type="title"/>
          </p:nvPr>
        </p:nvSpPr>
        <p:spPr/>
        <p:txBody>
          <a:bodyPr/>
          <a:lstStyle/>
          <a:p>
            <a:r>
              <a:rPr lang="ro-RO"/>
              <a:t>Product (produs cartezian)</a:t>
            </a:r>
          </a:p>
        </p:txBody>
      </p:sp>
      <p:graphicFrame>
        <p:nvGraphicFramePr>
          <p:cNvPr id="4" name="Content Placeholder 3">
            <a:extLst>
              <a:ext uri="{FF2B5EF4-FFF2-40B4-BE49-F238E27FC236}">
                <a16:creationId xmlns:a16="http://schemas.microsoft.com/office/drawing/2014/main" id="{7A4272DA-B883-584D-98FB-0C6D90A29CC1}"/>
              </a:ext>
            </a:extLst>
          </p:cNvPr>
          <p:cNvGraphicFramePr>
            <a:graphicFrameLocks noGrp="1"/>
          </p:cNvGraphicFramePr>
          <p:nvPr>
            <p:ph idx="1"/>
            <p:extLst>
              <p:ext uri="{D42A27DB-BD31-4B8C-83A1-F6EECF244321}">
                <p14:modId xmlns:p14="http://schemas.microsoft.com/office/powerpoint/2010/main" val="573554755"/>
              </p:ext>
            </p:extLst>
          </p:nvPr>
        </p:nvGraphicFramePr>
        <p:xfrm>
          <a:off x="997527" y="1814946"/>
          <a:ext cx="10169244" cy="4433457"/>
        </p:xfrm>
        <a:graphic>
          <a:graphicData uri="http://schemas.openxmlformats.org/drawingml/2006/table">
            <a:tbl>
              <a:tblPr>
                <a:tableStyleId>{5C22544A-7EE6-4342-B048-85BDC9FD1C3A}</a:tableStyleId>
              </a:tblPr>
              <a:tblGrid>
                <a:gridCol w="502375">
                  <a:extLst>
                    <a:ext uri="{9D8B030D-6E8A-4147-A177-3AD203B41FA5}">
                      <a16:colId xmlns:a16="http://schemas.microsoft.com/office/drawing/2014/main" val="402356044"/>
                    </a:ext>
                  </a:extLst>
                </a:gridCol>
                <a:gridCol w="730494">
                  <a:extLst>
                    <a:ext uri="{9D8B030D-6E8A-4147-A177-3AD203B41FA5}">
                      <a16:colId xmlns:a16="http://schemas.microsoft.com/office/drawing/2014/main" val="22451612"/>
                    </a:ext>
                  </a:extLst>
                </a:gridCol>
                <a:gridCol w="730494">
                  <a:extLst>
                    <a:ext uri="{9D8B030D-6E8A-4147-A177-3AD203B41FA5}">
                      <a16:colId xmlns:a16="http://schemas.microsoft.com/office/drawing/2014/main" val="2932313341"/>
                    </a:ext>
                  </a:extLst>
                </a:gridCol>
                <a:gridCol w="730494">
                  <a:extLst>
                    <a:ext uri="{9D8B030D-6E8A-4147-A177-3AD203B41FA5}">
                      <a16:colId xmlns:a16="http://schemas.microsoft.com/office/drawing/2014/main" val="1020201321"/>
                    </a:ext>
                  </a:extLst>
                </a:gridCol>
                <a:gridCol w="544667">
                  <a:extLst>
                    <a:ext uri="{9D8B030D-6E8A-4147-A177-3AD203B41FA5}">
                      <a16:colId xmlns:a16="http://schemas.microsoft.com/office/drawing/2014/main" val="3790194360"/>
                    </a:ext>
                  </a:extLst>
                </a:gridCol>
                <a:gridCol w="363965">
                  <a:extLst>
                    <a:ext uri="{9D8B030D-6E8A-4147-A177-3AD203B41FA5}">
                      <a16:colId xmlns:a16="http://schemas.microsoft.com/office/drawing/2014/main" val="664621975"/>
                    </a:ext>
                  </a:extLst>
                </a:gridCol>
                <a:gridCol w="730494">
                  <a:extLst>
                    <a:ext uri="{9D8B030D-6E8A-4147-A177-3AD203B41FA5}">
                      <a16:colId xmlns:a16="http://schemas.microsoft.com/office/drawing/2014/main" val="51141444"/>
                    </a:ext>
                  </a:extLst>
                </a:gridCol>
                <a:gridCol w="730494">
                  <a:extLst>
                    <a:ext uri="{9D8B030D-6E8A-4147-A177-3AD203B41FA5}">
                      <a16:colId xmlns:a16="http://schemas.microsoft.com/office/drawing/2014/main" val="3587600551"/>
                    </a:ext>
                  </a:extLst>
                </a:gridCol>
                <a:gridCol w="362683">
                  <a:extLst>
                    <a:ext uri="{9D8B030D-6E8A-4147-A177-3AD203B41FA5}">
                      <a16:colId xmlns:a16="http://schemas.microsoft.com/office/drawing/2014/main" val="700473383"/>
                    </a:ext>
                  </a:extLst>
                </a:gridCol>
                <a:gridCol w="1090614">
                  <a:extLst>
                    <a:ext uri="{9D8B030D-6E8A-4147-A177-3AD203B41FA5}">
                      <a16:colId xmlns:a16="http://schemas.microsoft.com/office/drawing/2014/main" val="16859435"/>
                    </a:ext>
                  </a:extLst>
                </a:gridCol>
                <a:gridCol w="730494">
                  <a:extLst>
                    <a:ext uri="{9D8B030D-6E8A-4147-A177-3AD203B41FA5}">
                      <a16:colId xmlns:a16="http://schemas.microsoft.com/office/drawing/2014/main" val="2512766183"/>
                    </a:ext>
                  </a:extLst>
                </a:gridCol>
                <a:gridCol w="730494">
                  <a:extLst>
                    <a:ext uri="{9D8B030D-6E8A-4147-A177-3AD203B41FA5}">
                      <a16:colId xmlns:a16="http://schemas.microsoft.com/office/drawing/2014/main" val="1467869027"/>
                    </a:ext>
                  </a:extLst>
                </a:gridCol>
                <a:gridCol w="730494">
                  <a:extLst>
                    <a:ext uri="{9D8B030D-6E8A-4147-A177-3AD203B41FA5}">
                      <a16:colId xmlns:a16="http://schemas.microsoft.com/office/drawing/2014/main" val="3459405489"/>
                    </a:ext>
                  </a:extLst>
                </a:gridCol>
                <a:gridCol w="730494">
                  <a:extLst>
                    <a:ext uri="{9D8B030D-6E8A-4147-A177-3AD203B41FA5}">
                      <a16:colId xmlns:a16="http://schemas.microsoft.com/office/drawing/2014/main" val="117745275"/>
                    </a:ext>
                  </a:extLst>
                </a:gridCol>
                <a:gridCol w="730494">
                  <a:extLst>
                    <a:ext uri="{9D8B030D-6E8A-4147-A177-3AD203B41FA5}">
                      <a16:colId xmlns:a16="http://schemas.microsoft.com/office/drawing/2014/main" val="1765444605"/>
                    </a:ext>
                  </a:extLst>
                </a:gridCol>
              </a:tblGrid>
              <a:tr h="633351">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R </a:t>
                      </a:r>
                      <a:r>
                        <a:rPr lang="ro-RO" sz="1200">
                          <a:effectLst/>
                          <a:sym typeface="Symbol" pitchFamily="2" charset="2"/>
                        </a:rPr>
                        <a:t></a:t>
                      </a:r>
                      <a:r>
                        <a:rPr lang="ro-RO" sz="1200">
                          <a:effectLst/>
                        </a:rPr>
                        <a:t> 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90830385"/>
                  </a:ext>
                </a:extLst>
              </a:tr>
              <a:tr h="63335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0612312"/>
                  </a:ext>
                </a:extLst>
              </a:tr>
              <a:tr h="63335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6536367"/>
                  </a:ext>
                </a:extLst>
              </a:tr>
              <a:tr h="63335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4494991"/>
                  </a:ext>
                </a:extLst>
              </a:tr>
              <a:tr h="63335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8752588"/>
                  </a:ext>
                </a:extLst>
              </a:tr>
              <a:tr h="63335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32520127"/>
                  </a:ext>
                </a:extLst>
              </a:tr>
              <a:tr h="63335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46282162"/>
                  </a:ext>
                </a:extLst>
              </a:tr>
            </a:tbl>
          </a:graphicData>
        </a:graphic>
      </p:graphicFrame>
      <p:sp>
        <p:nvSpPr>
          <p:cNvPr id="5" name="TextBox 4">
            <a:extLst>
              <a:ext uri="{FF2B5EF4-FFF2-40B4-BE49-F238E27FC236}">
                <a16:creationId xmlns:a16="http://schemas.microsoft.com/office/drawing/2014/main" id="{B09D11F2-549C-2244-8E32-FD0532A9B56D}"/>
              </a:ext>
            </a:extLst>
          </p:cNvPr>
          <p:cNvSpPr txBox="1"/>
          <p:nvPr/>
        </p:nvSpPr>
        <p:spPr>
          <a:xfrm>
            <a:off x="1468583" y="5278585"/>
            <a:ext cx="1634836" cy="923330"/>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a:t>
            </a:r>
          </a:p>
          <a:p>
            <a:r>
              <a:rPr lang="ro-RO"/>
              <a:t>FROM R, S;</a:t>
            </a:r>
          </a:p>
          <a:p>
            <a:endParaRPr lang="ro-RO"/>
          </a:p>
        </p:txBody>
      </p:sp>
    </p:spTree>
    <p:extLst>
      <p:ext uri="{BB962C8B-B14F-4D97-AF65-F5344CB8AC3E}">
        <p14:creationId xmlns:p14="http://schemas.microsoft.com/office/powerpoint/2010/main" val="3537552539"/>
      </p:ext>
    </p:extLst>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70043C6-6AE0-5646-926A-059E77A85F99}"/>
              </a:ext>
            </a:extLst>
          </p:cNvPr>
          <p:cNvSpPr>
            <a:spLocks noGrp="1"/>
          </p:cNvSpPr>
          <p:nvPr>
            <p:ph type="title"/>
          </p:nvPr>
        </p:nvSpPr>
        <p:spPr/>
        <p:txBody>
          <a:bodyPr/>
          <a:lstStyle/>
          <a:p>
            <a:r>
              <a:rPr lang="ro-RO"/>
              <a:t>4NF: descompunere</a:t>
            </a:r>
          </a:p>
        </p:txBody>
      </p:sp>
      <p:sp>
        <p:nvSpPr>
          <p:cNvPr id="3" name="Content Placeholder 2">
            <a:extLst>
              <a:ext uri="{FF2B5EF4-FFF2-40B4-BE49-F238E27FC236}">
                <a16:creationId xmlns:a16="http://schemas.microsoft.com/office/drawing/2014/main" id="{5B385EBF-B9B7-3D41-BC0A-678E7982E8C6}"/>
              </a:ext>
            </a:extLst>
          </p:cNvPr>
          <p:cNvSpPr>
            <a:spLocks noGrp="1"/>
          </p:cNvSpPr>
          <p:nvPr>
            <p:ph idx="1"/>
          </p:nvPr>
        </p:nvSpPr>
        <p:spPr/>
        <p:txBody>
          <a:bodyPr/>
          <a:lstStyle/>
          <a:p>
            <a:r>
              <a:rPr lang="ro-RO"/>
              <a:t>Fie R(X, Y, Z) în care există multivaloare X </a:t>
            </a:r>
            <a:r>
              <a:rPr lang="ro-RO">
                <a:sym typeface="Symbol" pitchFamily="2" charset="2"/>
              </a:rPr>
              <a:t></a:t>
            </a:r>
            <a:r>
              <a:rPr lang="ro-RO"/>
              <a:t> Y astfel încât X nu conţine nici o cheie a lui R. </a:t>
            </a:r>
          </a:p>
          <a:p>
            <a:r>
              <a:rPr lang="ro-RO"/>
              <a:t>Atunci tabelul R poate fi descompus prin proiecţie în R1(X, Y) şi R2(X, Z). </a:t>
            </a:r>
          </a:p>
          <a:p>
            <a:r>
              <a:rPr lang="ro-RO"/>
              <a:t>ANGAJAŢI se descompune în ANGAJAŢI_4A (</a:t>
            </a:r>
            <a:r>
              <a:rPr lang="ro-RO" u="sng" err="1"/>
              <a:t>cod_angajat</a:t>
            </a:r>
            <a:r>
              <a:rPr lang="ro-RO"/>
              <a:t>, </a:t>
            </a:r>
            <a:r>
              <a:rPr lang="ro-RO" u="sng" err="1"/>
              <a:t>limba_străină</a:t>
            </a:r>
            <a:r>
              <a:rPr lang="ro-RO"/>
              <a:t>) si ANGAJAŢI_4B (</a:t>
            </a:r>
            <a:r>
              <a:rPr lang="ro-RO" u="sng" err="1"/>
              <a:t>cod_angajat</a:t>
            </a:r>
            <a:r>
              <a:rPr lang="ro-RO"/>
              <a:t>, </a:t>
            </a:r>
            <a:r>
              <a:rPr lang="ro-RO" u="sng" err="1"/>
              <a:t>maşina</a:t>
            </a:r>
            <a:r>
              <a:rPr lang="ro-RO"/>
              <a:t>), </a:t>
            </a:r>
          </a:p>
          <a:p>
            <a:endParaRPr lang="ro-RO"/>
          </a:p>
        </p:txBody>
      </p:sp>
      <p:graphicFrame>
        <p:nvGraphicFramePr>
          <p:cNvPr id="4" name="Table 3">
            <a:extLst>
              <a:ext uri="{FF2B5EF4-FFF2-40B4-BE49-F238E27FC236}">
                <a16:creationId xmlns:a16="http://schemas.microsoft.com/office/drawing/2014/main" id="{EEE63282-4067-3149-AEAA-89350FE71F18}"/>
              </a:ext>
            </a:extLst>
          </p:cNvPr>
          <p:cNvGraphicFramePr>
            <a:graphicFrameLocks noGrp="1"/>
          </p:cNvGraphicFramePr>
          <p:nvPr>
            <p:extLst>
              <p:ext uri="{D42A27DB-BD31-4B8C-83A1-F6EECF244321}">
                <p14:modId xmlns:p14="http://schemas.microsoft.com/office/powerpoint/2010/main" val="3182999952"/>
              </p:ext>
            </p:extLst>
          </p:nvPr>
        </p:nvGraphicFramePr>
        <p:xfrm>
          <a:off x="2122153" y="4492487"/>
          <a:ext cx="2585682" cy="1498842"/>
        </p:xfrm>
        <a:graphic>
          <a:graphicData uri="http://schemas.openxmlformats.org/drawingml/2006/table">
            <a:tbl>
              <a:tblPr>
                <a:tableStyleId>{5C22544A-7EE6-4342-B048-85BDC9FD1C3A}</a:tableStyleId>
              </a:tblPr>
              <a:tblGrid>
                <a:gridCol w="1246294">
                  <a:extLst>
                    <a:ext uri="{9D8B030D-6E8A-4147-A177-3AD203B41FA5}">
                      <a16:colId xmlns:a16="http://schemas.microsoft.com/office/drawing/2014/main" val="1374041842"/>
                    </a:ext>
                  </a:extLst>
                </a:gridCol>
                <a:gridCol w="1339388">
                  <a:extLst>
                    <a:ext uri="{9D8B030D-6E8A-4147-A177-3AD203B41FA5}">
                      <a16:colId xmlns:a16="http://schemas.microsoft.com/office/drawing/2014/main" val="2687787121"/>
                    </a:ext>
                  </a:extLst>
                </a:gridCol>
              </a:tblGrid>
              <a:tr h="249807">
                <a:tc>
                  <a:txBody>
                    <a:bodyPr vert="horz" wrap="square"/>
                    <a:lstStyle/>
                    <a:p>
                      <a:pPr algn="just">
                        <a:spcAft>
                          <a:spcPct val="0"/>
                        </a:spcAft>
                      </a:pPr>
                      <a:r>
                        <a:rPr lang="ro-RO" sz="1200" err="1">
                          <a:effectLst/>
                        </a:rPr>
                        <a:t>cod_angajat</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limba_străină</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875198712"/>
                  </a:ext>
                </a:extLst>
              </a:tr>
              <a:tr h="249807">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Engleză</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2667448840"/>
                  </a:ext>
                </a:extLst>
              </a:tr>
              <a:tr h="249807">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Franceză</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1443219310"/>
                  </a:ext>
                </a:extLst>
              </a:tr>
              <a:tr h="249807">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Italiană</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2644716503"/>
                  </a:ext>
                </a:extLst>
              </a:tr>
              <a:tr h="249807">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Engleză</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1833864929"/>
                  </a:ext>
                </a:extLst>
              </a:tr>
              <a:tr h="249807">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Franceză</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1676668971"/>
                  </a:ext>
                </a:extLst>
              </a:tr>
            </a:tbl>
          </a:graphicData>
        </a:graphic>
      </p:graphicFrame>
      <p:graphicFrame>
        <p:nvGraphicFramePr>
          <p:cNvPr id="6" name="Table 5">
            <a:extLst>
              <a:ext uri="{FF2B5EF4-FFF2-40B4-BE49-F238E27FC236}">
                <a16:creationId xmlns:a16="http://schemas.microsoft.com/office/drawing/2014/main" id="{F3F116D9-C4A0-604B-80C5-02A1703FE37F}"/>
              </a:ext>
            </a:extLst>
          </p:cNvPr>
          <p:cNvGraphicFramePr>
            <a:graphicFrameLocks noGrp="1"/>
          </p:cNvGraphicFramePr>
          <p:nvPr>
            <p:extLst>
              <p:ext uri="{D42A27DB-BD31-4B8C-83A1-F6EECF244321}">
                <p14:modId xmlns:p14="http://schemas.microsoft.com/office/powerpoint/2010/main" val="2929624023"/>
              </p:ext>
            </p:extLst>
          </p:nvPr>
        </p:nvGraphicFramePr>
        <p:xfrm>
          <a:off x="6705600" y="4492487"/>
          <a:ext cx="3114261" cy="1498844"/>
        </p:xfrm>
        <a:graphic>
          <a:graphicData uri="http://schemas.openxmlformats.org/drawingml/2006/table">
            <a:tbl>
              <a:tblPr>
                <a:tableStyleId>{5C22544A-7EE6-4342-B048-85BDC9FD1C3A}</a:tableStyleId>
              </a:tblPr>
              <a:tblGrid>
                <a:gridCol w="1227856">
                  <a:extLst>
                    <a:ext uri="{9D8B030D-6E8A-4147-A177-3AD203B41FA5}">
                      <a16:colId xmlns:a16="http://schemas.microsoft.com/office/drawing/2014/main" val="2716845068"/>
                    </a:ext>
                  </a:extLst>
                </a:gridCol>
                <a:gridCol w="1886405">
                  <a:extLst>
                    <a:ext uri="{9D8B030D-6E8A-4147-A177-3AD203B41FA5}">
                      <a16:colId xmlns:a16="http://schemas.microsoft.com/office/drawing/2014/main" val="1964445104"/>
                    </a:ext>
                  </a:extLst>
                </a:gridCol>
              </a:tblGrid>
              <a:tr h="374711">
                <a:tc>
                  <a:txBody>
                    <a:bodyPr vert="horz" wrap="square"/>
                    <a:lstStyle/>
                    <a:p>
                      <a:pPr algn="just">
                        <a:spcAft>
                          <a:spcPct val="0"/>
                        </a:spcAft>
                      </a:pPr>
                      <a:r>
                        <a:rPr lang="ro-RO" sz="1200">
                          <a:effectLst/>
                        </a:rPr>
                        <a:t>cod_angajat</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maşina</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755571582"/>
                  </a:ext>
                </a:extLst>
              </a:tr>
              <a:tr h="374711">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590253641"/>
                  </a:ext>
                </a:extLst>
              </a:tr>
              <a:tr h="374711">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Skoda Octavia</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152820141"/>
                  </a:ext>
                </a:extLst>
              </a:tr>
              <a:tr h="374711">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Ford Mondeo</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1273183912"/>
                  </a:ext>
                </a:extLst>
              </a:tr>
            </a:tbl>
          </a:graphicData>
        </a:graphic>
      </p:graphicFrame>
    </p:spTree>
    <p:extLst>
      <p:ext uri="{BB962C8B-B14F-4D97-AF65-F5344CB8AC3E}">
        <p14:creationId xmlns:p14="http://schemas.microsoft.com/office/powerpoint/2010/main" val="689845954"/>
      </p:ext>
    </p:extLst>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23C608E-D442-7247-94DD-FFDCDD0FDADD}"/>
              </a:ext>
            </a:extLst>
          </p:cNvPr>
          <p:cNvSpPr>
            <a:spLocks noGrp="1"/>
          </p:cNvSpPr>
          <p:nvPr>
            <p:ph type="title"/>
          </p:nvPr>
        </p:nvSpPr>
        <p:spPr/>
        <p:txBody>
          <a:bodyPr/>
          <a:lstStyle/>
          <a:p>
            <a:r>
              <a:rPr lang="ro-RO"/>
              <a:t>A cincea formă normală (5NF)</a:t>
            </a:r>
          </a:p>
        </p:txBody>
      </p:sp>
      <p:sp>
        <p:nvSpPr>
          <p:cNvPr id="3" name="Content Placeholder 2">
            <a:extLst>
              <a:ext uri="{FF2B5EF4-FFF2-40B4-BE49-F238E27FC236}">
                <a16:creationId xmlns:a16="http://schemas.microsoft.com/office/drawing/2014/main" id="{3C319B34-E2A5-7043-BBBB-F56DDBECEB9B}"/>
              </a:ext>
            </a:extLst>
          </p:cNvPr>
          <p:cNvSpPr>
            <a:spLocks noGrp="1"/>
          </p:cNvSpPr>
          <p:nvPr>
            <p:ph idx="1"/>
          </p:nvPr>
        </p:nvSpPr>
        <p:spPr/>
        <p:txBody>
          <a:bodyPr/>
          <a:lstStyle/>
          <a:p>
            <a:r>
              <a:rPr lang="ro-RO" err="1"/>
              <a:t>Dependenţa funcţională şi dependenţa multivaloare (1NF-4NF), permit descompunerea prin proiecţie a unui tabel relaţional în </a:t>
            </a:r>
            <a:r>
              <a:rPr lang="ro-RO" i="1"/>
              <a:t>două</a:t>
            </a:r>
            <a:r>
              <a:rPr lang="ro-RO"/>
              <a:t> tabele. </a:t>
            </a:r>
          </a:p>
          <a:p>
            <a:r>
              <a:rPr lang="ro-RO"/>
              <a:t>Există tabele care nu pot fi descompuse în două tabele, dar pot fi descompuse în </a:t>
            </a:r>
            <a:r>
              <a:rPr lang="ro-RO" i="1"/>
              <a:t>trei sau mai multe tabele </a:t>
            </a:r>
            <a:r>
              <a:rPr lang="ro-RO"/>
              <a:t>fără pierdere de informaţie.</a:t>
            </a:r>
          </a:p>
          <a:p>
            <a:r>
              <a:rPr lang="ro-RO"/>
              <a:t>Astfel de descompuneri, în trei sau mai multe tabele, sunt tratate de 5NF. </a:t>
            </a:r>
          </a:p>
          <a:p>
            <a:r>
              <a:rPr lang="ro-RO"/>
              <a:t>A cincea formă se întâlneşte destul de rar în practică.</a:t>
            </a:r>
          </a:p>
          <a:p>
            <a:endParaRPr lang="ro-RO"/>
          </a:p>
        </p:txBody>
      </p:sp>
    </p:spTree>
    <p:extLst>
      <p:ext uri="{BB962C8B-B14F-4D97-AF65-F5344CB8AC3E}">
        <p14:creationId xmlns:p14="http://schemas.microsoft.com/office/powerpoint/2010/main" val="1640271885"/>
      </p:ext>
    </p:extLst>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23C608E-D442-7247-94DD-FFDCDD0FDADD}"/>
              </a:ext>
            </a:extLst>
          </p:cNvPr>
          <p:cNvSpPr>
            <a:spLocks noGrp="1"/>
          </p:cNvSpPr>
          <p:nvPr>
            <p:ph type="title"/>
          </p:nvPr>
        </p:nvSpPr>
        <p:spPr/>
        <p:txBody>
          <a:bodyPr/>
          <a:lstStyle/>
          <a:p>
            <a:r>
              <a:rPr lang="ro-RO"/>
              <a:t>A cincea formă normală (5NF)</a:t>
            </a:r>
          </a:p>
        </p:txBody>
      </p:sp>
      <p:sp>
        <p:nvSpPr>
          <p:cNvPr id="3" name="Content Placeholder 2">
            <a:extLst>
              <a:ext uri="{FF2B5EF4-FFF2-40B4-BE49-F238E27FC236}">
                <a16:creationId xmlns:a16="http://schemas.microsoft.com/office/drawing/2014/main" id="{3C319B34-E2A5-7043-BBBB-F56DDBECEB9B}"/>
              </a:ext>
            </a:extLst>
          </p:cNvPr>
          <p:cNvSpPr>
            <a:spLocks noGrp="1"/>
          </p:cNvSpPr>
          <p:nvPr>
            <p:ph idx="1"/>
          </p:nvPr>
        </p:nvSpPr>
        <p:spPr/>
        <p:txBody>
          <a:bodyPr/>
          <a:lstStyle/>
          <a:p>
            <a:r>
              <a:rPr lang="ro-RO"/>
              <a:t>Dacă în a patra formă normală sunt eliminate relaţiile N:M independente, a cincea formă normală are ca scop eliminarea relaţiilor N:M dependente. </a:t>
            </a:r>
          </a:p>
          <a:p>
            <a:r>
              <a:rPr lang="ro-RO" err="1"/>
              <a:t>Redundanţele datorate unor astfel de relaţii pot fi înlăturate prin descompunerea tabelului în 3 sau mai multe tabele. </a:t>
            </a:r>
          </a:p>
        </p:txBody>
      </p:sp>
    </p:spTree>
    <p:extLst>
      <p:ext uri="{BB962C8B-B14F-4D97-AF65-F5344CB8AC3E}">
        <p14:creationId xmlns:p14="http://schemas.microsoft.com/office/powerpoint/2010/main" val="486506033"/>
      </p:ext>
    </p:extLst>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23C608E-D442-7247-94DD-FFDCDD0FDADD}"/>
              </a:ext>
            </a:extLst>
          </p:cNvPr>
          <p:cNvSpPr>
            <a:spLocks noGrp="1"/>
          </p:cNvSpPr>
          <p:nvPr>
            <p:ph type="title"/>
          </p:nvPr>
        </p:nvSpPr>
        <p:spPr/>
        <p:txBody>
          <a:bodyPr/>
          <a:lstStyle/>
          <a:p>
            <a:r>
              <a:rPr lang="ro-RO"/>
              <a:t>A cincea formă normală (exemplu)</a:t>
            </a:r>
          </a:p>
        </p:txBody>
      </p:sp>
      <p:sp>
        <p:nvSpPr>
          <p:cNvPr id="3" name="Content Placeholder 2">
            <a:extLst>
              <a:ext uri="{FF2B5EF4-FFF2-40B4-BE49-F238E27FC236}">
                <a16:creationId xmlns:a16="http://schemas.microsoft.com/office/drawing/2014/main" id="{3C319B34-E2A5-7043-BBBB-F56DDBECEB9B}"/>
              </a:ext>
            </a:extLst>
          </p:cNvPr>
          <p:cNvSpPr>
            <a:spLocks noGrp="1"/>
          </p:cNvSpPr>
          <p:nvPr>
            <p:ph idx="1"/>
          </p:nvPr>
        </p:nvSpPr>
        <p:spPr/>
        <p:txBody>
          <a:bodyPr>
            <a:normAutofit/>
          </a:bodyPr>
          <a:lstStyle/>
          <a:p>
            <a:r>
              <a:rPr lang="ro-RO"/>
              <a:t>LUCRĂTOR_ATELIER_PRODUS (</a:t>
            </a:r>
            <a:r>
              <a:rPr lang="ro-RO" u="sng" err="1"/>
              <a:t>cod_lucrător</a:t>
            </a:r>
            <a:r>
              <a:rPr lang="ro-RO"/>
              <a:t>, </a:t>
            </a:r>
            <a:r>
              <a:rPr lang="ro-RO" u="sng" err="1"/>
              <a:t>cod_atelier</a:t>
            </a:r>
            <a:r>
              <a:rPr lang="ro-RO"/>
              <a:t>, </a:t>
            </a:r>
            <a:r>
              <a:rPr lang="ro-RO" u="sng" err="1"/>
              <a:t>cod_produs</a:t>
            </a:r>
            <a:r>
              <a:rPr lang="ro-RO"/>
              <a:t>), </a:t>
            </a:r>
          </a:p>
          <a:p>
            <a:r>
              <a:rPr lang="ro-RO"/>
              <a:t>Se afla în 4NF. </a:t>
            </a:r>
          </a:p>
          <a:p>
            <a:r>
              <a:rPr lang="ro-RO"/>
              <a:t>Aparent este ilustrarea unei relaţii de tip 3 care există între lucrător, atelier şi produs. </a:t>
            </a:r>
          </a:p>
          <a:p>
            <a:r>
              <a:rPr lang="ro-RO"/>
              <a:t>Dacă însă presupunem că între lucrător şi atelier, lucrător şi produs, atelier şi produs există relaţii N:M, atunci în tabel pot exista redundanţe în date </a:t>
            </a:r>
          </a:p>
          <a:p>
            <a:endParaRPr lang="ro-RO"/>
          </a:p>
        </p:txBody>
      </p:sp>
    </p:spTree>
    <p:extLst>
      <p:ext uri="{BB962C8B-B14F-4D97-AF65-F5344CB8AC3E}">
        <p14:creationId xmlns:p14="http://schemas.microsoft.com/office/powerpoint/2010/main" val="3119447269"/>
      </p:ext>
    </p:extLst>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23C608E-D442-7247-94DD-FFDCDD0FDADD}"/>
              </a:ext>
            </a:extLst>
          </p:cNvPr>
          <p:cNvSpPr>
            <a:spLocks noGrp="1"/>
          </p:cNvSpPr>
          <p:nvPr>
            <p:ph type="title"/>
          </p:nvPr>
        </p:nvSpPr>
        <p:spPr/>
        <p:txBody>
          <a:bodyPr/>
          <a:lstStyle/>
          <a:p>
            <a:r>
              <a:rPr lang="ro-RO"/>
              <a:t>A cincea formă normală (exemplu)</a:t>
            </a:r>
          </a:p>
        </p:txBody>
      </p:sp>
      <p:sp>
        <p:nvSpPr>
          <p:cNvPr id="3" name="Content Placeholder 2">
            <a:extLst>
              <a:ext uri="{FF2B5EF4-FFF2-40B4-BE49-F238E27FC236}">
                <a16:creationId xmlns:a16="http://schemas.microsoft.com/office/drawing/2014/main" id="{3C319B34-E2A5-7043-BBBB-F56DDBECEB9B}"/>
              </a:ext>
            </a:extLst>
          </p:cNvPr>
          <p:cNvSpPr>
            <a:spLocks noGrp="1"/>
          </p:cNvSpPr>
          <p:nvPr>
            <p:ph idx="1"/>
          </p:nvPr>
        </p:nvSpPr>
        <p:spPr>
          <a:xfrm>
            <a:off x="838200" y="1825625"/>
            <a:ext cx="10515600" cy="4351338"/>
          </a:xfrm>
        </p:spPr>
        <p:txBody>
          <a:bodyPr>
            <a:normAutofit/>
          </a:bodyPr>
          <a:lstStyle/>
          <a:p>
            <a:endParaRPr lang="ro-RO"/>
          </a:p>
          <a:p>
            <a:endParaRPr lang="ro-RO"/>
          </a:p>
          <a:p>
            <a:endParaRPr lang="ro-RO"/>
          </a:p>
          <a:p>
            <a:endParaRPr lang="ro-RO"/>
          </a:p>
          <a:p>
            <a:endParaRPr lang="ro-RO"/>
          </a:p>
          <a:p>
            <a:endParaRPr lang="ro-RO"/>
          </a:p>
          <a:p>
            <a:r>
              <a:rPr lang="ro-RO" err="1"/>
              <a:t>Tuplurile (L2, A1), (L2, P1) şi (A1, P1) apar de 2 ori</a:t>
            </a:r>
          </a:p>
        </p:txBody>
      </p:sp>
      <p:graphicFrame>
        <p:nvGraphicFramePr>
          <p:cNvPr id="4" name="Table 3">
            <a:extLst>
              <a:ext uri="{FF2B5EF4-FFF2-40B4-BE49-F238E27FC236}">
                <a16:creationId xmlns:a16="http://schemas.microsoft.com/office/drawing/2014/main" id="{938604C2-C625-FC46-B964-E6BA0F1D066B}"/>
              </a:ext>
            </a:extLst>
          </p:cNvPr>
          <p:cNvGraphicFramePr>
            <a:graphicFrameLocks noGrp="1"/>
          </p:cNvGraphicFramePr>
          <p:nvPr>
            <p:extLst>
              <p:ext uri="{D42A27DB-BD31-4B8C-83A1-F6EECF244321}">
                <p14:modId xmlns:p14="http://schemas.microsoft.com/office/powerpoint/2010/main" val="2512585902"/>
              </p:ext>
            </p:extLst>
          </p:nvPr>
        </p:nvGraphicFramePr>
        <p:xfrm>
          <a:off x="1472842" y="2098062"/>
          <a:ext cx="3828028" cy="1864340"/>
        </p:xfrm>
        <a:graphic>
          <a:graphicData uri="http://schemas.openxmlformats.org/drawingml/2006/table">
            <a:tbl>
              <a:tblPr>
                <a:tableStyleId>{5C22544A-7EE6-4342-B048-85BDC9FD1C3A}</a:tableStyleId>
              </a:tblPr>
              <a:tblGrid>
                <a:gridCol w="1417442">
                  <a:extLst>
                    <a:ext uri="{9D8B030D-6E8A-4147-A177-3AD203B41FA5}">
                      <a16:colId xmlns:a16="http://schemas.microsoft.com/office/drawing/2014/main" val="1781842672"/>
                    </a:ext>
                  </a:extLst>
                </a:gridCol>
                <a:gridCol w="1204868">
                  <a:extLst>
                    <a:ext uri="{9D8B030D-6E8A-4147-A177-3AD203B41FA5}">
                      <a16:colId xmlns:a16="http://schemas.microsoft.com/office/drawing/2014/main" val="3344987146"/>
                    </a:ext>
                  </a:extLst>
                </a:gridCol>
                <a:gridCol w="1205718">
                  <a:extLst>
                    <a:ext uri="{9D8B030D-6E8A-4147-A177-3AD203B41FA5}">
                      <a16:colId xmlns:a16="http://schemas.microsoft.com/office/drawing/2014/main" val="3360160824"/>
                    </a:ext>
                  </a:extLst>
                </a:gridCol>
              </a:tblGrid>
              <a:tr h="372868">
                <a:tc>
                  <a:txBody>
                    <a:bodyPr vert="horz" wrap="square"/>
                    <a:lstStyle/>
                    <a:p>
                      <a:pPr algn="just">
                        <a:spcAft>
                          <a:spcPct val="0"/>
                        </a:spcAft>
                      </a:pPr>
                      <a:r>
                        <a:rPr lang="ro-RO" sz="1200">
                          <a:effectLst/>
                        </a:rPr>
                        <a:t>Cod_lucrător</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err="1">
                          <a:effectLst/>
                        </a:rPr>
                        <a:t>cod_atelier</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err="1">
                          <a:effectLst/>
                        </a:rPr>
                        <a:t>cod_produs</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587868666"/>
                  </a:ext>
                </a:extLst>
              </a:tr>
              <a:tr h="372868">
                <a:tc>
                  <a:txBody>
                    <a:bodyPr vert="horz" wrap="square"/>
                    <a:lstStyle/>
                    <a:p>
                      <a:pPr algn="just">
                        <a:spcAft>
                          <a:spcPct val="0"/>
                        </a:spcAft>
                      </a:pPr>
                      <a:r>
                        <a:rPr lang="ro-RO" sz="1200">
                          <a:effectLst/>
                        </a:rPr>
                        <a:t>L1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993389966"/>
                  </a:ext>
                </a:extLst>
              </a:tr>
              <a:tr h="372868">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773284022"/>
                  </a:ext>
                </a:extLst>
              </a:tr>
              <a:tr h="372868">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547592079"/>
                  </a:ext>
                </a:extLst>
              </a:tr>
              <a:tr h="372868">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722837111"/>
                  </a:ext>
                </a:extLst>
              </a:tr>
            </a:tbl>
          </a:graphicData>
        </a:graphic>
      </p:graphicFrame>
      <p:sp>
        <p:nvSpPr>
          <p:cNvPr id="6" name="Rectangle 3">
            <a:extLst>
              <a:ext uri="{FF2B5EF4-FFF2-40B4-BE49-F238E27FC236}">
                <a16:creationId xmlns:a16="http://schemas.microsoft.com/office/drawing/2014/main" id="{2A421E37-22D1-B44D-8A20-700FD8DE135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7" name="Object 6">
            <a:extLst>
              <a:ext uri="{FF2B5EF4-FFF2-40B4-BE49-F238E27FC236}">
                <a16:creationId xmlns:a16="http://schemas.microsoft.com/office/drawing/2014/main" id="{FBD85C4F-2784-3E48-A58A-4DCB47503DF9}"/>
              </a:ext>
            </a:extLst>
          </p:cNvPr>
          <p:cNvGraphicFramePr>
            <a:graphicFrameLocks noChangeAspect="1"/>
          </p:cNvGraphicFramePr>
          <p:nvPr>
            <p:extLst>
              <p:ext uri="{D42A27DB-BD31-4B8C-83A1-F6EECF244321}">
                <p14:modId xmlns:p14="http://schemas.microsoft.com/office/powerpoint/2010/main" val="72939318"/>
              </p:ext>
            </p:extLst>
          </p:nvPr>
        </p:nvGraphicFramePr>
        <p:xfrm>
          <a:off x="6440558" y="2146755"/>
          <a:ext cx="3841225" cy="2319230"/>
        </p:xfrm>
        <a:graphic>
          <a:graphicData uri="http://schemas.openxmlformats.org/presentationml/2006/ole">
            <mc:AlternateContent>
              <mc:Choice xmlns:v="urn:schemas-microsoft-com:vml" Requires="v">
                <p:oleObj spid="_x0000_s1047" name="Picture" r:id="rId2" imgW="10083800" imgH="6083300" progId="Word.Picture.8">
                  <p:embed/>
                </p:oleObj>
              </mc:Choice>
              <mc:Fallback>
                <p:oleObj name="Picture" r:id="rId2" imgW="10083800" imgH="60833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6440558" y="2146755"/>
                        <a:ext cx="3841225" cy="2319230"/>
                      </a:xfrm>
                      <a:prstGeom prst="rect">
                        <a:avLst/>
                      </a:prstGeom>
                      <a:noFill/>
                    </p:spPr>
                  </p:pic>
                </p:oleObj>
              </mc:Fallback>
            </mc:AlternateContent>
          </a:graphicData>
        </a:graphic>
      </p:graphicFrame>
    </p:spTree>
    <p:extLst>
      <p:ext uri="{BB962C8B-B14F-4D97-AF65-F5344CB8AC3E}">
        <p14:creationId xmlns:p14="http://schemas.microsoft.com/office/powerpoint/2010/main" val="1221952960"/>
      </p:ext>
    </p:extLst>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DEBCBB-2A07-A743-9BF7-807D857E333E}"/>
              </a:ext>
            </a:extLst>
          </p:cNvPr>
          <p:cNvSpPr>
            <a:spLocks noGrp="1"/>
          </p:cNvSpPr>
          <p:nvPr>
            <p:ph type="title"/>
          </p:nvPr>
        </p:nvSpPr>
        <p:spPr/>
        <p:txBody>
          <a:bodyPr/>
          <a:lstStyle/>
          <a:p>
            <a:r>
              <a:rPr lang="ro-RO"/>
              <a:t>A cincea formă normală (exemplu)</a:t>
            </a:r>
          </a:p>
        </p:txBody>
      </p:sp>
      <p:sp>
        <p:nvSpPr>
          <p:cNvPr id="3" name="Content Placeholder 2">
            <a:extLst>
              <a:ext uri="{FF2B5EF4-FFF2-40B4-BE49-F238E27FC236}">
                <a16:creationId xmlns:a16="http://schemas.microsoft.com/office/drawing/2014/main" id="{7FF693D9-ED45-4F49-ADFD-6460B88B50EB}"/>
              </a:ext>
            </a:extLst>
          </p:cNvPr>
          <p:cNvSpPr>
            <a:spLocks noGrp="1"/>
          </p:cNvSpPr>
          <p:nvPr>
            <p:ph idx="1"/>
          </p:nvPr>
        </p:nvSpPr>
        <p:spPr/>
        <p:txBody>
          <a:bodyPr/>
          <a:lstStyle/>
          <a:p>
            <a:r>
              <a:rPr lang="ro-RO"/>
              <a:t>Redundantele pot fi înlăturate prin descompunerea tabelului LUCRĂTORI în 3 tabele: LUCRĂTOR_ATELIER </a:t>
            </a:r>
            <a:r>
              <a:rPr lang="ro-RO" u="sng"/>
              <a:t>(cod_lucrător</a:t>
            </a:r>
            <a:r>
              <a:rPr lang="ro-RO"/>
              <a:t>, </a:t>
            </a:r>
            <a:r>
              <a:rPr lang="ro-RO" u="sng" err="1"/>
              <a:t>cod_atelier</a:t>
            </a:r>
            <a:r>
              <a:rPr lang="ro-RO"/>
              <a:t>), LUCRĂTOR_PRODUS (</a:t>
            </a:r>
            <a:r>
              <a:rPr lang="ro-RO" u="sng" err="1"/>
              <a:t>cod_lucrător</a:t>
            </a:r>
            <a:r>
              <a:rPr lang="ro-RO"/>
              <a:t>, </a:t>
            </a:r>
            <a:r>
              <a:rPr lang="ro-RO" u="sng" err="1"/>
              <a:t>cod_produs</a:t>
            </a:r>
            <a:r>
              <a:rPr lang="ro-RO"/>
              <a:t>) şi ATELIER_PRODUS (</a:t>
            </a:r>
            <a:r>
              <a:rPr lang="ro-RO" u="sng" err="1"/>
              <a:t>cod_atelier</a:t>
            </a:r>
            <a:r>
              <a:rPr lang="ro-RO"/>
              <a:t>, </a:t>
            </a:r>
            <a:r>
              <a:rPr lang="ro-RO" u="sng" err="1"/>
              <a:t>cod_produs</a:t>
            </a:r>
            <a:r>
              <a:rPr lang="ro-RO"/>
              <a:t>) </a:t>
            </a:r>
          </a:p>
          <a:p>
            <a:endParaRPr lang="ro-RO"/>
          </a:p>
        </p:txBody>
      </p:sp>
      <p:graphicFrame>
        <p:nvGraphicFramePr>
          <p:cNvPr id="4" name="Table 3">
            <a:extLst>
              <a:ext uri="{FF2B5EF4-FFF2-40B4-BE49-F238E27FC236}">
                <a16:creationId xmlns:a16="http://schemas.microsoft.com/office/drawing/2014/main" id="{82876D2B-840B-8141-86E8-34247C2BF65A}"/>
              </a:ext>
            </a:extLst>
          </p:cNvPr>
          <p:cNvGraphicFramePr>
            <a:graphicFrameLocks noGrp="1"/>
          </p:cNvGraphicFramePr>
          <p:nvPr>
            <p:extLst>
              <p:ext uri="{D42A27DB-BD31-4B8C-83A1-F6EECF244321}">
                <p14:modId xmlns:p14="http://schemas.microsoft.com/office/powerpoint/2010/main" val="3911960551"/>
              </p:ext>
            </p:extLst>
          </p:nvPr>
        </p:nvGraphicFramePr>
        <p:xfrm>
          <a:off x="1225380" y="4139117"/>
          <a:ext cx="2577993" cy="1294276"/>
        </p:xfrm>
        <a:graphic>
          <a:graphicData uri="http://schemas.openxmlformats.org/drawingml/2006/table">
            <a:tbl>
              <a:tblPr>
                <a:tableStyleId>{5C22544A-7EE6-4342-B048-85BDC9FD1C3A}</a:tableStyleId>
              </a:tblPr>
              <a:tblGrid>
                <a:gridCol w="1360802">
                  <a:extLst>
                    <a:ext uri="{9D8B030D-6E8A-4147-A177-3AD203B41FA5}">
                      <a16:colId xmlns:a16="http://schemas.microsoft.com/office/drawing/2014/main" val="1078868656"/>
                    </a:ext>
                  </a:extLst>
                </a:gridCol>
                <a:gridCol w="1217191">
                  <a:extLst>
                    <a:ext uri="{9D8B030D-6E8A-4147-A177-3AD203B41FA5}">
                      <a16:colId xmlns:a16="http://schemas.microsoft.com/office/drawing/2014/main" val="99236566"/>
                    </a:ext>
                  </a:extLst>
                </a:gridCol>
              </a:tblGrid>
              <a:tr h="323569">
                <a:tc>
                  <a:txBody>
                    <a:bodyPr vert="horz" wrap="square"/>
                    <a:lstStyle/>
                    <a:p>
                      <a:pPr algn="just">
                        <a:spcAft>
                          <a:spcPct val="0"/>
                        </a:spcAft>
                      </a:pPr>
                      <a:r>
                        <a:rPr lang="ro-RO" sz="1200">
                          <a:effectLst/>
                        </a:rPr>
                        <a:t>Cod_lucrător</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cod_atelier</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449371111"/>
                  </a:ext>
                </a:extLst>
              </a:tr>
              <a:tr h="323569">
                <a:tc>
                  <a:txBody>
                    <a:bodyPr vert="horz" wrap="square"/>
                    <a:lstStyle/>
                    <a:p>
                      <a:pPr algn="just">
                        <a:spcAft>
                          <a:spcPct val="0"/>
                        </a:spcAft>
                      </a:pPr>
                      <a:r>
                        <a:rPr lang="ro-RO" sz="1200">
                          <a:effectLst/>
                        </a:rPr>
                        <a:t>L1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4112185391"/>
                  </a:ext>
                </a:extLst>
              </a:tr>
              <a:tr h="323569">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994146077"/>
                  </a:ext>
                </a:extLst>
              </a:tr>
              <a:tr h="323569">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2980467444"/>
                  </a:ext>
                </a:extLst>
              </a:tr>
            </a:tbl>
          </a:graphicData>
        </a:graphic>
      </p:graphicFrame>
      <p:graphicFrame>
        <p:nvGraphicFramePr>
          <p:cNvPr id="6" name="Table 5">
            <a:extLst>
              <a:ext uri="{FF2B5EF4-FFF2-40B4-BE49-F238E27FC236}">
                <a16:creationId xmlns:a16="http://schemas.microsoft.com/office/drawing/2014/main" id="{05791FAD-7698-3749-AE32-2EE2208DA5A2}"/>
              </a:ext>
            </a:extLst>
          </p:cNvPr>
          <p:cNvGraphicFramePr>
            <a:graphicFrameLocks noGrp="1"/>
          </p:cNvGraphicFramePr>
          <p:nvPr>
            <p:extLst>
              <p:ext uri="{D42A27DB-BD31-4B8C-83A1-F6EECF244321}">
                <p14:modId xmlns:p14="http://schemas.microsoft.com/office/powerpoint/2010/main" val="4283996886"/>
              </p:ext>
            </p:extLst>
          </p:nvPr>
        </p:nvGraphicFramePr>
        <p:xfrm>
          <a:off x="4528818" y="4152369"/>
          <a:ext cx="2564413" cy="1281024"/>
        </p:xfrm>
        <a:graphic>
          <a:graphicData uri="http://schemas.openxmlformats.org/drawingml/2006/table">
            <a:tbl>
              <a:tblPr>
                <a:tableStyleId>{5C22544A-7EE6-4342-B048-85BDC9FD1C3A}</a:tableStyleId>
              </a:tblPr>
              <a:tblGrid>
                <a:gridCol w="1321319">
                  <a:extLst>
                    <a:ext uri="{9D8B030D-6E8A-4147-A177-3AD203B41FA5}">
                      <a16:colId xmlns:a16="http://schemas.microsoft.com/office/drawing/2014/main" val="3730368851"/>
                    </a:ext>
                  </a:extLst>
                </a:gridCol>
                <a:gridCol w="1243094">
                  <a:extLst>
                    <a:ext uri="{9D8B030D-6E8A-4147-A177-3AD203B41FA5}">
                      <a16:colId xmlns:a16="http://schemas.microsoft.com/office/drawing/2014/main" val="1971458213"/>
                    </a:ext>
                  </a:extLst>
                </a:gridCol>
              </a:tblGrid>
              <a:tr h="320256">
                <a:tc>
                  <a:txBody>
                    <a:bodyPr vert="horz" wrap="square"/>
                    <a:lstStyle/>
                    <a:p>
                      <a:pPr algn="just">
                        <a:spcAft>
                          <a:spcPct val="0"/>
                        </a:spcAft>
                      </a:pPr>
                      <a:r>
                        <a:rPr lang="ro-RO" sz="1200">
                          <a:effectLst/>
                        </a:rPr>
                        <a:t>Cod_lucrător</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cod_produs</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408468460"/>
                  </a:ext>
                </a:extLst>
              </a:tr>
              <a:tr h="320256">
                <a:tc>
                  <a:txBody>
                    <a:bodyPr vert="horz" wrap="square"/>
                    <a:lstStyle/>
                    <a:p>
                      <a:pPr algn="just">
                        <a:spcAft>
                          <a:spcPct val="0"/>
                        </a:spcAft>
                      </a:pPr>
                      <a:r>
                        <a:rPr lang="ro-RO" sz="1200">
                          <a:effectLst/>
                        </a:rPr>
                        <a:t>L1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053140340"/>
                  </a:ext>
                </a:extLst>
              </a:tr>
              <a:tr h="320256">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87044028"/>
                  </a:ext>
                </a:extLst>
              </a:tr>
              <a:tr h="320256">
                <a:tc>
                  <a:txBody>
                    <a:bodyPr vert="horz" wrap="square"/>
                    <a:lstStyle/>
                    <a:p>
                      <a:pPr algn="just">
                        <a:spcAft>
                          <a:spcPct val="0"/>
                        </a:spcAft>
                      </a:pPr>
                      <a:r>
                        <a:rPr lang="ro-RO" sz="1200">
                          <a:effectLst/>
                        </a:rPr>
                        <a:t>L2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412876613"/>
                  </a:ext>
                </a:extLst>
              </a:tr>
            </a:tbl>
          </a:graphicData>
        </a:graphic>
      </p:graphicFrame>
      <p:graphicFrame>
        <p:nvGraphicFramePr>
          <p:cNvPr id="8" name="Table 7">
            <a:extLst>
              <a:ext uri="{FF2B5EF4-FFF2-40B4-BE49-F238E27FC236}">
                <a16:creationId xmlns:a16="http://schemas.microsoft.com/office/drawing/2014/main" id="{5EB930E7-7B98-D246-94A2-BA8FBF872DA7}"/>
              </a:ext>
            </a:extLst>
          </p:cNvPr>
          <p:cNvGraphicFramePr>
            <a:graphicFrameLocks noGrp="1"/>
          </p:cNvGraphicFramePr>
          <p:nvPr>
            <p:extLst>
              <p:ext uri="{D42A27DB-BD31-4B8C-83A1-F6EECF244321}">
                <p14:modId xmlns:p14="http://schemas.microsoft.com/office/powerpoint/2010/main" val="2888810018"/>
              </p:ext>
            </p:extLst>
          </p:nvPr>
        </p:nvGraphicFramePr>
        <p:xfrm>
          <a:off x="7863787" y="4125867"/>
          <a:ext cx="2313882" cy="1294272"/>
        </p:xfrm>
        <a:graphic>
          <a:graphicData uri="http://schemas.openxmlformats.org/drawingml/2006/table">
            <a:tbl>
              <a:tblPr>
                <a:tableStyleId>{5C22544A-7EE6-4342-B048-85BDC9FD1C3A}</a:tableStyleId>
              </a:tblPr>
              <a:tblGrid>
                <a:gridCol w="1156941">
                  <a:extLst>
                    <a:ext uri="{9D8B030D-6E8A-4147-A177-3AD203B41FA5}">
                      <a16:colId xmlns:a16="http://schemas.microsoft.com/office/drawing/2014/main" val="3073118129"/>
                    </a:ext>
                  </a:extLst>
                </a:gridCol>
                <a:gridCol w="1156941">
                  <a:extLst>
                    <a:ext uri="{9D8B030D-6E8A-4147-A177-3AD203B41FA5}">
                      <a16:colId xmlns:a16="http://schemas.microsoft.com/office/drawing/2014/main" val="1055801374"/>
                    </a:ext>
                  </a:extLst>
                </a:gridCol>
              </a:tblGrid>
              <a:tr h="323568">
                <a:tc>
                  <a:txBody>
                    <a:bodyPr vert="horz" wrap="square"/>
                    <a:lstStyle/>
                    <a:p>
                      <a:pPr algn="just">
                        <a:spcAft>
                          <a:spcPct val="0"/>
                        </a:spcAft>
                      </a:pPr>
                      <a:r>
                        <a:rPr lang="ro-RO" sz="1200">
                          <a:effectLst/>
                        </a:rPr>
                        <a:t>Cod_atelier</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err="1">
                          <a:effectLst/>
                        </a:rPr>
                        <a:t>cod_produs</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4023926282"/>
                  </a:ext>
                </a:extLst>
              </a:tr>
              <a:tr h="323568">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2127552423"/>
                  </a:ext>
                </a:extLst>
              </a:tr>
              <a:tr h="323568">
                <a:tc>
                  <a:txBody>
                    <a:bodyPr vert="horz" wrap="square"/>
                    <a:lstStyle/>
                    <a:p>
                      <a:pPr algn="just">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3386142114"/>
                  </a:ext>
                </a:extLst>
              </a:tr>
              <a:tr h="323568">
                <a:tc>
                  <a:txBody>
                    <a:bodyPr vert="horz" wrap="square"/>
                    <a:lstStyle/>
                    <a:p>
                      <a:pPr algn="just">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7945" marR="67945" marT="0" marB="0"/>
                </a:tc>
                <a:tc>
                  <a:txBody>
                    <a:bodyPr vert="horz" wrap="square"/>
                    <a:lstStyle/>
                    <a:p>
                      <a:pPr algn="just">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7945" marR="67945" marT="0" marB="0"/>
                </a:tc>
                <a:extLst>
                  <a:ext uri="{0D108BD9-81ED-4DB2-BD59-A6C34878D82A}">
                    <a16:rowId xmlns:a16="http://schemas.microsoft.com/office/drawing/2014/main" val="742198119"/>
                  </a:ext>
                </a:extLst>
              </a:tr>
            </a:tbl>
          </a:graphicData>
        </a:graphic>
      </p:graphicFrame>
    </p:spTree>
    <p:extLst>
      <p:ext uri="{BB962C8B-B14F-4D97-AF65-F5344CB8AC3E}">
        <p14:creationId xmlns:p14="http://schemas.microsoft.com/office/powerpoint/2010/main" val="1631530038"/>
      </p:ext>
    </p:extLst>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627A2C5-FFF5-1145-8C75-B240E37A92E3}"/>
              </a:ext>
            </a:extLst>
          </p:cNvPr>
          <p:cNvSpPr>
            <a:spLocks noGrp="1"/>
          </p:cNvSpPr>
          <p:nvPr>
            <p:ph type="title"/>
          </p:nvPr>
        </p:nvSpPr>
        <p:spPr/>
        <p:txBody>
          <a:bodyPr/>
          <a:lstStyle/>
          <a:p>
            <a:r>
              <a:rPr lang="ro-RO" err="1"/>
              <a:t>Join-dependenţa</a:t>
            </a:r>
            <a:endParaRPr lang="ro-RO"/>
          </a:p>
        </p:txBody>
      </p:sp>
      <p:sp>
        <p:nvSpPr>
          <p:cNvPr id="3" name="Content Placeholder 2">
            <a:extLst>
              <a:ext uri="{FF2B5EF4-FFF2-40B4-BE49-F238E27FC236}">
                <a16:creationId xmlns:a16="http://schemas.microsoft.com/office/drawing/2014/main" id="{3871E8BE-F387-2D41-80DE-D3AB59EE847D}"/>
              </a:ext>
            </a:extLst>
          </p:cNvPr>
          <p:cNvSpPr>
            <a:spLocks noGrp="1"/>
          </p:cNvSpPr>
          <p:nvPr>
            <p:ph idx="1"/>
          </p:nvPr>
        </p:nvSpPr>
        <p:spPr/>
        <p:txBody>
          <a:bodyPr>
            <a:normAutofit/>
          </a:bodyPr>
          <a:lstStyle/>
          <a:p>
            <a:r>
              <a:rPr lang="ro-RO"/>
              <a:t>Fie R un tabel relaţional şi R1, R2, ..., Rn o mulţime de tabele relaţionale care nu sunt disjuncte (au coloane comune) astfel încât reuniunea coloanelor din R1, R2, ..., Rn este mulţimea coloanelor din R. </a:t>
            </a:r>
          </a:p>
          <a:p>
            <a:r>
              <a:rPr lang="ro-RO"/>
              <a:t>R satisface join-dependenţa *{R1, R2, ..., Rn} dacă R se descompune prin proiecţie pe R1, R2, ..., Rn fără pierdere de informaţie, </a:t>
            </a:r>
          </a:p>
          <a:p>
            <a:r>
              <a:rPr lang="ro-RO"/>
              <a:t>adică tabelul iniţial poate fi reconstruit prin compunerea naturală pe atribute comune ale tabelelor rezultate. </a:t>
            </a:r>
          </a:p>
          <a:p>
            <a:r>
              <a:rPr lang="ro-RO"/>
              <a:t>Exemplu: *{LUCRĂTOR_ATELIER, LUCRĂTOR_PRODUS, ATELIER_PRODUS}.</a:t>
            </a:r>
          </a:p>
          <a:p>
            <a:endParaRPr lang="ro-RO"/>
          </a:p>
        </p:txBody>
      </p:sp>
    </p:spTree>
    <p:extLst>
      <p:ext uri="{BB962C8B-B14F-4D97-AF65-F5344CB8AC3E}">
        <p14:creationId xmlns:p14="http://schemas.microsoft.com/office/powerpoint/2010/main" val="508366489"/>
      </p:ext>
    </p:extLst>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627A2C5-FFF5-1145-8C75-B240E37A92E3}"/>
              </a:ext>
            </a:extLst>
          </p:cNvPr>
          <p:cNvSpPr>
            <a:spLocks noGrp="1"/>
          </p:cNvSpPr>
          <p:nvPr>
            <p:ph type="title"/>
          </p:nvPr>
        </p:nvSpPr>
        <p:spPr/>
        <p:txBody>
          <a:bodyPr/>
          <a:lstStyle/>
          <a:p>
            <a:r>
              <a:rPr lang="ro-RO" err="1"/>
              <a:t>Join-dependenţa</a:t>
            </a:r>
            <a:endParaRPr lang="ro-RO"/>
          </a:p>
        </p:txBody>
      </p:sp>
      <p:sp>
        <p:nvSpPr>
          <p:cNvPr id="3" name="Content Placeholder 2">
            <a:extLst>
              <a:ext uri="{FF2B5EF4-FFF2-40B4-BE49-F238E27FC236}">
                <a16:creationId xmlns:a16="http://schemas.microsoft.com/office/drawing/2014/main" id="{3871E8BE-F387-2D41-80DE-D3AB59EE847D}"/>
              </a:ext>
            </a:extLst>
          </p:cNvPr>
          <p:cNvSpPr>
            <a:spLocks noGrp="1"/>
          </p:cNvSpPr>
          <p:nvPr>
            <p:ph idx="1"/>
          </p:nvPr>
        </p:nvSpPr>
        <p:spPr/>
        <p:txBody>
          <a:bodyPr>
            <a:normAutofit/>
          </a:bodyPr>
          <a:lstStyle/>
          <a:p>
            <a:r>
              <a:rPr lang="ro-RO" err="1"/>
              <a:t>Join-dependenţa este o generalizare a dependenţei multivaloare. </a:t>
            </a:r>
          </a:p>
          <a:p>
            <a:r>
              <a:rPr lang="ro-RO" err="1"/>
              <a:t>Dependenţa multi-valoare corespunde join-dependenţei cu două elemente. </a:t>
            </a:r>
          </a:p>
          <a:p>
            <a:r>
              <a:rPr lang="ro-RO"/>
              <a:t>Dacă în relaţia R(X, Y, Z) avem multidependenţă X </a:t>
            </a:r>
            <a:r>
              <a:rPr lang="ro-RO">
                <a:sym typeface="Symbol" pitchFamily="2" charset="2"/>
              </a:rPr>
              <a:t></a:t>
            </a:r>
            <a:r>
              <a:rPr lang="ro-RO"/>
              <a:t> Y, atunci avem şi join-dependenţă *{(X </a:t>
            </a:r>
            <a:r>
              <a:rPr lang="ro-RO">
                <a:sym typeface="Symbol" pitchFamily="2" charset="2"/>
              </a:rPr>
              <a:t></a:t>
            </a:r>
            <a:r>
              <a:rPr lang="ro-RO"/>
              <a:t> Y), (X </a:t>
            </a:r>
            <a:r>
              <a:rPr lang="ro-RO">
                <a:sym typeface="Symbol" pitchFamily="2" charset="2"/>
              </a:rPr>
              <a:t></a:t>
            </a:r>
            <a:r>
              <a:rPr lang="ro-RO"/>
              <a:t> Z)}. </a:t>
            </a:r>
          </a:p>
          <a:p>
            <a:endParaRPr lang="ro-RO"/>
          </a:p>
        </p:txBody>
      </p:sp>
    </p:spTree>
    <p:extLst>
      <p:ext uri="{BB962C8B-B14F-4D97-AF65-F5344CB8AC3E}">
        <p14:creationId xmlns:p14="http://schemas.microsoft.com/office/powerpoint/2010/main" val="4062588022"/>
      </p:ext>
    </p:extLst>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BBA70F6-D7BD-1B4F-9780-FF97AD19842B}"/>
              </a:ext>
            </a:extLst>
          </p:cNvPr>
          <p:cNvSpPr>
            <a:spLocks noGrp="1"/>
          </p:cNvSpPr>
          <p:nvPr>
            <p:ph type="title"/>
          </p:nvPr>
        </p:nvSpPr>
        <p:spPr/>
        <p:txBody>
          <a:bodyPr/>
          <a:lstStyle/>
          <a:p>
            <a:r>
              <a:rPr lang="ro-RO"/>
              <a:t>5NF: definitie</a:t>
            </a:r>
            <a:endParaRPr lang="ro-RO"/>
          </a:p>
        </p:txBody>
      </p:sp>
      <p:sp>
        <p:nvSpPr>
          <p:cNvPr id="3" name="Content Placeholder 2">
            <a:extLst>
              <a:ext uri="{FF2B5EF4-FFF2-40B4-BE49-F238E27FC236}">
                <a16:creationId xmlns:a16="http://schemas.microsoft.com/office/drawing/2014/main" id="{B52B5047-7127-5944-8834-F457B119AC14}"/>
              </a:ext>
            </a:extLst>
          </p:cNvPr>
          <p:cNvSpPr>
            <a:spLocks noGrp="1"/>
          </p:cNvSpPr>
          <p:nvPr>
            <p:ph idx="1"/>
          </p:nvPr>
        </p:nvSpPr>
        <p:spPr/>
        <p:txBody>
          <a:bodyPr/>
          <a:lstStyle/>
          <a:p>
            <a:r>
              <a:rPr lang="ro-RO"/>
              <a:t>Un tabel R este în 5NF dacă şi numai dacă </a:t>
            </a:r>
          </a:p>
          <a:p>
            <a:r>
              <a:rPr lang="ro-RO"/>
              <a:t>orice join-dependenţă *{R1, R2, ..., Rn} este consecinţa cheilor candidate ale lui R, </a:t>
            </a:r>
          </a:p>
          <a:p>
            <a:r>
              <a:rPr lang="ro-RO"/>
              <a:t>adică fiecare dintre R1, R2, ..., Rn include o cheie candidată a lui R.</a:t>
            </a:r>
          </a:p>
          <a:p>
            <a:endParaRPr lang="ro-RO"/>
          </a:p>
        </p:txBody>
      </p:sp>
    </p:spTree>
    <p:extLst>
      <p:ext uri="{BB962C8B-B14F-4D97-AF65-F5344CB8AC3E}">
        <p14:creationId xmlns:p14="http://schemas.microsoft.com/office/powerpoint/2010/main" val="1288250132"/>
      </p:ext>
    </p:extLst>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BBA70F6-D7BD-1B4F-9780-FF97AD19842B}"/>
              </a:ext>
            </a:extLst>
          </p:cNvPr>
          <p:cNvSpPr>
            <a:spLocks noGrp="1"/>
          </p:cNvSpPr>
          <p:nvPr>
            <p:ph type="title"/>
          </p:nvPr>
        </p:nvSpPr>
        <p:spPr/>
        <p:txBody>
          <a:bodyPr/>
          <a:lstStyle/>
          <a:p>
            <a:r>
              <a:rPr lang="ro-RO"/>
              <a:t>5NF: descompunere</a:t>
            </a:r>
          </a:p>
        </p:txBody>
      </p:sp>
      <p:sp>
        <p:nvSpPr>
          <p:cNvPr id="3" name="Content Placeholder 2">
            <a:extLst>
              <a:ext uri="{FF2B5EF4-FFF2-40B4-BE49-F238E27FC236}">
                <a16:creationId xmlns:a16="http://schemas.microsoft.com/office/drawing/2014/main" id="{B52B5047-7127-5944-8834-F457B119AC14}"/>
              </a:ext>
            </a:extLst>
          </p:cNvPr>
          <p:cNvSpPr>
            <a:spLocks noGrp="1"/>
          </p:cNvSpPr>
          <p:nvPr>
            <p:ph idx="1"/>
          </p:nvPr>
        </p:nvSpPr>
        <p:spPr/>
        <p:txBody>
          <a:bodyPr>
            <a:normAutofit/>
          </a:bodyPr>
          <a:lstStyle/>
          <a:p>
            <a:r>
              <a:rPr lang="ro-RO"/>
              <a:t>Orice tabel în 5NF este în 4NF deoarece orice dependenţă multivaloare poate fi privită ca un caz particular join-dependenţă. </a:t>
            </a:r>
          </a:p>
          <a:p>
            <a:r>
              <a:rPr lang="ro-RO"/>
              <a:t>Trecerea de la 4NF la 5NF constă în identificarea join-dependenţelor cu mai mult de trei elemente şi descompunerea tabelului iniţial prin proiecţie pe aceste componente.  </a:t>
            </a:r>
          </a:p>
          <a:p>
            <a:r>
              <a:rPr lang="ro-RO"/>
              <a:t>Orice tabel relaţional poate fi descompus fără pierderi de informaţie într-o mulţime de tabele relaţionale care sunt în 5NF. </a:t>
            </a:r>
          </a:p>
          <a:p>
            <a:r>
              <a:rPr lang="ro-RO"/>
              <a:t>Se garantează faptul că un tabel în 5NF nu conţine anomalii ce pot fi eliminate luând proiecţiile pe diferite submulţimi de coloane ale acestuia.</a:t>
            </a:r>
          </a:p>
          <a:p>
            <a:endParaRPr lang="ro-RO"/>
          </a:p>
          <a:p>
            <a:endParaRPr lang="ro-RO"/>
          </a:p>
        </p:txBody>
      </p:sp>
    </p:spTree>
    <p:extLst>
      <p:ext uri="{BB962C8B-B14F-4D97-AF65-F5344CB8AC3E}">
        <p14:creationId xmlns:p14="http://schemas.microsoft.com/office/powerpoint/2010/main" val="3668427035"/>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747BEE0-C8BB-3247-AE0A-7D850B69F974}"/>
              </a:ext>
            </a:extLst>
          </p:cNvPr>
          <p:cNvSpPr>
            <a:spLocks noGrp="1"/>
          </p:cNvSpPr>
          <p:nvPr>
            <p:ph type="title"/>
          </p:nvPr>
        </p:nvSpPr>
        <p:spPr/>
        <p:txBody>
          <a:bodyPr/>
          <a:lstStyle/>
          <a:p>
            <a:r>
              <a:rPr lang="ro-RO"/>
              <a:t>Union (reuniune)</a:t>
            </a:r>
          </a:p>
        </p:txBody>
      </p:sp>
      <p:graphicFrame>
        <p:nvGraphicFramePr>
          <p:cNvPr id="5" name="Content Placeholder 4">
            <a:extLst>
              <a:ext uri="{FF2B5EF4-FFF2-40B4-BE49-F238E27FC236}">
                <a16:creationId xmlns:a16="http://schemas.microsoft.com/office/drawing/2014/main" id="{94667193-5094-5D4B-A971-13C2651E7524}"/>
              </a:ext>
            </a:extLst>
          </p:cNvPr>
          <p:cNvGraphicFramePr>
            <a:graphicFrameLocks noGrp="1"/>
          </p:cNvGraphicFramePr>
          <p:nvPr>
            <p:ph idx="1"/>
            <p:extLst>
              <p:ext uri="{D42A27DB-BD31-4B8C-83A1-F6EECF244321}">
                <p14:modId xmlns:p14="http://schemas.microsoft.com/office/powerpoint/2010/main" val="1223544112"/>
              </p:ext>
            </p:extLst>
          </p:nvPr>
        </p:nvGraphicFramePr>
        <p:xfrm>
          <a:off x="1108365" y="2036618"/>
          <a:ext cx="10245434" cy="4100945"/>
        </p:xfrm>
        <a:graphic>
          <a:graphicData uri="http://schemas.openxmlformats.org/drawingml/2006/table">
            <a:tbl>
              <a:tblPr>
                <a:tableStyleId>{5C22544A-7EE6-4342-B048-85BDC9FD1C3A}</a:tableStyleId>
              </a:tblPr>
              <a:tblGrid>
                <a:gridCol w="710206">
                  <a:extLst>
                    <a:ext uri="{9D8B030D-6E8A-4147-A177-3AD203B41FA5}">
                      <a16:colId xmlns:a16="http://schemas.microsoft.com/office/drawing/2014/main" val="215868399"/>
                    </a:ext>
                  </a:extLst>
                </a:gridCol>
                <a:gridCol w="1032696">
                  <a:extLst>
                    <a:ext uri="{9D8B030D-6E8A-4147-A177-3AD203B41FA5}">
                      <a16:colId xmlns:a16="http://schemas.microsoft.com/office/drawing/2014/main" val="19166244"/>
                    </a:ext>
                  </a:extLst>
                </a:gridCol>
                <a:gridCol w="1032696">
                  <a:extLst>
                    <a:ext uri="{9D8B030D-6E8A-4147-A177-3AD203B41FA5}">
                      <a16:colId xmlns:a16="http://schemas.microsoft.com/office/drawing/2014/main" val="3165349359"/>
                    </a:ext>
                  </a:extLst>
                </a:gridCol>
                <a:gridCol w="769993">
                  <a:extLst>
                    <a:ext uri="{9D8B030D-6E8A-4147-A177-3AD203B41FA5}">
                      <a16:colId xmlns:a16="http://schemas.microsoft.com/office/drawing/2014/main" val="2069708124"/>
                    </a:ext>
                  </a:extLst>
                </a:gridCol>
                <a:gridCol w="514536">
                  <a:extLst>
                    <a:ext uri="{9D8B030D-6E8A-4147-A177-3AD203B41FA5}">
                      <a16:colId xmlns:a16="http://schemas.microsoft.com/office/drawing/2014/main" val="4191109818"/>
                    </a:ext>
                  </a:extLst>
                </a:gridCol>
                <a:gridCol w="1032696">
                  <a:extLst>
                    <a:ext uri="{9D8B030D-6E8A-4147-A177-3AD203B41FA5}">
                      <a16:colId xmlns:a16="http://schemas.microsoft.com/office/drawing/2014/main" val="2758041120"/>
                    </a:ext>
                  </a:extLst>
                </a:gridCol>
                <a:gridCol w="1032696">
                  <a:extLst>
                    <a:ext uri="{9D8B030D-6E8A-4147-A177-3AD203B41FA5}">
                      <a16:colId xmlns:a16="http://schemas.microsoft.com/office/drawing/2014/main" val="2004361426"/>
                    </a:ext>
                  </a:extLst>
                </a:gridCol>
                <a:gridCol w="512725">
                  <a:extLst>
                    <a:ext uri="{9D8B030D-6E8A-4147-A177-3AD203B41FA5}">
                      <a16:colId xmlns:a16="http://schemas.microsoft.com/office/drawing/2014/main" val="2778765608"/>
                    </a:ext>
                  </a:extLst>
                </a:gridCol>
                <a:gridCol w="1541798">
                  <a:extLst>
                    <a:ext uri="{9D8B030D-6E8A-4147-A177-3AD203B41FA5}">
                      <a16:colId xmlns:a16="http://schemas.microsoft.com/office/drawing/2014/main" val="3473324289"/>
                    </a:ext>
                  </a:extLst>
                </a:gridCol>
                <a:gridCol w="1032696">
                  <a:extLst>
                    <a:ext uri="{9D8B030D-6E8A-4147-A177-3AD203B41FA5}">
                      <a16:colId xmlns:a16="http://schemas.microsoft.com/office/drawing/2014/main" val="655933634"/>
                    </a:ext>
                  </a:extLst>
                </a:gridCol>
                <a:gridCol w="1032696">
                  <a:extLst>
                    <a:ext uri="{9D8B030D-6E8A-4147-A177-3AD203B41FA5}">
                      <a16:colId xmlns:a16="http://schemas.microsoft.com/office/drawing/2014/main" val="2262500863"/>
                    </a:ext>
                  </a:extLst>
                </a:gridCol>
              </a:tblGrid>
              <a:tr h="820189">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R </a:t>
                      </a:r>
                      <a:r>
                        <a:rPr lang="ro-RO" sz="1200">
                          <a:effectLst/>
                          <a:sym typeface="Symbol" pitchFamily="2" charset="2"/>
                        </a:rPr>
                        <a:t></a:t>
                      </a:r>
                      <a:r>
                        <a:rPr lang="ro-RO" sz="1200">
                          <a:effectLst/>
                        </a:rPr>
                        <a:t> 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2546531"/>
                  </a:ext>
                </a:extLst>
              </a:tr>
              <a:tr h="820189">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7897284"/>
                  </a:ext>
                </a:extLst>
              </a:tr>
              <a:tr h="820189">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5156981"/>
                  </a:ext>
                </a:extLst>
              </a:tr>
              <a:tr h="820189">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76090772"/>
                  </a:ext>
                </a:extLst>
              </a:tr>
              <a:tr h="820189">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6234673"/>
                  </a:ext>
                </a:extLst>
              </a:tr>
            </a:tbl>
          </a:graphicData>
        </a:graphic>
      </p:graphicFrame>
      <p:sp>
        <p:nvSpPr>
          <p:cNvPr id="6" name="TextBox 5">
            <a:extLst>
              <a:ext uri="{FF2B5EF4-FFF2-40B4-BE49-F238E27FC236}">
                <a16:creationId xmlns:a16="http://schemas.microsoft.com/office/drawing/2014/main" id="{4D399E81-6AA4-B948-8955-9B4C905C331F}"/>
              </a:ext>
            </a:extLst>
          </p:cNvPr>
          <p:cNvSpPr txBox="1"/>
          <p:nvPr/>
        </p:nvSpPr>
        <p:spPr>
          <a:xfrm>
            <a:off x="5583376" y="4599718"/>
            <a:ext cx="2105891" cy="1754326"/>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A, B</a:t>
            </a:r>
          </a:p>
          <a:p>
            <a:r>
              <a:rPr lang="ro-RO"/>
              <a:t>FROM R</a:t>
            </a:r>
          </a:p>
          <a:p>
            <a:r>
              <a:rPr lang="ro-RO"/>
              <a:t>UNION</a:t>
            </a:r>
          </a:p>
          <a:p>
            <a:r>
              <a:rPr lang="ro-RO"/>
              <a:t>SELECT C, D</a:t>
            </a:r>
          </a:p>
          <a:p>
            <a:r>
              <a:rPr lang="ro-RO"/>
              <a:t>FROM S;</a:t>
            </a:r>
          </a:p>
          <a:p>
            <a:endParaRPr lang="ro-RO"/>
          </a:p>
        </p:txBody>
      </p:sp>
    </p:spTree>
    <p:extLst>
      <p:ext uri="{BB962C8B-B14F-4D97-AF65-F5344CB8AC3E}">
        <p14:creationId xmlns:p14="http://schemas.microsoft.com/office/powerpoint/2010/main" val="3968181803"/>
      </p:ext>
    </p:extLst>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3C31875-82D6-1245-AB1B-167603F027E1}"/>
              </a:ext>
            </a:extLst>
          </p:cNvPr>
          <p:cNvSpPr>
            <a:spLocks noGrp="1"/>
          </p:cNvSpPr>
          <p:nvPr>
            <p:ph type="title"/>
          </p:nvPr>
        </p:nvSpPr>
        <p:spPr/>
        <p:txBody>
          <a:bodyPr/>
          <a:lstStyle/>
          <a:p>
            <a:r>
              <a:rPr lang="ro-RO"/>
              <a:t>Normalizare (sumar)</a:t>
            </a:r>
          </a:p>
        </p:txBody>
      </p:sp>
      <p:sp>
        <p:nvSpPr>
          <p:cNvPr id="3" name="Content Placeholder 2">
            <a:extLst>
              <a:ext uri="{FF2B5EF4-FFF2-40B4-BE49-F238E27FC236}">
                <a16:creationId xmlns:a16="http://schemas.microsoft.com/office/drawing/2014/main" id="{737BF435-52DF-8D42-BFEB-F3F8A8F6A5B8}"/>
              </a:ext>
            </a:extLst>
          </p:cNvPr>
          <p:cNvSpPr>
            <a:spLocks noGrp="1"/>
          </p:cNvSpPr>
          <p:nvPr>
            <p:ph idx="1"/>
          </p:nvPr>
        </p:nvSpPr>
        <p:spPr/>
        <p:txBody>
          <a:bodyPr/>
          <a:lstStyle/>
          <a:p>
            <a:pPr lvl="0"/>
            <a:r>
              <a:rPr lang="ro-RO"/>
              <a:t>1NF </a:t>
            </a:r>
            <a:r>
              <a:rPr lang="ro-RO">
                <a:sym typeface="Symbol" pitchFamily="2" charset="2"/>
              </a:rPr>
              <a:t></a:t>
            </a:r>
            <a:r>
              <a:rPr lang="ro-RO"/>
              <a:t> 2NF elimină dependenţele funcţionale parţiale faţă de chei.</a:t>
            </a:r>
          </a:p>
          <a:p>
            <a:pPr lvl="0"/>
            <a:r>
              <a:rPr lang="ro-RO"/>
              <a:t>2NF </a:t>
            </a:r>
            <a:r>
              <a:rPr lang="ro-RO">
                <a:sym typeface="Symbol" pitchFamily="2" charset="2"/>
              </a:rPr>
              <a:t></a:t>
            </a:r>
            <a:r>
              <a:rPr lang="ro-RO"/>
              <a:t> 3NF elimină dependenţele funcţionale tranzitive faţă de chei.</a:t>
            </a:r>
          </a:p>
          <a:p>
            <a:pPr lvl="0"/>
            <a:r>
              <a:rPr lang="ro-RO"/>
              <a:t>3NF </a:t>
            </a:r>
            <a:r>
              <a:rPr lang="ro-RO">
                <a:sym typeface="Symbol" pitchFamily="2" charset="2"/>
              </a:rPr>
              <a:t></a:t>
            </a:r>
            <a:r>
              <a:rPr lang="ro-RO"/>
              <a:t> BCNF elimină dependenţele funcţionale pentru care determinantul nu este cheie.</a:t>
            </a:r>
          </a:p>
          <a:p>
            <a:pPr lvl="0"/>
            <a:r>
              <a:rPr lang="ro-RO"/>
              <a:t>BCNF </a:t>
            </a:r>
            <a:r>
              <a:rPr lang="ro-RO">
                <a:sym typeface="Symbol" pitchFamily="2" charset="2"/>
              </a:rPr>
              <a:t></a:t>
            </a:r>
            <a:r>
              <a:rPr lang="ro-RO"/>
              <a:t> 4NF elimină toate dependenţele multivaloare care nu sunt şi dependenţe funcţionale.</a:t>
            </a:r>
          </a:p>
          <a:p>
            <a:pPr lvl="0"/>
            <a:r>
              <a:rPr lang="ro-RO"/>
              <a:t>4NF </a:t>
            </a:r>
            <a:r>
              <a:rPr lang="ro-RO">
                <a:sym typeface="Symbol" pitchFamily="2" charset="2"/>
              </a:rPr>
              <a:t></a:t>
            </a:r>
            <a:r>
              <a:rPr lang="ro-RO"/>
              <a:t> 5NF elimină toate join-dependenţele care nu sunt implicate de o cheie.</a:t>
            </a:r>
          </a:p>
          <a:p>
            <a:pPr marL="0" indent="0">
              <a:buNone/>
            </a:pPr>
            <a:endParaRPr lang="ro-RO"/>
          </a:p>
        </p:txBody>
      </p:sp>
    </p:spTree>
    <p:extLst>
      <p:ext uri="{BB962C8B-B14F-4D97-AF65-F5344CB8AC3E}">
        <p14:creationId xmlns:p14="http://schemas.microsoft.com/office/powerpoint/2010/main" val="3800530548"/>
      </p:ext>
    </p:extLst>
  </p:cSld>
  <p:clrMapOvr>
    <a:masterClrMapping/>
  </p:clrMapOvr>
  <p:transition/>
  <p:timing/>
</p:sld>
</file>

<file path=ppt/slides/slide1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E7901AF-9136-5747-B7F6-44A94CECC154}"/>
              </a:ext>
            </a:extLst>
          </p:cNvPr>
          <p:cNvSpPr>
            <a:spLocks noGrp="1"/>
          </p:cNvSpPr>
          <p:nvPr>
            <p:ph type="title"/>
          </p:nvPr>
        </p:nvSpPr>
        <p:spPr/>
        <p:txBody>
          <a:bodyPr/>
          <a:lstStyle/>
          <a:p>
            <a:r>
              <a:rPr lang="ro-RO" err="1"/>
              <a:t>Denormalizare</a:t>
            </a:r>
            <a:endParaRPr lang="ro-RO"/>
          </a:p>
        </p:txBody>
      </p:sp>
      <p:sp>
        <p:nvSpPr>
          <p:cNvPr id="3" name="Content Placeholder 2">
            <a:extLst>
              <a:ext uri="{FF2B5EF4-FFF2-40B4-BE49-F238E27FC236}">
                <a16:creationId xmlns:a16="http://schemas.microsoft.com/office/drawing/2014/main" id="{7E59D32F-17B6-6040-A60A-DB9BE6E3964F}"/>
              </a:ext>
            </a:extLst>
          </p:cNvPr>
          <p:cNvSpPr>
            <a:spLocks noGrp="1"/>
          </p:cNvSpPr>
          <p:nvPr>
            <p:ph idx="1"/>
          </p:nvPr>
        </p:nvSpPr>
        <p:spPr/>
        <p:txBody>
          <a:bodyPr>
            <a:normAutofit lnSpcReduction="10000"/>
          </a:bodyPr>
          <a:lstStyle/>
          <a:p>
            <a:r>
              <a:rPr lang="ro-RO"/>
              <a:t>Procesul de creştere a redundanţei datelor, care are ca scop creşterea performanţei sau simplificarea programelor de manipulare a datelor.</a:t>
            </a:r>
          </a:p>
          <a:p>
            <a:r>
              <a:rPr lang="ro-RO"/>
              <a:t>O denormalizare corectă nu înseamnă nicidecum a nu normaliza structurile de date iniţiale. </a:t>
            </a:r>
          </a:p>
          <a:p>
            <a:r>
              <a:rPr lang="ro-RO" err="1"/>
              <a:t>Denormalizarea are loc după ce structurile bazei de date au fost complet normalizate, </a:t>
            </a:r>
          </a:p>
          <a:p>
            <a:r>
              <a:rPr lang="ro-RO" err="1"/>
              <a:t>şi se face prin selectarea strategică a acelor structuri unde denormalizarea aduce avantaje semnificative. </a:t>
            </a:r>
          </a:p>
          <a:p>
            <a:r>
              <a:rPr lang="ro-RO"/>
              <a:t>Orice denormalizare trebuie însoţită de introducerea de măsuri suplimentare, care să asigure integritatea datelor.</a:t>
            </a:r>
            <a:endParaRPr lang="ro-RO"/>
          </a:p>
          <a:p>
            <a:endParaRPr lang="ro-RO"/>
          </a:p>
        </p:txBody>
      </p:sp>
    </p:spTree>
    <p:extLst>
      <p:ext uri="{BB962C8B-B14F-4D97-AF65-F5344CB8AC3E}">
        <p14:creationId xmlns:p14="http://schemas.microsoft.com/office/powerpoint/2010/main" val="603429065"/>
      </p:ext>
    </p:extLst>
  </p:cSld>
  <p:clrMapOvr>
    <a:masterClrMapping/>
  </p:clrMapOvr>
  <p:transition/>
  <p:timing/>
</p:sld>
</file>

<file path=ppt/slides/slide1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E7901AF-9136-5747-B7F6-44A94CECC154}"/>
              </a:ext>
            </a:extLst>
          </p:cNvPr>
          <p:cNvSpPr>
            <a:spLocks noGrp="1"/>
          </p:cNvSpPr>
          <p:nvPr>
            <p:ph type="title"/>
          </p:nvPr>
        </p:nvSpPr>
        <p:spPr/>
        <p:txBody>
          <a:bodyPr/>
          <a:lstStyle/>
          <a:p>
            <a:r>
              <a:rPr lang="ro-RO" err="1"/>
              <a:t>Denormalizare: creşterea performanţei </a:t>
            </a:r>
          </a:p>
        </p:txBody>
      </p:sp>
      <p:sp>
        <p:nvSpPr>
          <p:cNvPr id="3" name="Content Placeholder 2">
            <a:extLst>
              <a:ext uri="{FF2B5EF4-FFF2-40B4-BE49-F238E27FC236}">
                <a16:creationId xmlns:a16="http://schemas.microsoft.com/office/drawing/2014/main" id="{7E59D32F-17B6-6040-A60A-DB9BE6E3964F}"/>
              </a:ext>
            </a:extLst>
          </p:cNvPr>
          <p:cNvSpPr>
            <a:spLocks noGrp="1"/>
          </p:cNvSpPr>
          <p:nvPr>
            <p:ph idx="1"/>
          </p:nvPr>
        </p:nvSpPr>
        <p:spPr/>
        <p:txBody>
          <a:bodyPr>
            <a:normAutofit/>
          </a:bodyPr>
          <a:lstStyle/>
          <a:p>
            <a:r>
              <a:rPr lang="ro-RO"/>
              <a:t>VÂNZĂRI_2 (</a:t>
            </a:r>
            <a:r>
              <a:rPr lang="ro-RO" u="sng" err="1"/>
              <a:t>cod_comandă</a:t>
            </a:r>
            <a:r>
              <a:rPr lang="ro-RO"/>
              <a:t>, </a:t>
            </a:r>
            <a:r>
              <a:rPr lang="ro-RO" u="sng" err="1"/>
              <a:t>cod_articol</a:t>
            </a:r>
            <a:r>
              <a:rPr lang="ro-RO"/>
              <a:t>, cantitate),</a:t>
            </a:r>
          </a:p>
          <a:p>
            <a:r>
              <a:rPr lang="ro-RO"/>
              <a:t>ARTICOL (</a:t>
            </a:r>
            <a:r>
              <a:rPr lang="ro-RO" u="sng" err="1"/>
              <a:t>cod_articol</a:t>
            </a:r>
            <a:r>
              <a:rPr lang="ro-RO"/>
              <a:t>, nume_articol, cost_articol),</a:t>
            </a:r>
          </a:p>
          <a:p>
            <a:r>
              <a:rPr lang="ro-RO"/>
              <a:t>COMANDA_3 (</a:t>
            </a:r>
            <a:r>
              <a:rPr lang="ro-RO" u="sng" err="1"/>
              <a:t>cod_comandă</a:t>
            </a:r>
            <a:r>
              <a:rPr lang="ro-RO"/>
              <a:t>, data, cod_client),</a:t>
            </a:r>
          </a:p>
          <a:p>
            <a:r>
              <a:rPr lang="ro-RO"/>
              <a:t>CLIENT (</a:t>
            </a:r>
            <a:r>
              <a:rPr lang="ro-RO" u="sng" err="1"/>
              <a:t>cod_client</a:t>
            </a:r>
            <a:r>
              <a:rPr lang="ro-RO"/>
              <a:t>, nume_client, nr_telefon)</a:t>
            </a:r>
          </a:p>
          <a:p>
            <a:r>
              <a:rPr lang="ro-RO"/>
              <a:t>Să presupunem că majoritatea rapoartelor cerute de conducerea magazinului utilizează cantitatea totală vândută într-o lună pentru fiecare articol. </a:t>
            </a:r>
          </a:p>
          <a:p>
            <a:r>
              <a:rPr lang="ro-RO"/>
              <a:t>tabel suplimentar ARTICOL_LUNA (</a:t>
            </a:r>
            <a:r>
              <a:rPr lang="ro-RO" u="sng" err="1"/>
              <a:t>cod_articol</a:t>
            </a:r>
            <a:r>
              <a:rPr lang="ro-RO"/>
              <a:t>,</a:t>
            </a:r>
            <a:r>
              <a:rPr lang="ro-RO" u="sng"/>
              <a:t> luna</a:t>
            </a:r>
            <a:r>
              <a:rPr lang="ro-RO"/>
              <a:t>, cantitate_totală)</a:t>
            </a:r>
          </a:p>
          <a:p>
            <a:r>
              <a:rPr lang="ro-RO"/>
              <a:t>Dezavantaje - poate duce la pierderea integrităţii datelor. </a:t>
            </a:r>
          </a:p>
          <a:p>
            <a:endParaRPr lang="ro-RO"/>
          </a:p>
          <a:p>
            <a:endParaRPr lang="ro-RO"/>
          </a:p>
        </p:txBody>
      </p:sp>
    </p:spTree>
    <p:extLst>
      <p:ext uri="{BB962C8B-B14F-4D97-AF65-F5344CB8AC3E}">
        <p14:creationId xmlns:p14="http://schemas.microsoft.com/office/powerpoint/2010/main" val="2577368634"/>
      </p:ext>
    </p:extLst>
  </p:cSld>
  <p:clrMapOvr>
    <a:masterClrMapping/>
  </p:clrMapOvr>
  <p:transition/>
  <p:timing/>
</p:sld>
</file>

<file path=ppt/slides/slide1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E7901AF-9136-5747-B7F6-44A94CECC154}"/>
              </a:ext>
            </a:extLst>
          </p:cNvPr>
          <p:cNvSpPr>
            <a:spLocks noGrp="1"/>
          </p:cNvSpPr>
          <p:nvPr>
            <p:ph type="title"/>
          </p:nvPr>
        </p:nvSpPr>
        <p:spPr/>
        <p:txBody>
          <a:bodyPr/>
          <a:lstStyle/>
          <a:p>
            <a:r>
              <a:rPr lang="ro-RO" err="1"/>
              <a:t>Denormalizare: simplificarea codului  </a:t>
            </a:r>
          </a:p>
        </p:txBody>
      </p:sp>
      <p:sp>
        <p:nvSpPr>
          <p:cNvPr id="3" name="Content Placeholder 2">
            <a:extLst>
              <a:ext uri="{FF2B5EF4-FFF2-40B4-BE49-F238E27FC236}">
                <a16:creationId xmlns:a16="http://schemas.microsoft.com/office/drawing/2014/main" id="{7E59D32F-17B6-6040-A60A-DB9BE6E3964F}"/>
              </a:ext>
            </a:extLst>
          </p:cNvPr>
          <p:cNvSpPr>
            <a:spLocks noGrp="1"/>
          </p:cNvSpPr>
          <p:nvPr>
            <p:ph idx="1"/>
          </p:nvPr>
        </p:nvSpPr>
        <p:spPr/>
        <p:txBody>
          <a:bodyPr>
            <a:normAutofit/>
          </a:bodyPr>
          <a:lstStyle/>
          <a:p>
            <a:r>
              <a:rPr lang="ro-RO"/>
              <a:t>Motiv invocat pentru folosirea denormalizării </a:t>
            </a:r>
          </a:p>
          <a:p>
            <a:r>
              <a:rPr lang="ro-RO"/>
              <a:t>STOCURI(</a:t>
            </a:r>
            <a:r>
              <a:rPr lang="ro-RO" u="sng" err="1"/>
              <a:t>cod_depozit</a:t>
            </a:r>
            <a:r>
              <a:rPr lang="ro-RO"/>
              <a:t>, </a:t>
            </a:r>
            <a:r>
              <a:rPr lang="ro-RO" u="sng" err="1"/>
              <a:t>cod_material</a:t>
            </a:r>
            <a:r>
              <a:rPr lang="ro-RO"/>
              <a:t>, nume_material, cantitate)</a:t>
            </a:r>
          </a:p>
          <a:p>
            <a:r>
              <a:rPr lang="ro-RO"/>
              <a:t>nu este în 2NF şi poate fi normalizat</a:t>
            </a:r>
          </a:p>
          <a:p>
            <a:r>
              <a:rPr lang="ro-RO"/>
              <a:t>STOCURI_2(</a:t>
            </a:r>
            <a:r>
              <a:rPr lang="ro-RO" u="sng" err="1"/>
              <a:t>cod_depozit</a:t>
            </a:r>
            <a:r>
              <a:rPr lang="ro-RO"/>
              <a:t>, </a:t>
            </a:r>
            <a:r>
              <a:rPr lang="ro-RO" u="sng" err="1"/>
              <a:t>cod_material</a:t>
            </a:r>
            <a:r>
              <a:rPr lang="ro-RO"/>
              <a:t>, cantitate)</a:t>
            </a:r>
          </a:p>
          <a:p>
            <a:r>
              <a:rPr lang="ro-RO"/>
              <a:t>MATERIAL(</a:t>
            </a:r>
            <a:r>
              <a:rPr lang="ro-RO" u="sng" err="1"/>
              <a:t>cod_material</a:t>
            </a:r>
            <a:r>
              <a:rPr lang="ro-RO"/>
              <a:t>, nume_material)</a:t>
            </a:r>
          </a:p>
          <a:p>
            <a:r>
              <a:rPr lang="ro-RO" err="1"/>
              <a:t>Diferenţa de performanţă dintre cele două interogări este neglijabilă</a:t>
            </a:r>
          </a:p>
          <a:p>
            <a:r>
              <a:rPr lang="ro-RO"/>
              <a:t>Singurul avantaj al folosirii structurii nenormalizate este simplitatea </a:t>
            </a:r>
          </a:p>
          <a:p>
            <a:r>
              <a:rPr lang="ro-RO" err="1"/>
              <a:t>Solutie: utilizarea unei vederi</a:t>
            </a:r>
          </a:p>
          <a:p>
            <a:endParaRPr lang="ro-RO"/>
          </a:p>
        </p:txBody>
      </p:sp>
    </p:spTree>
    <p:extLst>
      <p:ext uri="{BB962C8B-B14F-4D97-AF65-F5344CB8AC3E}">
        <p14:creationId xmlns:p14="http://schemas.microsoft.com/office/powerpoint/2010/main" val="1491022598"/>
      </p:ext>
    </p:extLst>
  </p:cSld>
  <p:clrMapOvr>
    <a:masterClrMapping/>
  </p:clrMapOvr>
  <p:transition/>
  <p:timing/>
</p:sld>
</file>

<file path=ppt/slides/slide1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00BB1F4-C096-F340-BDB3-8D2456626732}"/>
              </a:ext>
            </a:extLst>
          </p:cNvPr>
          <p:cNvSpPr>
            <a:spLocks noGrp="1"/>
          </p:cNvSpPr>
          <p:nvPr>
            <p:ph type="ctrTitle"/>
          </p:nvPr>
        </p:nvSpPr>
        <p:spPr/>
        <p:txBody>
          <a:bodyPr/>
          <a:lstStyle/>
          <a:p>
            <a:r>
              <a:rPr lang="ro-RO"/>
              <a:t>SQL (recapitulare)</a:t>
            </a:r>
          </a:p>
        </p:txBody>
      </p:sp>
      <p:sp>
        <p:nvSpPr>
          <p:cNvPr id="3" name="Subtitle 2">
            <a:extLst>
              <a:ext uri="{FF2B5EF4-FFF2-40B4-BE49-F238E27FC236}">
                <a16:creationId xmlns:a16="http://schemas.microsoft.com/office/drawing/2014/main" id="{C4C5B4C4-16D2-3E4F-B56A-334A179F5EE2}"/>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3859828226"/>
      </p:ext>
    </p:extLst>
  </p:cSld>
  <p:clrMapOvr>
    <a:masterClrMapping/>
  </p:clrMapOvr>
  <p:transition/>
  <p:timing/>
</p:sld>
</file>

<file path=ppt/slides/slide1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56F101E-235F-B749-A3D5-4CA1F41508A8}"/>
              </a:ext>
            </a:extLst>
          </p:cNvPr>
          <p:cNvSpPr>
            <a:spLocks noGrp="1"/>
          </p:cNvSpPr>
          <p:nvPr>
            <p:ph type="title"/>
          </p:nvPr>
        </p:nvSpPr>
        <p:spPr/>
        <p:txBody>
          <a:bodyPr/>
          <a:lstStyle/>
          <a:p>
            <a:r>
              <a:rPr lang="ro-RO"/>
              <a:t>Comanda SELECT </a:t>
            </a:r>
            <a:endParaRPr lang="ro-RO"/>
          </a:p>
        </p:txBody>
      </p:sp>
      <p:sp>
        <p:nvSpPr>
          <p:cNvPr id="3" name="Content Placeholder 2">
            <a:extLst>
              <a:ext uri="{FF2B5EF4-FFF2-40B4-BE49-F238E27FC236}">
                <a16:creationId xmlns:a16="http://schemas.microsoft.com/office/drawing/2014/main" id="{14657643-C178-E945-9AF4-569682043E06}"/>
              </a:ext>
            </a:extLst>
          </p:cNvPr>
          <p:cNvSpPr>
            <a:spLocks noGrp="1"/>
          </p:cNvSpPr>
          <p:nvPr>
            <p:ph idx="1"/>
          </p:nvPr>
        </p:nvSpPr>
        <p:spPr/>
        <p:txBody>
          <a:bodyPr/>
          <a:lstStyle/>
          <a:p>
            <a:r>
              <a:rPr lang="ro-RO"/>
              <a:t>Sintaxa minimala</a:t>
            </a:r>
          </a:p>
          <a:p>
            <a:endParaRPr lang="ro-RO"/>
          </a:p>
          <a:p>
            <a:r>
              <a:rPr lang="ro-RO"/>
              <a:t>SELECT atribute FROM tabel</a:t>
            </a:r>
          </a:p>
          <a:p>
            <a:endParaRPr lang="ro-RO"/>
          </a:p>
        </p:txBody>
      </p:sp>
    </p:spTree>
    <p:extLst>
      <p:ext uri="{BB962C8B-B14F-4D97-AF65-F5344CB8AC3E}">
        <p14:creationId xmlns:p14="http://schemas.microsoft.com/office/powerpoint/2010/main" val="906312844"/>
      </p:ext>
    </p:extLst>
  </p:cSld>
  <p:clrMapOvr>
    <a:masterClrMapping/>
  </p:clrMapOvr>
  <p:transition/>
  <p:timing/>
</p:sld>
</file>

<file path=ppt/slides/slide1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096D230-25FA-4741-B590-0D461AE923CB}"/>
              </a:ext>
            </a:extLst>
          </p:cNvPr>
          <p:cNvSpPr>
            <a:spLocks noGrp="1"/>
          </p:cNvSpPr>
          <p:nvPr>
            <p:ph type="title"/>
          </p:nvPr>
        </p:nvSpPr>
        <p:spPr/>
        <p:txBody>
          <a:bodyPr/>
          <a:lstStyle/>
          <a:p>
            <a:r>
              <a:rPr lang="ro-RO"/>
              <a:t>Exemplu: tabelul profesor</a:t>
            </a:r>
          </a:p>
        </p:txBody>
      </p:sp>
      <p:sp>
        <p:nvSpPr>
          <p:cNvPr id="3" name="Content Placeholder 2">
            <a:extLst>
              <a:ext uri="{FF2B5EF4-FFF2-40B4-BE49-F238E27FC236}">
                <a16:creationId xmlns:a16="http://schemas.microsoft.com/office/drawing/2014/main" id="{4C80E147-77C6-F643-A2C7-6C92D40C9304}"/>
              </a:ext>
            </a:extLst>
          </p:cNvPr>
          <p:cNvSpPr>
            <a:spLocks noGrp="1"/>
          </p:cNvSpPr>
          <p:nvPr>
            <p:ph idx="1"/>
          </p:nvPr>
        </p:nvSpPr>
        <p:spPr/>
        <p:txBody>
          <a:bodyPr>
            <a:normAutofit/>
          </a:bodyPr>
          <a:lstStyle/>
          <a:p>
            <a:r>
              <a:rPr lang="ro-RO"/>
              <a:t>SELECT * FROM profesor</a:t>
            </a:r>
            <a:r>
              <a:rPr lang="ro-RO" sz="1800">
                <a:effectLst/>
              </a:rPr>
              <a:t> </a:t>
            </a:r>
            <a:endParaRPr lang="ro-RO" sz="1700"/>
          </a:p>
          <a:p>
            <a:pPr marL="0" indent="0">
              <a:buNone/>
            </a:pPr>
            <a:endParaRPr lang="ro-RO" sz="1700"/>
          </a:p>
          <a:p>
            <a:pPr marL="0" indent="0">
              <a:buNone/>
            </a:pPr>
            <a:r>
              <a:rPr lang="ro-RO" sz="1400"/>
              <a:t>COD	NUME	PRENUME	DATA_NAST	GRAD	SEF	SALARIU	PRIMA	COD_CATEDRA</a:t>
            </a:r>
          </a:p>
          <a:p>
            <a:pPr marL="0" indent="0">
              <a:buNone/>
            </a:pPr>
            <a:r>
              <a:rPr lang="ro-RO" sz="1400"/>
              <a:t>-----	-------	------------	---------------	-------	----	-----------	--------	--------------------</a:t>
            </a:r>
          </a:p>
          <a:p>
            <a:pPr marL="0" indent="0">
              <a:buNone/>
            </a:pPr>
            <a:r>
              <a:rPr lang="ro-RO" sz="1400"/>
              <a:t>100	GHEORGHIU	STEFAN	11-AUG-46	PROF		3000	3500	10</a:t>
            </a:r>
          </a:p>
          <a:p>
            <a:pPr marL="0" indent="0">
              <a:buNone/>
            </a:pPr>
            <a:r>
              <a:rPr lang="ro-RO" sz="1400"/>
              <a:t>101	MARIN	VLAD	19-APR-45	PROF	100	2500		20</a:t>
            </a:r>
          </a:p>
          <a:p>
            <a:pPr marL="0" indent="0">
              <a:buNone/>
            </a:pPr>
            <a:r>
              <a:rPr lang="ro-RO" sz="1400"/>
              <a:t>102	GEORGESCU	CRISTIANA	30-OCT-51	CONF	100	2800	200	30</a:t>
            </a:r>
          </a:p>
          <a:p>
            <a:pPr marL="0" indent="0">
              <a:buNone/>
            </a:pPr>
            <a:r>
              <a:rPr lang="ro-RO" sz="1400"/>
              <a:t>103	IONESCU	VERONICA		ASIST	102	1500		10</a:t>
            </a:r>
          </a:p>
          <a:p>
            <a:pPr marL="0" indent="0">
              <a:buNone/>
            </a:pPr>
            <a:r>
              <a:rPr lang="ro-RO" sz="1400"/>
              <a:t>104	ALBU	GHEORGHE		LECT	100	2200	2500	20</a:t>
            </a:r>
          </a:p>
          <a:p>
            <a:pPr marL="0" indent="0">
              <a:buNone/>
            </a:pPr>
            <a:r>
              <a:rPr lang="ro-RO" sz="1400"/>
              <a:t>105	VOINEA	MIRCEA	15-NOV-65	ASIST	100	1200	150	10</a:t>
            </a:r>
          </a:p>
          <a:p>
            <a:pPr marL="0" indent="0">
              <a:buNone/>
            </a:pPr>
            <a:r>
              <a:rPr lang="ro-RO" sz="1400"/>
              <a:t>106	STANESCU	MARIA	05-DEC-69	ASIST	103	1200	600	20</a:t>
            </a:r>
          </a:p>
          <a:p>
            <a:endParaRPr lang="ro-RO"/>
          </a:p>
        </p:txBody>
      </p:sp>
    </p:spTree>
    <p:extLst>
      <p:ext uri="{BB962C8B-B14F-4D97-AF65-F5344CB8AC3E}">
        <p14:creationId xmlns:p14="http://schemas.microsoft.com/office/powerpoint/2010/main" val="1180666909"/>
      </p:ext>
    </p:extLst>
  </p:cSld>
  <p:clrMapOvr>
    <a:masterClrMapping/>
  </p:clrMapOvr>
  <p:transition/>
  <p:timing/>
</p:sld>
</file>

<file path=ppt/slides/slide1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C0F78A6-BADD-FB4E-8F68-A10FCBA48E23}"/>
              </a:ext>
            </a:extLst>
          </p:cNvPr>
          <p:cNvSpPr>
            <a:spLocks noGrp="1"/>
          </p:cNvSpPr>
          <p:nvPr>
            <p:ph type="title"/>
          </p:nvPr>
        </p:nvSpPr>
        <p:spPr/>
        <p:txBody>
          <a:bodyPr/>
          <a:lstStyle/>
          <a:p>
            <a:r>
              <a:rPr lang="ro-RO"/>
              <a:t>SELECT</a:t>
            </a:r>
          </a:p>
        </p:txBody>
      </p:sp>
      <p:sp>
        <p:nvSpPr>
          <p:cNvPr id="3" name="Content Placeholder 2">
            <a:extLst>
              <a:ext uri="{FF2B5EF4-FFF2-40B4-BE49-F238E27FC236}">
                <a16:creationId xmlns:a16="http://schemas.microsoft.com/office/drawing/2014/main" id="{93A268E4-46C2-9A47-BBC3-0338DCEAED24}"/>
              </a:ext>
            </a:extLst>
          </p:cNvPr>
          <p:cNvSpPr>
            <a:spLocks noGrp="1"/>
          </p:cNvSpPr>
          <p:nvPr>
            <p:ph idx="1"/>
          </p:nvPr>
        </p:nvSpPr>
        <p:spPr/>
        <p:txBody>
          <a:bodyPr>
            <a:normAutofit/>
          </a:bodyPr>
          <a:lstStyle/>
          <a:p>
            <a:r>
              <a:rPr lang="ro-RO"/>
              <a:t>SELECT nume, prenume, salariu FROM profesor;</a:t>
            </a:r>
          </a:p>
          <a:p>
            <a:pPr marL="0" indent="0">
              <a:buNone/>
            </a:pPr>
            <a:endParaRPr lang="ro-RO"/>
          </a:p>
          <a:p>
            <a:pPr marL="0" indent="0">
              <a:buNone/>
            </a:pPr>
            <a:r>
              <a:rPr lang="ro-RO" sz="1400"/>
              <a:t>NUME	PRENUME	SALARIU</a:t>
            </a:r>
          </a:p>
          <a:p>
            <a:pPr marL="0" indent="0">
              <a:buNone/>
            </a:pPr>
            <a:r>
              <a:rPr lang="ro-RO" sz="1400"/>
              <a:t>------------------------------------------</a:t>
            </a:r>
          </a:p>
          <a:p>
            <a:pPr marL="0" indent="0">
              <a:buNone/>
            </a:pPr>
            <a:r>
              <a:rPr lang="ro-RO" sz="1400"/>
              <a:t>GHEORGHIU	STEFAN	3000</a:t>
            </a:r>
          </a:p>
          <a:p>
            <a:pPr marL="0" indent="0">
              <a:buNone/>
            </a:pPr>
            <a:r>
              <a:rPr lang="ro-RO" sz="1400"/>
              <a:t>MARIN	VLAD	2500</a:t>
            </a:r>
          </a:p>
          <a:p>
            <a:pPr marL="0" indent="0">
              <a:buNone/>
            </a:pPr>
            <a:r>
              <a:rPr lang="ro-RO" sz="1400"/>
              <a:t>GEORGESCU	CRISTIANA	2800</a:t>
            </a:r>
          </a:p>
          <a:p>
            <a:pPr marL="0" indent="0">
              <a:buNone/>
            </a:pPr>
            <a:r>
              <a:rPr lang="ro-RO" sz="1400"/>
              <a:t>IONESCU	VERONICA	1500</a:t>
            </a:r>
          </a:p>
          <a:p>
            <a:pPr marL="0" indent="0">
              <a:buNone/>
            </a:pPr>
            <a:r>
              <a:rPr lang="ro-RO" sz="1400"/>
              <a:t>ALBU	GHEORGHE	2200</a:t>
            </a:r>
          </a:p>
          <a:p>
            <a:pPr marL="0" indent="0">
              <a:buNone/>
            </a:pPr>
            <a:r>
              <a:rPr lang="ro-RO" sz="1400"/>
              <a:t>VOINEA	MIRCEA	1200</a:t>
            </a:r>
          </a:p>
          <a:p>
            <a:endParaRPr lang="ro-RO"/>
          </a:p>
        </p:txBody>
      </p:sp>
    </p:spTree>
    <p:extLst>
      <p:ext uri="{BB962C8B-B14F-4D97-AF65-F5344CB8AC3E}">
        <p14:creationId xmlns:p14="http://schemas.microsoft.com/office/powerpoint/2010/main" val="3334394563"/>
      </p:ext>
    </p:extLst>
  </p:cSld>
  <p:clrMapOvr>
    <a:masterClrMapping/>
  </p:clrMapOvr>
  <p:transition/>
  <p:timing/>
</p:sld>
</file>

<file path=ppt/slides/slide1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A02FBA4-32E4-9347-94DB-C4111BDFF4C7}"/>
              </a:ext>
            </a:extLst>
          </p:cNvPr>
          <p:cNvSpPr>
            <a:spLocks noGrp="1"/>
          </p:cNvSpPr>
          <p:nvPr>
            <p:ph type="title"/>
          </p:nvPr>
        </p:nvSpPr>
        <p:spPr/>
        <p:txBody>
          <a:bodyPr/>
          <a:lstStyle/>
          <a:p>
            <a:r>
              <a:rPr lang="ro-RO"/>
              <a:t>Convertirea valorilor Null cu NVL </a:t>
            </a:r>
            <a:endParaRPr lang="ro-RO"/>
          </a:p>
        </p:txBody>
      </p:sp>
      <p:sp>
        <p:nvSpPr>
          <p:cNvPr id="3" name="Content Placeholder 2">
            <a:extLst>
              <a:ext uri="{FF2B5EF4-FFF2-40B4-BE49-F238E27FC236}">
                <a16:creationId xmlns:a16="http://schemas.microsoft.com/office/drawing/2014/main" id="{2A82B4CE-D8D3-2441-A548-E6E3D680BDA4}"/>
              </a:ext>
            </a:extLst>
          </p:cNvPr>
          <p:cNvSpPr>
            <a:spLocks noGrp="1"/>
          </p:cNvSpPr>
          <p:nvPr>
            <p:ph idx="1"/>
          </p:nvPr>
        </p:nvSpPr>
        <p:spPr/>
        <p:txBody>
          <a:bodyPr>
            <a:normAutofit lnSpcReduction="10000"/>
          </a:bodyPr>
          <a:lstStyle/>
          <a:p>
            <a:r>
              <a:rPr lang="ro-RO"/>
              <a:t>SELECT nume, salariu, prima, salariu+prima “SALARIU TOTAL” </a:t>
            </a:r>
          </a:p>
          <a:p>
            <a:r>
              <a:rPr lang="ro-RO"/>
              <a:t>FROM profesor;</a:t>
            </a:r>
          </a:p>
          <a:p>
            <a:pPr marL="0" indent="0">
              <a:buNone/>
            </a:pPr>
            <a:endParaRPr lang="ro-RO"/>
          </a:p>
          <a:p>
            <a:pPr marL="0" indent="0">
              <a:buNone/>
            </a:pPr>
            <a:r>
              <a:rPr lang="ro-RO" sz="1400"/>
              <a:t>NUME	SALARIU	PRIMA	SALARIU TOTAL</a:t>
            </a:r>
          </a:p>
          <a:p>
            <a:pPr marL="0" indent="0">
              <a:buNone/>
            </a:pPr>
            <a:r>
              <a:rPr lang="ro-RO" sz="1400"/>
              <a:t>--------------------	---------------	-----------	</a:t>
            </a:r>
          </a:p>
          <a:p>
            <a:pPr marL="0" indent="0">
              <a:buNone/>
            </a:pPr>
            <a:r>
              <a:rPr lang="ro-RO" sz="1400"/>
              <a:t>GHEORGHIU	3000	3500	6500</a:t>
            </a:r>
          </a:p>
          <a:p>
            <a:pPr marL="0" indent="0">
              <a:buNone/>
            </a:pPr>
            <a:r>
              <a:rPr lang="ro-RO" sz="1400"/>
              <a:t>MARIN	2500</a:t>
            </a:r>
          </a:p>
          <a:p>
            <a:pPr marL="0" indent="0">
              <a:buNone/>
            </a:pPr>
            <a:r>
              <a:rPr lang="ro-RO" sz="1400"/>
              <a:t>GEORGESCU	2800	200	3000</a:t>
            </a:r>
          </a:p>
          <a:p>
            <a:pPr marL="0" indent="0">
              <a:buNone/>
            </a:pPr>
            <a:r>
              <a:rPr lang="ro-RO" sz="1400"/>
              <a:t>IONESCU	1500</a:t>
            </a:r>
          </a:p>
          <a:p>
            <a:pPr marL="0" indent="0">
              <a:buNone/>
            </a:pPr>
            <a:r>
              <a:rPr lang="ro-RO" sz="1400"/>
              <a:t>ALBU	2200	2500	4700</a:t>
            </a:r>
          </a:p>
          <a:p>
            <a:pPr marL="0" indent="0">
              <a:buNone/>
            </a:pPr>
            <a:r>
              <a:rPr lang="ro-RO" sz="1400"/>
              <a:t>VOINEA	1200	150	1350</a:t>
            </a:r>
          </a:p>
          <a:p>
            <a:pPr marL="0" indent="0">
              <a:buNone/>
            </a:pPr>
            <a:r>
              <a:rPr lang="ro-RO" sz="1400"/>
              <a:t>STANESCU	1200	600	1800</a:t>
            </a:r>
          </a:p>
          <a:p>
            <a:endParaRPr lang="ro-RO"/>
          </a:p>
        </p:txBody>
      </p:sp>
    </p:spTree>
    <p:extLst>
      <p:ext uri="{BB962C8B-B14F-4D97-AF65-F5344CB8AC3E}">
        <p14:creationId xmlns:p14="http://schemas.microsoft.com/office/powerpoint/2010/main" val="1010011519"/>
      </p:ext>
    </p:extLst>
  </p:cSld>
  <p:clrMapOvr>
    <a:masterClrMapping/>
  </p:clrMapOvr>
  <p:transition/>
  <p:timing/>
</p:sld>
</file>

<file path=ppt/slides/slide1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A02FBA4-32E4-9347-94DB-C4111BDFF4C7}"/>
              </a:ext>
            </a:extLst>
          </p:cNvPr>
          <p:cNvSpPr>
            <a:spLocks noGrp="1"/>
          </p:cNvSpPr>
          <p:nvPr>
            <p:ph type="title"/>
          </p:nvPr>
        </p:nvSpPr>
        <p:spPr/>
        <p:txBody>
          <a:bodyPr/>
          <a:lstStyle/>
          <a:p>
            <a:r>
              <a:rPr lang="ro-RO"/>
              <a:t>Convertirea valorilor Null cu NVL </a:t>
            </a:r>
            <a:endParaRPr lang="ro-RO"/>
          </a:p>
        </p:txBody>
      </p:sp>
      <p:sp>
        <p:nvSpPr>
          <p:cNvPr id="3" name="Content Placeholder 2">
            <a:extLst>
              <a:ext uri="{FF2B5EF4-FFF2-40B4-BE49-F238E27FC236}">
                <a16:creationId xmlns:a16="http://schemas.microsoft.com/office/drawing/2014/main" id="{2A82B4CE-D8D3-2441-A548-E6E3D680BDA4}"/>
              </a:ext>
            </a:extLst>
          </p:cNvPr>
          <p:cNvSpPr>
            <a:spLocks noGrp="1"/>
          </p:cNvSpPr>
          <p:nvPr>
            <p:ph idx="1"/>
          </p:nvPr>
        </p:nvSpPr>
        <p:spPr/>
        <p:txBody>
          <a:bodyPr>
            <a:normAutofit/>
          </a:bodyPr>
          <a:lstStyle/>
          <a:p>
            <a:r>
              <a:rPr lang="ro-RO"/>
              <a:t>SELECT nume, salariu, prima, salariu+nvl(prima,0) “SALARIU TOTAL” FROM profesor;</a:t>
            </a:r>
          </a:p>
          <a:p>
            <a:pPr marL="0" indent="0">
              <a:buNone/>
            </a:pPr>
            <a:endParaRPr lang="ro-RO"/>
          </a:p>
          <a:p>
            <a:pPr marL="0" indent="0">
              <a:buNone/>
            </a:pPr>
            <a:r>
              <a:rPr lang="ro-RO" sz="1400"/>
              <a:t>NUME	SALARIU	PRIMA	SALARIU TOTAL</a:t>
            </a:r>
          </a:p>
          <a:p>
            <a:pPr marL="0" indent="0">
              <a:buNone/>
            </a:pPr>
            <a:r>
              <a:rPr lang="ro-RO" sz="1400"/>
              <a:t>------------------	-------------	--------------------</a:t>
            </a:r>
          </a:p>
          <a:p>
            <a:pPr marL="0" indent="0">
              <a:buNone/>
            </a:pPr>
            <a:r>
              <a:rPr lang="ro-RO" sz="1400"/>
              <a:t>GHEORGHIU	3000	3500	6500</a:t>
            </a:r>
          </a:p>
          <a:p>
            <a:pPr marL="0" indent="0">
              <a:buNone/>
            </a:pPr>
            <a:r>
              <a:rPr lang="ro-RO" sz="1400"/>
              <a:t>MARIN	2500		2500</a:t>
            </a:r>
          </a:p>
          <a:p>
            <a:pPr marL="0" indent="0">
              <a:buNone/>
            </a:pPr>
            <a:r>
              <a:rPr lang="ro-RO" sz="1400"/>
              <a:t>GEORGESCU	2800	200	3000</a:t>
            </a:r>
          </a:p>
          <a:p>
            <a:pPr marL="0" indent="0">
              <a:buNone/>
            </a:pPr>
            <a:r>
              <a:rPr lang="ro-RO" sz="1400"/>
              <a:t>IONESCU	1500		1500</a:t>
            </a:r>
          </a:p>
          <a:p>
            <a:pPr marL="0" indent="0">
              <a:buNone/>
            </a:pPr>
            <a:r>
              <a:rPr lang="ro-RO" sz="1400"/>
              <a:t>ALBU	2200	2500	4700</a:t>
            </a:r>
          </a:p>
          <a:p>
            <a:pPr marL="0" indent="0">
              <a:buNone/>
            </a:pPr>
            <a:r>
              <a:rPr lang="ro-RO" sz="1400"/>
              <a:t>VOINEA	1200	150	1350</a:t>
            </a:r>
          </a:p>
          <a:p>
            <a:pPr marL="0" indent="0">
              <a:buNone/>
            </a:pPr>
            <a:r>
              <a:rPr lang="ro-RO" sz="1400"/>
              <a:t>STANESCU	1200	600	1800</a:t>
            </a:r>
          </a:p>
          <a:p>
            <a:endParaRPr lang="ro-RO"/>
          </a:p>
        </p:txBody>
      </p:sp>
    </p:spTree>
    <p:extLst>
      <p:ext uri="{BB962C8B-B14F-4D97-AF65-F5344CB8AC3E}">
        <p14:creationId xmlns:p14="http://schemas.microsoft.com/office/powerpoint/2010/main" val="1424790112"/>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DC3154A-0369-DC4B-B4DC-5C14BF0CE80E}"/>
              </a:ext>
            </a:extLst>
          </p:cNvPr>
          <p:cNvSpPr>
            <a:spLocks noGrp="1"/>
          </p:cNvSpPr>
          <p:nvPr>
            <p:ph type="title"/>
          </p:nvPr>
        </p:nvSpPr>
        <p:spPr/>
        <p:txBody>
          <a:bodyPr/>
          <a:lstStyle/>
          <a:p>
            <a:r>
              <a:rPr lang="ro-RO" err="1"/>
              <a:t>Difference (diferenta)</a:t>
            </a:r>
          </a:p>
        </p:txBody>
      </p:sp>
      <p:graphicFrame>
        <p:nvGraphicFramePr>
          <p:cNvPr id="4" name="Content Placeholder 3">
            <a:extLst>
              <a:ext uri="{FF2B5EF4-FFF2-40B4-BE49-F238E27FC236}">
                <a16:creationId xmlns:a16="http://schemas.microsoft.com/office/drawing/2014/main" id="{9BDD1AA4-BEAB-6044-987B-522E607B2B14}"/>
              </a:ext>
            </a:extLst>
          </p:cNvPr>
          <p:cNvGraphicFramePr>
            <a:graphicFrameLocks noGrp="1"/>
          </p:cNvGraphicFramePr>
          <p:nvPr>
            <p:ph idx="1"/>
            <p:extLst>
              <p:ext uri="{D42A27DB-BD31-4B8C-83A1-F6EECF244321}">
                <p14:modId xmlns:p14="http://schemas.microsoft.com/office/powerpoint/2010/main" val="2601527796"/>
              </p:ext>
            </p:extLst>
          </p:nvPr>
        </p:nvGraphicFramePr>
        <p:xfrm>
          <a:off x="1136073" y="1814945"/>
          <a:ext cx="9462658" cy="4308764"/>
        </p:xfrm>
        <a:graphic>
          <a:graphicData uri="http://schemas.openxmlformats.org/drawingml/2006/table">
            <a:tbl>
              <a:tblPr>
                <a:tableStyleId>{5C22544A-7EE6-4342-B048-85BDC9FD1C3A}</a:tableStyleId>
              </a:tblPr>
              <a:tblGrid>
                <a:gridCol w="655943">
                  <a:extLst>
                    <a:ext uri="{9D8B030D-6E8A-4147-A177-3AD203B41FA5}">
                      <a16:colId xmlns:a16="http://schemas.microsoft.com/office/drawing/2014/main" val="1875468143"/>
                    </a:ext>
                  </a:extLst>
                </a:gridCol>
                <a:gridCol w="953796">
                  <a:extLst>
                    <a:ext uri="{9D8B030D-6E8A-4147-A177-3AD203B41FA5}">
                      <a16:colId xmlns:a16="http://schemas.microsoft.com/office/drawing/2014/main" val="4124769565"/>
                    </a:ext>
                  </a:extLst>
                </a:gridCol>
                <a:gridCol w="953796">
                  <a:extLst>
                    <a:ext uri="{9D8B030D-6E8A-4147-A177-3AD203B41FA5}">
                      <a16:colId xmlns:a16="http://schemas.microsoft.com/office/drawing/2014/main" val="2261390570"/>
                    </a:ext>
                  </a:extLst>
                </a:gridCol>
                <a:gridCol w="711164">
                  <a:extLst>
                    <a:ext uri="{9D8B030D-6E8A-4147-A177-3AD203B41FA5}">
                      <a16:colId xmlns:a16="http://schemas.microsoft.com/office/drawing/2014/main" val="1561093974"/>
                    </a:ext>
                  </a:extLst>
                </a:gridCol>
                <a:gridCol w="475225">
                  <a:extLst>
                    <a:ext uri="{9D8B030D-6E8A-4147-A177-3AD203B41FA5}">
                      <a16:colId xmlns:a16="http://schemas.microsoft.com/office/drawing/2014/main" val="332201386"/>
                    </a:ext>
                  </a:extLst>
                </a:gridCol>
                <a:gridCol w="953796">
                  <a:extLst>
                    <a:ext uri="{9D8B030D-6E8A-4147-A177-3AD203B41FA5}">
                      <a16:colId xmlns:a16="http://schemas.microsoft.com/office/drawing/2014/main" val="3681656191"/>
                    </a:ext>
                  </a:extLst>
                </a:gridCol>
                <a:gridCol w="953796">
                  <a:extLst>
                    <a:ext uri="{9D8B030D-6E8A-4147-A177-3AD203B41FA5}">
                      <a16:colId xmlns:a16="http://schemas.microsoft.com/office/drawing/2014/main" val="2732801286"/>
                    </a:ext>
                  </a:extLst>
                </a:gridCol>
                <a:gridCol w="473551">
                  <a:extLst>
                    <a:ext uri="{9D8B030D-6E8A-4147-A177-3AD203B41FA5}">
                      <a16:colId xmlns:a16="http://schemas.microsoft.com/office/drawing/2014/main" val="172311610"/>
                    </a:ext>
                  </a:extLst>
                </a:gridCol>
                <a:gridCol w="1423999">
                  <a:extLst>
                    <a:ext uri="{9D8B030D-6E8A-4147-A177-3AD203B41FA5}">
                      <a16:colId xmlns:a16="http://schemas.microsoft.com/office/drawing/2014/main" val="3759486210"/>
                    </a:ext>
                  </a:extLst>
                </a:gridCol>
                <a:gridCol w="953796">
                  <a:extLst>
                    <a:ext uri="{9D8B030D-6E8A-4147-A177-3AD203B41FA5}">
                      <a16:colId xmlns:a16="http://schemas.microsoft.com/office/drawing/2014/main" val="2594956680"/>
                    </a:ext>
                  </a:extLst>
                </a:gridCol>
                <a:gridCol w="953796">
                  <a:extLst>
                    <a:ext uri="{9D8B030D-6E8A-4147-A177-3AD203B41FA5}">
                      <a16:colId xmlns:a16="http://schemas.microsoft.com/office/drawing/2014/main" val="336737409"/>
                    </a:ext>
                  </a:extLst>
                </a:gridCol>
              </a:tblGrid>
              <a:tr h="1077191">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R – 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00130"/>
                  </a:ext>
                </a:extLst>
              </a:tr>
              <a:tr h="107719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42126008"/>
                  </a:ext>
                </a:extLst>
              </a:tr>
              <a:tr h="107719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9870474"/>
                  </a:ext>
                </a:extLst>
              </a:tr>
              <a:tr h="1077191">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6945591"/>
                  </a:ext>
                </a:extLst>
              </a:tr>
            </a:tbl>
          </a:graphicData>
        </a:graphic>
      </p:graphicFrame>
      <p:sp>
        <p:nvSpPr>
          <p:cNvPr id="5" name="TextBox 4">
            <a:extLst>
              <a:ext uri="{FF2B5EF4-FFF2-40B4-BE49-F238E27FC236}">
                <a16:creationId xmlns:a16="http://schemas.microsoft.com/office/drawing/2014/main" id="{1B672451-86F5-004A-8F3E-A6D2ADE04BCB}"/>
              </a:ext>
            </a:extLst>
          </p:cNvPr>
          <p:cNvSpPr txBox="1"/>
          <p:nvPr/>
        </p:nvSpPr>
        <p:spPr>
          <a:xfrm>
            <a:off x="8617532" y="4599716"/>
            <a:ext cx="1911925" cy="1477328"/>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A, B</a:t>
            </a:r>
          </a:p>
          <a:p>
            <a:r>
              <a:rPr lang="ro-RO"/>
              <a:t>FROM R</a:t>
            </a:r>
          </a:p>
          <a:p>
            <a:r>
              <a:rPr lang="ro-RO"/>
              <a:t>MINUS</a:t>
            </a:r>
          </a:p>
          <a:p>
            <a:r>
              <a:rPr lang="ro-RO"/>
              <a:t>SELECT C, D</a:t>
            </a:r>
          </a:p>
          <a:p>
            <a:r>
              <a:rPr lang="ro-RO"/>
              <a:t>FROM S; </a:t>
            </a:r>
            <a:endParaRPr lang="ro-RO"/>
          </a:p>
        </p:txBody>
      </p:sp>
    </p:spTree>
    <p:extLst>
      <p:ext uri="{BB962C8B-B14F-4D97-AF65-F5344CB8AC3E}">
        <p14:creationId xmlns:p14="http://schemas.microsoft.com/office/powerpoint/2010/main" val="1727715582"/>
      </p:ext>
    </p:extLst>
  </p:cSld>
  <p:clrMapOvr>
    <a:masterClrMapping/>
  </p:clrMapOvr>
  <p:transition/>
  <p:timing/>
</p:sld>
</file>

<file path=ppt/slides/slide1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5F79537-6721-5A43-A871-D27F485565B6}"/>
              </a:ext>
            </a:extLst>
          </p:cNvPr>
          <p:cNvSpPr>
            <a:spLocks noGrp="1"/>
          </p:cNvSpPr>
          <p:nvPr>
            <p:ph type="title"/>
          </p:nvPr>
        </p:nvSpPr>
        <p:spPr/>
        <p:txBody>
          <a:bodyPr/>
          <a:lstStyle/>
          <a:p>
            <a:r>
              <a:rPr lang="ro-RO"/>
              <a:t>Prevenirea selectării înregistrărilor duplicat</a:t>
            </a:r>
          </a:p>
        </p:txBody>
      </p:sp>
      <p:sp>
        <p:nvSpPr>
          <p:cNvPr id="3" name="Content Placeholder 2">
            <a:extLst>
              <a:ext uri="{FF2B5EF4-FFF2-40B4-BE49-F238E27FC236}">
                <a16:creationId xmlns:a16="http://schemas.microsoft.com/office/drawing/2014/main" id="{6A9B3499-A42A-C04A-8D8A-DA081FBB24ED}"/>
              </a:ext>
            </a:extLst>
          </p:cNvPr>
          <p:cNvSpPr>
            <a:spLocks noGrp="1"/>
          </p:cNvSpPr>
          <p:nvPr>
            <p:ph idx="1"/>
          </p:nvPr>
        </p:nvSpPr>
        <p:spPr/>
        <p:txBody>
          <a:bodyPr>
            <a:normAutofit/>
          </a:bodyPr>
          <a:lstStyle/>
          <a:p>
            <a:r>
              <a:rPr lang="ro-RO"/>
              <a:t>SQL&gt; SELECT grad FROM profesor;</a:t>
            </a:r>
          </a:p>
          <a:p>
            <a:endParaRPr lang="ro-RO"/>
          </a:p>
          <a:p>
            <a:pPr marL="0" indent="0">
              <a:buNone/>
            </a:pPr>
            <a:r>
              <a:rPr lang="ro-RO" sz="1400"/>
              <a:t>GRAD</a:t>
            </a:r>
          </a:p>
          <a:p>
            <a:pPr marL="0" indent="0">
              <a:buNone/>
            </a:pPr>
            <a:r>
              <a:rPr lang="ro-RO" sz="1400"/>
              <a:t>-----</a:t>
            </a:r>
          </a:p>
          <a:p>
            <a:pPr marL="0" indent="0">
              <a:buNone/>
            </a:pPr>
            <a:r>
              <a:rPr lang="ro-RO" sz="1400"/>
              <a:t>PROF</a:t>
            </a:r>
          </a:p>
          <a:p>
            <a:pPr marL="0" indent="0">
              <a:buNone/>
            </a:pPr>
            <a:r>
              <a:rPr lang="ro-RO" sz="1400"/>
              <a:t>PROF</a:t>
            </a:r>
          </a:p>
          <a:p>
            <a:pPr marL="0" indent="0">
              <a:buNone/>
            </a:pPr>
            <a:r>
              <a:rPr lang="ro-RO" sz="1400"/>
              <a:t>CONF</a:t>
            </a:r>
          </a:p>
          <a:p>
            <a:pPr marL="0" indent="0">
              <a:buNone/>
            </a:pPr>
            <a:r>
              <a:rPr lang="ro-RO" sz="1400"/>
              <a:t>ASIST</a:t>
            </a:r>
          </a:p>
          <a:p>
            <a:pPr marL="0" indent="0">
              <a:buNone/>
            </a:pPr>
            <a:r>
              <a:rPr lang="ro-RO" sz="1400"/>
              <a:t>LECT</a:t>
            </a:r>
          </a:p>
          <a:p>
            <a:pPr marL="0" indent="0">
              <a:buNone/>
            </a:pPr>
            <a:r>
              <a:rPr lang="ro-RO" sz="1400"/>
              <a:t>ASIST</a:t>
            </a:r>
          </a:p>
          <a:p>
            <a:pPr marL="0" indent="0">
              <a:buNone/>
            </a:pPr>
            <a:r>
              <a:rPr lang="ro-RO" sz="1400"/>
              <a:t>ASIST</a:t>
            </a:r>
          </a:p>
          <a:p>
            <a:endParaRPr lang="ro-RO"/>
          </a:p>
        </p:txBody>
      </p:sp>
    </p:spTree>
    <p:extLst>
      <p:ext uri="{BB962C8B-B14F-4D97-AF65-F5344CB8AC3E}">
        <p14:creationId xmlns:p14="http://schemas.microsoft.com/office/powerpoint/2010/main" val="3762097328"/>
      </p:ext>
    </p:extLst>
  </p:cSld>
  <p:clrMapOvr>
    <a:masterClrMapping/>
  </p:clrMapOvr>
  <p:transition/>
  <p:timing/>
</p:sld>
</file>

<file path=ppt/slides/slide1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5F79537-6721-5A43-A871-D27F485565B6}"/>
              </a:ext>
            </a:extLst>
          </p:cNvPr>
          <p:cNvSpPr>
            <a:spLocks noGrp="1"/>
          </p:cNvSpPr>
          <p:nvPr>
            <p:ph type="title"/>
          </p:nvPr>
        </p:nvSpPr>
        <p:spPr/>
        <p:txBody>
          <a:bodyPr/>
          <a:lstStyle/>
          <a:p>
            <a:r>
              <a:rPr lang="ro-RO"/>
              <a:t>Prevenirea selectării înregistrărilor duplicat</a:t>
            </a:r>
          </a:p>
        </p:txBody>
      </p:sp>
      <p:sp>
        <p:nvSpPr>
          <p:cNvPr id="3" name="Content Placeholder 2">
            <a:extLst>
              <a:ext uri="{FF2B5EF4-FFF2-40B4-BE49-F238E27FC236}">
                <a16:creationId xmlns:a16="http://schemas.microsoft.com/office/drawing/2014/main" id="{6A9B3499-A42A-C04A-8D8A-DA081FBB24ED}"/>
              </a:ext>
            </a:extLst>
          </p:cNvPr>
          <p:cNvSpPr>
            <a:spLocks noGrp="1"/>
          </p:cNvSpPr>
          <p:nvPr>
            <p:ph idx="1"/>
          </p:nvPr>
        </p:nvSpPr>
        <p:spPr/>
        <p:txBody>
          <a:bodyPr>
            <a:normAutofit/>
          </a:bodyPr>
          <a:lstStyle/>
          <a:p>
            <a:r>
              <a:rPr lang="ro-RO"/>
              <a:t>SQL&gt; SELECT DISTINCT grad FROM profesor;</a:t>
            </a:r>
          </a:p>
          <a:p>
            <a:endParaRPr lang="ro-RO"/>
          </a:p>
          <a:p>
            <a:pPr marL="0" indent="0">
              <a:buNone/>
            </a:pPr>
            <a:r>
              <a:rPr lang="ro-RO" sz="1400"/>
              <a:t>GRAD</a:t>
            </a:r>
          </a:p>
          <a:p>
            <a:pPr marL="0" indent="0">
              <a:buNone/>
            </a:pPr>
            <a:r>
              <a:rPr lang="ro-RO" sz="1400"/>
              <a:t>-----</a:t>
            </a:r>
          </a:p>
          <a:p>
            <a:pPr marL="0" indent="0">
              <a:buNone/>
            </a:pPr>
            <a:r>
              <a:rPr lang="ro-RO" sz="1400"/>
              <a:t>ASIST</a:t>
            </a:r>
          </a:p>
          <a:p>
            <a:pPr marL="0" indent="0">
              <a:buNone/>
            </a:pPr>
            <a:r>
              <a:rPr lang="ro-RO" sz="1400"/>
              <a:t>CONF</a:t>
            </a:r>
          </a:p>
          <a:p>
            <a:pPr marL="0" indent="0">
              <a:buNone/>
            </a:pPr>
            <a:r>
              <a:rPr lang="ro-RO" sz="1400"/>
              <a:t>LECT</a:t>
            </a:r>
          </a:p>
          <a:p>
            <a:pPr marL="0" indent="0">
              <a:buNone/>
            </a:pPr>
            <a:r>
              <a:rPr lang="ro-RO" sz="1400"/>
              <a:t>PROF</a:t>
            </a:r>
          </a:p>
          <a:p>
            <a:endParaRPr lang="ro-RO"/>
          </a:p>
        </p:txBody>
      </p:sp>
    </p:spTree>
    <p:extLst>
      <p:ext uri="{BB962C8B-B14F-4D97-AF65-F5344CB8AC3E}">
        <p14:creationId xmlns:p14="http://schemas.microsoft.com/office/powerpoint/2010/main" val="100188422"/>
      </p:ext>
    </p:extLst>
  </p:cSld>
  <p:clrMapOvr>
    <a:masterClrMapping/>
  </p:clrMapOvr>
  <p:transition/>
  <p:timing/>
</p:sld>
</file>

<file path=ppt/slides/slide1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6F45548-6126-4C40-A3F7-7BBDCF871C69}"/>
              </a:ext>
            </a:extLst>
          </p:cNvPr>
          <p:cNvSpPr>
            <a:spLocks noGrp="1"/>
          </p:cNvSpPr>
          <p:nvPr>
            <p:ph type="title"/>
          </p:nvPr>
        </p:nvSpPr>
        <p:spPr/>
        <p:txBody>
          <a:bodyPr/>
          <a:lstStyle/>
          <a:p>
            <a:r>
              <a:rPr lang="ro-RO"/>
              <a:t>Clauza ORDER BY</a:t>
            </a:r>
          </a:p>
        </p:txBody>
      </p:sp>
      <p:sp>
        <p:nvSpPr>
          <p:cNvPr id="3" name="Content Placeholder 2">
            <a:extLst>
              <a:ext uri="{FF2B5EF4-FFF2-40B4-BE49-F238E27FC236}">
                <a16:creationId xmlns:a16="http://schemas.microsoft.com/office/drawing/2014/main" id="{A90E4A7E-C43A-D84A-ACBE-5A97CFE610AD}"/>
              </a:ext>
            </a:extLst>
          </p:cNvPr>
          <p:cNvSpPr>
            <a:spLocks noGrp="1"/>
          </p:cNvSpPr>
          <p:nvPr>
            <p:ph idx="1"/>
          </p:nvPr>
        </p:nvSpPr>
        <p:spPr/>
        <p:txBody>
          <a:bodyPr>
            <a:normAutofit fontScale="92500" lnSpcReduction="20000"/>
          </a:bodyPr>
          <a:lstStyle/>
          <a:p>
            <a:r>
              <a:rPr lang="ro-RO"/>
              <a:t>SQL&gt; SELECT nume, salariu*0.38 FROM profesor ORDER BY salariu*0.38;</a:t>
            </a:r>
          </a:p>
          <a:p>
            <a:endParaRPr lang="ro-RO"/>
          </a:p>
          <a:p>
            <a:r>
              <a:rPr lang="ro-RO"/>
              <a:t>SQL&gt; SELECT nume, salariu*0.38 FROM profesor ORDER BY 2;</a:t>
            </a:r>
          </a:p>
          <a:p>
            <a:endParaRPr lang="ro-RO"/>
          </a:p>
          <a:p>
            <a:pPr marL="0" indent="0">
              <a:buNone/>
            </a:pPr>
            <a:r>
              <a:rPr lang="ro-RO" sz="1500"/>
              <a:t>NUME 		SALARIU*0.38</a:t>
            </a:r>
          </a:p>
          <a:p>
            <a:pPr marL="0" indent="0">
              <a:buNone/>
            </a:pPr>
            <a:r>
              <a:rPr lang="ro-RO" sz="1500"/>
              <a:t>-------------------- -------------------</a:t>
            </a:r>
          </a:p>
          <a:p>
            <a:pPr marL="0" indent="0">
              <a:buNone/>
            </a:pPr>
            <a:r>
              <a:rPr lang="ro-RO" sz="1500"/>
              <a:t>VOINEA 		456</a:t>
            </a:r>
          </a:p>
          <a:p>
            <a:pPr marL="0" indent="0">
              <a:buNone/>
            </a:pPr>
            <a:r>
              <a:rPr lang="ro-RO" sz="1500"/>
              <a:t>STANESCU 		456</a:t>
            </a:r>
          </a:p>
          <a:p>
            <a:pPr marL="0" indent="0">
              <a:buNone/>
            </a:pPr>
            <a:r>
              <a:rPr lang="ro-RO" sz="1500"/>
              <a:t>IONESCU 		570</a:t>
            </a:r>
          </a:p>
          <a:p>
            <a:pPr marL="0" indent="0">
              <a:buNone/>
            </a:pPr>
            <a:r>
              <a:rPr lang="ro-RO" sz="1500"/>
              <a:t>ALBU 		836</a:t>
            </a:r>
          </a:p>
          <a:p>
            <a:pPr marL="0" indent="0">
              <a:buNone/>
            </a:pPr>
            <a:r>
              <a:rPr lang="ro-RO" sz="1500"/>
              <a:t>MARIN 		950</a:t>
            </a:r>
          </a:p>
          <a:p>
            <a:pPr marL="0" indent="0">
              <a:buNone/>
            </a:pPr>
            <a:r>
              <a:rPr lang="ro-RO" sz="1500"/>
              <a:t>GEORGESCU 	1064</a:t>
            </a:r>
          </a:p>
          <a:p>
            <a:pPr marL="0" indent="0">
              <a:buNone/>
            </a:pPr>
            <a:r>
              <a:rPr lang="ro-RO" sz="1500"/>
              <a:t>GHEORGHIU 	1140</a:t>
            </a:r>
          </a:p>
          <a:p>
            <a:endParaRPr lang="ro-RO"/>
          </a:p>
        </p:txBody>
      </p:sp>
    </p:spTree>
    <p:extLst>
      <p:ext uri="{BB962C8B-B14F-4D97-AF65-F5344CB8AC3E}">
        <p14:creationId xmlns:p14="http://schemas.microsoft.com/office/powerpoint/2010/main" val="3226410705"/>
      </p:ext>
    </p:extLst>
  </p:cSld>
  <p:clrMapOvr>
    <a:masterClrMapping/>
  </p:clrMapOvr>
  <p:transition/>
  <p:timing/>
</p:sld>
</file>

<file path=ppt/slides/slide1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6F45548-6126-4C40-A3F7-7BBDCF871C69}"/>
              </a:ext>
            </a:extLst>
          </p:cNvPr>
          <p:cNvSpPr>
            <a:spLocks noGrp="1"/>
          </p:cNvSpPr>
          <p:nvPr>
            <p:ph type="title"/>
          </p:nvPr>
        </p:nvSpPr>
        <p:spPr/>
        <p:txBody>
          <a:bodyPr/>
          <a:lstStyle/>
          <a:p>
            <a:r>
              <a:rPr lang="ro-RO"/>
              <a:t>Clauza ORDER BY</a:t>
            </a:r>
          </a:p>
        </p:txBody>
      </p:sp>
      <p:sp>
        <p:nvSpPr>
          <p:cNvPr id="3" name="Content Placeholder 2">
            <a:extLst>
              <a:ext uri="{FF2B5EF4-FFF2-40B4-BE49-F238E27FC236}">
                <a16:creationId xmlns:a16="http://schemas.microsoft.com/office/drawing/2014/main" id="{A90E4A7E-C43A-D84A-ACBE-5A97CFE610AD}"/>
              </a:ext>
            </a:extLst>
          </p:cNvPr>
          <p:cNvSpPr>
            <a:spLocks noGrp="1"/>
          </p:cNvSpPr>
          <p:nvPr>
            <p:ph idx="1"/>
          </p:nvPr>
        </p:nvSpPr>
        <p:spPr/>
        <p:txBody>
          <a:bodyPr>
            <a:normAutofit lnSpcReduction="10000"/>
          </a:bodyPr>
          <a:lstStyle/>
          <a:p>
            <a:r>
              <a:rPr lang="ro-RO"/>
              <a:t>SQL&gt; SELECT grad, prima FROM profesor </a:t>
            </a:r>
          </a:p>
          <a:p>
            <a:r>
              <a:rPr lang="ro-RO"/>
              <a:t>ORDER BY grad, prima DESC;</a:t>
            </a:r>
          </a:p>
          <a:p>
            <a:r>
              <a:rPr lang="ro-RO"/>
              <a:t> </a:t>
            </a:r>
          </a:p>
          <a:p>
            <a:pPr marL="0" indent="0">
              <a:buNone/>
            </a:pPr>
            <a:r>
              <a:rPr lang="ro-RO" sz="1400"/>
              <a:t>GRAD	PRIMA</a:t>
            </a:r>
          </a:p>
          <a:p>
            <a:pPr marL="0" indent="0">
              <a:buNone/>
            </a:pPr>
            <a:r>
              <a:rPr lang="ro-RO" sz="1400"/>
              <a:t>-------------	---------</a:t>
            </a:r>
          </a:p>
          <a:p>
            <a:pPr marL="0" indent="0">
              <a:buNone/>
            </a:pPr>
            <a:r>
              <a:rPr lang="ro-RO" sz="1400"/>
              <a:t>ASIST</a:t>
            </a:r>
          </a:p>
          <a:p>
            <a:pPr marL="0" indent="0">
              <a:buNone/>
            </a:pPr>
            <a:r>
              <a:rPr lang="ro-RO" sz="1400"/>
              <a:t>ASIST	600</a:t>
            </a:r>
          </a:p>
          <a:p>
            <a:pPr marL="0" indent="0">
              <a:buNone/>
            </a:pPr>
            <a:r>
              <a:rPr lang="ro-RO" sz="1400"/>
              <a:t>ASIST	150</a:t>
            </a:r>
          </a:p>
          <a:p>
            <a:pPr marL="0" indent="0">
              <a:buNone/>
            </a:pPr>
            <a:r>
              <a:rPr lang="ro-RO" sz="1400"/>
              <a:t>CONF	200</a:t>
            </a:r>
          </a:p>
          <a:p>
            <a:pPr marL="0" indent="0">
              <a:buNone/>
            </a:pPr>
            <a:r>
              <a:rPr lang="ro-RO" sz="1400"/>
              <a:t>LECT	2500</a:t>
            </a:r>
          </a:p>
          <a:p>
            <a:pPr marL="0" indent="0">
              <a:buNone/>
            </a:pPr>
            <a:r>
              <a:rPr lang="ro-RO" sz="1400"/>
              <a:t>PROF</a:t>
            </a:r>
          </a:p>
          <a:p>
            <a:pPr marL="0" indent="0">
              <a:buNone/>
            </a:pPr>
            <a:r>
              <a:rPr lang="ro-RO" sz="1400"/>
              <a:t>PROF	3500</a:t>
            </a:r>
          </a:p>
          <a:p>
            <a:endParaRPr lang="ro-RO"/>
          </a:p>
        </p:txBody>
      </p:sp>
    </p:spTree>
    <p:extLst>
      <p:ext uri="{BB962C8B-B14F-4D97-AF65-F5344CB8AC3E}">
        <p14:creationId xmlns:p14="http://schemas.microsoft.com/office/powerpoint/2010/main" val="1864727728"/>
      </p:ext>
    </p:extLst>
  </p:cSld>
  <p:clrMapOvr>
    <a:masterClrMapping/>
  </p:clrMapOvr>
  <p:transition/>
  <p:timing/>
</p:sld>
</file>

<file path=ppt/slides/slide1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54F3859-32B7-A24B-9EB1-940E114940F5}"/>
              </a:ext>
            </a:extLst>
          </p:cNvPr>
          <p:cNvSpPr>
            <a:spLocks noGrp="1"/>
          </p:cNvSpPr>
          <p:nvPr>
            <p:ph type="title"/>
          </p:nvPr>
        </p:nvSpPr>
        <p:spPr/>
        <p:txBody>
          <a:bodyPr/>
          <a:lstStyle/>
          <a:p>
            <a:r>
              <a:rPr lang="ro-RO"/>
              <a:t>Clauza WHERE</a:t>
            </a:r>
          </a:p>
        </p:txBody>
      </p:sp>
      <p:sp>
        <p:nvSpPr>
          <p:cNvPr id="3" name="Content Placeholder 2">
            <a:extLst>
              <a:ext uri="{FF2B5EF4-FFF2-40B4-BE49-F238E27FC236}">
                <a16:creationId xmlns:a16="http://schemas.microsoft.com/office/drawing/2014/main" id="{3D761145-CFDD-5B48-9ECE-8CA93ED31FD4}"/>
              </a:ext>
            </a:extLst>
          </p:cNvPr>
          <p:cNvSpPr>
            <a:spLocks noGrp="1"/>
          </p:cNvSpPr>
          <p:nvPr>
            <p:ph idx="1"/>
          </p:nvPr>
        </p:nvSpPr>
        <p:spPr/>
        <p:txBody>
          <a:bodyPr>
            <a:normAutofit/>
          </a:bodyPr>
          <a:lstStyle/>
          <a:p>
            <a:r>
              <a:rPr lang="ro-RO"/>
              <a:t>SELECT nume, prenume, data_nast </a:t>
            </a:r>
          </a:p>
          <a:p>
            <a:r>
              <a:rPr lang="ro-RO"/>
              <a:t>FROM profesor </a:t>
            </a:r>
          </a:p>
          <a:p>
            <a:r>
              <a:rPr lang="ro-RO"/>
              <a:t>WHERE data_nast  &lt; '01-JAN-65';</a:t>
            </a:r>
          </a:p>
          <a:p>
            <a:pPr marL="0" indent="0">
              <a:buNone/>
            </a:pPr>
            <a:endParaRPr lang="ro-RO"/>
          </a:p>
          <a:p>
            <a:pPr marL="0" indent="0">
              <a:buNone/>
            </a:pPr>
            <a:r>
              <a:rPr lang="ro-RO" sz="1400"/>
              <a:t>NUME	PRENUME	DATA_NAST</a:t>
            </a:r>
          </a:p>
          <a:p>
            <a:pPr marL="0" indent="0">
              <a:buNone/>
            </a:pPr>
            <a:r>
              <a:rPr lang="ro-RO" sz="1400"/>
              <a:t>------------------------	------------------</a:t>
            </a:r>
          </a:p>
          <a:p>
            <a:pPr marL="0" indent="0">
              <a:buNone/>
            </a:pPr>
            <a:r>
              <a:rPr lang="ro-RO" sz="1400"/>
              <a:t>GHEORGHIU	STEFAN	11-AUG-46</a:t>
            </a:r>
          </a:p>
          <a:p>
            <a:pPr marL="0" indent="0">
              <a:buNone/>
            </a:pPr>
            <a:r>
              <a:rPr lang="ro-RO" sz="1400"/>
              <a:t>MARIN	VLAD	19-APR-45</a:t>
            </a:r>
          </a:p>
          <a:p>
            <a:pPr marL="0" indent="0">
              <a:buNone/>
            </a:pPr>
            <a:r>
              <a:rPr lang="ro-RO" sz="1400"/>
              <a:t>GEORGESCU	CRISTIANA	30-OCT-51</a:t>
            </a:r>
          </a:p>
          <a:p>
            <a:endParaRPr lang="ro-RO"/>
          </a:p>
        </p:txBody>
      </p:sp>
    </p:spTree>
    <p:extLst>
      <p:ext uri="{BB962C8B-B14F-4D97-AF65-F5344CB8AC3E}">
        <p14:creationId xmlns:p14="http://schemas.microsoft.com/office/powerpoint/2010/main" val="3423549328"/>
      </p:ext>
    </p:extLst>
  </p:cSld>
  <p:clrMapOvr>
    <a:masterClrMapping/>
  </p:clrMapOvr>
  <p:transition/>
  <p:timing/>
</p:sld>
</file>

<file path=ppt/slides/slide1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54F3859-32B7-A24B-9EB1-940E114940F5}"/>
              </a:ext>
            </a:extLst>
          </p:cNvPr>
          <p:cNvSpPr>
            <a:spLocks noGrp="1"/>
          </p:cNvSpPr>
          <p:nvPr>
            <p:ph type="title"/>
          </p:nvPr>
        </p:nvSpPr>
        <p:spPr/>
        <p:txBody>
          <a:bodyPr/>
          <a:lstStyle/>
          <a:p>
            <a:r>
              <a:rPr lang="ro-RO"/>
              <a:t>Clauza WHERE</a:t>
            </a:r>
          </a:p>
        </p:txBody>
      </p:sp>
      <p:sp>
        <p:nvSpPr>
          <p:cNvPr id="3" name="Content Placeholder 2">
            <a:extLst>
              <a:ext uri="{FF2B5EF4-FFF2-40B4-BE49-F238E27FC236}">
                <a16:creationId xmlns:a16="http://schemas.microsoft.com/office/drawing/2014/main" id="{3D761145-CFDD-5B48-9ECE-8CA93ED31FD4}"/>
              </a:ext>
            </a:extLst>
          </p:cNvPr>
          <p:cNvSpPr>
            <a:spLocks noGrp="1"/>
          </p:cNvSpPr>
          <p:nvPr>
            <p:ph idx="1"/>
          </p:nvPr>
        </p:nvSpPr>
        <p:spPr/>
        <p:txBody>
          <a:bodyPr>
            <a:normAutofit/>
          </a:bodyPr>
          <a:lstStyle/>
          <a:p>
            <a:r>
              <a:rPr lang="ro-RO"/>
              <a:t>SELECT nume, prenume, salariu, prima </a:t>
            </a:r>
          </a:p>
          <a:p>
            <a:r>
              <a:rPr lang="ro-RO"/>
              <a:t>FROM profesor </a:t>
            </a:r>
          </a:p>
          <a:p>
            <a:r>
              <a:rPr lang="ro-RO"/>
              <a:t>WHERE salariu&lt;prima;</a:t>
            </a:r>
          </a:p>
          <a:p>
            <a:pPr marL="0" indent="0">
              <a:buNone/>
            </a:pPr>
            <a:endParaRPr lang="ro-RO"/>
          </a:p>
          <a:p>
            <a:endParaRPr lang="ro-RO"/>
          </a:p>
          <a:p>
            <a:pPr marL="0" indent="0">
              <a:buNone/>
            </a:pPr>
            <a:r>
              <a:rPr lang="ro-RO" sz="1400"/>
              <a:t>NUME	PRENUME	SALARIU	PRIMA</a:t>
            </a:r>
          </a:p>
          <a:p>
            <a:pPr marL="0" indent="0">
              <a:buNone/>
            </a:pPr>
            <a:r>
              <a:rPr lang="ro-RO" sz="1400"/>
              <a:t>----------	----------	---------	---------</a:t>
            </a:r>
          </a:p>
          <a:p>
            <a:pPr marL="0" indent="0">
              <a:buNone/>
            </a:pPr>
            <a:r>
              <a:rPr lang="ro-RO" sz="1400"/>
              <a:t>GHEORGHIU	STEFAN	3000	3500</a:t>
            </a:r>
          </a:p>
          <a:p>
            <a:pPr marL="0" indent="0">
              <a:buNone/>
            </a:pPr>
            <a:r>
              <a:rPr lang="ro-RO" sz="1400"/>
              <a:t>ALBU	GHEORGHE	2200	2500</a:t>
            </a:r>
          </a:p>
          <a:p>
            <a:endParaRPr lang="ro-RO"/>
          </a:p>
        </p:txBody>
      </p:sp>
    </p:spTree>
    <p:extLst>
      <p:ext uri="{BB962C8B-B14F-4D97-AF65-F5344CB8AC3E}">
        <p14:creationId xmlns:p14="http://schemas.microsoft.com/office/powerpoint/2010/main" val="1359573299"/>
      </p:ext>
    </p:extLst>
  </p:cSld>
  <p:clrMapOvr>
    <a:masterClrMapping/>
  </p:clrMapOvr>
  <p:transition/>
  <p:timing/>
</p:sld>
</file>

<file path=ppt/slides/slide1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2662815-D70A-8746-8B81-E047C9A9EC5A}"/>
              </a:ext>
            </a:extLst>
          </p:cNvPr>
          <p:cNvSpPr>
            <a:spLocks noGrp="1"/>
          </p:cNvSpPr>
          <p:nvPr>
            <p:ph type="title"/>
          </p:nvPr>
        </p:nvSpPr>
        <p:spPr/>
        <p:txBody>
          <a:bodyPr/>
          <a:lstStyle/>
          <a:p>
            <a:r>
              <a:rPr lang="ro-RO"/>
              <a:t>Operatori SQL </a:t>
            </a:r>
            <a:endParaRPr lang="ro-RO"/>
          </a:p>
        </p:txBody>
      </p:sp>
      <p:sp>
        <p:nvSpPr>
          <p:cNvPr id="3" name="Content Placeholder 2">
            <a:extLst>
              <a:ext uri="{FF2B5EF4-FFF2-40B4-BE49-F238E27FC236}">
                <a16:creationId xmlns:a16="http://schemas.microsoft.com/office/drawing/2014/main" id="{9F8074C1-DA1B-2940-BE30-AB00BBA8221F}"/>
              </a:ext>
            </a:extLst>
          </p:cNvPr>
          <p:cNvSpPr>
            <a:spLocks noGrp="1"/>
          </p:cNvSpPr>
          <p:nvPr>
            <p:ph idx="1"/>
          </p:nvPr>
        </p:nvSpPr>
        <p:spPr/>
        <p:txBody>
          <a:bodyPr/>
          <a:lstStyle/>
          <a:p>
            <a:pPr lvl="0"/>
            <a:endParaRPr lang="ro-RO"/>
          </a:p>
          <a:p>
            <a:pPr lvl="0"/>
            <a:r>
              <a:rPr lang="ro-RO"/>
              <a:t>BETWEEN...AND...</a:t>
            </a:r>
          </a:p>
          <a:p>
            <a:pPr lvl="0"/>
            <a:r>
              <a:rPr lang="ro-RO"/>
              <a:t>IN</a:t>
            </a:r>
          </a:p>
          <a:p>
            <a:pPr lvl="0"/>
            <a:r>
              <a:rPr lang="ro-RO"/>
              <a:t>LIKE</a:t>
            </a:r>
          </a:p>
          <a:p>
            <a:pPr lvl="0"/>
            <a:r>
              <a:rPr lang="ro-RO"/>
              <a:t>IS NULL</a:t>
            </a:r>
          </a:p>
          <a:p>
            <a:endParaRPr lang="ro-RO"/>
          </a:p>
        </p:txBody>
      </p:sp>
    </p:spTree>
    <p:extLst>
      <p:ext uri="{BB962C8B-B14F-4D97-AF65-F5344CB8AC3E}">
        <p14:creationId xmlns:p14="http://schemas.microsoft.com/office/powerpoint/2010/main" val="3344898503"/>
      </p:ext>
    </p:extLst>
  </p:cSld>
  <p:clrMapOvr>
    <a:masterClrMapping/>
  </p:clrMapOvr>
  <p:transition/>
  <p:timing/>
</p:sld>
</file>

<file path=ppt/slides/slide1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C1776A5-A352-A240-B4CB-DEF9C067711D}"/>
              </a:ext>
            </a:extLst>
          </p:cNvPr>
          <p:cNvSpPr>
            <a:spLocks noGrp="1"/>
          </p:cNvSpPr>
          <p:nvPr>
            <p:ph type="title"/>
          </p:nvPr>
        </p:nvSpPr>
        <p:spPr/>
        <p:txBody>
          <a:bodyPr>
            <a:normAutofit fontScale="90000"/>
          </a:bodyPr>
          <a:lstStyle/>
          <a:p>
            <a:pPr lvl="0"/>
            <a:br>
              <a:rPr lang="ro-RO"/>
            </a:br>
            <a:r>
              <a:rPr lang="ro-RO" sz="4900"/>
              <a:t>BETWEEN...AND...</a:t>
            </a:r>
            <a:br>
              <a:rPr lang="ro-RO"/>
            </a:br>
            <a:endParaRPr lang="ro-RO"/>
          </a:p>
        </p:txBody>
      </p:sp>
      <p:sp>
        <p:nvSpPr>
          <p:cNvPr id="3" name="Content Placeholder 2">
            <a:extLst>
              <a:ext uri="{FF2B5EF4-FFF2-40B4-BE49-F238E27FC236}">
                <a16:creationId xmlns:a16="http://schemas.microsoft.com/office/drawing/2014/main" id="{560BA668-2D08-E541-BE28-AEC69C6AE04C}"/>
              </a:ext>
            </a:extLst>
          </p:cNvPr>
          <p:cNvSpPr>
            <a:spLocks noGrp="1"/>
          </p:cNvSpPr>
          <p:nvPr>
            <p:ph idx="1"/>
          </p:nvPr>
        </p:nvSpPr>
        <p:spPr/>
        <p:txBody>
          <a:bodyPr>
            <a:normAutofit/>
          </a:bodyPr>
          <a:lstStyle/>
          <a:p>
            <a:pPr marL="0" indent="0">
              <a:buNone/>
            </a:pPr>
            <a:r>
              <a:rPr lang="ro-RO"/>
              <a:t>SELECT nume, prenume, salariu </a:t>
            </a:r>
          </a:p>
          <a:p>
            <a:pPr marL="0" indent="0">
              <a:buNone/>
            </a:pPr>
            <a:r>
              <a:rPr lang="ro-RO"/>
              <a:t>FROM profesor </a:t>
            </a:r>
          </a:p>
          <a:p>
            <a:pPr marL="0" indent="0">
              <a:buNone/>
            </a:pPr>
            <a:r>
              <a:rPr lang="ro-RO"/>
              <a:t>WHERE salariu BETWEEN 2000 AND 3000;</a:t>
            </a:r>
          </a:p>
          <a:p>
            <a:pPr marL="0" indent="0">
              <a:buNone/>
            </a:pPr>
            <a:endParaRPr lang="ro-RO"/>
          </a:p>
          <a:p>
            <a:pPr marL="0" indent="0">
              <a:buNone/>
            </a:pPr>
            <a:r>
              <a:rPr lang="ro-RO" sz="1400"/>
              <a:t>NUME	PRENUME	SALARIU</a:t>
            </a:r>
          </a:p>
          <a:p>
            <a:pPr marL="0" indent="0">
              <a:buNone/>
            </a:pPr>
            <a:r>
              <a:rPr lang="ro-RO" sz="1400"/>
              <a:t>----------	----------	---------</a:t>
            </a:r>
          </a:p>
          <a:p>
            <a:pPr marL="0" indent="0">
              <a:buNone/>
            </a:pPr>
            <a:r>
              <a:rPr lang="ro-RO" sz="1400"/>
              <a:t>GHEORGHIU	STEFAN	3000</a:t>
            </a:r>
          </a:p>
          <a:p>
            <a:pPr marL="0" indent="0">
              <a:buNone/>
            </a:pPr>
            <a:r>
              <a:rPr lang="ro-RO" sz="1400"/>
              <a:t>MARIN	VLAD	2500</a:t>
            </a:r>
          </a:p>
          <a:p>
            <a:pPr marL="0" indent="0">
              <a:buNone/>
            </a:pPr>
            <a:r>
              <a:rPr lang="ro-RO" sz="1400"/>
              <a:t>GEORGESCU	CRISTIANA	2800</a:t>
            </a:r>
          </a:p>
          <a:p>
            <a:pPr marL="0" indent="0">
              <a:buNone/>
            </a:pPr>
            <a:r>
              <a:rPr lang="ro-RO" sz="1400"/>
              <a:t>ALBU	GHEORGHE	2200</a:t>
            </a:r>
          </a:p>
          <a:p>
            <a:endParaRPr lang="ro-RO"/>
          </a:p>
        </p:txBody>
      </p:sp>
    </p:spTree>
    <p:extLst>
      <p:ext uri="{BB962C8B-B14F-4D97-AF65-F5344CB8AC3E}">
        <p14:creationId xmlns:p14="http://schemas.microsoft.com/office/powerpoint/2010/main" val="3850898543"/>
      </p:ext>
    </p:extLst>
  </p:cSld>
  <p:clrMapOvr>
    <a:masterClrMapping/>
  </p:clrMapOvr>
  <p:transition/>
  <p:timing/>
</p:sld>
</file>

<file path=ppt/slides/slide1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2A41A67-A0E4-1748-B614-A41B12FCA261}"/>
              </a:ext>
            </a:extLst>
          </p:cNvPr>
          <p:cNvSpPr>
            <a:spLocks noGrp="1"/>
          </p:cNvSpPr>
          <p:nvPr>
            <p:ph type="title"/>
          </p:nvPr>
        </p:nvSpPr>
        <p:spPr/>
        <p:txBody>
          <a:bodyPr>
            <a:normAutofit fontScale="90000"/>
          </a:bodyPr>
          <a:lstStyle/>
          <a:p>
            <a:pPr lvl="0"/>
            <a:br>
              <a:rPr lang="ro-RO"/>
            </a:br>
            <a:r>
              <a:rPr lang="ro-RO" sz="4900"/>
              <a:t>IN</a:t>
            </a:r>
            <a:br>
              <a:rPr lang="ro-RO"/>
            </a:br>
            <a:endParaRPr lang="ro-RO"/>
          </a:p>
        </p:txBody>
      </p:sp>
      <p:sp>
        <p:nvSpPr>
          <p:cNvPr id="3" name="Content Placeholder 2">
            <a:extLst>
              <a:ext uri="{FF2B5EF4-FFF2-40B4-BE49-F238E27FC236}">
                <a16:creationId xmlns:a16="http://schemas.microsoft.com/office/drawing/2014/main" id="{4D3CC882-4B51-7E4E-830E-945F62E89991}"/>
              </a:ext>
            </a:extLst>
          </p:cNvPr>
          <p:cNvSpPr>
            <a:spLocks noGrp="1"/>
          </p:cNvSpPr>
          <p:nvPr>
            <p:ph idx="1"/>
          </p:nvPr>
        </p:nvSpPr>
        <p:spPr/>
        <p:txBody>
          <a:bodyPr>
            <a:normAutofit/>
          </a:bodyPr>
          <a:lstStyle/>
          <a:p>
            <a:r>
              <a:rPr lang="ro-RO"/>
              <a:t>SELECT nume, prenume, grad </a:t>
            </a:r>
          </a:p>
          <a:p>
            <a:r>
              <a:rPr lang="ro-RO"/>
              <a:t>FROM profesor </a:t>
            </a:r>
          </a:p>
          <a:p>
            <a:r>
              <a:rPr lang="ro-RO"/>
              <a:t>WHERE grad IN ('CONF', 'LECT', 'ASIST');</a:t>
            </a:r>
          </a:p>
          <a:p>
            <a:r>
              <a:rPr lang="ro-RO"/>
              <a:t> </a:t>
            </a:r>
          </a:p>
          <a:p>
            <a:pPr marL="0" indent="0">
              <a:buNone/>
            </a:pPr>
            <a:r>
              <a:rPr lang="ro-RO" sz="1400"/>
              <a:t>NUME	PRENUME	GRAD</a:t>
            </a:r>
          </a:p>
          <a:p>
            <a:pPr marL="0" indent="0">
              <a:buNone/>
            </a:pPr>
            <a:r>
              <a:rPr lang="ro-RO" sz="1400"/>
              <a:t>----------	----------	-----</a:t>
            </a:r>
          </a:p>
          <a:p>
            <a:pPr marL="0" indent="0">
              <a:buNone/>
            </a:pPr>
            <a:r>
              <a:rPr lang="ro-RO" sz="1400"/>
              <a:t>GEORGESCU	CRISTIANA	CONF</a:t>
            </a:r>
          </a:p>
          <a:p>
            <a:pPr marL="0" indent="0">
              <a:buNone/>
            </a:pPr>
            <a:r>
              <a:rPr lang="ro-RO" sz="1400"/>
              <a:t>IONESCU	VERONICA	ASIST</a:t>
            </a:r>
          </a:p>
          <a:p>
            <a:pPr marL="0" indent="0">
              <a:buNone/>
            </a:pPr>
            <a:r>
              <a:rPr lang="ro-RO" sz="1400"/>
              <a:t>ALBU	GHEORGHE	LECT</a:t>
            </a:r>
          </a:p>
          <a:p>
            <a:pPr marL="0" indent="0">
              <a:buNone/>
            </a:pPr>
            <a:r>
              <a:rPr lang="ro-RO" sz="1400"/>
              <a:t>VOINEA	MIRCEA	ASIST</a:t>
            </a:r>
          </a:p>
          <a:p>
            <a:pPr marL="0" indent="0">
              <a:buNone/>
            </a:pPr>
            <a:r>
              <a:rPr lang="ro-RO" sz="1400"/>
              <a:t>STANESCU	MARIA	ASIST</a:t>
            </a:r>
          </a:p>
          <a:p>
            <a:endParaRPr lang="ro-RO"/>
          </a:p>
        </p:txBody>
      </p:sp>
    </p:spTree>
    <p:extLst>
      <p:ext uri="{BB962C8B-B14F-4D97-AF65-F5344CB8AC3E}">
        <p14:creationId xmlns:p14="http://schemas.microsoft.com/office/powerpoint/2010/main" val="1625645965"/>
      </p:ext>
    </p:extLst>
  </p:cSld>
  <p:clrMapOvr>
    <a:masterClrMapping/>
  </p:clrMapOvr>
  <p:transition/>
  <p:timing/>
</p:sld>
</file>

<file path=ppt/slides/slide1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822CE0E-82BA-A24F-B864-BFC2B08FC975}"/>
              </a:ext>
            </a:extLst>
          </p:cNvPr>
          <p:cNvSpPr>
            <a:spLocks noGrp="1"/>
          </p:cNvSpPr>
          <p:nvPr>
            <p:ph type="title"/>
          </p:nvPr>
        </p:nvSpPr>
        <p:spPr/>
        <p:txBody>
          <a:bodyPr>
            <a:normAutofit fontScale="90000"/>
          </a:bodyPr>
          <a:lstStyle/>
          <a:p>
            <a:pPr lvl="0"/>
            <a:br>
              <a:rPr lang="ro-RO"/>
            </a:br>
            <a:br>
              <a:rPr lang="ro-RO"/>
            </a:br>
            <a:r>
              <a:rPr lang="ro-RO" sz="4900"/>
              <a:t>LIKE</a:t>
            </a:r>
            <a:br>
              <a:rPr lang="ro-RO"/>
            </a:br>
            <a:br>
              <a:rPr lang="ro-RO"/>
            </a:br>
            <a:endParaRPr lang="ro-RO"/>
          </a:p>
        </p:txBody>
      </p:sp>
      <p:sp>
        <p:nvSpPr>
          <p:cNvPr id="3" name="Content Placeholder 2">
            <a:extLst>
              <a:ext uri="{FF2B5EF4-FFF2-40B4-BE49-F238E27FC236}">
                <a16:creationId xmlns:a16="http://schemas.microsoft.com/office/drawing/2014/main" id="{FB89E0D9-2AA4-6D48-86B4-29A8A7FA17A4}"/>
              </a:ext>
            </a:extLst>
          </p:cNvPr>
          <p:cNvSpPr>
            <a:spLocks noGrp="1"/>
          </p:cNvSpPr>
          <p:nvPr>
            <p:ph idx="1"/>
          </p:nvPr>
        </p:nvSpPr>
        <p:spPr/>
        <p:txBody>
          <a:bodyPr>
            <a:normAutofit fontScale="85000" lnSpcReduction="20000"/>
          </a:bodyPr>
          <a:lstStyle/>
          <a:p>
            <a:r>
              <a:rPr lang="ro-RO"/>
              <a:t>SELECT nume, prenume FROM profesor WHERE nume LIKE 'G%';</a:t>
            </a:r>
          </a:p>
          <a:p>
            <a:pPr marL="0" indent="0">
              <a:buNone/>
            </a:pPr>
            <a:endParaRPr lang="ro-RO"/>
          </a:p>
          <a:p>
            <a:pPr marL="0" indent="0">
              <a:buNone/>
            </a:pPr>
            <a:r>
              <a:rPr lang="ro-RO" sz="1600"/>
              <a:t>NUME	PRENUME</a:t>
            </a:r>
          </a:p>
          <a:p>
            <a:pPr marL="0" indent="0">
              <a:buNone/>
            </a:pPr>
            <a:r>
              <a:rPr lang="ro-RO" sz="1600"/>
              <a:t>----------	----------</a:t>
            </a:r>
          </a:p>
          <a:p>
            <a:pPr marL="0" indent="0">
              <a:buNone/>
            </a:pPr>
            <a:r>
              <a:rPr lang="ro-RO" sz="1600"/>
              <a:t>GHEORGHIU	STEFAN</a:t>
            </a:r>
          </a:p>
          <a:p>
            <a:pPr marL="0" indent="0">
              <a:buNone/>
            </a:pPr>
            <a:r>
              <a:rPr lang="ro-RO" sz="1600"/>
              <a:t>GEORGESCU	CRISTIANA</a:t>
            </a:r>
          </a:p>
          <a:p>
            <a:pPr marL="0" indent="0">
              <a:buNone/>
            </a:pPr>
            <a:r>
              <a:rPr lang="ro-RO"/>
              <a:t>  </a:t>
            </a:r>
          </a:p>
          <a:p>
            <a:r>
              <a:rPr lang="ro-RO"/>
              <a:t>SQL&gt; SELECT nume, prenume FROM profesor WHERE nume LIKE '_O%';</a:t>
            </a:r>
          </a:p>
          <a:p>
            <a:pPr marL="0" indent="0">
              <a:buNone/>
            </a:pPr>
            <a:r>
              <a:rPr lang="ro-RO"/>
              <a:t> </a:t>
            </a:r>
          </a:p>
          <a:p>
            <a:pPr marL="0" indent="0">
              <a:buNone/>
            </a:pPr>
            <a:r>
              <a:rPr lang="ro-RO" sz="2200"/>
              <a:t>NUME	PRENUME</a:t>
            </a:r>
          </a:p>
          <a:p>
            <a:pPr marL="0" indent="0">
              <a:buNone/>
            </a:pPr>
            <a:r>
              <a:rPr lang="ro-RO" sz="2200"/>
              <a:t>----------	----------</a:t>
            </a:r>
          </a:p>
          <a:p>
            <a:pPr marL="0" indent="0">
              <a:buNone/>
            </a:pPr>
            <a:r>
              <a:rPr lang="ro-RO" sz="2200"/>
              <a:t>IONESCU	VERONICA</a:t>
            </a:r>
          </a:p>
          <a:p>
            <a:pPr marL="0" indent="0">
              <a:buNone/>
            </a:pPr>
            <a:r>
              <a:rPr lang="ro-RO" sz="2200"/>
              <a:t>VOINEA	MIRCEA</a:t>
            </a:r>
          </a:p>
          <a:p>
            <a:endParaRPr lang="ro-RO"/>
          </a:p>
        </p:txBody>
      </p:sp>
    </p:spTree>
    <p:extLst>
      <p:ext uri="{BB962C8B-B14F-4D97-AF65-F5344CB8AC3E}">
        <p14:creationId xmlns:p14="http://schemas.microsoft.com/office/powerpoint/2010/main" val="1031423799"/>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23FD462-7A3C-0947-A4BA-7BD2F463D4D1}"/>
              </a:ext>
            </a:extLst>
          </p:cNvPr>
          <p:cNvSpPr>
            <a:spLocks noGrp="1"/>
          </p:cNvSpPr>
          <p:nvPr>
            <p:ph type="title"/>
          </p:nvPr>
        </p:nvSpPr>
        <p:spPr/>
        <p:txBody>
          <a:bodyPr/>
          <a:lstStyle/>
          <a:p>
            <a:r>
              <a:rPr lang="ro-RO" err="1"/>
              <a:t>Intersect (intersectia)</a:t>
            </a:r>
          </a:p>
        </p:txBody>
      </p:sp>
      <p:graphicFrame>
        <p:nvGraphicFramePr>
          <p:cNvPr id="4" name="Content Placeholder 3">
            <a:extLst>
              <a:ext uri="{FF2B5EF4-FFF2-40B4-BE49-F238E27FC236}">
                <a16:creationId xmlns:a16="http://schemas.microsoft.com/office/drawing/2014/main" id="{9C38D95C-037C-2649-9EA4-66D00B2E2FF6}"/>
              </a:ext>
            </a:extLst>
          </p:cNvPr>
          <p:cNvGraphicFramePr>
            <a:graphicFrameLocks noGrp="1"/>
          </p:cNvGraphicFramePr>
          <p:nvPr>
            <p:ph idx="1"/>
            <p:extLst>
              <p:ext uri="{D42A27DB-BD31-4B8C-83A1-F6EECF244321}">
                <p14:modId xmlns:p14="http://schemas.microsoft.com/office/powerpoint/2010/main" val="3922457833"/>
              </p:ext>
            </p:extLst>
          </p:nvPr>
        </p:nvGraphicFramePr>
        <p:xfrm>
          <a:off x="1080654" y="2382980"/>
          <a:ext cx="10099962" cy="3144984"/>
        </p:xfrm>
        <a:graphic>
          <a:graphicData uri="http://schemas.openxmlformats.org/drawingml/2006/table">
            <a:tbl>
              <a:tblPr>
                <a:tableStyleId>{5C22544A-7EE6-4342-B048-85BDC9FD1C3A}</a:tableStyleId>
              </a:tblPr>
              <a:tblGrid>
                <a:gridCol w="700122">
                  <a:extLst>
                    <a:ext uri="{9D8B030D-6E8A-4147-A177-3AD203B41FA5}">
                      <a16:colId xmlns:a16="http://schemas.microsoft.com/office/drawing/2014/main" val="2485186170"/>
                    </a:ext>
                  </a:extLst>
                </a:gridCol>
                <a:gridCol w="1018033">
                  <a:extLst>
                    <a:ext uri="{9D8B030D-6E8A-4147-A177-3AD203B41FA5}">
                      <a16:colId xmlns:a16="http://schemas.microsoft.com/office/drawing/2014/main" val="3615008932"/>
                    </a:ext>
                  </a:extLst>
                </a:gridCol>
                <a:gridCol w="1018033">
                  <a:extLst>
                    <a:ext uri="{9D8B030D-6E8A-4147-A177-3AD203B41FA5}">
                      <a16:colId xmlns:a16="http://schemas.microsoft.com/office/drawing/2014/main" val="1003323384"/>
                    </a:ext>
                  </a:extLst>
                </a:gridCol>
                <a:gridCol w="759060">
                  <a:extLst>
                    <a:ext uri="{9D8B030D-6E8A-4147-A177-3AD203B41FA5}">
                      <a16:colId xmlns:a16="http://schemas.microsoft.com/office/drawing/2014/main" val="4217341943"/>
                    </a:ext>
                  </a:extLst>
                </a:gridCol>
                <a:gridCol w="507231">
                  <a:extLst>
                    <a:ext uri="{9D8B030D-6E8A-4147-A177-3AD203B41FA5}">
                      <a16:colId xmlns:a16="http://schemas.microsoft.com/office/drawing/2014/main" val="567264249"/>
                    </a:ext>
                  </a:extLst>
                </a:gridCol>
                <a:gridCol w="1018033">
                  <a:extLst>
                    <a:ext uri="{9D8B030D-6E8A-4147-A177-3AD203B41FA5}">
                      <a16:colId xmlns:a16="http://schemas.microsoft.com/office/drawing/2014/main" val="3946280712"/>
                    </a:ext>
                  </a:extLst>
                </a:gridCol>
                <a:gridCol w="1018033">
                  <a:extLst>
                    <a:ext uri="{9D8B030D-6E8A-4147-A177-3AD203B41FA5}">
                      <a16:colId xmlns:a16="http://schemas.microsoft.com/office/drawing/2014/main" val="3150119748"/>
                    </a:ext>
                  </a:extLst>
                </a:gridCol>
                <a:gridCol w="505445">
                  <a:extLst>
                    <a:ext uri="{9D8B030D-6E8A-4147-A177-3AD203B41FA5}">
                      <a16:colId xmlns:a16="http://schemas.microsoft.com/office/drawing/2014/main" val="3101459395"/>
                    </a:ext>
                  </a:extLst>
                </a:gridCol>
                <a:gridCol w="1519906">
                  <a:extLst>
                    <a:ext uri="{9D8B030D-6E8A-4147-A177-3AD203B41FA5}">
                      <a16:colId xmlns:a16="http://schemas.microsoft.com/office/drawing/2014/main" val="1709332984"/>
                    </a:ext>
                  </a:extLst>
                </a:gridCol>
                <a:gridCol w="1018033">
                  <a:extLst>
                    <a:ext uri="{9D8B030D-6E8A-4147-A177-3AD203B41FA5}">
                      <a16:colId xmlns:a16="http://schemas.microsoft.com/office/drawing/2014/main" val="3957035110"/>
                    </a:ext>
                  </a:extLst>
                </a:gridCol>
                <a:gridCol w="1018033">
                  <a:extLst>
                    <a:ext uri="{9D8B030D-6E8A-4147-A177-3AD203B41FA5}">
                      <a16:colId xmlns:a16="http://schemas.microsoft.com/office/drawing/2014/main" val="677349532"/>
                    </a:ext>
                  </a:extLst>
                </a:gridCol>
              </a:tblGrid>
              <a:tr h="786246">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R </a:t>
                      </a:r>
                      <a:r>
                        <a:rPr lang="ro-RO" sz="1200">
                          <a:effectLst/>
                          <a:sym typeface="Symbol" pitchFamily="2" charset="2"/>
                        </a:rPr>
                        <a:t></a:t>
                      </a:r>
                      <a:r>
                        <a:rPr lang="ro-RO" sz="1200">
                          <a:effectLst/>
                        </a:rPr>
                        <a:t> 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7428387"/>
                  </a:ext>
                </a:extLst>
              </a:tr>
              <a:tr h="786246">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28868241"/>
                  </a:ext>
                </a:extLst>
              </a:tr>
              <a:tr h="786246">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5547316"/>
                  </a:ext>
                </a:extLst>
              </a:tr>
              <a:tr h="786246">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9165845"/>
                  </a:ext>
                </a:extLst>
              </a:tr>
            </a:tbl>
          </a:graphicData>
        </a:graphic>
      </p:graphicFrame>
      <p:sp>
        <p:nvSpPr>
          <p:cNvPr id="6" name="TextBox 5">
            <a:extLst>
              <a:ext uri="{FF2B5EF4-FFF2-40B4-BE49-F238E27FC236}">
                <a16:creationId xmlns:a16="http://schemas.microsoft.com/office/drawing/2014/main" id="{6792AA7D-CCD9-B44D-BEBF-F4F511012ED3}"/>
              </a:ext>
            </a:extLst>
          </p:cNvPr>
          <p:cNvSpPr txBox="1"/>
          <p:nvPr/>
        </p:nvSpPr>
        <p:spPr>
          <a:xfrm>
            <a:off x="9615048" y="4239498"/>
            <a:ext cx="1496291" cy="1477328"/>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FROM R</a:t>
            </a:r>
          </a:p>
          <a:p>
            <a:r>
              <a:rPr lang="ro-RO"/>
              <a:t>INTERSECT</a:t>
            </a:r>
          </a:p>
          <a:p>
            <a:r>
              <a:rPr lang="ro-RO"/>
              <a:t>SELECT C, D</a:t>
            </a:r>
          </a:p>
          <a:p>
            <a:r>
              <a:rPr lang="ro-RO"/>
              <a:t>FROM S;</a:t>
            </a:r>
          </a:p>
          <a:p>
            <a:endParaRPr lang="ro-RO"/>
          </a:p>
        </p:txBody>
      </p:sp>
    </p:spTree>
    <p:extLst>
      <p:ext uri="{BB962C8B-B14F-4D97-AF65-F5344CB8AC3E}">
        <p14:creationId xmlns:p14="http://schemas.microsoft.com/office/powerpoint/2010/main" val="2208130710"/>
      </p:ext>
    </p:extLst>
  </p:cSld>
  <p:clrMapOvr>
    <a:masterClrMapping/>
  </p:clrMapOvr>
  <p:transition/>
  <p:timing/>
</p:sld>
</file>

<file path=ppt/slides/slide1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8FDA486-934B-7948-AABB-4D461D4C7F9E}"/>
              </a:ext>
            </a:extLst>
          </p:cNvPr>
          <p:cNvSpPr>
            <a:spLocks noGrp="1"/>
          </p:cNvSpPr>
          <p:nvPr>
            <p:ph type="title"/>
          </p:nvPr>
        </p:nvSpPr>
        <p:spPr/>
        <p:txBody>
          <a:bodyPr/>
          <a:lstStyle/>
          <a:p>
            <a:r>
              <a:rPr lang="ro-RO"/>
              <a:t>IS NULL</a:t>
            </a:r>
          </a:p>
        </p:txBody>
      </p:sp>
      <p:sp>
        <p:nvSpPr>
          <p:cNvPr id="3" name="Content Placeholder 2">
            <a:extLst>
              <a:ext uri="{FF2B5EF4-FFF2-40B4-BE49-F238E27FC236}">
                <a16:creationId xmlns:a16="http://schemas.microsoft.com/office/drawing/2014/main" id="{9561C71B-4867-E24B-A565-E4B1CE7ED0D6}"/>
              </a:ext>
            </a:extLst>
          </p:cNvPr>
          <p:cNvSpPr>
            <a:spLocks noGrp="1"/>
          </p:cNvSpPr>
          <p:nvPr>
            <p:ph idx="1"/>
          </p:nvPr>
        </p:nvSpPr>
        <p:spPr/>
        <p:txBody>
          <a:bodyPr/>
          <a:lstStyle/>
          <a:p>
            <a:r>
              <a:rPr lang="ro-RO"/>
              <a:t>SELECT nume, prenume FROM profesor WHERE prima = NULL;</a:t>
            </a:r>
          </a:p>
          <a:p>
            <a:pPr marL="0" indent="0">
              <a:buNone/>
            </a:pPr>
            <a:endParaRPr lang="ro-RO"/>
          </a:p>
          <a:p>
            <a:r>
              <a:rPr lang="ro-RO"/>
              <a:t>SELECT nume, prenume FROM profesor WHERE prima &lt;&gt; NULL;</a:t>
            </a:r>
          </a:p>
          <a:p>
            <a:endParaRPr lang="ro-RO"/>
          </a:p>
        </p:txBody>
      </p:sp>
    </p:spTree>
    <p:extLst>
      <p:ext uri="{BB962C8B-B14F-4D97-AF65-F5344CB8AC3E}">
        <p14:creationId xmlns:p14="http://schemas.microsoft.com/office/powerpoint/2010/main" val="2778197799"/>
      </p:ext>
    </p:extLst>
  </p:cSld>
  <p:clrMapOvr>
    <a:masterClrMapping/>
  </p:clrMapOvr>
  <p:transition/>
  <p:timing/>
</p:sld>
</file>

<file path=ppt/slides/slide1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8FDA486-934B-7948-AABB-4D461D4C7F9E}"/>
              </a:ext>
            </a:extLst>
          </p:cNvPr>
          <p:cNvSpPr>
            <a:spLocks noGrp="1"/>
          </p:cNvSpPr>
          <p:nvPr>
            <p:ph type="title"/>
          </p:nvPr>
        </p:nvSpPr>
        <p:spPr/>
        <p:txBody>
          <a:bodyPr/>
          <a:lstStyle/>
          <a:p>
            <a:r>
              <a:rPr lang="ro-RO"/>
              <a:t>IS NULL</a:t>
            </a:r>
          </a:p>
        </p:txBody>
      </p:sp>
      <p:sp>
        <p:nvSpPr>
          <p:cNvPr id="3" name="Content Placeholder 2">
            <a:extLst>
              <a:ext uri="{FF2B5EF4-FFF2-40B4-BE49-F238E27FC236}">
                <a16:creationId xmlns:a16="http://schemas.microsoft.com/office/drawing/2014/main" id="{9561C71B-4867-E24B-A565-E4B1CE7ED0D6}"/>
              </a:ext>
            </a:extLst>
          </p:cNvPr>
          <p:cNvSpPr>
            <a:spLocks noGrp="1"/>
          </p:cNvSpPr>
          <p:nvPr>
            <p:ph idx="1"/>
          </p:nvPr>
        </p:nvSpPr>
        <p:spPr/>
        <p:txBody>
          <a:bodyPr/>
          <a:lstStyle/>
          <a:p>
            <a:r>
              <a:rPr lang="ro-RO"/>
              <a:t>SELECT nume, prenume FROM profesor WHERE prima = NULL;</a:t>
            </a:r>
          </a:p>
          <a:p>
            <a:pPr marL="0" indent="0">
              <a:buNone/>
            </a:pPr>
            <a:endParaRPr lang="ro-RO"/>
          </a:p>
          <a:p>
            <a:r>
              <a:rPr lang="ro-RO"/>
              <a:t>SELECT nume, prenume FROM profesor WHERE prima &lt;&gt; NULL;</a:t>
            </a:r>
          </a:p>
          <a:p>
            <a:endParaRPr lang="ro-RO"/>
          </a:p>
          <a:p>
            <a:r>
              <a:rPr lang="ro-RO"/>
              <a:t>SELECT nume, prenume FROM profesor WHERE NOT(prima = NULL);</a:t>
            </a:r>
          </a:p>
          <a:p>
            <a:pPr marL="0" indent="0">
              <a:buNone/>
            </a:pPr>
            <a:endParaRPr lang="ro-RO"/>
          </a:p>
          <a:p>
            <a:r>
              <a:rPr lang="ro-RO"/>
              <a:t>SELECT nume, prenume FROM profesor WHERE NOT(prima &lt;&gt; NULL);</a:t>
            </a:r>
          </a:p>
          <a:p>
            <a:endParaRPr lang="ro-RO"/>
          </a:p>
        </p:txBody>
      </p:sp>
    </p:spTree>
    <p:extLst>
      <p:ext uri="{BB962C8B-B14F-4D97-AF65-F5344CB8AC3E}">
        <p14:creationId xmlns:p14="http://schemas.microsoft.com/office/powerpoint/2010/main" val="1430406000"/>
      </p:ext>
    </p:extLst>
  </p:cSld>
  <p:clrMapOvr>
    <a:masterClrMapping/>
  </p:clrMapOvr>
  <p:transition/>
  <p:timing/>
</p:sld>
</file>

<file path=ppt/slides/slide1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8FDA486-934B-7948-AABB-4D461D4C7F9E}"/>
              </a:ext>
            </a:extLst>
          </p:cNvPr>
          <p:cNvSpPr>
            <a:spLocks noGrp="1"/>
          </p:cNvSpPr>
          <p:nvPr>
            <p:ph type="title"/>
          </p:nvPr>
        </p:nvSpPr>
        <p:spPr/>
        <p:txBody>
          <a:bodyPr/>
          <a:lstStyle/>
          <a:p>
            <a:r>
              <a:rPr lang="ro-RO"/>
              <a:t>IS NULL</a:t>
            </a:r>
          </a:p>
        </p:txBody>
      </p:sp>
      <p:sp>
        <p:nvSpPr>
          <p:cNvPr id="3" name="Content Placeholder 2">
            <a:extLst>
              <a:ext uri="{FF2B5EF4-FFF2-40B4-BE49-F238E27FC236}">
                <a16:creationId xmlns:a16="http://schemas.microsoft.com/office/drawing/2014/main" id="{9561C71B-4867-E24B-A565-E4B1CE7ED0D6}"/>
              </a:ext>
            </a:extLst>
          </p:cNvPr>
          <p:cNvSpPr>
            <a:spLocks noGrp="1"/>
          </p:cNvSpPr>
          <p:nvPr>
            <p:ph idx="1"/>
          </p:nvPr>
        </p:nvSpPr>
        <p:spPr/>
        <p:txBody>
          <a:bodyPr/>
          <a:lstStyle/>
          <a:p>
            <a:r>
              <a:rPr lang="ro-RO"/>
              <a:t>SQL foloseste logica cu trei valori: TRUE, FALSE, UNKNOWN </a:t>
            </a:r>
          </a:p>
          <a:p>
            <a:r>
              <a:rPr lang="ro-RO"/>
              <a:t>Este necesar un operator special pentru compararea cu NULL</a:t>
            </a:r>
          </a:p>
          <a:p>
            <a:endParaRPr lang="ro-RO"/>
          </a:p>
          <a:p>
            <a:r>
              <a:rPr lang="ro-RO"/>
              <a:t>SELECT nume, prenume FROM profesor WHERE prima IS NULL;</a:t>
            </a:r>
          </a:p>
          <a:p>
            <a:endParaRPr lang="ro-RO"/>
          </a:p>
          <a:p>
            <a:r>
              <a:rPr lang="ro-RO"/>
              <a:t>SELECT nume, prenume FROM profesor WHERE prima IS NOT NULL;</a:t>
            </a:r>
          </a:p>
          <a:p>
            <a:endParaRPr lang="ro-RO"/>
          </a:p>
          <a:p>
            <a:endParaRPr lang="ro-RO"/>
          </a:p>
        </p:txBody>
      </p:sp>
    </p:spTree>
    <p:extLst>
      <p:ext uri="{BB962C8B-B14F-4D97-AF65-F5344CB8AC3E}">
        <p14:creationId xmlns:p14="http://schemas.microsoft.com/office/powerpoint/2010/main" val="1894711221"/>
      </p:ext>
    </p:extLst>
  </p:cSld>
  <p:clrMapOvr>
    <a:masterClrMapping/>
  </p:clrMapOvr>
  <p:transition/>
  <p:timing/>
</p:sld>
</file>

<file path=ppt/slides/slide1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42B3D53-F0D4-774F-8BC9-98A5EF79EBF9}"/>
              </a:ext>
            </a:extLst>
          </p:cNvPr>
          <p:cNvSpPr>
            <a:spLocks noGrp="1"/>
          </p:cNvSpPr>
          <p:nvPr>
            <p:ph type="title"/>
          </p:nvPr>
        </p:nvSpPr>
        <p:spPr/>
        <p:txBody>
          <a:bodyPr/>
          <a:lstStyle/>
          <a:p>
            <a:r>
              <a:rPr lang="ro-RO" err="1"/>
              <a:t>Funcţii referitoare la mai multe înregistrări </a:t>
            </a:r>
            <a:endParaRPr lang="ro-RO"/>
          </a:p>
        </p:txBody>
      </p:sp>
      <p:sp>
        <p:nvSpPr>
          <p:cNvPr id="3" name="Content Placeholder 2">
            <a:extLst>
              <a:ext uri="{FF2B5EF4-FFF2-40B4-BE49-F238E27FC236}">
                <a16:creationId xmlns:a16="http://schemas.microsoft.com/office/drawing/2014/main" id="{E5E6B511-0696-5746-AA62-FBB4BB31E48D}"/>
              </a:ext>
            </a:extLst>
          </p:cNvPr>
          <p:cNvSpPr>
            <a:spLocks noGrp="1"/>
          </p:cNvSpPr>
          <p:nvPr>
            <p:ph idx="1"/>
          </p:nvPr>
        </p:nvSpPr>
        <p:spPr/>
        <p:txBody>
          <a:bodyPr>
            <a:normAutofit/>
          </a:bodyPr>
          <a:lstStyle/>
          <a:p>
            <a:pPr lvl="0"/>
            <a:r>
              <a:rPr lang="ro-RO"/>
              <a:t>COUNT - numărul de înregistrări care îndeplinesc o anumită condiţie;</a:t>
            </a:r>
          </a:p>
          <a:p>
            <a:pPr lvl="0"/>
            <a:r>
              <a:rPr lang="ro-RO"/>
              <a:t>MAX - cea mai mare valoare dintr-o coloană;</a:t>
            </a:r>
          </a:p>
          <a:p>
            <a:pPr lvl="0"/>
            <a:r>
              <a:rPr lang="ro-RO"/>
              <a:t>MIN - cea mai mică valoare dintr-o coloană;</a:t>
            </a:r>
          </a:p>
          <a:p>
            <a:pPr lvl="0"/>
            <a:r>
              <a:rPr lang="ro-RO"/>
              <a:t>SUM - suma tuturor valorilor dintr-o coloană;</a:t>
            </a:r>
          </a:p>
          <a:p>
            <a:pPr lvl="0"/>
            <a:r>
              <a:rPr lang="ro-RO"/>
              <a:t>AVG -  valoarea medie a unei coloane;</a:t>
            </a:r>
          </a:p>
          <a:p>
            <a:pPr lvl="0"/>
            <a:r>
              <a:rPr lang="ro-RO"/>
              <a:t>STDDEV - abaterea sau deviaţia standard a unei coloane numerice;</a:t>
            </a:r>
          </a:p>
          <a:p>
            <a:pPr lvl="0"/>
            <a:r>
              <a:rPr lang="ro-RO"/>
              <a:t>VARIANCE - dispersia, (pătratul unei deviaţii standard).</a:t>
            </a:r>
          </a:p>
        </p:txBody>
      </p:sp>
    </p:spTree>
    <p:extLst>
      <p:ext uri="{BB962C8B-B14F-4D97-AF65-F5344CB8AC3E}">
        <p14:creationId xmlns:p14="http://schemas.microsoft.com/office/powerpoint/2010/main" val="764185957"/>
      </p:ext>
    </p:extLst>
  </p:cSld>
  <p:clrMapOvr>
    <a:masterClrMapping/>
  </p:clrMapOvr>
  <p:transition/>
  <p:timing/>
</p:sld>
</file>

<file path=ppt/slides/slide1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45E3C64-DFFD-5D4D-84A9-6F92ED2128E0}"/>
              </a:ext>
            </a:extLst>
          </p:cNvPr>
          <p:cNvSpPr>
            <a:spLocks noGrp="1"/>
          </p:cNvSpPr>
          <p:nvPr>
            <p:ph type="title"/>
          </p:nvPr>
        </p:nvSpPr>
        <p:spPr/>
        <p:txBody>
          <a:bodyPr/>
          <a:lstStyle/>
          <a:p>
            <a:r>
              <a:rPr lang="ro-RO" err="1"/>
              <a:t>Funcţii referitoare la mai multe înregistrări </a:t>
            </a:r>
            <a:endParaRPr lang="ro-RO"/>
          </a:p>
        </p:txBody>
      </p:sp>
      <p:sp>
        <p:nvSpPr>
          <p:cNvPr id="3" name="Content Placeholder 2">
            <a:extLst>
              <a:ext uri="{FF2B5EF4-FFF2-40B4-BE49-F238E27FC236}">
                <a16:creationId xmlns:a16="http://schemas.microsoft.com/office/drawing/2014/main" id="{274BE4D4-8392-844B-AF19-192D95CDA334}"/>
              </a:ext>
            </a:extLst>
          </p:cNvPr>
          <p:cNvSpPr>
            <a:spLocks noGrp="1"/>
          </p:cNvSpPr>
          <p:nvPr>
            <p:ph idx="1"/>
          </p:nvPr>
        </p:nvSpPr>
        <p:spPr/>
        <p:txBody>
          <a:bodyPr>
            <a:normAutofit/>
          </a:bodyPr>
          <a:lstStyle/>
          <a:p>
            <a:r>
              <a:rPr lang="ro-RO"/>
              <a:t>SELECT MIN(salariu), MAX(salariu), AVG(salariu), COUNT(*) </a:t>
            </a:r>
          </a:p>
          <a:p>
            <a:r>
              <a:rPr lang="ro-RO"/>
              <a:t>FROM profesor;</a:t>
            </a:r>
          </a:p>
          <a:p>
            <a:pPr marL="0" indent="0">
              <a:buNone/>
            </a:pPr>
            <a:r>
              <a:rPr lang="ro-RO"/>
              <a:t> </a:t>
            </a:r>
          </a:p>
          <a:p>
            <a:pPr marL="0" indent="0">
              <a:buNone/>
            </a:pPr>
            <a:r>
              <a:rPr lang="ro-RO"/>
              <a:t> </a:t>
            </a:r>
          </a:p>
          <a:p>
            <a:pPr marL="0" indent="0">
              <a:buNone/>
            </a:pPr>
            <a:r>
              <a:rPr lang="ro-RO" sz="1400"/>
              <a:t>MIN(SALARIU)	MAX(SALARIU)	AVG(SALARIU)	COUNT(*)</a:t>
            </a:r>
          </a:p>
          <a:p>
            <a:pPr marL="0" indent="0">
              <a:buNone/>
            </a:pPr>
            <a:r>
              <a:rPr lang="ro-RO" sz="1400"/>
              <a:t>------------		------------		------------		---------</a:t>
            </a:r>
          </a:p>
          <a:p>
            <a:pPr marL="0" indent="0">
              <a:buNone/>
            </a:pPr>
            <a:r>
              <a:rPr lang="ro-RO" sz="1400"/>
              <a:t> 1200	       	 3000		2057.1429		7</a:t>
            </a:r>
          </a:p>
          <a:p>
            <a:endParaRPr lang="ro-RO"/>
          </a:p>
        </p:txBody>
      </p:sp>
    </p:spTree>
    <p:extLst>
      <p:ext uri="{BB962C8B-B14F-4D97-AF65-F5344CB8AC3E}">
        <p14:creationId xmlns:p14="http://schemas.microsoft.com/office/powerpoint/2010/main" val="2101328259"/>
      </p:ext>
    </p:extLst>
  </p:cSld>
  <p:clrMapOvr>
    <a:masterClrMapping/>
  </p:clrMapOvr>
  <p:transition/>
  <p:timing/>
</p:sld>
</file>

<file path=ppt/slides/slide1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45E3C64-DFFD-5D4D-84A9-6F92ED2128E0}"/>
              </a:ext>
            </a:extLst>
          </p:cNvPr>
          <p:cNvSpPr>
            <a:spLocks noGrp="1"/>
          </p:cNvSpPr>
          <p:nvPr>
            <p:ph type="title"/>
          </p:nvPr>
        </p:nvSpPr>
        <p:spPr/>
        <p:txBody>
          <a:bodyPr/>
          <a:lstStyle/>
          <a:p>
            <a:r>
              <a:rPr lang="ro-RO" err="1"/>
              <a:t>Funcţii referitoare la mai multe înregistrări </a:t>
            </a:r>
            <a:endParaRPr lang="ro-RO"/>
          </a:p>
        </p:txBody>
      </p:sp>
      <p:sp>
        <p:nvSpPr>
          <p:cNvPr id="3" name="Content Placeholder 2">
            <a:extLst>
              <a:ext uri="{FF2B5EF4-FFF2-40B4-BE49-F238E27FC236}">
                <a16:creationId xmlns:a16="http://schemas.microsoft.com/office/drawing/2014/main" id="{274BE4D4-8392-844B-AF19-192D95CDA334}"/>
              </a:ext>
            </a:extLst>
          </p:cNvPr>
          <p:cNvSpPr>
            <a:spLocks noGrp="1"/>
          </p:cNvSpPr>
          <p:nvPr>
            <p:ph idx="1"/>
          </p:nvPr>
        </p:nvSpPr>
        <p:spPr/>
        <p:txBody>
          <a:bodyPr>
            <a:normAutofit/>
          </a:bodyPr>
          <a:lstStyle/>
          <a:p>
            <a:r>
              <a:rPr lang="ro-RO"/>
              <a:t>Toate funcţiile, cu excepţia funcţiei COUNT, operează asupra unei coloane sau unei expresii, care este specificată ca parametru al funcţiei.</a:t>
            </a:r>
          </a:p>
          <a:p>
            <a:endParaRPr lang="ro-RO"/>
          </a:p>
          <a:p>
            <a:r>
              <a:rPr lang="ro-RO"/>
              <a:t>SELECT COUNT(*) </a:t>
            </a:r>
          </a:p>
          <a:p>
            <a:r>
              <a:rPr lang="ro-RO"/>
              <a:t>FROM profesor;</a:t>
            </a:r>
          </a:p>
          <a:p>
            <a:pPr marL="0" indent="0">
              <a:buNone/>
            </a:pPr>
            <a:endParaRPr lang="ro-RO"/>
          </a:p>
          <a:p>
            <a:r>
              <a:rPr lang="ro-RO"/>
              <a:t>SELECT COUNT(prima) </a:t>
            </a:r>
          </a:p>
          <a:p>
            <a:r>
              <a:rPr lang="ro-RO"/>
              <a:t>FROM profesor;</a:t>
            </a:r>
          </a:p>
          <a:p>
            <a:endParaRPr lang="ro-RO"/>
          </a:p>
          <a:p>
            <a:endParaRPr lang="ro-RO"/>
          </a:p>
        </p:txBody>
      </p:sp>
    </p:spTree>
    <p:extLst>
      <p:ext uri="{BB962C8B-B14F-4D97-AF65-F5344CB8AC3E}">
        <p14:creationId xmlns:p14="http://schemas.microsoft.com/office/powerpoint/2010/main" val="3326884276"/>
      </p:ext>
    </p:extLst>
  </p:cSld>
  <p:clrMapOvr>
    <a:masterClrMapping/>
  </p:clrMapOvr>
  <p:transition/>
  <p:timing/>
</p:sld>
</file>

<file path=ppt/slides/slide1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45E3C64-DFFD-5D4D-84A9-6F92ED2128E0}"/>
              </a:ext>
            </a:extLst>
          </p:cNvPr>
          <p:cNvSpPr>
            <a:spLocks noGrp="1"/>
          </p:cNvSpPr>
          <p:nvPr>
            <p:ph type="title"/>
          </p:nvPr>
        </p:nvSpPr>
        <p:spPr/>
        <p:txBody>
          <a:bodyPr/>
          <a:lstStyle/>
          <a:p>
            <a:r>
              <a:rPr lang="ro-RO" err="1"/>
              <a:t>Funcţii referitoare la mai multe înregistrări </a:t>
            </a:r>
            <a:endParaRPr lang="ro-RO"/>
          </a:p>
        </p:txBody>
      </p:sp>
      <p:sp>
        <p:nvSpPr>
          <p:cNvPr id="3" name="Content Placeholder 2">
            <a:extLst>
              <a:ext uri="{FF2B5EF4-FFF2-40B4-BE49-F238E27FC236}">
                <a16:creationId xmlns:a16="http://schemas.microsoft.com/office/drawing/2014/main" id="{274BE4D4-8392-844B-AF19-192D95CDA334}"/>
              </a:ext>
            </a:extLst>
          </p:cNvPr>
          <p:cNvSpPr>
            <a:spLocks noGrp="1"/>
          </p:cNvSpPr>
          <p:nvPr>
            <p:ph idx="1"/>
          </p:nvPr>
        </p:nvSpPr>
        <p:spPr/>
        <p:txBody>
          <a:bodyPr>
            <a:normAutofit/>
          </a:bodyPr>
          <a:lstStyle/>
          <a:p>
            <a:r>
              <a:rPr lang="ro-RO"/>
              <a:t>In lista de SELECT nu pot apare funcţii de grup alături de nume de coloane care iau valori pentru fiecare înregistrare în parte.</a:t>
            </a:r>
          </a:p>
          <a:p>
            <a:endParaRPr lang="ro-RO"/>
          </a:p>
          <a:p>
            <a:r>
              <a:rPr lang="ro-RO"/>
              <a:t>SELECT nume, MIN(salariu) FROM profesor;</a:t>
            </a:r>
          </a:p>
          <a:p>
            <a:endParaRPr lang="ro-RO"/>
          </a:p>
          <a:p>
            <a:r>
              <a:rPr lang="ro-RO"/>
              <a:t>ERROR at line 1:</a:t>
            </a:r>
          </a:p>
          <a:p>
            <a:r>
              <a:rPr lang="ro-RO"/>
              <a:t>ORA-00937: not a single-group group function</a:t>
            </a:r>
            <a:endParaRPr lang="ro-RO"/>
          </a:p>
          <a:p>
            <a:endParaRPr lang="ro-RO"/>
          </a:p>
          <a:p>
            <a:endParaRPr lang="ro-RO"/>
          </a:p>
        </p:txBody>
      </p:sp>
    </p:spTree>
    <p:extLst>
      <p:ext uri="{BB962C8B-B14F-4D97-AF65-F5344CB8AC3E}">
        <p14:creationId xmlns:p14="http://schemas.microsoft.com/office/powerpoint/2010/main" val="606891862"/>
      </p:ext>
    </p:extLst>
  </p:cSld>
  <p:clrMapOvr>
    <a:masterClrMapping/>
  </p:clrMapOvr>
  <p:transition/>
  <p:timing/>
</p:sld>
</file>

<file path=ppt/slides/slide1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EC80B63-3E7E-804E-A403-F10A7AB55BB5}"/>
              </a:ext>
            </a:extLst>
          </p:cNvPr>
          <p:cNvSpPr>
            <a:spLocks noGrp="1"/>
          </p:cNvSpPr>
          <p:nvPr>
            <p:ph type="title"/>
          </p:nvPr>
        </p:nvSpPr>
        <p:spPr/>
        <p:txBody>
          <a:bodyPr/>
          <a:lstStyle/>
          <a:p>
            <a:r>
              <a:rPr lang="ro-RO"/>
              <a:t>Clauza GROUP BY</a:t>
            </a:r>
          </a:p>
        </p:txBody>
      </p:sp>
      <p:sp>
        <p:nvSpPr>
          <p:cNvPr id="3" name="Content Placeholder 2">
            <a:extLst>
              <a:ext uri="{FF2B5EF4-FFF2-40B4-BE49-F238E27FC236}">
                <a16:creationId xmlns:a16="http://schemas.microsoft.com/office/drawing/2014/main" id="{1A7ECCE2-098D-F942-8457-EC16984E230F}"/>
              </a:ext>
            </a:extLst>
          </p:cNvPr>
          <p:cNvSpPr>
            <a:spLocks noGrp="1"/>
          </p:cNvSpPr>
          <p:nvPr>
            <p:ph idx="1"/>
          </p:nvPr>
        </p:nvSpPr>
        <p:spPr/>
        <p:txBody>
          <a:bodyPr>
            <a:normAutofit fontScale="92500" lnSpcReduction="20000"/>
          </a:bodyPr>
          <a:lstStyle/>
          <a:p>
            <a:r>
              <a:rPr lang="ro-RO" err="1"/>
              <a:t>Imparte din punct de vedere logic un tabel în grupuri de înregistrări. </a:t>
            </a:r>
          </a:p>
          <a:p>
            <a:endParaRPr lang="ro-RO"/>
          </a:p>
          <a:p>
            <a:r>
              <a:rPr lang="ro-RO"/>
              <a:t>SELECT grad, AVG (salariu) </a:t>
            </a:r>
          </a:p>
          <a:p>
            <a:r>
              <a:rPr lang="ro-RO"/>
              <a:t>FROM profesor </a:t>
            </a:r>
          </a:p>
          <a:p>
            <a:r>
              <a:rPr lang="ro-RO"/>
              <a:t>GROUP BY grad;</a:t>
            </a:r>
          </a:p>
          <a:p>
            <a:pPr marL="0" indent="0">
              <a:buNone/>
            </a:pPr>
            <a:r>
              <a:rPr lang="ro-RO"/>
              <a:t> </a:t>
            </a:r>
          </a:p>
          <a:p>
            <a:pPr marL="0" indent="0">
              <a:buNone/>
            </a:pPr>
            <a:r>
              <a:rPr lang="ro-RO" sz="1500"/>
              <a:t>GRAD	AVG(SALARIU)</a:t>
            </a:r>
          </a:p>
          <a:p>
            <a:pPr marL="0" indent="0">
              <a:buNone/>
            </a:pPr>
            <a:r>
              <a:rPr lang="ro-RO" sz="1500"/>
              <a:t>-----	------------</a:t>
            </a:r>
          </a:p>
          <a:p>
            <a:pPr marL="0" indent="0">
              <a:buNone/>
            </a:pPr>
            <a:r>
              <a:rPr lang="ro-RO" sz="1500"/>
              <a:t>ASIST	1300</a:t>
            </a:r>
          </a:p>
          <a:p>
            <a:pPr marL="0" indent="0">
              <a:buNone/>
            </a:pPr>
            <a:r>
              <a:rPr lang="ro-RO" sz="1500"/>
              <a:t>CONF	2800</a:t>
            </a:r>
          </a:p>
          <a:p>
            <a:pPr marL="0" indent="0">
              <a:buNone/>
            </a:pPr>
            <a:r>
              <a:rPr lang="ro-RO" sz="1500"/>
              <a:t>LECT	2200</a:t>
            </a:r>
          </a:p>
          <a:p>
            <a:pPr marL="0" indent="0">
              <a:buNone/>
            </a:pPr>
            <a:r>
              <a:rPr lang="ro-RO" sz="1500"/>
              <a:t>PROF	2750</a:t>
            </a:r>
          </a:p>
          <a:p>
            <a:endParaRPr lang="ro-RO"/>
          </a:p>
        </p:txBody>
      </p:sp>
    </p:spTree>
    <p:extLst>
      <p:ext uri="{BB962C8B-B14F-4D97-AF65-F5344CB8AC3E}">
        <p14:creationId xmlns:p14="http://schemas.microsoft.com/office/powerpoint/2010/main" val="3176097901"/>
      </p:ext>
    </p:extLst>
  </p:cSld>
  <p:clrMapOvr>
    <a:masterClrMapping/>
  </p:clrMapOvr>
  <p:transition/>
  <p:timing/>
</p:sld>
</file>

<file path=ppt/slides/slide1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EC80B63-3E7E-804E-A403-F10A7AB55BB5}"/>
              </a:ext>
            </a:extLst>
          </p:cNvPr>
          <p:cNvSpPr>
            <a:spLocks noGrp="1"/>
          </p:cNvSpPr>
          <p:nvPr>
            <p:ph type="title"/>
          </p:nvPr>
        </p:nvSpPr>
        <p:spPr/>
        <p:txBody>
          <a:bodyPr/>
          <a:lstStyle/>
          <a:p>
            <a:r>
              <a:rPr lang="ro-RO"/>
              <a:t>Clauza GROUP BY</a:t>
            </a:r>
          </a:p>
        </p:txBody>
      </p:sp>
      <p:sp>
        <p:nvSpPr>
          <p:cNvPr id="3" name="Content Placeholder 2">
            <a:extLst>
              <a:ext uri="{FF2B5EF4-FFF2-40B4-BE49-F238E27FC236}">
                <a16:creationId xmlns:a16="http://schemas.microsoft.com/office/drawing/2014/main" id="{1A7ECCE2-098D-F942-8457-EC16984E230F}"/>
              </a:ext>
            </a:extLst>
          </p:cNvPr>
          <p:cNvSpPr>
            <a:spLocks noGrp="1"/>
          </p:cNvSpPr>
          <p:nvPr>
            <p:ph idx="1"/>
          </p:nvPr>
        </p:nvSpPr>
        <p:spPr/>
        <p:txBody>
          <a:bodyPr>
            <a:normAutofit fontScale="92500" lnSpcReduction="10000"/>
          </a:bodyPr>
          <a:lstStyle/>
          <a:p>
            <a:r>
              <a:rPr lang="ro-RO"/>
              <a:t>SELECT grad, MAX(salariu) </a:t>
            </a:r>
          </a:p>
          <a:p>
            <a:r>
              <a:rPr lang="ro-RO"/>
              <a:t>FROM profesor </a:t>
            </a:r>
          </a:p>
          <a:p>
            <a:r>
              <a:rPr lang="ro-RO"/>
              <a:t>WHERE prima IS NOT NULL </a:t>
            </a:r>
          </a:p>
          <a:p>
            <a:r>
              <a:rPr lang="ro-RO"/>
              <a:t>GROUP BY grad;</a:t>
            </a:r>
          </a:p>
          <a:p>
            <a:pPr marL="0" indent="0">
              <a:buNone/>
            </a:pPr>
            <a:endParaRPr lang="ro-RO"/>
          </a:p>
          <a:p>
            <a:pPr marL="0" indent="0">
              <a:buNone/>
            </a:pPr>
            <a:r>
              <a:rPr lang="ro-RO" sz="1600"/>
              <a:t>GRAD	MAX(SALARIU)</a:t>
            </a:r>
          </a:p>
          <a:p>
            <a:pPr marL="0" indent="0">
              <a:buNone/>
            </a:pPr>
            <a:r>
              <a:rPr lang="ro-RO" sz="1600"/>
              <a:t>-----	------------</a:t>
            </a:r>
          </a:p>
          <a:p>
            <a:pPr marL="0" indent="0">
              <a:buNone/>
            </a:pPr>
            <a:r>
              <a:rPr lang="ro-RO" sz="1600"/>
              <a:t>ASIST	1200</a:t>
            </a:r>
          </a:p>
          <a:p>
            <a:pPr marL="0" indent="0">
              <a:buNone/>
            </a:pPr>
            <a:r>
              <a:rPr lang="ro-RO" sz="1600"/>
              <a:t>CONF	2800</a:t>
            </a:r>
          </a:p>
          <a:p>
            <a:pPr marL="0" indent="0">
              <a:buNone/>
            </a:pPr>
            <a:r>
              <a:rPr lang="ro-RO" sz="1600" b="1"/>
              <a:t>LECT	2200</a:t>
            </a:r>
          </a:p>
          <a:p>
            <a:pPr marL="0" indent="0">
              <a:buNone/>
            </a:pPr>
            <a:r>
              <a:rPr lang="ro-RO" sz="1600"/>
              <a:t>PROF	3000</a:t>
            </a:r>
          </a:p>
          <a:p>
            <a:endParaRPr lang="ro-RO"/>
          </a:p>
        </p:txBody>
      </p:sp>
    </p:spTree>
    <p:extLst>
      <p:ext uri="{BB962C8B-B14F-4D97-AF65-F5344CB8AC3E}">
        <p14:creationId xmlns:p14="http://schemas.microsoft.com/office/powerpoint/2010/main" val="3918101545"/>
      </p:ext>
    </p:extLst>
  </p:cSld>
  <p:clrMapOvr>
    <a:masterClrMapping/>
  </p:clrMapOvr>
  <p:transition/>
  <p:timing/>
</p:sld>
</file>

<file path=ppt/slides/slide1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EC80B63-3E7E-804E-A403-F10A7AB55BB5}"/>
              </a:ext>
            </a:extLst>
          </p:cNvPr>
          <p:cNvSpPr>
            <a:spLocks noGrp="1"/>
          </p:cNvSpPr>
          <p:nvPr>
            <p:ph type="title"/>
          </p:nvPr>
        </p:nvSpPr>
        <p:spPr/>
        <p:txBody>
          <a:bodyPr/>
          <a:lstStyle/>
          <a:p>
            <a:r>
              <a:rPr lang="ro-RO"/>
              <a:t>Clauza GROUP BY</a:t>
            </a:r>
          </a:p>
        </p:txBody>
      </p:sp>
      <p:sp>
        <p:nvSpPr>
          <p:cNvPr id="3" name="Content Placeholder 2">
            <a:extLst>
              <a:ext uri="{FF2B5EF4-FFF2-40B4-BE49-F238E27FC236}">
                <a16:creationId xmlns:a16="http://schemas.microsoft.com/office/drawing/2014/main" id="{1A7ECCE2-098D-F942-8457-EC16984E230F}"/>
              </a:ext>
            </a:extLst>
          </p:cNvPr>
          <p:cNvSpPr>
            <a:spLocks noGrp="1"/>
          </p:cNvSpPr>
          <p:nvPr>
            <p:ph idx="1"/>
          </p:nvPr>
        </p:nvSpPr>
        <p:spPr/>
        <p:txBody>
          <a:bodyPr>
            <a:normAutofit lnSpcReduction="10000"/>
          </a:bodyPr>
          <a:lstStyle/>
          <a:p>
            <a:r>
              <a:rPr lang="ro-RO"/>
              <a:t> SELECT nume, MIN(salariu) </a:t>
            </a:r>
          </a:p>
          <a:p>
            <a:r>
              <a:rPr lang="ro-RO"/>
              <a:t>FROM profesor </a:t>
            </a:r>
          </a:p>
          <a:p>
            <a:r>
              <a:rPr lang="ro-RO"/>
              <a:t>GROUP BY grad;</a:t>
            </a:r>
          </a:p>
          <a:p>
            <a:endParaRPr lang="ro-RO"/>
          </a:p>
          <a:p>
            <a:r>
              <a:rPr lang="ro-RO"/>
              <a:t>ERROR at line 1:</a:t>
            </a:r>
          </a:p>
          <a:p>
            <a:r>
              <a:rPr lang="ro-RO"/>
              <a:t>ORA-00979: not a GROUP BY expression </a:t>
            </a:r>
          </a:p>
          <a:p>
            <a:endParaRPr lang="ro-RO"/>
          </a:p>
          <a:p>
            <a:r>
              <a:rPr lang="ro-RO"/>
              <a:t>în lista de SELECT există o coloană (nume) care nu apare în clauza GROUP BY.</a:t>
            </a:r>
          </a:p>
          <a:p>
            <a:endParaRPr lang="ro-RO"/>
          </a:p>
        </p:txBody>
      </p:sp>
    </p:spTree>
    <p:extLst>
      <p:ext uri="{BB962C8B-B14F-4D97-AF65-F5344CB8AC3E}">
        <p14:creationId xmlns:p14="http://schemas.microsoft.com/office/powerpoint/2010/main" val="1854284256"/>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8F964C5-B01B-0945-B753-6BDAE9D2895A}"/>
              </a:ext>
            </a:extLst>
          </p:cNvPr>
          <p:cNvSpPr>
            <a:spLocks noGrp="1"/>
          </p:cNvSpPr>
          <p:nvPr>
            <p:ph type="title"/>
          </p:nvPr>
        </p:nvSpPr>
        <p:spPr/>
        <p:txBody>
          <a:bodyPr/>
          <a:lstStyle/>
          <a:p>
            <a:r>
              <a:rPr lang="ro-RO"/>
              <a:t>Division (diviziune)</a:t>
            </a:r>
          </a:p>
        </p:txBody>
      </p:sp>
      <p:graphicFrame>
        <p:nvGraphicFramePr>
          <p:cNvPr id="12" name="Content Placeholder 11">
            <a:extLst>
              <a:ext uri="{FF2B5EF4-FFF2-40B4-BE49-F238E27FC236}">
                <a16:creationId xmlns:a16="http://schemas.microsoft.com/office/drawing/2014/main" id="{19E12BA6-39F8-244E-9E47-88C2E6A048C2}"/>
              </a:ext>
            </a:extLst>
          </p:cNvPr>
          <p:cNvGraphicFramePr>
            <a:graphicFrameLocks noGrp="1"/>
          </p:cNvGraphicFramePr>
          <p:nvPr>
            <p:ph idx="1"/>
            <p:extLst>
              <p:ext uri="{D42A27DB-BD31-4B8C-83A1-F6EECF244321}">
                <p14:modId xmlns:p14="http://schemas.microsoft.com/office/powerpoint/2010/main" val="3044039418"/>
              </p:ext>
            </p:extLst>
          </p:nvPr>
        </p:nvGraphicFramePr>
        <p:xfrm>
          <a:off x="1995055" y="2576949"/>
          <a:ext cx="7924800" cy="3699162"/>
        </p:xfrm>
        <a:graphic>
          <a:graphicData uri="http://schemas.openxmlformats.org/drawingml/2006/table">
            <a:tbl>
              <a:tblPr>
                <a:tableStyleId>{5C22544A-7EE6-4342-B048-85BDC9FD1C3A}</a:tableStyleId>
              </a:tblPr>
              <a:tblGrid>
                <a:gridCol w="1825120">
                  <a:extLst>
                    <a:ext uri="{9D8B030D-6E8A-4147-A177-3AD203B41FA5}">
                      <a16:colId xmlns:a16="http://schemas.microsoft.com/office/drawing/2014/main" val="47306205"/>
                    </a:ext>
                  </a:extLst>
                </a:gridCol>
                <a:gridCol w="1694754">
                  <a:extLst>
                    <a:ext uri="{9D8B030D-6E8A-4147-A177-3AD203B41FA5}">
                      <a16:colId xmlns:a16="http://schemas.microsoft.com/office/drawing/2014/main" val="2927257273"/>
                    </a:ext>
                  </a:extLst>
                </a:gridCol>
                <a:gridCol w="2708975">
                  <a:extLst>
                    <a:ext uri="{9D8B030D-6E8A-4147-A177-3AD203B41FA5}">
                      <a16:colId xmlns:a16="http://schemas.microsoft.com/office/drawing/2014/main" val="655860894"/>
                    </a:ext>
                  </a:extLst>
                </a:gridCol>
                <a:gridCol w="1695951">
                  <a:extLst>
                    <a:ext uri="{9D8B030D-6E8A-4147-A177-3AD203B41FA5}">
                      <a16:colId xmlns:a16="http://schemas.microsoft.com/office/drawing/2014/main" val="542605846"/>
                    </a:ext>
                  </a:extLst>
                </a:gridCol>
              </a:tblGrid>
              <a:tr h="411018">
                <a:tc>
                  <a:txBody>
                    <a:bodyPr vert="horz" wrap="square"/>
                    <a:lstStyle/>
                    <a:p>
                      <a:pPr>
                        <a:spcAft>
                          <a:spcPct val="0"/>
                        </a:spcAft>
                        <a:tabLst>
                          <a:tab pos="355600"/>
                          <a:tab pos="2637155" algn="ctr"/>
                          <a:tab pos="5274310" algn="r"/>
                        </a:tabLst>
                      </a:pPr>
                      <a:r>
                        <a:rPr lang="ro-RO" sz="1200" err="1">
                          <a:effectLst/>
                        </a:rPr>
                        <a:t>cod_student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Curs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curs</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52585845"/>
                  </a:ext>
                </a:extLst>
              </a:tr>
              <a:tr h="411018">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3091840"/>
                  </a:ext>
                </a:extLst>
              </a:tr>
              <a:tr h="411018">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19190550"/>
                  </a:ext>
                </a:extLst>
              </a:tr>
              <a:tr h="411018">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Mecanica</a:t>
                      </a:r>
                      <a:endParaRPr lang="ro-RO" sz="1200">
                        <a:effectLst/>
                        <a:latin typeface="Times New Roman" panose="02020603050405020304" pitchFamily="18" charset="0"/>
                        <a:ea typeface="Times New Roman" panose="02020603050405020304" pitchFamily="18" charset="0"/>
                      </a:endParaRPr>
                    </a:p>
                  </a:txBody>
                  <a:tcPr marL="68580" marR="68580" marT="0" marB="0"/>
                </a:tc>
                <a:tc rowSpan="6" gridSpan="2">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p>
                      <a:pPr>
                        <a:spcAft>
                          <a:spcPct val="0"/>
                        </a:spcAft>
                      </a:pPr>
                      <a:r>
                        <a:rPr lang="ro-RO" sz="1200">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p>
                      <a:pPr>
                        <a:spcAft>
                          <a:spcPct val="0"/>
                        </a:spcAft>
                      </a:pPr>
                      <a:r>
                        <a:rPr lang="ro-RO" sz="1200">
                          <a:solidFill>
                            <a:schemeClr val="bg1"/>
                          </a:solidFill>
                          <a:effectLst/>
                        </a:rPr>
                        <a:t> </a:t>
                      </a:r>
                      <a:endParaRPr lang="ro-RO"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rowSpan="6" h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1295229"/>
                  </a:ext>
                </a:extLst>
              </a:tr>
              <a:tr h="411018">
                <a:tc>
                  <a:txBody>
                    <a:bodyPr vert="horz" wrap="square"/>
                    <a:lstStyle/>
                    <a:p>
                      <a:pPr>
                        <a:spcAft>
                          <a:spcPct val="0"/>
                        </a:spcAft>
                      </a:pPr>
                      <a:r>
                        <a:rPr lang="ro-RO" sz="1200">
                          <a:effectLst/>
                        </a:rPr>
                        <a:t>S2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gridSpan="2"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tc hMerge="1"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1443911"/>
                  </a:ext>
                </a:extLst>
              </a:tr>
              <a:tr h="411018">
                <a:tc>
                  <a:txBody>
                    <a:bodyPr vert="horz" wrap="square"/>
                    <a:lstStyle/>
                    <a:p>
                      <a:pPr>
                        <a:spcAft>
                          <a:spcPct val="0"/>
                        </a:spcAft>
                      </a:pPr>
                      <a:r>
                        <a:rPr lang="ro-RO" sz="1200">
                          <a:effectLst/>
                        </a:rPr>
                        <a:t>S2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informatica</a:t>
                      </a:r>
                      <a:endParaRPr lang="ro-RO" sz="1200">
                        <a:effectLst/>
                        <a:latin typeface="Times New Roman" panose="02020603050405020304" pitchFamily="18" charset="0"/>
                        <a:ea typeface="Times New Roman" panose="02020603050405020304" pitchFamily="18" charset="0"/>
                      </a:endParaRPr>
                    </a:p>
                  </a:txBody>
                  <a:tcPr marL="68580" marR="68580" marT="0" marB="0"/>
                </a:tc>
                <a:tc gridSpan="2"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tc hMerge="1"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40525349"/>
                  </a:ext>
                </a:extLst>
              </a:tr>
              <a:tr h="411018">
                <a:tc>
                  <a:txBody>
                    <a:bodyPr vert="horz" wrap="square"/>
                    <a:lstStyle/>
                    <a:p>
                      <a:pPr>
                        <a:spcAft>
                          <a:spcPct val="0"/>
                        </a:spcAft>
                      </a:pPr>
                      <a:r>
                        <a:rPr lang="ro-RO" sz="1200">
                          <a:effectLst/>
                        </a:rPr>
                        <a:t>S3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tc gridSpan="2"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tc hMerge="1"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3908952"/>
                  </a:ext>
                </a:extLst>
              </a:tr>
              <a:tr h="411018">
                <a:tc>
                  <a:txBody>
                    <a:bodyPr vert="horz" wrap="square"/>
                    <a:lstStyle/>
                    <a:p>
                      <a:pPr>
                        <a:spcAft>
                          <a:spcPct val="0"/>
                        </a:spcAft>
                      </a:pPr>
                      <a:r>
                        <a:rPr lang="ro-RO" sz="1200">
                          <a:effectLst/>
                        </a:rPr>
                        <a:t>S4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gridSpan="2"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tc hMerge="1"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8656776"/>
                  </a:ext>
                </a:extLst>
              </a:tr>
              <a:tr h="411018">
                <a:tc>
                  <a:txBody>
                    <a:bodyPr vert="horz" wrap="square"/>
                    <a:lstStyle/>
                    <a:p>
                      <a:pPr>
                        <a:spcAft>
                          <a:spcPct val="0"/>
                        </a:spcAft>
                      </a:pPr>
                      <a:r>
                        <a:rPr lang="ro-RO" sz="1200">
                          <a:effectLst/>
                        </a:rPr>
                        <a:t>S4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tc gridSpan="2"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tc hMerge="1" vMerge="1">
                  <a:txBody>
                    <a:bodyPr vert="horz" wrap="square"/>
                    <a:lstStyle/>
                    <a:p>
                      <a:pPr>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5356165"/>
                  </a:ext>
                </a:extLst>
              </a:tr>
            </a:tbl>
          </a:graphicData>
        </a:graphic>
      </p:graphicFrame>
      <p:sp>
        <p:nvSpPr>
          <p:cNvPr id="13" name="Rectangle 3">
            <a:extLst>
              <a:ext uri="{FF2B5EF4-FFF2-40B4-BE49-F238E27FC236}">
                <a16:creationId xmlns:a16="http://schemas.microsoft.com/office/drawing/2014/main" id="{EB870B0C-3146-F24F-B4C0-53924FF4D3E9}"/>
              </a:ext>
            </a:extLst>
          </p:cNvPr>
          <p:cNvSpPr>
            <a:spLocks noChangeArrowheads="1"/>
          </p:cNvSpPr>
          <p:nvPr/>
        </p:nvSpPr>
        <p:spPr bwMode="auto">
          <a:xfrm>
            <a:off x="-5787209" y="-655560"/>
            <a:ext cx="22963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ro-RO"/>
            </a:defPPr>
            <a:lvl1pPr marL="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1pPr>
            <a:lvl2pPr marL="4572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2pPr>
            <a:lvl3pPr marL="9144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3pPr>
            <a:lvl4pPr marL="13716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4pPr>
            <a:lvl5pPr marL="18288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5pPr>
            <a:lvl6pPr marL="22860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6pPr>
            <a:lvl7pPr marL="27432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7pPr>
            <a:lvl8pPr marL="32004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8pPr>
            <a:lvl9pPr marL="36576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tab pos="355600" algn="r"/>
                <a:tab pos="2636838" algn="ctr"/>
                <a:tab pos="5273675" algn="r"/>
              </a:tabLst>
            </a:pPr>
            <a:r>
              <a:rPr kumimoji="0" lang="ro-RO" altLang="ro-RO" sz="1200" b="0" i="0" u="none" strike="noStrike" cap="none" normalizeH="0" baseline="0">
                <a:ln>
                  <a:noFill/>
                </a:ln>
                <a:solidFill>
                  <a:schemeClr val="tx1"/>
                </a:solidFill>
                <a:effectLst/>
                <a:latin typeface="Courier" pitchFamily="2" charset="0"/>
                <a:ea typeface="Times New Roman" panose="02020603050405020304" pitchFamily="18" charset="0"/>
              </a:rPr>
              <a:t>curs_student                     curs</a:t>
            </a:r>
            <a:endParaRPr kumimoji="0" lang="ro-RO" altLang="ro-RO"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5600" algn="r"/>
                <a:tab pos="2636838" algn="ctr"/>
                <a:tab pos="5273675" algn="r"/>
              </a:tabLst>
            </a:pPr>
            <a:r>
              <a:rPr kumimoji="0" lang="ro-RO" altLang="ro-RO" sz="1200" b="0" i="0" u="none" strike="noStrike" cap="none" normalizeH="0" baseline="0">
                <a:ln>
                  <a:noFill/>
                </a:ln>
                <a:solidFill>
                  <a:schemeClr val="tx1"/>
                </a:solidFill>
                <a:effectLst/>
                <a:latin typeface="Courier" pitchFamily="2" charset="0"/>
                <a:ea typeface="Times New Roman" panose="02020603050405020304" pitchFamily="18" charset="0"/>
              </a:rPr>
              <a:t>                                   fundamental  </a:t>
            </a:r>
            <a:endParaRPr kumimoji="0" lang="ro-RO" altLang="ro-RO" sz="1800" b="0" i="0" u="none" strike="noStrike" cap="none" normalizeH="0" baseline="0">
              <a:ln>
                <a:noFill/>
              </a:ln>
              <a:solidFill>
                <a:schemeClr val="tx1"/>
              </a:solidFill>
              <a:effectLst/>
              <a:latin typeface="Arial" pitchFamily="34" charset="0"/>
            </a:endParaRPr>
          </a:p>
        </p:txBody>
      </p:sp>
      <p:sp>
        <p:nvSpPr>
          <p:cNvPr id="14" name="TextBox 13">
            <a:extLst>
              <a:ext uri="{FF2B5EF4-FFF2-40B4-BE49-F238E27FC236}">
                <a16:creationId xmlns:a16="http://schemas.microsoft.com/office/drawing/2014/main" id="{FED3C3BD-4D34-0A4A-A713-D74B52644DCB}"/>
              </a:ext>
            </a:extLst>
          </p:cNvPr>
          <p:cNvSpPr txBox="1"/>
          <p:nvPr/>
        </p:nvSpPr>
        <p:spPr>
          <a:xfrm>
            <a:off x="1995056" y="2119750"/>
            <a:ext cx="1537853"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err="1"/>
              <a:t>Curs_student</a:t>
            </a:r>
            <a:endParaRPr lang="ro-RO"/>
          </a:p>
        </p:txBody>
      </p:sp>
      <p:sp>
        <p:nvSpPr>
          <p:cNvPr id="15" name="TextBox 14">
            <a:extLst>
              <a:ext uri="{FF2B5EF4-FFF2-40B4-BE49-F238E27FC236}">
                <a16:creationId xmlns:a16="http://schemas.microsoft.com/office/drawing/2014/main" id="{9EC8C33D-68CA-7548-9D10-57F7716D210B}"/>
              </a:ext>
            </a:extLst>
          </p:cNvPr>
          <p:cNvSpPr txBox="1"/>
          <p:nvPr/>
        </p:nvSpPr>
        <p:spPr>
          <a:xfrm>
            <a:off x="7966364" y="2119750"/>
            <a:ext cx="1953491"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err="1"/>
              <a:t>Curs_fundamental</a:t>
            </a:r>
            <a:endParaRPr lang="ro-RO"/>
          </a:p>
        </p:txBody>
      </p:sp>
      <p:sp>
        <p:nvSpPr>
          <p:cNvPr id="16" name="TextBox 15">
            <a:extLst>
              <a:ext uri="{FF2B5EF4-FFF2-40B4-BE49-F238E27FC236}">
                <a16:creationId xmlns:a16="http://schemas.microsoft.com/office/drawing/2014/main" id="{85549D18-698D-6E4C-89A9-2913562CFEFC}"/>
              </a:ext>
            </a:extLst>
          </p:cNvPr>
          <p:cNvSpPr txBox="1"/>
          <p:nvPr/>
        </p:nvSpPr>
        <p:spPr>
          <a:xfrm>
            <a:off x="1814946" y="1531415"/>
            <a:ext cx="8007927"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Care sunt studenţii care urmează </a:t>
            </a:r>
            <a:r>
              <a:rPr lang="ro-RO" i="1"/>
              <a:t>toate </a:t>
            </a:r>
            <a:r>
              <a:rPr lang="ro-RO"/>
              <a:t>cursurile fundamentale? </a:t>
            </a:r>
          </a:p>
        </p:txBody>
      </p:sp>
      <p:graphicFrame>
        <p:nvGraphicFramePr>
          <p:cNvPr id="8" name="Content Placeholder 4">
            <a:extLst>
              <a:ext uri="{FF2B5EF4-FFF2-40B4-BE49-F238E27FC236}">
                <a16:creationId xmlns:a16="http://schemas.microsoft.com/office/drawing/2014/main" id="{8E955F5A-6ECF-3D43-AE83-32AACFA4F2DB}"/>
              </a:ext>
            </a:extLst>
          </p:cNvPr>
          <p:cNvGraphicFramePr>
            <a:graphicFrameLocks noGrp="1"/>
          </p:cNvGraphicFramePr>
          <p:nvPr>
            <p:extLst>
              <p:ext uri="{D42A27DB-BD31-4B8C-83A1-F6EECF244321}">
                <p14:modId xmlns:p14="http://schemas.microsoft.com/office/powerpoint/2010/main" val="2045777315"/>
              </p:ext>
            </p:extLst>
          </p:nvPr>
        </p:nvGraphicFramePr>
        <p:xfrm>
          <a:off x="7271799" y="4792587"/>
          <a:ext cx="1060672" cy="548640"/>
        </p:xfrm>
        <a:graphic>
          <a:graphicData uri="http://schemas.openxmlformats.org/drawingml/2006/table">
            <a:tbl>
              <a:tblPr>
                <a:tableStyleId>{5C22544A-7EE6-4342-B048-85BDC9FD1C3A}</a:tableStyleId>
              </a:tblPr>
              <a:tblGrid>
                <a:gridCol w="1060672">
                  <a:extLst>
                    <a:ext uri="{9D8B030D-6E8A-4147-A177-3AD203B41FA5}">
                      <a16:colId xmlns:a16="http://schemas.microsoft.com/office/drawing/2014/main" val="118200351"/>
                    </a:ext>
                  </a:extLst>
                </a:gridCol>
              </a:tblGrid>
              <a:tr h="0">
                <a:tc>
                  <a:txBody>
                    <a:bodyPr vert="horz" wrap="square"/>
                    <a:lstStyle/>
                    <a:p>
                      <a:pPr>
                        <a:spcAft>
                          <a:spcPct val="0"/>
                        </a:spcAft>
                        <a:tabLst>
                          <a:tab pos="355600"/>
                          <a:tab pos="2637155" algn="ctr"/>
                          <a:tab pos="5274310" algn="r"/>
                        </a:tabLst>
                      </a:pPr>
                      <a:r>
                        <a:rPr lang="ro-RO" sz="1200" err="1">
                          <a:effectLst/>
                        </a:rPr>
                        <a:t>cod_student</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61556490"/>
                  </a:ext>
                </a:extLst>
              </a:tr>
              <a:tr h="0">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73400420"/>
                  </a:ext>
                </a:extLst>
              </a:tr>
              <a:tr h="0">
                <a:tc>
                  <a:txBody>
                    <a:bodyPr vert="horz" wrap="square"/>
                    <a:lstStyle/>
                    <a:p>
                      <a:pPr>
                        <a:spcAft>
                          <a:spcPct val="0"/>
                        </a:spcAft>
                      </a:pPr>
                      <a:r>
                        <a:rPr lang="ro-RO" sz="1200">
                          <a:effectLst/>
                        </a:rPr>
                        <a:t>S4</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0325535"/>
                  </a:ext>
                </a:extLst>
              </a:tr>
            </a:tbl>
          </a:graphicData>
        </a:graphic>
      </p:graphicFrame>
      <p:sp>
        <p:nvSpPr>
          <p:cNvPr id="9" name="Rectangle 1">
            <a:extLst>
              <a:ext uri="{FF2B5EF4-FFF2-40B4-BE49-F238E27FC236}">
                <a16:creationId xmlns:a16="http://schemas.microsoft.com/office/drawing/2014/main" id="{7C93F7CA-A5CB-8C43-ACD7-A1CE27B0C631}"/>
              </a:ext>
            </a:extLst>
          </p:cNvPr>
          <p:cNvSpPr>
            <a:spLocks noChangeArrowheads="1"/>
          </p:cNvSpPr>
          <p:nvPr/>
        </p:nvSpPr>
        <p:spPr bwMode="auto">
          <a:xfrm>
            <a:off x="5776332" y="4374635"/>
            <a:ext cx="41435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ro-RO" altLang="ro-RO" sz="1600" b="0" i="0" u="none" strike="noStrike" cap="none" normalizeH="0" baseline="0" err="1">
                <a:ln>
                  <a:noFill/>
                </a:ln>
                <a:solidFill>
                  <a:schemeClr val="tx1"/>
                </a:solidFill>
                <a:effectLst/>
                <a:latin typeface="Courier" pitchFamily="2" charset="0"/>
                <a:ea typeface="Times New Roman" panose="02020603050405020304" pitchFamily="18" charset="0"/>
              </a:rPr>
              <a:t>curs_student </a:t>
            </a:r>
            <a:r>
              <a:rPr kumimoji="0" lang="ro-RO" altLang="ro-RO"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itchFamily="2" charset="2"/>
              </a:rPr>
              <a:t></a:t>
            </a:r>
            <a:r>
              <a:rPr kumimoji="0" lang="ro-RO" altLang="ro-RO" sz="1600" b="0" i="0" u="none" strike="noStrike" cap="none" normalizeH="0" baseline="0">
                <a:ln>
                  <a:noFill/>
                </a:ln>
                <a:solidFill>
                  <a:schemeClr val="tx1"/>
                </a:solidFill>
                <a:effectLst/>
                <a:ea typeface="Times New Roman" panose="02020603050405020304" pitchFamily="18" charset="0"/>
              </a:rPr>
              <a:t> </a:t>
            </a:r>
            <a:r>
              <a:rPr kumimoji="0" lang="ro-RO" altLang="ro-RO" sz="1600" b="0" i="0" u="none" strike="noStrike" cap="none" normalizeH="0" baseline="0" err="1">
                <a:ln>
                  <a:noFill/>
                </a:ln>
                <a:solidFill>
                  <a:schemeClr val="tx1"/>
                </a:solidFill>
                <a:effectLst/>
                <a:latin typeface="Courier" pitchFamily="2" charset="0"/>
                <a:ea typeface="Times New Roman" panose="02020603050405020304" pitchFamily="18" charset="0"/>
                <a:sym typeface="Symbol" pitchFamily="2" charset="2"/>
              </a:rPr>
              <a:t>curs_fundamental</a:t>
            </a:r>
            <a:endParaRPr kumimoji="0" lang="ro-RO" altLang="ro-RO"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sym typeface="Symbol" pitchFamily="2" charset="2"/>
            </a:endParaRPr>
          </a:p>
        </p:txBody>
      </p:sp>
    </p:spTree>
    <p:extLst>
      <p:ext uri="{BB962C8B-B14F-4D97-AF65-F5344CB8AC3E}">
        <p14:creationId xmlns:p14="http://schemas.microsoft.com/office/powerpoint/2010/main" val="3895666417"/>
      </p:ext>
    </p:extLst>
  </p:cSld>
  <p:clrMapOvr>
    <a:masterClrMapping/>
  </p:clrMapOvr>
  <p:transition/>
  <p:timing/>
</p:sld>
</file>

<file path=ppt/slides/slide1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EC80B63-3E7E-804E-A403-F10A7AB55BB5}"/>
              </a:ext>
            </a:extLst>
          </p:cNvPr>
          <p:cNvSpPr>
            <a:spLocks noGrp="1"/>
          </p:cNvSpPr>
          <p:nvPr>
            <p:ph type="title"/>
          </p:nvPr>
        </p:nvSpPr>
        <p:spPr/>
        <p:txBody>
          <a:bodyPr/>
          <a:lstStyle/>
          <a:p>
            <a:r>
              <a:rPr lang="ro-RO"/>
              <a:t>Clauza GROUP BY</a:t>
            </a:r>
          </a:p>
        </p:txBody>
      </p:sp>
      <p:sp>
        <p:nvSpPr>
          <p:cNvPr id="3" name="Content Placeholder 2">
            <a:extLst>
              <a:ext uri="{FF2B5EF4-FFF2-40B4-BE49-F238E27FC236}">
                <a16:creationId xmlns:a16="http://schemas.microsoft.com/office/drawing/2014/main" id="{1A7ECCE2-098D-F942-8457-EC16984E230F}"/>
              </a:ext>
            </a:extLst>
          </p:cNvPr>
          <p:cNvSpPr>
            <a:spLocks noGrp="1"/>
          </p:cNvSpPr>
          <p:nvPr>
            <p:ph idx="1"/>
          </p:nvPr>
        </p:nvSpPr>
        <p:spPr/>
        <p:txBody>
          <a:bodyPr>
            <a:normAutofit lnSpcReduction="10000"/>
          </a:bodyPr>
          <a:lstStyle/>
          <a:p>
            <a:r>
              <a:rPr lang="ro-RO"/>
              <a:t>Permite apelarea unei funcţii de grup în altă funcţie de grup. </a:t>
            </a:r>
          </a:p>
          <a:p>
            <a:pPr marL="0" indent="0">
              <a:buNone/>
            </a:pPr>
            <a:r>
              <a:rPr lang="ro-RO"/>
              <a:t> </a:t>
            </a:r>
          </a:p>
          <a:p>
            <a:r>
              <a:rPr lang="ro-RO"/>
              <a:t>SQL&gt; SELECT MAX(AVG(salariu)) </a:t>
            </a:r>
          </a:p>
          <a:p>
            <a:r>
              <a:rPr lang="ro-RO"/>
              <a:t>FROM profesor</a:t>
            </a:r>
          </a:p>
          <a:p>
            <a:r>
              <a:rPr lang="ro-RO"/>
              <a:t>GROUP BY grad;</a:t>
            </a:r>
          </a:p>
          <a:p>
            <a:endParaRPr lang="ro-RO"/>
          </a:p>
          <a:p>
            <a:r>
              <a:rPr lang="ro-RO"/>
              <a:t>MAX(AVG(SALARIU))</a:t>
            </a:r>
          </a:p>
          <a:p>
            <a:r>
              <a:rPr lang="ro-RO"/>
              <a:t>-----------------</a:t>
            </a:r>
          </a:p>
          <a:p>
            <a:r>
              <a:rPr lang="ro-RO"/>
              <a:t>             2800</a:t>
            </a:r>
          </a:p>
          <a:p>
            <a:endParaRPr lang="ro-RO"/>
          </a:p>
        </p:txBody>
      </p:sp>
    </p:spTree>
    <p:extLst>
      <p:ext uri="{BB962C8B-B14F-4D97-AF65-F5344CB8AC3E}">
        <p14:creationId xmlns:p14="http://schemas.microsoft.com/office/powerpoint/2010/main" val="1704144357"/>
      </p:ext>
    </p:extLst>
  </p:cSld>
  <p:clrMapOvr>
    <a:masterClrMapping/>
  </p:clrMapOvr>
  <p:transition/>
  <p:timing/>
</p:sld>
</file>

<file path=ppt/slides/slide1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0FDF7-8EE9-0344-8DB2-3B92EB78A391}"/>
              </a:ext>
            </a:extLst>
          </p:cNvPr>
          <p:cNvSpPr>
            <a:spLocks noGrp="1"/>
          </p:cNvSpPr>
          <p:nvPr>
            <p:ph type="title"/>
          </p:nvPr>
        </p:nvSpPr>
        <p:spPr/>
        <p:txBody>
          <a:bodyPr/>
          <a:lstStyle/>
          <a:p>
            <a:r>
              <a:rPr lang="ro-RO"/>
              <a:t>Clauza HAVING</a:t>
            </a:r>
          </a:p>
        </p:txBody>
      </p:sp>
      <p:sp>
        <p:nvSpPr>
          <p:cNvPr id="3" name="Content Placeholder 2">
            <a:extLst>
              <a:ext uri="{FF2B5EF4-FFF2-40B4-BE49-F238E27FC236}">
                <a16:creationId xmlns:a16="http://schemas.microsoft.com/office/drawing/2014/main" id="{CED80612-F145-A146-ABD2-AAB3CB1A0C66}"/>
              </a:ext>
            </a:extLst>
          </p:cNvPr>
          <p:cNvSpPr>
            <a:spLocks noGrp="1"/>
          </p:cNvSpPr>
          <p:nvPr>
            <p:ph idx="1"/>
          </p:nvPr>
        </p:nvSpPr>
        <p:spPr/>
        <p:txBody>
          <a:bodyPr>
            <a:normAutofit lnSpcReduction="10000"/>
          </a:bodyPr>
          <a:lstStyle/>
          <a:p>
            <a:r>
              <a:rPr lang="ro-RO"/>
              <a:t>Clauză de filtrare pentru grupuri.</a:t>
            </a:r>
          </a:p>
          <a:p>
            <a:endParaRPr lang="ro-RO"/>
          </a:p>
          <a:p>
            <a:r>
              <a:rPr lang="ro-RO"/>
              <a:t>SQL&gt; SELECT grad, AVG(salariu) </a:t>
            </a:r>
          </a:p>
          <a:p>
            <a:r>
              <a:rPr lang="ro-RO"/>
              <a:t>FROM profesor </a:t>
            </a:r>
          </a:p>
          <a:p>
            <a:r>
              <a:rPr lang="ro-RO"/>
              <a:t>WHERE AVG(salariu)&gt;2000 </a:t>
            </a:r>
          </a:p>
          <a:p>
            <a:r>
              <a:rPr lang="ro-RO"/>
              <a:t>GROUP BY grad;</a:t>
            </a:r>
          </a:p>
          <a:p>
            <a:endParaRPr lang="ro-RO"/>
          </a:p>
          <a:p>
            <a:r>
              <a:rPr lang="ro-RO"/>
              <a:t>ERROR:</a:t>
            </a:r>
          </a:p>
          <a:p>
            <a:r>
              <a:rPr lang="ro-RO"/>
              <a:t>ORA-00934: group function is not allowed here</a:t>
            </a:r>
            <a:endParaRPr lang="ro-RO"/>
          </a:p>
          <a:p>
            <a:endParaRPr lang="ro-RO"/>
          </a:p>
        </p:txBody>
      </p:sp>
    </p:spTree>
    <p:extLst>
      <p:ext uri="{BB962C8B-B14F-4D97-AF65-F5344CB8AC3E}">
        <p14:creationId xmlns:p14="http://schemas.microsoft.com/office/powerpoint/2010/main" val="2974368731"/>
      </p:ext>
    </p:extLst>
  </p:cSld>
  <p:clrMapOvr>
    <a:masterClrMapping/>
  </p:clrMapOvr>
  <p:transition/>
  <p:timing/>
</p:sld>
</file>

<file path=ppt/slides/slide1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0FDF7-8EE9-0344-8DB2-3B92EB78A391}"/>
              </a:ext>
            </a:extLst>
          </p:cNvPr>
          <p:cNvSpPr>
            <a:spLocks noGrp="1"/>
          </p:cNvSpPr>
          <p:nvPr>
            <p:ph type="title"/>
          </p:nvPr>
        </p:nvSpPr>
        <p:spPr/>
        <p:txBody>
          <a:bodyPr/>
          <a:lstStyle/>
          <a:p>
            <a:r>
              <a:rPr lang="ro-RO"/>
              <a:t>Clauza HAVING</a:t>
            </a:r>
          </a:p>
        </p:txBody>
      </p:sp>
      <p:sp>
        <p:nvSpPr>
          <p:cNvPr id="3" name="Content Placeholder 2">
            <a:extLst>
              <a:ext uri="{FF2B5EF4-FFF2-40B4-BE49-F238E27FC236}">
                <a16:creationId xmlns:a16="http://schemas.microsoft.com/office/drawing/2014/main" id="{CED80612-F145-A146-ABD2-AAB3CB1A0C66}"/>
              </a:ext>
            </a:extLst>
          </p:cNvPr>
          <p:cNvSpPr>
            <a:spLocks noGrp="1"/>
          </p:cNvSpPr>
          <p:nvPr>
            <p:ph idx="1"/>
          </p:nvPr>
        </p:nvSpPr>
        <p:spPr/>
        <p:txBody>
          <a:bodyPr>
            <a:normAutofit lnSpcReduction="10000"/>
          </a:bodyPr>
          <a:lstStyle/>
          <a:p>
            <a:r>
              <a:rPr lang="ro-RO"/>
              <a:t>SELECT grad, AVG(salariu) </a:t>
            </a:r>
          </a:p>
          <a:p>
            <a:r>
              <a:rPr lang="ro-RO"/>
              <a:t>FROM profesor </a:t>
            </a:r>
          </a:p>
          <a:p>
            <a:r>
              <a:rPr lang="ro-RO"/>
              <a:t>GROUP BY grad </a:t>
            </a:r>
          </a:p>
          <a:p>
            <a:r>
              <a:rPr lang="ro-RO"/>
              <a:t>HAVING AVG(salariu)&gt;2000;</a:t>
            </a:r>
          </a:p>
          <a:p>
            <a:pPr marL="0" indent="0">
              <a:buNone/>
            </a:pPr>
            <a:endParaRPr lang="ro-RO"/>
          </a:p>
          <a:p>
            <a:pPr marL="0" indent="0">
              <a:buNone/>
            </a:pPr>
            <a:r>
              <a:rPr lang="ro-RO" sz="2000"/>
              <a:t>GRAD	AVG(SALARIU)</a:t>
            </a:r>
          </a:p>
          <a:p>
            <a:pPr marL="0" indent="0">
              <a:buNone/>
            </a:pPr>
            <a:r>
              <a:rPr lang="ro-RO" sz="2000"/>
              <a:t>-----	------------</a:t>
            </a:r>
          </a:p>
          <a:p>
            <a:pPr marL="0" indent="0">
              <a:buNone/>
            </a:pPr>
            <a:r>
              <a:rPr lang="ro-RO" sz="2000"/>
              <a:t>CONF	2800</a:t>
            </a:r>
          </a:p>
          <a:p>
            <a:pPr marL="0" indent="0">
              <a:buNone/>
            </a:pPr>
            <a:r>
              <a:rPr lang="ro-RO" sz="2000"/>
              <a:t>LECT	2200</a:t>
            </a:r>
          </a:p>
          <a:p>
            <a:pPr marL="0" indent="0">
              <a:buNone/>
            </a:pPr>
            <a:r>
              <a:rPr lang="ro-RO" sz="2000"/>
              <a:t>PROF	2750</a:t>
            </a:r>
          </a:p>
          <a:p>
            <a:endParaRPr lang="ro-RO"/>
          </a:p>
        </p:txBody>
      </p:sp>
    </p:spTree>
    <p:extLst>
      <p:ext uri="{BB962C8B-B14F-4D97-AF65-F5344CB8AC3E}">
        <p14:creationId xmlns:p14="http://schemas.microsoft.com/office/powerpoint/2010/main" val="734105781"/>
      </p:ext>
    </p:extLst>
  </p:cSld>
  <p:clrMapOvr>
    <a:masterClrMapping/>
  </p:clrMapOvr>
  <p:transition/>
  <p:timing/>
</p:sld>
</file>

<file path=ppt/slides/slide1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0FDF7-8EE9-0344-8DB2-3B92EB78A391}"/>
              </a:ext>
            </a:extLst>
          </p:cNvPr>
          <p:cNvSpPr>
            <a:spLocks noGrp="1"/>
          </p:cNvSpPr>
          <p:nvPr>
            <p:ph type="title"/>
          </p:nvPr>
        </p:nvSpPr>
        <p:spPr/>
        <p:txBody>
          <a:bodyPr/>
          <a:lstStyle/>
          <a:p>
            <a:r>
              <a:rPr lang="ro-RO"/>
              <a:t>Clauza HAVING</a:t>
            </a:r>
          </a:p>
        </p:txBody>
      </p:sp>
      <p:sp>
        <p:nvSpPr>
          <p:cNvPr id="3" name="Content Placeholder 2">
            <a:extLst>
              <a:ext uri="{FF2B5EF4-FFF2-40B4-BE49-F238E27FC236}">
                <a16:creationId xmlns:a16="http://schemas.microsoft.com/office/drawing/2014/main" id="{CED80612-F145-A146-ABD2-AAB3CB1A0C66}"/>
              </a:ext>
            </a:extLst>
          </p:cNvPr>
          <p:cNvSpPr>
            <a:spLocks noGrp="1"/>
          </p:cNvSpPr>
          <p:nvPr>
            <p:ph idx="1"/>
          </p:nvPr>
        </p:nvSpPr>
        <p:spPr/>
        <p:txBody>
          <a:bodyPr>
            <a:normAutofit lnSpcReduction="10000"/>
          </a:bodyPr>
          <a:lstStyle/>
          <a:p>
            <a:r>
              <a:rPr lang="ro-RO"/>
              <a:t>SELECT grad, AVG(salariu) </a:t>
            </a:r>
          </a:p>
          <a:p>
            <a:r>
              <a:rPr lang="ro-RO"/>
              <a:t>FROM profesor </a:t>
            </a:r>
          </a:p>
          <a:p>
            <a:r>
              <a:rPr lang="ro-RO"/>
              <a:t>WHERE salariu &gt; 2000 </a:t>
            </a:r>
          </a:p>
          <a:p>
            <a:r>
              <a:rPr lang="ro-RO"/>
              <a:t>GROUP BY grad </a:t>
            </a:r>
          </a:p>
          <a:p>
            <a:r>
              <a:rPr lang="ro-RO"/>
              <a:t>HAVING AVG(salariu) &gt; 2500;</a:t>
            </a:r>
          </a:p>
          <a:p>
            <a:pPr marL="0" indent="0">
              <a:buNone/>
            </a:pPr>
            <a:r>
              <a:rPr lang="ro-RO"/>
              <a:t> </a:t>
            </a:r>
          </a:p>
          <a:p>
            <a:pPr marL="0" indent="0">
              <a:buNone/>
            </a:pPr>
            <a:r>
              <a:rPr lang="ro-RO" sz="2000"/>
              <a:t>GRAD	AVG(SALARIU)</a:t>
            </a:r>
          </a:p>
          <a:p>
            <a:pPr marL="0" indent="0">
              <a:buNone/>
            </a:pPr>
            <a:r>
              <a:rPr lang="ro-RO" sz="2000"/>
              <a:t>-----	------------</a:t>
            </a:r>
          </a:p>
          <a:p>
            <a:pPr marL="0" indent="0">
              <a:buNone/>
            </a:pPr>
            <a:r>
              <a:rPr lang="ro-RO" sz="2000"/>
              <a:t>CONF	2800</a:t>
            </a:r>
          </a:p>
          <a:p>
            <a:pPr marL="0" indent="0">
              <a:buNone/>
            </a:pPr>
            <a:r>
              <a:rPr lang="ro-RO" sz="2000"/>
              <a:t>PROF	2750 </a:t>
            </a:r>
          </a:p>
        </p:txBody>
      </p:sp>
    </p:spTree>
    <p:extLst>
      <p:ext uri="{BB962C8B-B14F-4D97-AF65-F5344CB8AC3E}">
        <p14:creationId xmlns:p14="http://schemas.microsoft.com/office/powerpoint/2010/main" val="2778520596"/>
      </p:ext>
    </p:extLst>
  </p:cSld>
  <p:clrMapOvr>
    <a:masterClrMapping/>
  </p:clrMapOvr>
  <p:transition/>
  <p:timing/>
</p:sld>
</file>

<file path=ppt/slides/slide1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724A746-FEED-3541-AB08-CAF94A01D4B9}"/>
              </a:ext>
            </a:extLst>
          </p:cNvPr>
          <p:cNvSpPr>
            <a:spLocks noGrp="1"/>
          </p:cNvSpPr>
          <p:nvPr>
            <p:ph type="title"/>
          </p:nvPr>
        </p:nvSpPr>
        <p:spPr/>
        <p:txBody>
          <a:bodyPr/>
          <a:lstStyle/>
          <a:p>
            <a:r>
              <a:rPr lang="ro-RO"/>
              <a:t>Interogarea mai multor tabele </a:t>
            </a:r>
            <a:endParaRPr lang="ro-RO"/>
          </a:p>
        </p:txBody>
      </p:sp>
      <p:sp>
        <p:nvSpPr>
          <p:cNvPr id="3" name="Content Placeholder 2">
            <a:extLst>
              <a:ext uri="{FF2B5EF4-FFF2-40B4-BE49-F238E27FC236}">
                <a16:creationId xmlns:a16="http://schemas.microsoft.com/office/drawing/2014/main" id="{1512488E-00BE-2C4D-B660-A1C8E13F4553}"/>
              </a:ext>
            </a:extLst>
          </p:cNvPr>
          <p:cNvSpPr>
            <a:spLocks noGrp="1"/>
          </p:cNvSpPr>
          <p:nvPr>
            <p:ph idx="1"/>
          </p:nvPr>
        </p:nvSpPr>
        <p:spPr/>
        <p:txBody>
          <a:bodyPr/>
          <a:lstStyle/>
          <a:p>
            <a:pPr marL="0" indent="0">
              <a:buNone/>
            </a:pPr>
            <a:r>
              <a:rPr lang="ro-RO"/>
              <a:t>SELECT * FROM catedra;</a:t>
            </a:r>
            <a:r>
              <a:rPr lang="ro-RO" sz="1800">
                <a:effectLst/>
              </a:rPr>
              <a:t> </a:t>
            </a:r>
            <a:endParaRPr lang="ro-RO" sz="1800"/>
          </a:p>
          <a:p>
            <a:pPr marL="0" indent="0">
              <a:buNone/>
            </a:pPr>
            <a:endParaRPr lang="ro-RO" sz="1800"/>
          </a:p>
          <a:p>
            <a:pPr marL="0" indent="0">
              <a:buNone/>
            </a:pPr>
            <a:r>
              <a:rPr lang="ro-RO" sz="2000"/>
              <a:t>COD_CATEDRA	NUME		PROFIL</a:t>
            </a:r>
          </a:p>
          <a:p>
            <a:pPr marL="0" indent="0">
              <a:buNone/>
            </a:pPr>
            <a:r>
              <a:rPr lang="ro-RO" sz="2000"/>
              <a:t>-----------		-----------		---------</a:t>
            </a:r>
          </a:p>
          <a:p>
            <a:pPr marL="0" indent="0">
              <a:buNone/>
            </a:pPr>
            <a:r>
              <a:rPr lang="ro-RO" sz="2000"/>
              <a:t>         10		INFORMATICA	TEHNIC</a:t>
            </a:r>
          </a:p>
          <a:p>
            <a:pPr marL="0" indent="0">
              <a:buNone/>
            </a:pPr>
            <a:r>
              <a:rPr lang="ro-RO" sz="2000"/>
              <a:t>         20		ELECTRONICA	TENHIC</a:t>
            </a:r>
          </a:p>
          <a:p>
            <a:pPr marL="0" indent="0">
              <a:buNone/>
            </a:pPr>
            <a:r>
              <a:rPr lang="ro-RO" sz="2000"/>
              <a:t>         30		AUTOMATICA	TENHIC</a:t>
            </a:r>
          </a:p>
          <a:p>
            <a:pPr marL="0" indent="0">
              <a:buNone/>
            </a:pPr>
            <a:r>
              <a:rPr lang="ro-RO" sz="2000"/>
              <a:t>         40		FINANTE		ECONOMIC </a:t>
            </a:r>
          </a:p>
          <a:p>
            <a:endParaRPr lang="ro-RO"/>
          </a:p>
        </p:txBody>
      </p:sp>
    </p:spTree>
    <p:extLst>
      <p:ext uri="{BB962C8B-B14F-4D97-AF65-F5344CB8AC3E}">
        <p14:creationId xmlns:p14="http://schemas.microsoft.com/office/powerpoint/2010/main" val="1095797225"/>
      </p:ext>
    </p:extLst>
  </p:cSld>
  <p:clrMapOvr>
    <a:masterClrMapping/>
  </p:clrMapOvr>
  <p:transition/>
  <p:timing/>
</p:sld>
</file>

<file path=ppt/slides/slide1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7E3CAFB-114F-E74B-9A4E-FDDA02E50783}"/>
              </a:ext>
            </a:extLst>
          </p:cNvPr>
          <p:cNvSpPr>
            <a:spLocks noGrp="1"/>
          </p:cNvSpPr>
          <p:nvPr>
            <p:ph type="title"/>
          </p:nvPr>
        </p:nvSpPr>
        <p:spPr/>
        <p:txBody>
          <a:bodyPr/>
          <a:lstStyle/>
          <a:p>
            <a:r>
              <a:rPr lang="ro-RO" err="1"/>
              <a:t>Joncţiuni echivalente</a:t>
            </a:r>
          </a:p>
        </p:txBody>
      </p:sp>
      <p:sp>
        <p:nvSpPr>
          <p:cNvPr id="3" name="Content Placeholder 2">
            <a:extLst>
              <a:ext uri="{FF2B5EF4-FFF2-40B4-BE49-F238E27FC236}">
                <a16:creationId xmlns:a16="http://schemas.microsoft.com/office/drawing/2014/main" id="{FC0DD41A-AAA8-9945-BDA1-617A71EA7140}"/>
              </a:ext>
            </a:extLst>
          </p:cNvPr>
          <p:cNvSpPr>
            <a:spLocks noGrp="1"/>
          </p:cNvSpPr>
          <p:nvPr>
            <p:ph idx="1"/>
          </p:nvPr>
        </p:nvSpPr>
        <p:spPr/>
        <p:txBody>
          <a:bodyPr>
            <a:normAutofit fontScale="92500" lnSpcReduction="10000"/>
          </a:bodyPr>
          <a:lstStyle/>
          <a:p>
            <a:r>
              <a:rPr lang="ro-RO"/>
              <a:t>SELECT p.nume, p.prenume, c.nume </a:t>
            </a:r>
          </a:p>
          <a:p>
            <a:r>
              <a:rPr lang="ro-RO"/>
              <a:t>FROM profesor p, catedra c </a:t>
            </a:r>
          </a:p>
          <a:p>
            <a:r>
              <a:rPr lang="ro-RO"/>
              <a:t>WHERE p.cod_catedra=c.cod_catedra;</a:t>
            </a:r>
          </a:p>
          <a:p>
            <a:endParaRPr lang="ro-RO" sz="1500"/>
          </a:p>
          <a:p>
            <a:pPr marL="0" indent="0">
              <a:buNone/>
            </a:pPr>
            <a:r>
              <a:rPr lang="ro-RO" sz="1500"/>
              <a:t>NUME	PRENUME	NUME</a:t>
            </a:r>
          </a:p>
          <a:p>
            <a:pPr marL="0" indent="0">
              <a:buNone/>
            </a:pPr>
            <a:r>
              <a:rPr lang="ro-RO" sz="1500"/>
              <a:t>----------	----------	-----------</a:t>
            </a:r>
          </a:p>
          <a:p>
            <a:pPr marL="0" indent="0">
              <a:buNone/>
            </a:pPr>
            <a:r>
              <a:rPr lang="ro-RO" sz="1500"/>
              <a:t>GHEORGHIU	STEFAN	INFORMATICA</a:t>
            </a:r>
          </a:p>
          <a:p>
            <a:pPr marL="0" indent="0">
              <a:buNone/>
            </a:pPr>
            <a:r>
              <a:rPr lang="ro-RO" sz="1500"/>
              <a:t>IONESCU	VERONICA	INFORMATICA</a:t>
            </a:r>
          </a:p>
          <a:p>
            <a:pPr marL="0" indent="0">
              <a:buNone/>
            </a:pPr>
            <a:r>
              <a:rPr lang="ro-RO" sz="1500"/>
              <a:t>VOINEA	MIRCEA	INFORMATICA</a:t>
            </a:r>
          </a:p>
          <a:p>
            <a:pPr marL="0" indent="0">
              <a:buNone/>
            </a:pPr>
            <a:r>
              <a:rPr lang="ro-RO" sz="1500"/>
              <a:t>MARIN	VLAD	ELECTRONICA</a:t>
            </a:r>
          </a:p>
          <a:p>
            <a:pPr marL="0" indent="0">
              <a:buNone/>
            </a:pPr>
            <a:r>
              <a:rPr lang="ro-RO" sz="1500"/>
              <a:t>STANESCU	MARIA	ELECTRONICA</a:t>
            </a:r>
          </a:p>
          <a:p>
            <a:pPr marL="0" indent="0">
              <a:buNone/>
            </a:pPr>
            <a:r>
              <a:rPr lang="ro-RO" sz="1500"/>
              <a:t>ALBU	GHEORGHE	ELECTRONICA</a:t>
            </a:r>
          </a:p>
          <a:p>
            <a:pPr marL="0" indent="0">
              <a:buNone/>
            </a:pPr>
            <a:r>
              <a:rPr lang="ro-RO" sz="1500"/>
              <a:t>GEORGESCU	CRISTIANA	AUTOMATICA</a:t>
            </a:r>
          </a:p>
          <a:p>
            <a:endParaRPr lang="ro-RO"/>
          </a:p>
        </p:txBody>
      </p:sp>
    </p:spTree>
    <p:extLst>
      <p:ext uri="{BB962C8B-B14F-4D97-AF65-F5344CB8AC3E}">
        <p14:creationId xmlns:p14="http://schemas.microsoft.com/office/powerpoint/2010/main" val="242598318"/>
      </p:ext>
    </p:extLst>
  </p:cSld>
  <p:clrMapOvr>
    <a:masterClrMapping/>
  </p:clrMapOvr>
  <p:transition/>
  <p:timing/>
</p:sld>
</file>

<file path=ppt/slides/slide1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7E3CAFB-114F-E74B-9A4E-FDDA02E50783}"/>
              </a:ext>
            </a:extLst>
          </p:cNvPr>
          <p:cNvSpPr>
            <a:spLocks noGrp="1"/>
          </p:cNvSpPr>
          <p:nvPr>
            <p:ph type="title"/>
          </p:nvPr>
        </p:nvSpPr>
        <p:spPr/>
        <p:txBody>
          <a:bodyPr/>
          <a:lstStyle/>
          <a:p>
            <a:r>
              <a:rPr lang="ro-RO" err="1"/>
              <a:t>Joncţiuni echivalente</a:t>
            </a:r>
          </a:p>
        </p:txBody>
      </p:sp>
      <p:sp>
        <p:nvSpPr>
          <p:cNvPr id="3" name="Content Placeholder 2">
            <a:extLst>
              <a:ext uri="{FF2B5EF4-FFF2-40B4-BE49-F238E27FC236}">
                <a16:creationId xmlns:a16="http://schemas.microsoft.com/office/drawing/2014/main" id="{FC0DD41A-AAA8-9945-BDA1-617A71EA7140}"/>
              </a:ext>
            </a:extLst>
          </p:cNvPr>
          <p:cNvSpPr>
            <a:spLocks noGrp="1"/>
          </p:cNvSpPr>
          <p:nvPr>
            <p:ph idx="1"/>
          </p:nvPr>
        </p:nvSpPr>
        <p:spPr/>
        <p:txBody>
          <a:bodyPr>
            <a:normAutofit fontScale="92500" lnSpcReduction="10000"/>
          </a:bodyPr>
          <a:lstStyle/>
          <a:p>
            <a:r>
              <a:rPr lang="ro-RO"/>
              <a:t>SELECT p.nume, p.prenume, c.nume </a:t>
            </a:r>
          </a:p>
          <a:p>
            <a:r>
              <a:rPr lang="ro-RO"/>
              <a:t>FROM profesor p INNER JOIN catedra c </a:t>
            </a:r>
          </a:p>
          <a:p>
            <a:r>
              <a:rPr lang="ro-RO"/>
              <a:t>ON p.cod_catedra=c.cod_catedra;</a:t>
            </a:r>
          </a:p>
          <a:p>
            <a:endParaRPr lang="ro-RO" sz="1500"/>
          </a:p>
          <a:p>
            <a:pPr marL="0" indent="0">
              <a:buNone/>
            </a:pPr>
            <a:r>
              <a:rPr lang="ro-RO" sz="1500"/>
              <a:t>NUME	PRENUME	NUME</a:t>
            </a:r>
          </a:p>
          <a:p>
            <a:pPr marL="0" indent="0">
              <a:buNone/>
            </a:pPr>
            <a:r>
              <a:rPr lang="ro-RO" sz="1500"/>
              <a:t>----------	----------	-----------</a:t>
            </a:r>
          </a:p>
          <a:p>
            <a:pPr marL="0" indent="0">
              <a:buNone/>
            </a:pPr>
            <a:r>
              <a:rPr lang="ro-RO" sz="1500"/>
              <a:t>GHEORGHIU	STEFAN	INFORMATICA</a:t>
            </a:r>
          </a:p>
          <a:p>
            <a:pPr marL="0" indent="0">
              <a:buNone/>
            </a:pPr>
            <a:r>
              <a:rPr lang="ro-RO" sz="1500"/>
              <a:t>IONESCU	VERONICA	INFORMATICA</a:t>
            </a:r>
          </a:p>
          <a:p>
            <a:pPr marL="0" indent="0">
              <a:buNone/>
            </a:pPr>
            <a:r>
              <a:rPr lang="ro-RO" sz="1500"/>
              <a:t>VOINEA	MIRCEA	INFORMATICA</a:t>
            </a:r>
          </a:p>
          <a:p>
            <a:pPr marL="0" indent="0">
              <a:buNone/>
            </a:pPr>
            <a:r>
              <a:rPr lang="ro-RO" sz="1500"/>
              <a:t>MARIN	VLAD	ELECTRONICA</a:t>
            </a:r>
          </a:p>
          <a:p>
            <a:pPr marL="0" indent="0">
              <a:buNone/>
            </a:pPr>
            <a:r>
              <a:rPr lang="ro-RO" sz="1500"/>
              <a:t>STANESCU	MARIA	ELECTRONICA</a:t>
            </a:r>
          </a:p>
          <a:p>
            <a:pPr marL="0" indent="0">
              <a:buNone/>
            </a:pPr>
            <a:r>
              <a:rPr lang="ro-RO" sz="1500"/>
              <a:t>ALBU	GHEORGHE	ELECTRONICA</a:t>
            </a:r>
          </a:p>
          <a:p>
            <a:pPr marL="0" indent="0">
              <a:buNone/>
            </a:pPr>
            <a:r>
              <a:rPr lang="ro-RO" sz="1500"/>
              <a:t>GEORGESCU	CRISTIANA	AUTOMATICA</a:t>
            </a:r>
          </a:p>
          <a:p>
            <a:endParaRPr lang="ro-RO"/>
          </a:p>
        </p:txBody>
      </p:sp>
    </p:spTree>
    <p:extLst>
      <p:ext uri="{BB962C8B-B14F-4D97-AF65-F5344CB8AC3E}">
        <p14:creationId xmlns:p14="http://schemas.microsoft.com/office/powerpoint/2010/main" val="1290908174"/>
      </p:ext>
    </p:extLst>
  </p:cSld>
  <p:clrMapOvr>
    <a:masterClrMapping/>
  </p:clrMapOvr>
  <p:transition/>
  <p:timing/>
</p:sld>
</file>

<file path=ppt/slides/slide1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7E3CAFB-114F-E74B-9A4E-FDDA02E50783}"/>
              </a:ext>
            </a:extLst>
          </p:cNvPr>
          <p:cNvSpPr>
            <a:spLocks noGrp="1"/>
          </p:cNvSpPr>
          <p:nvPr>
            <p:ph type="title"/>
          </p:nvPr>
        </p:nvSpPr>
        <p:spPr/>
        <p:txBody>
          <a:bodyPr/>
          <a:lstStyle/>
          <a:p>
            <a:r>
              <a:rPr lang="ro-RO" err="1"/>
              <a:t>Joncţiuni echivalente</a:t>
            </a:r>
          </a:p>
        </p:txBody>
      </p:sp>
      <p:sp>
        <p:nvSpPr>
          <p:cNvPr id="3" name="Content Placeholder 2">
            <a:extLst>
              <a:ext uri="{FF2B5EF4-FFF2-40B4-BE49-F238E27FC236}">
                <a16:creationId xmlns:a16="http://schemas.microsoft.com/office/drawing/2014/main" id="{FC0DD41A-AAA8-9945-BDA1-617A71EA7140}"/>
              </a:ext>
            </a:extLst>
          </p:cNvPr>
          <p:cNvSpPr>
            <a:spLocks noGrp="1"/>
          </p:cNvSpPr>
          <p:nvPr>
            <p:ph idx="1"/>
          </p:nvPr>
        </p:nvSpPr>
        <p:spPr/>
        <p:txBody>
          <a:bodyPr>
            <a:normAutofit fontScale="92500" lnSpcReduction="10000"/>
          </a:bodyPr>
          <a:lstStyle/>
          <a:p>
            <a:r>
              <a:rPr lang="ro-RO"/>
              <a:t>SELECT p.nume, p.prenume, c.nume </a:t>
            </a:r>
          </a:p>
          <a:p>
            <a:r>
              <a:rPr lang="ro-RO"/>
              <a:t>FROM profesor p JOIN catedra c </a:t>
            </a:r>
          </a:p>
          <a:p>
            <a:r>
              <a:rPr lang="ro-RO"/>
              <a:t>ON p.cod_catedra=c.cod_catedra;</a:t>
            </a:r>
          </a:p>
          <a:p>
            <a:endParaRPr lang="ro-RO" sz="1500"/>
          </a:p>
          <a:p>
            <a:pPr marL="0" indent="0">
              <a:buNone/>
            </a:pPr>
            <a:r>
              <a:rPr lang="ro-RO" sz="1500"/>
              <a:t>NUME	PRENUME	NUME</a:t>
            </a:r>
          </a:p>
          <a:p>
            <a:pPr marL="0" indent="0">
              <a:buNone/>
            </a:pPr>
            <a:r>
              <a:rPr lang="ro-RO" sz="1500"/>
              <a:t>----------	----------	-----------</a:t>
            </a:r>
          </a:p>
          <a:p>
            <a:pPr marL="0" indent="0">
              <a:buNone/>
            </a:pPr>
            <a:r>
              <a:rPr lang="ro-RO" sz="1500"/>
              <a:t>GHEORGHIU	STEFAN	INFORMATICA</a:t>
            </a:r>
          </a:p>
          <a:p>
            <a:pPr marL="0" indent="0">
              <a:buNone/>
            </a:pPr>
            <a:r>
              <a:rPr lang="ro-RO" sz="1500"/>
              <a:t>IONESCU	VERONICA	INFORMATICA</a:t>
            </a:r>
          </a:p>
          <a:p>
            <a:pPr marL="0" indent="0">
              <a:buNone/>
            </a:pPr>
            <a:r>
              <a:rPr lang="ro-RO" sz="1500"/>
              <a:t>VOINEA	MIRCEA	INFORMATICA</a:t>
            </a:r>
          </a:p>
          <a:p>
            <a:pPr marL="0" indent="0">
              <a:buNone/>
            </a:pPr>
            <a:r>
              <a:rPr lang="ro-RO" sz="1500"/>
              <a:t>MARIN	VLAD	ELECTRONICA</a:t>
            </a:r>
          </a:p>
          <a:p>
            <a:pPr marL="0" indent="0">
              <a:buNone/>
            </a:pPr>
            <a:r>
              <a:rPr lang="ro-RO" sz="1500"/>
              <a:t>STANESCU	MARIA	ELECTRONICA</a:t>
            </a:r>
          </a:p>
          <a:p>
            <a:pPr marL="0" indent="0">
              <a:buNone/>
            </a:pPr>
            <a:r>
              <a:rPr lang="ro-RO" sz="1500"/>
              <a:t>ALBU	GHEORGHE	ELECTRONICA</a:t>
            </a:r>
          </a:p>
          <a:p>
            <a:pPr marL="0" indent="0">
              <a:buNone/>
            </a:pPr>
            <a:r>
              <a:rPr lang="ro-RO" sz="1500"/>
              <a:t>GEORGESCU	CRISTIANA	AUTOMATICA</a:t>
            </a:r>
          </a:p>
          <a:p>
            <a:endParaRPr lang="ro-RO"/>
          </a:p>
        </p:txBody>
      </p:sp>
    </p:spTree>
    <p:extLst>
      <p:ext uri="{BB962C8B-B14F-4D97-AF65-F5344CB8AC3E}">
        <p14:creationId xmlns:p14="http://schemas.microsoft.com/office/powerpoint/2010/main" val="4148886077"/>
      </p:ext>
    </p:extLst>
  </p:cSld>
  <p:clrMapOvr>
    <a:masterClrMapping/>
  </p:clrMapOvr>
  <p:transition/>
  <p:timing/>
</p:sld>
</file>

<file path=ppt/slides/slide1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A03E25-E69A-9445-89BF-BBF38FC49387}"/>
              </a:ext>
            </a:extLst>
          </p:cNvPr>
          <p:cNvSpPr>
            <a:spLocks noGrp="1"/>
          </p:cNvSpPr>
          <p:nvPr>
            <p:ph type="title"/>
          </p:nvPr>
        </p:nvSpPr>
        <p:spPr/>
        <p:txBody>
          <a:bodyPr/>
          <a:lstStyle/>
          <a:p>
            <a:r>
              <a:rPr lang="ro-RO" err="1"/>
              <a:t>Joncţiuni ne-echivalente</a:t>
            </a:r>
          </a:p>
        </p:txBody>
      </p:sp>
      <p:sp>
        <p:nvSpPr>
          <p:cNvPr id="3" name="Content Placeholder 2">
            <a:extLst>
              <a:ext uri="{FF2B5EF4-FFF2-40B4-BE49-F238E27FC236}">
                <a16:creationId xmlns:a16="http://schemas.microsoft.com/office/drawing/2014/main" id="{C7A9B939-F6CB-CE42-B6C9-728D63022E9F}"/>
              </a:ext>
            </a:extLst>
          </p:cNvPr>
          <p:cNvSpPr>
            <a:spLocks noGrp="1"/>
          </p:cNvSpPr>
          <p:nvPr>
            <p:ph idx="1"/>
          </p:nvPr>
        </p:nvSpPr>
        <p:spPr/>
        <p:txBody>
          <a:bodyPr>
            <a:normAutofit/>
          </a:bodyPr>
          <a:lstStyle/>
          <a:p>
            <a:r>
              <a:rPr lang="ro-RO"/>
              <a:t>SELECT grad_salarizare, prag_min, prag_max </a:t>
            </a:r>
          </a:p>
          <a:p>
            <a:r>
              <a:rPr lang="ro-RO"/>
              <a:t>FROM  gradsal; </a:t>
            </a:r>
          </a:p>
          <a:p>
            <a:endParaRPr lang="ro-RO"/>
          </a:p>
          <a:p>
            <a:pPr marL="0" indent="0">
              <a:buNone/>
            </a:pPr>
            <a:r>
              <a:rPr lang="ro-RO" sz="1400"/>
              <a:t>GRAD_SALARIZARE	PRAG_MIN	PRAG_MAX</a:t>
            </a:r>
          </a:p>
          <a:p>
            <a:pPr marL="0" indent="0">
              <a:buNone/>
            </a:pPr>
            <a:r>
              <a:rPr lang="ro-RO" sz="1400"/>
              <a:t>---------------	---------	---------</a:t>
            </a:r>
          </a:p>
          <a:p>
            <a:pPr marL="0" indent="0">
              <a:buNone/>
            </a:pPr>
            <a:r>
              <a:rPr lang="ro-RO" sz="1400"/>
              <a:t>              1		500	1500</a:t>
            </a:r>
          </a:p>
          <a:p>
            <a:pPr marL="0" indent="0">
              <a:buNone/>
            </a:pPr>
            <a:r>
              <a:rPr lang="ro-RO" sz="1400"/>
              <a:t>              2		1501	2000</a:t>
            </a:r>
          </a:p>
          <a:p>
            <a:pPr marL="0" indent="0">
              <a:buNone/>
            </a:pPr>
            <a:r>
              <a:rPr lang="ro-RO" sz="1400"/>
              <a:t>              3		2001	2500</a:t>
            </a:r>
          </a:p>
          <a:p>
            <a:pPr marL="0" indent="0">
              <a:buNone/>
            </a:pPr>
            <a:r>
              <a:rPr lang="ro-RO" sz="1400"/>
              <a:t>              4		2501	3500</a:t>
            </a:r>
          </a:p>
          <a:p>
            <a:pPr marL="0" indent="0">
              <a:buNone/>
            </a:pPr>
            <a:r>
              <a:rPr lang="ro-RO" sz="1400"/>
              <a:t>              5		3501	10000</a:t>
            </a:r>
          </a:p>
          <a:p>
            <a:endParaRPr lang="ro-RO"/>
          </a:p>
        </p:txBody>
      </p:sp>
    </p:spTree>
    <p:extLst>
      <p:ext uri="{BB962C8B-B14F-4D97-AF65-F5344CB8AC3E}">
        <p14:creationId xmlns:p14="http://schemas.microsoft.com/office/powerpoint/2010/main" val="152697927"/>
      </p:ext>
    </p:extLst>
  </p:cSld>
  <p:clrMapOvr>
    <a:masterClrMapping/>
  </p:clrMapOvr>
  <p:transition/>
  <p:timing/>
</p:sld>
</file>

<file path=ppt/slides/slide1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A03E25-E69A-9445-89BF-BBF38FC49387}"/>
              </a:ext>
            </a:extLst>
          </p:cNvPr>
          <p:cNvSpPr>
            <a:spLocks noGrp="1"/>
          </p:cNvSpPr>
          <p:nvPr>
            <p:ph type="title"/>
          </p:nvPr>
        </p:nvSpPr>
        <p:spPr/>
        <p:txBody>
          <a:bodyPr/>
          <a:lstStyle/>
          <a:p>
            <a:r>
              <a:rPr lang="ro-RO" err="1"/>
              <a:t>Joncţiuni ne-echivalente</a:t>
            </a:r>
          </a:p>
        </p:txBody>
      </p:sp>
      <p:sp>
        <p:nvSpPr>
          <p:cNvPr id="3" name="Content Placeholder 2">
            <a:extLst>
              <a:ext uri="{FF2B5EF4-FFF2-40B4-BE49-F238E27FC236}">
                <a16:creationId xmlns:a16="http://schemas.microsoft.com/office/drawing/2014/main" id="{C7A9B939-F6CB-CE42-B6C9-728D63022E9F}"/>
              </a:ext>
            </a:extLst>
          </p:cNvPr>
          <p:cNvSpPr>
            <a:spLocks noGrp="1"/>
          </p:cNvSpPr>
          <p:nvPr>
            <p:ph idx="1"/>
          </p:nvPr>
        </p:nvSpPr>
        <p:spPr/>
        <p:txBody>
          <a:bodyPr>
            <a:normAutofit fontScale="77500" lnSpcReduction="20000"/>
          </a:bodyPr>
          <a:lstStyle/>
          <a:p>
            <a:r>
              <a:rPr lang="ro-RO"/>
              <a:t>SELECT p.nume, p.grad, p.salariu, g.grad_salarizare </a:t>
            </a:r>
          </a:p>
          <a:p>
            <a:r>
              <a:rPr lang="ro-RO"/>
              <a:t>FROM  profesor p, gradsal g </a:t>
            </a:r>
          </a:p>
          <a:p>
            <a:r>
              <a:rPr lang="ro-RO"/>
              <a:t>WHERE p.salariu BETWEEN g.prag_min AND g.prag_max;</a:t>
            </a:r>
          </a:p>
          <a:p>
            <a:r>
              <a:rPr lang="ro-RO"/>
              <a:t> </a:t>
            </a:r>
          </a:p>
          <a:p>
            <a:pPr marL="0" indent="0">
              <a:buNone/>
            </a:pPr>
            <a:r>
              <a:rPr lang="ro-RO" sz="2200"/>
              <a:t>NUME		GRAD	SALARIU	GRAD_SALARIZARE</a:t>
            </a:r>
          </a:p>
          <a:p>
            <a:pPr marL="0" indent="0">
              <a:buNone/>
            </a:pPr>
            <a:r>
              <a:rPr lang="ro-RO" sz="2200"/>
              <a:t>----------		-----	---------	---------------</a:t>
            </a:r>
          </a:p>
          <a:p>
            <a:pPr marL="0" indent="0">
              <a:buNone/>
            </a:pPr>
            <a:r>
              <a:rPr lang="ro-RO" sz="2200"/>
              <a:t>IONESCU		ASIST	1500	1</a:t>
            </a:r>
          </a:p>
          <a:p>
            <a:pPr marL="0" indent="0">
              <a:buNone/>
            </a:pPr>
            <a:r>
              <a:rPr lang="ro-RO" sz="2200"/>
              <a:t>VOINEA		ASIST	1200	1</a:t>
            </a:r>
          </a:p>
          <a:p>
            <a:pPr marL="0" indent="0">
              <a:buNone/>
            </a:pPr>
            <a:r>
              <a:rPr lang="ro-RO" sz="2200"/>
              <a:t>STANESCU		ASIST	1200	1</a:t>
            </a:r>
          </a:p>
          <a:p>
            <a:pPr marL="0" indent="0">
              <a:buNone/>
            </a:pPr>
            <a:r>
              <a:rPr lang="ro-RO" sz="2200"/>
              <a:t>MARIN		PROF	2500	3</a:t>
            </a:r>
          </a:p>
          <a:p>
            <a:pPr marL="0" indent="0">
              <a:buNone/>
            </a:pPr>
            <a:r>
              <a:rPr lang="ro-RO" sz="2200"/>
              <a:t>ALBU		LECT	2200	3</a:t>
            </a:r>
          </a:p>
          <a:p>
            <a:pPr marL="0" indent="0">
              <a:buNone/>
            </a:pPr>
            <a:r>
              <a:rPr lang="ro-RO" sz="2200"/>
              <a:t>GHEORGHIU	PROF	3000	4</a:t>
            </a:r>
          </a:p>
          <a:p>
            <a:pPr marL="0" indent="0">
              <a:buNone/>
            </a:pPr>
            <a:r>
              <a:rPr lang="ro-RO" sz="2200"/>
              <a:t>GEORGESCU	CONF	2800	4</a:t>
            </a:r>
          </a:p>
          <a:p>
            <a:endParaRPr lang="ro-RO"/>
          </a:p>
        </p:txBody>
      </p:sp>
    </p:spTree>
    <p:extLst>
      <p:ext uri="{BB962C8B-B14F-4D97-AF65-F5344CB8AC3E}">
        <p14:creationId xmlns:p14="http://schemas.microsoft.com/office/powerpoint/2010/main" val="797997439"/>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8F964C5-B01B-0945-B753-6BDAE9D2895A}"/>
              </a:ext>
            </a:extLst>
          </p:cNvPr>
          <p:cNvSpPr>
            <a:spLocks noGrp="1"/>
          </p:cNvSpPr>
          <p:nvPr>
            <p:ph type="title"/>
          </p:nvPr>
        </p:nvSpPr>
        <p:spPr/>
        <p:txBody>
          <a:bodyPr/>
          <a:lstStyle/>
          <a:p>
            <a:r>
              <a:rPr lang="ro-RO"/>
              <a:t>Division (diviziune)</a:t>
            </a:r>
          </a:p>
        </p:txBody>
      </p:sp>
      <p:sp>
        <p:nvSpPr>
          <p:cNvPr id="13" name="Rectangle 3">
            <a:extLst>
              <a:ext uri="{FF2B5EF4-FFF2-40B4-BE49-F238E27FC236}">
                <a16:creationId xmlns:a16="http://schemas.microsoft.com/office/drawing/2014/main" id="{EB870B0C-3146-F24F-B4C0-53924FF4D3E9}"/>
              </a:ext>
            </a:extLst>
          </p:cNvPr>
          <p:cNvSpPr>
            <a:spLocks noChangeArrowheads="1"/>
          </p:cNvSpPr>
          <p:nvPr/>
        </p:nvSpPr>
        <p:spPr bwMode="auto">
          <a:xfrm>
            <a:off x="-5787209" y="-655560"/>
            <a:ext cx="22963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ro-RO"/>
            </a:defPPr>
            <a:lvl1pPr marL="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1pPr>
            <a:lvl2pPr marL="4572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2pPr>
            <a:lvl3pPr marL="9144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3pPr>
            <a:lvl4pPr marL="13716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4pPr>
            <a:lvl5pPr marL="18288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5pPr>
            <a:lvl6pPr marL="22860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6pPr>
            <a:lvl7pPr marL="27432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7pPr>
            <a:lvl8pPr marL="32004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8pPr>
            <a:lvl9pPr marL="3657600" algn="l" defTabSz="914400" rtl="0" eaLnBrk="0" fontAlgn="base" latinLnBrk="0" hangingPunct="0">
              <a:spcBef>
                <a:spcPct val="0"/>
              </a:spcBef>
              <a:spcAft>
                <a:spcPct val="0"/>
              </a:spcAft>
              <a:tabLst>
                <a:tab pos="355600" algn="r"/>
                <a:tab pos="2636838" algn="ctr"/>
                <a:tab pos="5273675" algn="r"/>
              </a:tabLst>
              <a:defRPr sz="1800" kern="1200">
                <a:solidFill>
                  <a:schemeClr val="tx1"/>
                </a:solidFill>
                <a:latin typeface="Arial"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tab pos="355600" algn="r"/>
                <a:tab pos="2636838" algn="ctr"/>
                <a:tab pos="5273675" algn="r"/>
              </a:tabLst>
            </a:pPr>
            <a:r>
              <a:rPr kumimoji="0" lang="ro-RO" altLang="ro-RO" sz="1200" b="0" i="0" u="none" strike="noStrike" cap="none" normalizeH="0" baseline="0">
                <a:ln>
                  <a:noFill/>
                </a:ln>
                <a:solidFill>
                  <a:schemeClr val="tx1"/>
                </a:solidFill>
                <a:effectLst/>
                <a:latin typeface="Courier" pitchFamily="2" charset="0"/>
                <a:ea typeface="Times New Roman" panose="02020603050405020304" pitchFamily="18" charset="0"/>
              </a:rPr>
              <a:t>curs_student                     curs</a:t>
            </a:r>
            <a:endParaRPr kumimoji="0" lang="ro-RO" altLang="ro-RO"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5600" algn="r"/>
                <a:tab pos="2636838" algn="ctr"/>
                <a:tab pos="5273675" algn="r"/>
              </a:tabLst>
            </a:pPr>
            <a:r>
              <a:rPr kumimoji="0" lang="ro-RO" altLang="ro-RO" sz="1200" b="0" i="0" u="none" strike="noStrike" cap="none" normalizeH="0" baseline="0">
                <a:ln>
                  <a:noFill/>
                </a:ln>
                <a:solidFill>
                  <a:schemeClr val="tx1"/>
                </a:solidFill>
                <a:effectLst/>
                <a:latin typeface="Courier" pitchFamily="2" charset="0"/>
                <a:ea typeface="Times New Roman" panose="02020603050405020304" pitchFamily="18" charset="0"/>
              </a:rPr>
              <a:t>                                   fundamental  </a:t>
            </a:r>
            <a:endParaRPr kumimoji="0" lang="ro-RO" altLang="ro-RO" sz="1800" b="0" i="0" u="none" strike="noStrike" cap="none" normalizeH="0" baseline="0">
              <a:ln>
                <a:noFill/>
              </a:ln>
              <a:solidFill>
                <a:schemeClr val="tx1"/>
              </a:solidFill>
              <a:effectLst/>
              <a:latin typeface="Arial" pitchFamily="34" charset="0"/>
            </a:endParaRPr>
          </a:p>
        </p:txBody>
      </p:sp>
      <p:sp>
        <p:nvSpPr>
          <p:cNvPr id="16" name="TextBox 15">
            <a:extLst>
              <a:ext uri="{FF2B5EF4-FFF2-40B4-BE49-F238E27FC236}">
                <a16:creationId xmlns:a16="http://schemas.microsoft.com/office/drawing/2014/main" id="{85549D18-698D-6E4C-89A9-2913562CFEFC}"/>
              </a:ext>
            </a:extLst>
          </p:cNvPr>
          <p:cNvSpPr txBox="1"/>
          <p:nvPr/>
        </p:nvSpPr>
        <p:spPr>
          <a:xfrm>
            <a:off x="969818" y="1531415"/>
            <a:ext cx="9157855"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Care sunt studenţii pentru care </a:t>
            </a:r>
            <a:r>
              <a:rPr lang="ro-RO" i="1"/>
              <a:t>nu există</a:t>
            </a:r>
            <a:r>
              <a:rPr lang="ro-RO"/>
              <a:t> curs fundamental care să </a:t>
            </a:r>
            <a:r>
              <a:rPr lang="ro-RO" i="1"/>
              <a:t>nu fie</a:t>
            </a:r>
            <a:r>
              <a:rPr lang="ro-RO"/>
              <a:t> urmat de către aceştia? </a:t>
            </a:r>
            <a:endParaRPr lang="ro-RO"/>
          </a:p>
        </p:txBody>
      </p:sp>
      <p:sp>
        <p:nvSpPr>
          <p:cNvPr id="6" name="Content Placeholder 5">
            <a:extLst>
              <a:ext uri="{FF2B5EF4-FFF2-40B4-BE49-F238E27FC236}">
                <a16:creationId xmlns:a16="http://schemas.microsoft.com/office/drawing/2014/main" id="{F97F63B2-E16E-324C-8C49-567893D8E8F0}"/>
              </a:ext>
            </a:extLst>
          </p:cNvPr>
          <p:cNvSpPr>
            <a:spLocks noGrp="1"/>
          </p:cNvSpPr>
          <p:nvPr>
            <p:ph idx="1"/>
          </p:nvPr>
        </p:nvSpPr>
        <p:spPr>
          <a:xfrm>
            <a:off x="1634836" y="2249708"/>
            <a:ext cx="8950037" cy="3693892"/>
          </a:xfrm>
        </p:spPr>
        <p:txBody>
          <a:bodyPr>
            <a:normAutofit fontScale="77500" lnSpcReduction="20000"/>
          </a:bodyPr>
          <a:lstStyle/>
          <a:p>
            <a:pPr marL="0" indent="0">
              <a:buNone/>
            </a:pPr>
            <a:r>
              <a:rPr lang="ro-RO"/>
              <a:t>SELECT DISTINCT cod_student</a:t>
            </a:r>
            <a:endParaRPr lang="ro-RO"/>
          </a:p>
          <a:p>
            <a:pPr marL="0" indent="0">
              <a:buNone/>
            </a:pPr>
            <a:r>
              <a:rPr lang="ro-RO"/>
              <a:t>FROM curs_student cs1</a:t>
            </a:r>
          </a:p>
          <a:p>
            <a:pPr marL="0" indent="0">
              <a:buNone/>
            </a:pPr>
            <a:r>
              <a:rPr lang="ro-RO"/>
              <a:t>WHERE NOT EXISTS</a:t>
            </a:r>
          </a:p>
          <a:p>
            <a:pPr marL="0" indent="0">
              <a:buNone/>
            </a:pPr>
            <a:r>
              <a:rPr lang="ro-RO"/>
              <a:t>	(SELECT *</a:t>
            </a:r>
          </a:p>
          <a:p>
            <a:pPr marL="0" indent="0">
              <a:buNone/>
            </a:pPr>
            <a:r>
              <a:rPr lang="ro-RO"/>
              <a:t>	FROM curs_fundamental cf</a:t>
            </a:r>
          </a:p>
          <a:p>
            <a:pPr marL="0" indent="0">
              <a:buNone/>
            </a:pPr>
            <a:r>
              <a:rPr lang="ro-RO"/>
              <a:t>	WHERE NOT EXISTS</a:t>
            </a:r>
          </a:p>
          <a:p>
            <a:pPr marL="0" indent="0">
              <a:buNone/>
            </a:pPr>
            <a:r>
              <a:rPr lang="ro-RO"/>
              <a:t>		(SELECT *</a:t>
            </a:r>
          </a:p>
          <a:p>
            <a:pPr marL="0" indent="0">
              <a:buNone/>
            </a:pPr>
            <a:r>
              <a:rPr lang="ro-RO"/>
              <a:t>		FROM curs_student cs2</a:t>
            </a:r>
          </a:p>
          <a:p>
            <a:pPr marL="0" indent="0">
              <a:buNone/>
            </a:pPr>
            <a:r>
              <a:rPr lang="ro-RO"/>
              <a:t>		WHERE cf.curs = cs2.curs</a:t>
            </a:r>
          </a:p>
          <a:p>
            <a:pPr marL="0" indent="0">
              <a:buNone/>
            </a:pPr>
            <a:r>
              <a:rPr lang="ro-RO"/>
              <a:t>		AND cs1.cod_student = cs2.cod_student));</a:t>
            </a:r>
          </a:p>
          <a:p>
            <a:endParaRPr lang="ro-RO"/>
          </a:p>
        </p:txBody>
      </p:sp>
    </p:spTree>
    <p:extLst>
      <p:ext uri="{BB962C8B-B14F-4D97-AF65-F5344CB8AC3E}">
        <p14:creationId xmlns:p14="http://schemas.microsoft.com/office/powerpoint/2010/main" val="777930862"/>
      </p:ext>
    </p:extLst>
  </p:cSld>
  <p:clrMapOvr>
    <a:masterClrMapping/>
  </p:clrMapOvr>
  <p:transition/>
  <p:timing/>
</p:sld>
</file>

<file path=ppt/slides/slide1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A03E25-E69A-9445-89BF-BBF38FC49387}"/>
              </a:ext>
            </a:extLst>
          </p:cNvPr>
          <p:cNvSpPr>
            <a:spLocks noGrp="1"/>
          </p:cNvSpPr>
          <p:nvPr>
            <p:ph type="title"/>
          </p:nvPr>
        </p:nvSpPr>
        <p:spPr/>
        <p:txBody>
          <a:bodyPr/>
          <a:lstStyle/>
          <a:p>
            <a:r>
              <a:rPr lang="ro-RO" err="1"/>
              <a:t>Joncţiuni ne-echivalente</a:t>
            </a:r>
          </a:p>
        </p:txBody>
      </p:sp>
      <p:sp>
        <p:nvSpPr>
          <p:cNvPr id="3" name="Content Placeholder 2">
            <a:extLst>
              <a:ext uri="{FF2B5EF4-FFF2-40B4-BE49-F238E27FC236}">
                <a16:creationId xmlns:a16="http://schemas.microsoft.com/office/drawing/2014/main" id="{C7A9B939-F6CB-CE42-B6C9-728D63022E9F}"/>
              </a:ext>
            </a:extLst>
          </p:cNvPr>
          <p:cNvSpPr>
            <a:spLocks noGrp="1"/>
          </p:cNvSpPr>
          <p:nvPr>
            <p:ph idx="1"/>
          </p:nvPr>
        </p:nvSpPr>
        <p:spPr/>
        <p:txBody>
          <a:bodyPr>
            <a:normAutofit fontScale="77500" lnSpcReduction="20000"/>
          </a:bodyPr>
          <a:lstStyle/>
          <a:p>
            <a:r>
              <a:rPr lang="ro-RO"/>
              <a:t>SELECT p.nume, p.grad, p.salariu, g.grad_salarizare </a:t>
            </a:r>
          </a:p>
          <a:p>
            <a:r>
              <a:rPr lang="ro-RO"/>
              <a:t>FROM  profesor p INNER JOIN gradsal g </a:t>
            </a:r>
          </a:p>
          <a:p>
            <a:r>
              <a:rPr lang="ro-RO"/>
              <a:t>ON p.salariu BETWEEN g.prag_min AND g.prag_max;</a:t>
            </a:r>
          </a:p>
          <a:p>
            <a:r>
              <a:rPr lang="ro-RO"/>
              <a:t> </a:t>
            </a:r>
          </a:p>
          <a:p>
            <a:pPr marL="0" indent="0">
              <a:buNone/>
            </a:pPr>
            <a:r>
              <a:rPr lang="ro-RO" sz="2200"/>
              <a:t>NUME		GRAD	SALARIU	GRAD_SALARIZARE</a:t>
            </a:r>
          </a:p>
          <a:p>
            <a:pPr marL="0" indent="0">
              <a:buNone/>
            </a:pPr>
            <a:r>
              <a:rPr lang="ro-RO" sz="2200"/>
              <a:t>----------		-----	---------	---------------</a:t>
            </a:r>
          </a:p>
          <a:p>
            <a:pPr marL="0" indent="0">
              <a:buNone/>
            </a:pPr>
            <a:r>
              <a:rPr lang="ro-RO" sz="2200"/>
              <a:t>IONESCU		ASIST	1500	1</a:t>
            </a:r>
          </a:p>
          <a:p>
            <a:pPr marL="0" indent="0">
              <a:buNone/>
            </a:pPr>
            <a:r>
              <a:rPr lang="ro-RO" sz="2200"/>
              <a:t>VOINEA		ASIST	1200	1</a:t>
            </a:r>
          </a:p>
          <a:p>
            <a:pPr marL="0" indent="0">
              <a:buNone/>
            </a:pPr>
            <a:r>
              <a:rPr lang="ro-RO" sz="2200"/>
              <a:t>STANESCU		ASIST	1200	1</a:t>
            </a:r>
          </a:p>
          <a:p>
            <a:pPr marL="0" indent="0">
              <a:buNone/>
            </a:pPr>
            <a:r>
              <a:rPr lang="ro-RO" sz="2200"/>
              <a:t>MARIN		PROF	2500	3</a:t>
            </a:r>
          </a:p>
          <a:p>
            <a:pPr marL="0" indent="0">
              <a:buNone/>
            </a:pPr>
            <a:r>
              <a:rPr lang="ro-RO" sz="2200"/>
              <a:t>ALBU		LECT	2200	3</a:t>
            </a:r>
          </a:p>
          <a:p>
            <a:pPr marL="0" indent="0">
              <a:buNone/>
            </a:pPr>
            <a:r>
              <a:rPr lang="ro-RO" sz="2200"/>
              <a:t>GHEORGHIU	PROF	3000	4</a:t>
            </a:r>
          </a:p>
          <a:p>
            <a:pPr marL="0" indent="0">
              <a:buNone/>
            </a:pPr>
            <a:r>
              <a:rPr lang="ro-RO" sz="2200"/>
              <a:t>GEORGESCU	CONF	2800	4</a:t>
            </a:r>
          </a:p>
          <a:p>
            <a:endParaRPr lang="ro-RO"/>
          </a:p>
        </p:txBody>
      </p:sp>
    </p:spTree>
    <p:extLst>
      <p:ext uri="{BB962C8B-B14F-4D97-AF65-F5344CB8AC3E}">
        <p14:creationId xmlns:p14="http://schemas.microsoft.com/office/powerpoint/2010/main" val="1580526108"/>
      </p:ext>
    </p:extLst>
  </p:cSld>
  <p:clrMapOvr>
    <a:masterClrMapping/>
  </p:clrMapOvr>
  <p:transition/>
  <p:timing/>
</p:sld>
</file>

<file path=ppt/slides/slide1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fontScale="70000" lnSpcReduction="20000"/>
          </a:bodyPr>
          <a:lstStyle/>
          <a:p>
            <a:r>
              <a:rPr lang="ro-RO"/>
              <a:t>SELECT p.nume, p.prenume, c.nume </a:t>
            </a:r>
          </a:p>
          <a:p>
            <a:r>
              <a:rPr lang="ro-RO"/>
              <a:t>FROM profesor p, catedra c </a:t>
            </a:r>
          </a:p>
          <a:p>
            <a:r>
              <a:rPr lang="ro-RO"/>
              <a:t>WHERE p.cod_catedra(+)=c.cod_catedra;</a:t>
            </a:r>
          </a:p>
          <a:p>
            <a:r>
              <a:rPr lang="ro-RO"/>
              <a:t> </a:t>
            </a:r>
          </a:p>
          <a:p>
            <a:pPr marL="0" indent="0">
              <a:buNone/>
            </a:pPr>
            <a:r>
              <a:rPr lang="ro-RO" sz="2000"/>
              <a:t>NUME	PRENUME	NUME</a:t>
            </a:r>
          </a:p>
          <a:p>
            <a:pPr marL="0" indent="0">
              <a:buNone/>
            </a:pPr>
            <a:r>
              <a:rPr lang="ro-RO" sz="2000"/>
              <a:t>----------	----------	-----------</a:t>
            </a:r>
          </a:p>
          <a:p>
            <a:pPr marL="0" indent="0">
              <a:buNone/>
            </a:pPr>
            <a:r>
              <a:rPr lang="ro-RO" sz="2000"/>
              <a:t>GHEORGHIU	STEFAN	INFORMATICA</a:t>
            </a:r>
          </a:p>
          <a:p>
            <a:pPr marL="0" indent="0">
              <a:buNone/>
            </a:pPr>
            <a:r>
              <a:rPr lang="ro-RO" sz="2000"/>
              <a:t>IONESCU	VERONICA	INFORMATICA</a:t>
            </a:r>
          </a:p>
          <a:p>
            <a:pPr marL="0" indent="0">
              <a:buNone/>
            </a:pPr>
            <a:r>
              <a:rPr lang="ro-RO" sz="2000"/>
              <a:t>VOINEA	MIRCEA	INFORMATICA</a:t>
            </a:r>
          </a:p>
          <a:p>
            <a:pPr marL="0" indent="0">
              <a:buNone/>
            </a:pPr>
            <a:r>
              <a:rPr lang="ro-RO" sz="2000"/>
              <a:t>MARIN	VLAD	ELECTRONICA</a:t>
            </a:r>
          </a:p>
          <a:p>
            <a:pPr marL="0" indent="0">
              <a:buNone/>
            </a:pPr>
            <a:r>
              <a:rPr lang="ro-RO" sz="2000"/>
              <a:t>STANESCU	MARIA	ELECTRONICA</a:t>
            </a:r>
          </a:p>
          <a:p>
            <a:pPr marL="0" indent="0">
              <a:buNone/>
            </a:pPr>
            <a:r>
              <a:rPr lang="ro-RO" sz="2000"/>
              <a:t>ALBU	GHEORGHE	ELECTRONICA</a:t>
            </a:r>
          </a:p>
          <a:p>
            <a:pPr marL="0" indent="0">
              <a:buNone/>
            </a:pPr>
            <a:r>
              <a:rPr lang="ro-RO" sz="2000"/>
              <a:t>GEORGESCU	CRISTIANA	AUTOMATICA</a:t>
            </a:r>
          </a:p>
          <a:p>
            <a:pPr marL="0" indent="0">
              <a:buNone/>
            </a:pPr>
            <a:r>
              <a:rPr lang="ro-RO" sz="2000"/>
              <a:t>		FINANTE</a:t>
            </a:r>
          </a:p>
          <a:p>
            <a:endParaRPr lang="ro-RO"/>
          </a:p>
        </p:txBody>
      </p:sp>
    </p:spTree>
    <p:extLst>
      <p:ext uri="{BB962C8B-B14F-4D97-AF65-F5344CB8AC3E}">
        <p14:creationId xmlns:p14="http://schemas.microsoft.com/office/powerpoint/2010/main" val="402041362"/>
      </p:ext>
    </p:extLst>
  </p:cSld>
  <p:clrMapOvr>
    <a:masterClrMapping/>
  </p:clrMapOvr>
  <p:transition/>
  <p:timing/>
</p:sld>
</file>

<file path=ppt/slides/slide1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fontScale="70000" lnSpcReduction="20000"/>
          </a:bodyPr>
          <a:lstStyle/>
          <a:p>
            <a:r>
              <a:rPr lang="ro-RO"/>
              <a:t>SELECT p.nume, p.prenume, c.nume </a:t>
            </a:r>
          </a:p>
          <a:p>
            <a:r>
              <a:rPr lang="ro-RO"/>
              <a:t>FROM profesor p RIGHT OUTER JOIN catedra c </a:t>
            </a:r>
          </a:p>
          <a:p>
            <a:r>
              <a:rPr lang="ro-RO"/>
              <a:t>ON p.cod_catedra = c.cod_catedra;</a:t>
            </a:r>
          </a:p>
          <a:p>
            <a:r>
              <a:rPr lang="ro-RO"/>
              <a:t> </a:t>
            </a:r>
          </a:p>
          <a:p>
            <a:pPr marL="0" indent="0">
              <a:buNone/>
            </a:pPr>
            <a:r>
              <a:rPr lang="ro-RO" sz="2000"/>
              <a:t>NUME	PRENUME	NUME</a:t>
            </a:r>
          </a:p>
          <a:p>
            <a:pPr marL="0" indent="0">
              <a:buNone/>
            </a:pPr>
            <a:r>
              <a:rPr lang="ro-RO" sz="2000"/>
              <a:t>----------	----------	-----------</a:t>
            </a:r>
          </a:p>
          <a:p>
            <a:pPr marL="0" indent="0">
              <a:buNone/>
            </a:pPr>
            <a:r>
              <a:rPr lang="ro-RO" sz="2000"/>
              <a:t>GHEORGHIU	STEFAN	INFORMATICA</a:t>
            </a:r>
          </a:p>
          <a:p>
            <a:pPr marL="0" indent="0">
              <a:buNone/>
            </a:pPr>
            <a:r>
              <a:rPr lang="ro-RO" sz="2000"/>
              <a:t>IONESCU	VERONICA	INFORMATICA</a:t>
            </a:r>
          </a:p>
          <a:p>
            <a:pPr marL="0" indent="0">
              <a:buNone/>
            </a:pPr>
            <a:r>
              <a:rPr lang="ro-RO" sz="2000"/>
              <a:t>VOINEA	MIRCEA	INFORMATICA</a:t>
            </a:r>
          </a:p>
          <a:p>
            <a:pPr marL="0" indent="0">
              <a:buNone/>
            </a:pPr>
            <a:r>
              <a:rPr lang="ro-RO" sz="2000"/>
              <a:t>MARIN	VLAD	ELECTRONICA</a:t>
            </a:r>
          </a:p>
          <a:p>
            <a:pPr marL="0" indent="0">
              <a:buNone/>
            </a:pPr>
            <a:r>
              <a:rPr lang="ro-RO" sz="2000"/>
              <a:t>STANESCU	MARIA	ELECTRONICA</a:t>
            </a:r>
          </a:p>
          <a:p>
            <a:pPr marL="0" indent="0">
              <a:buNone/>
            </a:pPr>
            <a:r>
              <a:rPr lang="ro-RO" sz="2000"/>
              <a:t>ALBU	GHEORGHE	ELECTRONICA</a:t>
            </a:r>
          </a:p>
          <a:p>
            <a:pPr marL="0" indent="0">
              <a:buNone/>
            </a:pPr>
            <a:r>
              <a:rPr lang="ro-RO" sz="2000"/>
              <a:t>GEORGESCU	CRISTIANA	AUTOMATICA</a:t>
            </a:r>
          </a:p>
          <a:p>
            <a:pPr marL="0" indent="0">
              <a:buNone/>
            </a:pPr>
            <a:r>
              <a:rPr lang="ro-RO" sz="2000"/>
              <a:t>		FINANTE</a:t>
            </a:r>
          </a:p>
          <a:p>
            <a:endParaRPr lang="ro-RO"/>
          </a:p>
        </p:txBody>
      </p:sp>
    </p:spTree>
    <p:extLst>
      <p:ext uri="{BB962C8B-B14F-4D97-AF65-F5344CB8AC3E}">
        <p14:creationId xmlns:p14="http://schemas.microsoft.com/office/powerpoint/2010/main" val="1914363360"/>
      </p:ext>
    </p:extLst>
  </p:cSld>
  <p:clrMapOvr>
    <a:masterClrMapping/>
  </p:clrMapOvr>
  <p:transition/>
  <p:timing/>
</p:sld>
</file>

<file path=ppt/slides/slide1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fontScale="85000" lnSpcReduction="20000"/>
          </a:bodyPr>
          <a:lstStyle/>
          <a:p>
            <a:r>
              <a:rPr lang="ro-RO"/>
              <a:t>SELECT p.nume, p.prenume, c.nume </a:t>
            </a:r>
          </a:p>
          <a:p>
            <a:r>
              <a:rPr lang="ro-RO"/>
              <a:t>FROM profesor p RIGHT OUTER JOIN catedra c </a:t>
            </a:r>
          </a:p>
          <a:p>
            <a:r>
              <a:rPr lang="ro-RO"/>
              <a:t>ON p.cod_catedra = c.cod_catedra</a:t>
            </a:r>
            <a:endParaRPr lang="ro-RO"/>
          </a:p>
          <a:p>
            <a:r>
              <a:rPr lang="ro-RO"/>
              <a:t>AND NUME &gt; ‘GEORGESCU’;</a:t>
            </a:r>
          </a:p>
          <a:p>
            <a:r>
              <a:rPr lang="ro-RO"/>
              <a:t> </a:t>
            </a:r>
          </a:p>
          <a:p>
            <a:pPr marL="0" indent="0">
              <a:buNone/>
            </a:pPr>
            <a:r>
              <a:rPr lang="ro-RO" sz="1600"/>
              <a:t>NUME	PRENUME	NUME</a:t>
            </a:r>
          </a:p>
          <a:p>
            <a:pPr marL="0" indent="0">
              <a:buNone/>
            </a:pPr>
            <a:r>
              <a:rPr lang="ro-RO" sz="1600"/>
              <a:t>----------	----------	-----------</a:t>
            </a:r>
          </a:p>
          <a:p>
            <a:pPr marL="0" indent="0">
              <a:buNone/>
            </a:pPr>
            <a:r>
              <a:rPr lang="ro-RO" sz="1600"/>
              <a:t>GHEORGHIU	STEFAN	INFORMATICA</a:t>
            </a:r>
          </a:p>
          <a:p>
            <a:pPr marL="0" indent="0">
              <a:buNone/>
            </a:pPr>
            <a:r>
              <a:rPr lang="ro-RO" sz="1600"/>
              <a:t>IONESCU	VERONICA	INFORMATICA</a:t>
            </a:r>
          </a:p>
          <a:p>
            <a:pPr marL="0" indent="0">
              <a:buNone/>
            </a:pPr>
            <a:r>
              <a:rPr lang="ro-RO" sz="1600"/>
              <a:t>VOINEA	MIRCEA	INFORMATICA</a:t>
            </a:r>
          </a:p>
          <a:p>
            <a:pPr marL="0" indent="0">
              <a:buNone/>
            </a:pPr>
            <a:r>
              <a:rPr lang="ro-RO" sz="1600"/>
              <a:t>MARIN	VLAD	ELECTRONICA</a:t>
            </a:r>
          </a:p>
          <a:p>
            <a:pPr marL="0" indent="0">
              <a:buNone/>
            </a:pPr>
            <a:r>
              <a:rPr lang="ro-RO" sz="1600"/>
              <a:t>STANESCU	MARIA	ELECTRONICA</a:t>
            </a:r>
          </a:p>
          <a:p>
            <a:pPr marL="0" indent="0">
              <a:buNone/>
            </a:pPr>
            <a:r>
              <a:rPr lang="ro-RO" sz="1600"/>
              <a:t>		FINANTE</a:t>
            </a:r>
          </a:p>
          <a:p>
            <a:endParaRPr lang="ro-RO"/>
          </a:p>
        </p:txBody>
      </p:sp>
    </p:spTree>
    <p:extLst>
      <p:ext uri="{BB962C8B-B14F-4D97-AF65-F5344CB8AC3E}">
        <p14:creationId xmlns:p14="http://schemas.microsoft.com/office/powerpoint/2010/main" val="1917559275"/>
      </p:ext>
    </p:extLst>
  </p:cSld>
  <p:clrMapOvr>
    <a:masterClrMapping/>
  </p:clrMapOvr>
  <p:transition/>
  <p:timing/>
</p:sld>
</file>

<file path=ppt/slides/slide1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a:bodyPr>
          <a:lstStyle/>
          <a:p>
            <a:r>
              <a:rPr lang="ro-RO"/>
              <a:t>LEFT [OUTER] JOIN</a:t>
            </a:r>
          </a:p>
          <a:p>
            <a:r>
              <a:rPr lang="ro-RO"/>
              <a:t>RIGHT [OUTER] JOIN</a:t>
            </a:r>
          </a:p>
          <a:p>
            <a:r>
              <a:rPr lang="ro-RO"/>
              <a:t>FULL OUTER JOIN</a:t>
            </a:r>
          </a:p>
        </p:txBody>
      </p:sp>
    </p:spTree>
    <p:extLst>
      <p:ext uri="{BB962C8B-B14F-4D97-AF65-F5344CB8AC3E}">
        <p14:creationId xmlns:p14="http://schemas.microsoft.com/office/powerpoint/2010/main" val="939904676"/>
      </p:ext>
    </p:extLst>
  </p:cSld>
  <p:clrMapOvr>
    <a:masterClrMapping/>
  </p:clrMapOvr>
  <p:transition/>
  <p:timing/>
</p:sld>
</file>

<file path=ppt/slides/slide1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 - FULL OUTER JOIN</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a:bodyPr>
          <a:lstStyle/>
          <a:p>
            <a:pPr marL="0" indent="0">
              <a:buNone/>
            </a:pPr>
            <a:r>
              <a:rPr lang="ro-RO"/>
              <a:t>CREATE TABLE table1</a:t>
            </a:r>
          </a:p>
          <a:p>
            <a:pPr marL="0" indent="0">
              <a:buNone/>
            </a:pPr>
            <a:r>
              <a:rPr lang="ro-RO"/>
              <a:t>(a NUMBER(1),</a:t>
            </a:r>
          </a:p>
          <a:p>
            <a:pPr marL="0" indent="0">
              <a:buNone/>
            </a:pPr>
            <a:r>
              <a:rPr lang="ro-RO"/>
              <a:t> b NUMBER(1));</a:t>
            </a:r>
          </a:p>
          <a:p>
            <a:endParaRPr lang="ro-RO"/>
          </a:p>
          <a:p>
            <a:pPr marL="0" indent="0">
              <a:buNone/>
            </a:pPr>
            <a:r>
              <a:rPr lang="ro-RO"/>
              <a:t>CREATE TABLE table2</a:t>
            </a:r>
          </a:p>
          <a:p>
            <a:pPr marL="0" indent="0">
              <a:buNone/>
            </a:pPr>
            <a:r>
              <a:rPr lang="ro-RO"/>
              <a:t>(c NUMBER(1),</a:t>
            </a:r>
          </a:p>
          <a:p>
            <a:pPr marL="0" indent="0">
              <a:buNone/>
            </a:pPr>
            <a:r>
              <a:rPr lang="ro-RO"/>
              <a:t> d NUMBER(1));</a:t>
            </a:r>
          </a:p>
          <a:p>
            <a:endParaRPr lang="ro-RO"/>
          </a:p>
        </p:txBody>
      </p:sp>
    </p:spTree>
    <p:extLst>
      <p:ext uri="{BB962C8B-B14F-4D97-AF65-F5344CB8AC3E}">
        <p14:creationId xmlns:p14="http://schemas.microsoft.com/office/powerpoint/2010/main" val="2193524290"/>
      </p:ext>
    </p:extLst>
  </p:cSld>
  <p:clrMapOvr>
    <a:masterClrMapping/>
  </p:clrMapOvr>
  <p:transition/>
  <p:timing/>
</p:sld>
</file>

<file path=ppt/slides/slide1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 - FULL OUTER JOIN</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a:bodyPr>
          <a:lstStyle/>
          <a:p>
            <a:pPr marL="0" indent="0">
              <a:buNone/>
            </a:pPr>
            <a:r>
              <a:rPr lang="ro-RO"/>
              <a:t>INSERT INTO table1(a,b) VALUES (1,2);</a:t>
            </a:r>
          </a:p>
          <a:p>
            <a:pPr marL="0" indent="0">
              <a:buNone/>
            </a:pPr>
            <a:r>
              <a:rPr lang="ro-RO"/>
              <a:t>INSERT INTO table1(a,b) VALUES (1,5);</a:t>
            </a:r>
          </a:p>
          <a:p>
            <a:pPr marL="0" indent="0">
              <a:buNone/>
            </a:pPr>
            <a:r>
              <a:rPr lang="ro-RO"/>
              <a:t>INSERT INTO table1(a,b) VALUES (2,6);</a:t>
            </a:r>
          </a:p>
          <a:p>
            <a:pPr marL="0" indent="0">
              <a:buNone/>
            </a:pPr>
            <a:r>
              <a:rPr lang="ro-RO"/>
              <a:t>INSERT INTO table1(a,b) VALUES (5,1);</a:t>
            </a:r>
          </a:p>
          <a:p>
            <a:endParaRPr lang="ro-RO"/>
          </a:p>
          <a:p>
            <a:pPr marL="0" indent="0">
              <a:buNone/>
            </a:pPr>
            <a:r>
              <a:rPr lang="ro-RO"/>
              <a:t>INSERT INTO table2(c,d) VALUES (1,3);</a:t>
            </a:r>
          </a:p>
          <a:p>
            <a:pPr marL="0" indent="0">
              <a:buNone/>
            </a:pPr>
            <a:r>
              <a:rPr lang="ro-RO"/>
              <a:t>INSERT INTO table2(c,d) VALUES (3,2);</a:t>
            </a:r>
          </a:p>
          <a:p>
            <a:pPr marL="0" indent="0">
              <a:buNone/>
            </a:pPr>
            <a:r>
              <a:rPr lang="ro-RO"/>
              <a:t>INSERT INTO table2(c,d) VALUES (0,3);</a:t>
            </a:r>
          </a:p>
        </p:txBody>
      </p:sp>
    </p:spTree>
    <p:extLst>
      <p:ext uri="{BB962C8B-B14F-4D97-AF65-F5344CB8AC3E}">
        <p14:creationId xmlns:p14="http://schemas.microsoft.com/office/powerpoint/2010/main" val="253676744"/>
      </p:ext>
    </p:extLst>
  </p:cSld>
  <p:clrMapOvr>
    <a:masterClrMapping/>
  </p:clrMapOvr>
  <p:transition/>
  <p:timing/>
</p:sld>
</file>

<file path=ppt/slides/slide1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 - FULL OUTER JOIN</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fontScale="92500" lnSpcReduction="10000"/>
          </a:bodyPr>
          <a:lstStyle/>
          <a:p>
            <a:pPr marL="0" indent="0">
              <a:buNone/>
            </a:pPr>
            <a:r>
              <a:rPr lang="ro-RO"/>
              <a:t>SELECT *</a:t>
            </a:r>
          </a:p>
          <a:p>
            <a:pPr marL="0" indent="0">
              <a:buNone/>
            </a:pPr>
            <a:r>
              <a:rPr lang="ro-RO"/>
              <a:t>FROM table1 INNER JOIN table2</a:t>
            </a:r>
          </a:p>
          <a:p>
            <a:pPr marL="0" indent="0">
              <a:buNone/>
            </a:pPr>
            <a:r>
              <a:rPr lang="ro-RO"/>
              <a:t>ON table1.a = table2.c;</a:t>
            </a:r>
          </a:p>
          <a:p>
            <a:pPr marL="0" indent="0">
              <a:buNone/>
            </a:pPr>
            <a:endParaRPr lang="ro-RO"/>
          </a:p>
          <a:p>
            <a:pPr marL="0" indent="0">
              <a:buNone/>
            </a:pPr>
            <a:r>
              <a:rPr lang="ro-RO" sz="1800"/>
              <a:t>         A          B          C          D</a:t>
            </a:r>
          </a:p>
          <a:p>
            <a:pPr marL="0" indent="0">
              <a:buNone/>
            </a:pPr>
            <a:endParaRPr lang="ro-RO" sz="1800"/>
          </a:p>
          <a:p>
            <a:pPr marL="0" indent="0">
              <a:buNone/>
            </a:pPr>
            <a:r>
              <a:rPr lang="ro-RO" sz="1800"/>
              <a:t>---------- ---------- ---------- ----------</a:t>
            </a:r>
          </a:p>
          <a:p>
            <a:pPr marL="0" indent="0">
              <a:buNone/>
            </a:pPr>
            <a:endParaRPr lang="ro-RO" sz="1800"/>
          </a:p>
          <a:p>
            <a:pPr marL="0" indent="0">
              <a:buNone/>
            </a:pPr>
            <a:r>
              <a:rPr lang="ro-RO" sz="1800"/>
              <a:t>         1          5          1          3</a:t>
            </a:r>
          </a:p>
          <a:p>
            <a:pPr marL="0" indent="0">
              <a:buNone/>
            </a:pPr>
            <a:endParaRPr lang="ro-RO" sz="1800"/>
          </a:p>
          <a:p>
            <a:pPr marL="0" indent="0">
              <a:buNone/>
            </a:pPr>
            <a:r>
              <a:rPr lang="ro-RO" sz="1800"/>
              <a:t>         1          2          1          3</a:t>
            </a:r>
          </a:p>
          <a:p>
            <a:pPr marL="0" indent="0">
              <a:buNone/>
            </a:pPr>
            <a:endParaRPr lang="ro-RO"/>
          </a:p>
          <a:p>
            <a:pPr marL="0" indent="0">
              <a:buNone/>
            </a:pPr>
            <a:endParaRPr lang="ro-RO"/>
          </a:p>
          <a:p>
            <a:pPr marL="0" indent="0">
              <a:buNone/>
            </a:pPr>
            <a:endParaRPr lang="ro-RO"/>
          </a:p>
          <a:p>
            <a:pPr marL="0" indent="0">
              <a:buNone/>
            </a:pPr>
            <a:endParaRPr lang="ro-RO"/>
          </a:p>
        </p:txBody>
      </p:sp>
    </p:spTree>
    <p:extLst>
      <p:ext uri="{BB962C8B-B14F-4D97-AF65-F5344CB8AC3E}">
        <p14:creationId xmlns:p14="http://schemas.microsoft.com/office/powerpoint/2010/main" val="3725003241"/>
      </p:ext>
    </p:extLst>
  </p:cSld>
  <p:clrMapOvr>
    <a:masterClrMapping/>
  </p:clrMapOvr>
  <p:transition/>
  <p:timing/>
</p:sld>
</file>

<file path=ppt/slides/slide1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C01A3D-8102-0043-B3AD-ADFAC4D5EB19}"/>
              </a:ext>
            </a:extLst>
          </p:cNvPr>
          <p:cNvSpPr>
            <a:spLocks noGrp="1"/>
          </p:cNvSpPr>
          <p:nvPr>
            <p:ph type="title"/>
          </p:nvPr>
        </p:nvSpPr>
        <p:spPr/>
        <p:txBody>
          <a:bodyPr/>
          <a:lstStyle/>
          <a:p>
            <a:r>
              <a:rPr lang="ro-RO" err="1"/>
              <a:t>Joncţiuni externe - FULL OUTER JOIN</a:t>
            </a:r>
          </a:p>
        </p:txBody>
      </p:sp>
      <p:sp>
        <p:nvSpPr>
          <p:cNvPr id="3" name="Content Placeholder 2">
            <a:extLst>
              <a:ext uri="{FF2B5EF4-FFF2-40B4-BE49-F238E27FC236}">
                <a16:creationId xmlns:a16="http://schemas.microsoft.com/office/drawing/2014/main" id="{D36C6790-7622-B645-AEBF-FADFD5597A17}"/>
              </a:ext>
            </a:extLst>
          </p:cNvPr>
          <p:cNvSpPr>
            <a:spLocks noGrp="1"/>
          </p:cNvSpPr>
          <p:nvPr>
            <p:ph idx="1"/>
          </p:nvPr>
        </p:nvSpPr>
        <p:spPr/>
        <p:txBody>
          <a:bodyPr>
            <a:normAutofit fontScale="92500" lnSpcReduction="20000"/>
          </a:bodyPr>
          <a:lstStyle/>
          <a:p>
            <a:pPr marL="0" indent="0">
              <a:buNone/>
            </a:pPr>
            <a:r>
              <a:rPr lang="ro-RO"/>
              <a:t>SELECT *</a:t>
            </a:r>
          </a:p>
          <a:p>
            <a:pPr marL="0" indent="0">
              <a:buNone/>
            </a:pPr>
            <a:r>
              <a:rPr lang="ro-RO"/>
              <a:t>FROM table1 FULL OUTER JOIN table2</a:t>
            </a:r>
          </a:p>
          <a:p>
            <a:pPr marL="0" indent="0">
              <a:buNone/>
            </a:pPr>
            <a:r>
              <a:rPr lang="ro-RO"/>
              <a:t>ON table1.a = table2.c;</a:t>
            </a:r>
          </a:p>
          <a:p>
            <a:pPr marL="0" indent="0">
              <a:buNone/>
            </a:pPr>
            <a:endParaRPr lang="ro-RO"/>
          </a:p>
          <a:p>
            <a:pPr marL="0" indent="0">
              <a:buNone/>
            </a:pPr>
            <a:r>
              <a:rPr lang="ro-RO" sz="1800"/>
              <a:t>         A          B          C          D</a:t>
            </a:r>
          </a:p>
          <a:p>
            <a:pPr marL="0" indent="0">
              <a:buNone/>
            </a:pPr>
            <a:r>
              <a:rPr lang="ro-RO" sz="1800"/>
              <a:t>---------- ---------- ---------- ----------</a:t>
            </a:r>
          </a:p>
          <a:p>
            <a:pPr marL="0" indent="0">
              <a:buNone/>
            </a:pPr>
            <a:r>
              <a:rPr lang="ro-RO" sz="1800"/>
              <a:t>         1          2          1          3</a:t>
            </a:r>
          </a:p>
          <a:p>
            <a:pPr marL="0" indent="0">
              <a:buNone/>
            </a:pPr>
            <a:r>
              <a:rPr lang="ro-RO" sz="1800"/>
              <a:t>         1          5          1          3</a:t>
            </a:r>
          </a:p>
          <a:p>
            <a:pPr marL="0" indent="0">
              <a:buNone/>
            </a:pPr>
            <a:r>
              <a:rPr lang="ro-RO" sz="1800"/>
              <a:t>         2          6                      </a:t>
            </a:r>
          </a:p>
          <a:p>
            <a:pPr marL="0" indent="0">
              <a:buNone/>
            </a:pPr>
            <a:r>
              <a:rPr lang="ro-RO" sz="1800"/>
              <a:t>         5          1                      </a:t>
            </a:r>
          </a:p>
          <a:p>
            <a:pPr marL="0" indent="0">
              <a:buNone/>
            </a:pPr>
            <a:r>
              <a:rPr lang="ro-RO" sz="1800"/>
              <a:t>                               3          2</a:t>
            </a:r>
          </a:p>
          <a:p>
            <a:pPr marL="0" indent="0">
              <a:buNone/>
            </a:pPr>
            <a:r>
              <a:rPr lang="ro-RO" sz="1800"/>
              <a:t>                               0          3</a:t>
            </a:r>
          </a:p>
          <a:p>
            <a:pPr marL="0" indent="0">
              <a:buNone/>
            </a:pPr>
            <a:endParaRPr lang="ro-RO"/>
          </a:p>
          <a:p>
            <a:pPr marL="0" indent="0">
              <a:buNone/>
            </a:pPr>
            <a:endParaRPr lang="ro-RO"/>
          </a:p>
          <a:p>
            <a:pPr marL="0" indent="0">
              <a:buNone/>
            </a:pPr>
            <a:endParaRPr lang="ro-RO"/>
          </a:p>
        </p:txBody>
      </p:sp>
    </p:spTree>
    <p:extLst>
      <p:ext uri="{BB962C8B-B14F-4D97-AF65-F5344CB8AC3E}">
        <p14:creationId xmlns:p14="http://schemas.microsoft.com/office/powerpoint/2010/main" val="3950056621"/>
      </p:ext>
    </p:extLst>
  </p:cSld>
  <p:clrMapOvr>
    <a:masterClrMapping/>
  </p:clrMapOvr>
  <p:transition/>
  <p:timing/>
</p:sld>
</file>

<file path=ppt/slides/slide1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49B07E7-B246-8843-B71A-67BF194D0861}"/>
              </a:ext>
            </a:extLst>
          </p:cNvPr>
          <p:cNvSpPr>
            <a:spLocks noGrp="1"/>
          </p:cNvSpPr>
          <p:nvPr>
            <p:ph type="title"/>
          </p:nvPr>
        </p:nvSpPr>
        <p:spPr/>
        <p:txBody>
          <a:bodyPr/>
          <a:lstStyle/>
          <a:p>
            <a:r>
              <a:rPr lang="ro-RO"/>
              <a:t>Auto-joncţiuni</a:t>
            </a:r>
            <a:endParaRPr lang="ro-RO"/>
          </a:p>
        </p:txBody>
      </p:sp>
      <p:sp>
        <p:nvSpPr>
          <p:cNvPr id="3" name="Content Placeholder 2">
            <a:extLst>
              <a:ext uri="{FF2B5EF4-FFF2-40B4-BE49-F238E27FC236}">
                <a16:creationId xmlns:a16="http://schemas.microsoft.com/office/drawing/2014/main" id="{BC106A5F-BBBD-AE44-9701-216D354C5652}"/>
              </a:ext>
            </a:extLst>
          </p:cNvPr>
          <p:cNvSpPr>
            <a:spLocks noGrp="1"/>
          </p:cNvSpPr>
          <p:nvPr>
            <p:ph idx="1"/>
          </p:nvPr>
        </p:nvSpPr>
        <p:spPr/>
        <p:txBody>
          <a:bodyPr>
            <a:normAutofit fontScale="92500" lnSpcReduction="20000"/>
          </a:bodyPr>
          <a:lstStyle/>
          <a:p>
            <a:r>
              <a:rPr lang="ro-RO"/>
              <a:t>SELECT p.nume, p.prenume, s.nume, s.prenume </a:t>
            </a:r>
          </a:p>
          <a:p>
            <a:r>
              <a:rPr lang="ro-RO"/>
              <a:t>FROM profesor p, profesor s </a:t>
            </a:r>
          </a:p>
          <a:p>
            <a:r>
              <a:rPr lang="ro-RO"/>
              <a:t>WHERE p.sef=s.cod;</a:t>
            </a:r>
          </a:p>
          <a:p>
            <a:r>
              <a:rPr lang="ro-RO" sz="1600"/>
              <a:t> </a:t>
            </a:r>
          </a:p>
          <a:p>
            <a:pPr marL="0" indent="0">
              <a:buNone/>
            </a:pPr>
            <a:r>
              <a:rPr lang="ro-RO" sz="1600"/>
              <a:t>NUME	   PRENUME	NUME	    PRENUME</a:t>
            </a:r>
          </a:p>
          <a:p>
            <a:pPr marL="0" indent="0">
              <a:buNone/>
            </a:pPr>
            <a:r>
              <a:rPr lang="ro-RO" sz="1600"/>
              <a:t>----------	   ----------	  	----------	    ----------</a:t>
            </a:r>
          </a:p>
          <a:p>
            <a:pPr marL="0" indent="0">
              <a:buNone/>
            </a:pPr>
            <a:r>
              <a:rPr lang="ro-RO" sz="1600"/>
              <a:t>MARIN	   VLAD		GHEORGHIU.  STEFAN</a:t>
            </a:r>
          </a:p>
          <a:p>
            <a:pPr marL="0" indent="0">
              <a:buNone/>
            </a:pPr>
            <a:r>
              <a:rPr lang="ro-RO" sz="1600"/>
              <a:t>GEORGESCU. CRISTIANA	GHEORGHIU    STEFAN</a:t>
            </a:r>
          </a:p>
          <a:p>
            <a:pPr marL="0" indent="0">
              <a:buNone/>
            </a:pPr>
            <a:r>
              <a:rPr lang="ro-RO" sz="1600"/>
              <a:t>ALBU	   GHEORGHE	GHEORGHIU.   STEFAN</a:t>
            </a:r>
          </a:p>
          <a:p>
            <a:pPr marL="0" indent="0">
              <a:buNone/>
            </a:pPr>
            <a:r>
              <a:rPr lang="ro-RO" sz="1600"/>
              <a:t>VOINEA	   MIRCEA	                     GHEORGHIU.    STEFAN</a:t>
            </a:r>
          </a:p>
          <a:p>
            <a:pPr marL="0" indent="0">
              <a:buNone/>
            </a:pPr>
            <a:r>
              <a:rPr lang="ro-RO" sz="1600"/>
              <a:t>IONESCU	   VERONICA	GEORGESCU.    CRISTIANA</a:t>
            </a:r>
          </a:p>
          <a:p>
            <a:pPr marL="0" indent="0">
              <a:buNone/>
            </a:pPr>
            <a:r>
              <a:rPr lang="ro-RO" sz="1600"/>
              <a:t>STANESCU	   MARIA	                      IONESCU	     VERONICA</a:t>
            </a:r>
          </a:p>
          <a:p>
            <a:r>
              <a:rPr lang="ro-RO"/>
              <a:t> </a:t>
            </a:r>
          </a:p>
          <a:p>
            <a:endParaRPr lang="ro-RO"/>
          </a:p>
        </p:txBody>
      </p:sp>
    </p:spTree>
    <p:extLst>
      <p:ext uri="{BB962C8B-B14F-4D97-AF65-F5344CB8AC3E}">
        <p14:creationId xmlns:p14="http://schemas.microsoft.com/office/powerpoint/2010/main" val="2624339942"/>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AB9ECA-3A69-A843-887A-806C6E1C7B77}"/>
              </a:ext>
            </a:extLst>
          </p:cNvPr>
          <p:cNvSpPr>
            <a:spLocks noGrp="1"/>
          </p:cNvSpPr>
          <p:nvPr>
            <p:ph type="title"/>
          </p:nvPr>
        </p:nvSpPr>
        <p:spPr/>
        <p:txBody>
          <a:bodyPr/>
          <a:lstStyle/>
          <a:p>
            <a:r>
              <a:rPr lang="ro-RO" err="1"/>
              <a:t>Join(compunere, jonctiune) Theta-join</a:t>
            </a:r>
            <a:endParaRPr lang="ro-RO"/>
          </a:p>
        </p:txBody>
      </p:sp>
      <p:graphicFrame>
        <p:nvGraphicFramePr>
          <p:cNvPr id="9" name="Content Placeholder 8">
            <a:extLst>
              <a:ext uri="{FF2B5EF4-FFF2-40B4-BE49-F238E27FC236}">
                <a16:creationId xmlns:a16="http://schemas.microsoft.com/office/drawing/2014/main" id="{F671F353-3680-8A46-9AA2-3355F25EFAC8}"/>
              </a:ext>
            </a:extLst>
          </p:cNvPr>
          <p:cNvGraphicFramePr>
            <a:graphicFrameLocks noGrp="1"/>
          </p:cNvGraphicFramePr>
          <p:nvPr>
            <p:ph idx="1"/>
            <p:extLst>
              <p:ext uri="{D42A27DB-BD31-4B8C-83A1-F6EECF244321}">
                <p14:modId xmlns:p14="http://schemas.microsoft.com/office/powerpoint/2010/main" val="1545532559"/>
              </p:ext>
            </p:extLst>
          </p:nvPr>
        </p:nvGraphicFramePr>
        <p:xfrm>
          <a:off x="1052944" y="2133600"/>
          <a:ext cx="9836731" cy="3699165"/>
        </p:xfrm>
        <a:graphic>
          <a:graphicData uri="http://schemas.openxmlformats.org/drawingml/2006/table">
            <a:tbl>
              <a:tblPr>
                <a:tableStyleId>{5C22544A-7EE6-4342-B048-85BDC9FD1C3A}</a:tableStyleId>
              </a:tblPr>
              <a:tblGrid>
                <a:gridCol w="477110">
                  <a:extLst>
                    <a:ext uri="{9D8B030D-6E8A-4147-A177-3AD203B41FA5}">
                      <a16:colId xmlns:a16="http://schemas.microsoft.com/office/drawing/2014/main" val="1652177414"/>
                    </a:ext>
                  </a:extLst>
                </a:gridCol>
                <a:gridCol w="693756">
                  <a:extLst>
                    <a:ext uri="{9D8B030D-6E8A-4147-A177-3AD203B41FA5}">
                      <a16:colId xmlns:a16="http://schemas.microsoft.com/office/drawing/2014/main" val="105975813"/>
                    </a:ext>
                  </a:extLst>
                </a:gridCol>
                <a:gridCol w="693756">
                  <a:extLst>
                    <a:ext uri="{9D8B030D-6E8A-4147-A177-3AD203B41FA5}">
                      <a16:colId xmlns:a16="http://schemas.microsoft.com/office/drawing/2014/main" val="1321174274"/>
                    </a:ext>
                  </a:extLst>
                </a:gridCol>
                <a:gridCol w="693756">
                  <a:extLst>
                    <a:ext uri="{9D8B030D-6E8A-4147-A177-3AD203B41FA5}">
                      <a16:colId xmlns:a16="http://schemas.microsoft.com/office/drawing/2014/main" val="3724538431"/>
                    </a:ext>
                  </a:extLst>
                </a:gridCol>
                <a:gridCol w="344444">
                  <a:extLst>
                    <a:ext uri="{9D8B030D-6E8A-4147-A177-3AD203B41FA5}">
                      <a16:colId xmlns:a16="http://schemas.microsoft.com/office/drawing/2014/main" val="3833091513"/>
                    </a:ext>
                  </a:extLst>
                </a:gridCol>
                <a:gridCol w="345661">
                  <a:extLst>
                    <a:ext uri="{9D8B030D-6E8A-4147-A177-3AD203B41FA5}">
                      <a16:colId xmlns:a16="http://schemas.microsoft.com/office/drawing/2014/main" val="1119189411"/>
                    </a:ext>
                  </a:extLst>
                </a:gridCol>
                <a:gridCol w="693756">
                  <a:extLst>
                    <a:ext uri="{9D8B030D-6E8A-4147-A177-3AD203B41FA5}">
                      <a16:colId xmlns:a16="http://schemas.microsoft.com/office/drawing/2014/main" val="4144386472"/>
                    </a:ext>
                  </a:extLst>
                </a:gridCol>
                <a:gridCol w="693756">
                  <a:extLst>
                    <a:ext uri="{9D8B030D-6E8A-4147-A177-3AD203B41FA5}">
                      <a16:colId xmlns:a16="http://schemas.microsoft.com/office/drawing/2014/main" val="1793284172"/>
                    </a:ext>
                  </a:extLst>
                </a:gridCol>
                <a:gridCol w="344444">
                  <a:extLst>
                    <a:ext uri="{9D8B030D-6E8A-4147-A177-3AD203B41FA5}">
                      <a16:colId xmlns:a16="http://schemas.microsoft.com/office/drawing/2014/main" val="2039443990"/>
                    </a:ext>
                  </a:extLst>
                </a:gridCol>
                <a:gridCol w="1387512">
                  <a:extLst>
                    <a:ext uri="{9D8B030D-6E8A-4147-A177-3AD203B41FA5}">
                      <a16:colId xmlns:a16="http://schemas.microsoft.com/office/drawing/2014/main" val="909494050"/>
                    </a:ext>
                  </a:extLst>
                </a:gridCol>
                <a:gridCol w="693756">
                  <a:extLst>
                    <a:ext uri="{9D8B030D-6E8A-4147-A177-3AD203B41FA5}">
                      <a16:colId xmlns:a16="http://schemas.microsoft.com/office/drawing/2014/main" val="3988366374"/>
                    </a:ext>
                  </a:extLst>
                </a:gridCol>
                <a:gridCol w="693756">
                  <a:extLst>
                    <a:ext uri="{9D8B030D-6E8A-4147-A177-3AD203B41FA5}">
                      <a16:colId xmlns:a16="http://schemas.microsoft.com/office/drawing/2014/main" val="3219801456"/>
                    </a:ext>
                  </a:extLst>
                </a:gridCol>
                <a:gridCol w="693756">
                  <a:extLst>
                    <a:ext uri="{9D8B030D-6E8A-4147-A177-3AD203B41FA5}">
                      <a16:colId xmlns:a16="http://schemas.microsoft.com/office/drawing/2014/main" val="495722351"/>
                    </a:ext>
                  </a:extLst>
                </a:gridCol>
                <a:gridCol w="693756">
                  <a:extLst>
                    <a:ext uri="{9D8B030D-6E8A-4147-A177-3AD203B41FA5}">
                      <a16:colId xmlns:a16="http://schemas.microsoft.com/office/drawing/2014/main" val="2222644877"/>
                    </a:ext>
                  </a:extLst>
                </a:gridCol>
                <a:gridCol w="693756">
                  <a:extLst>
                    <a:ext uri="{9D8B030D-6E8A-4147-A177-3AD203B41FA5}">
                      <a16:colId xmlns:a16="http://schemas.microsoft.com/office/drawing/2014/main" val="1757308524"/>
                    </a:ext>
                  </a:extLst>
                </a:gridCol>
              </a:tblGrid>
              <a:tr h="1321131">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S</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8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R      S</a:t>
                      </a:r>
                    </a:p>
                    <a:p>
                      <a:pPr algn="ctr">
                        <a:spcAft>
                          <a:spcPct val="0"/>
                        </a:spcAft>
                      </a:pPr>
                      <a:r>
                        <a:rPr lang="ro-RO" sz="800">
                          <a:effectLst/>
                        </a:rPr>
                        <a:t>C &lt; 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35556409"/>
                  </a:ext>
                </a:extLst>
              </a:tr>
              <a:tr h="792678">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71227930"/>
                  </a:ext>
                </a:extLst>
              </a:tr>
              <a:tr h="792678">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84417900"/>
                  </a:ext>
                </a:extLst>
              </a:tr>
              <a:tr h="792678">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9383108"/>
                  </a:ext>
                </a:extLst>
              </a:tr>
            </a:tbl>
          </a:graphicData>
        </a:graphic>
      </p:graphicFrame>
      <p:sp>
        <p:nvSpPr>
          <p:cNvPr id="11" name="TextBox 10">
            <a:extLst>
              <a:ext uri="{FF2B5EF4-FFF2-40B4-BE49-F238E27FC236}">
                <a16:creationId xmlns:a16="http://schemas.microsoft.com/office/drawing/2014/main" id="{5DE3FF90-03F0-4245-9757-E3892A8D19A4}"/>
              </a:ext>
            </a:extLst>
          </p:cNvPr>
          <p:cNvSpPr txBox="1"/>
          <p:nvPr/>
        </p:nvSpPr>
        <p:spPr>
          <a:xfrm>
            <a:off x="5084618" y="4821385"/>
            <a:ext cx="2105890" cy="1200329"/>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a:t>
            </a:r>
          </a:p>
          <a:p>
            <a:r>
              <a:rPr lang="ro-RO"/>
              <a:t>FROM R, S</a:t>
            </a:r>
          </a:p>
          <a:p>
            <a:r>
              <a:rPr lang="ro-RO"/>
              <a:t>WHERE R.C &lt; S.D;</a:t>
            </a:r>
          </a:p>
          <a:p>
            <a:endParaRPr lang="ro-RO"/>
          </a:p>
        </p:txBody>
      </p:sp>
    </p:spTree>
    <p:extLst>
      <p:ext uri="{BB962C8B-B14F-4D97-AF65-F5344CB8AC3E}">
        <p14:creationId xmlns:p14="http://schemas.microsoft.com/office/powerpoint/2010/main" val="4035308178"/>
      </p:ext>
    </p:extLst>
  </p:cSld>
  <p:clrMapOvr>
    <a:masterClrMapping/>
  </p:clrMapOvr>
  <p:transition/>
  <p:timing/>
</p:sld>
</file>

<file path=ppt/slides/slide1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49B07E7-B246-8843-B71A-67BF194D0861}"/>
              </a:ext>
            </a:extLst>
          </p:cNvPr>
          <p:cNvSpPr>
            <a:spLocks noGrp="1"/>
          </p:cNvSpPr>
          <p:nvPr>
            <p:ph type="title"/>
          </p:nvPr>
        </p:nvSpPr>
        <p:spPr/>
        <p:txBody>
          <a:bodyPr/>
          <a:lstStyle/>
          <a:p>
            <a:r>
              <a:rPr lang="ro-RO"/>
              <a:t>Auto-joncţiuni</a:t>
            </a:r>
            <a:endParaRPr lang="ro-RO"/>
          </a:p>
        </p:txBody>
      </p:sp>
      <p:sp>
        <p:nvSpPr>
          <p:cNvPr id="3" name="Content Placeholder 2">
            <a:extLst>
              <a:ext uri="{FF2B5EF4-FFF2-40B4-BE49-F238E27FC236}">
                <a16:creationId xmlns:a16="http://schemas.microsoft.com/office/drawing/2014/main" id="{BC106A5F-BBBD-AE44-9701-216D354C5652}"/>
              </a:ext>
            </a:extLst>
          </p:cNvPr>
          <p:cNvSpPr>
            <a:spLocks noGrp="1"/>
          </p:cNvSpPr>
          <p:nvPr>
            <p:ph idx="1"/>
          </p:nvPr>
        </p:nvSpPr>
        <p:spPr/>
        <p:txBody>
          <a:bodyPr>
            <a:normAutofit fontScale="92500" lnSpcReduction="20000"/>
          </a:bodyPr>
          <a:lstStyle/>
          <a:p>
            <a:r>
              <a:rPr lang="ro-RO"/>
              <a:t>SELECT p.nume, p.prenume, s.nume, s.prenume </a:t>
            </a:r>
          </a:p>
          <a:p>
            <a:r>
              <a:rPr lang="ro-RO"/>
              <a:t>FROM profesor p INNER JOIN profesor s </a:t>
            </a:r>
          </a:p>
          <a:p>
            <a:r>
              <a:rPr lang="ro-RO"/>
              <a:t>ON p.sef=s.cod;</a:t>
            </a:r>
          </a:p>
          <a:p>
            <a:r>
              <a:rPr lang="ro-RO" sz="1600"/>
              <a:t> </a:t>
            </a:r>
          </a:p>
          <a:p>
            <a:pPr marL="0" indent="0">
              <a:buNone/>
            </a:pPr>
            <a:r>
              <a:rPr lang="ro-RO" sz="1600"/>
              <a:t>NUME	  PRENUME	  NUME	    PRENUME</a:t>
            </a:r>
          </a:p>
          <a:p>
            <a:pPr marL="0" indent="0">
              <a:buNone/>
            </a:pPr>
            <a:r>
              <a:rPr lang="ro-RO" sz="1600"/>
              <a:t>----------	  ----------	  ----------	    ----------</a:t>
            </a:r>
          </a:p>
          <a:p>
            <a:pPr marL="0" indent="0">
              <a:buNone/>
            </a:pPr>
            <a:r>
              <a:rPr lang="ro-RO" sz="1600"/>
              <a:t>MARIN	  VLAD	  GHEORGHIU. STEFAN</a:t>
            </a:r>
          </a:p>
          <a:p>
            <a:pPr marL="0" indent="0">
              <a:buNone/>
            </a:pPr>
            <a:r>
              <a:rPr lang="ro-RO" sz="1600"/>
              <a:t>GEORGESCU CRISTIANA	  GHEORGHIU. STEFAN</a:t>
            </a:r>
          </a:p>
          <a:p>
            <a:pPr marL="0" indent="0">
              <a:buNone/>
            </a:pPr>
            <a:r>
              <a:rPr lang="ro-RO" sz="1600"/>
              <a:t>ALBU	  GHEORGHE.GHEORGHIU. STEFAN</a:t>
            </a:r>
          </a:p>
          <a:p>
            <a:pPr marL="0" indent="0">
              <a:buNone/>
            </a:pPr>
            <a:r>
              <a:rPr lang="ro-RO" sz="1600"/>
              <a:t>VOINEA	  MIRCEA	  GHEORGHIU. STEFAN</a:t>
            </a:r>
          </a:p>
          <a:p>
            <a:pPr marL="0" indent="0">
              <a:buNone/>
            </a:pPr>
            <a:r>
              <a:rPr lang="ro-RO" sz="1600"/>
              <a:t>IONESCU	  VERONICA	  GEORGESCU. CRISTIANA</a:t>
            </a:r>
          </a:p>
          <a:p>
            <a:pPr marL="0" indent="0">
              <a:buNone/>
            </a:pPr>
            <a:r>
              <a:rPr lang="ro-RO" sz="1600"/>
              <a:t>STANESCU	  MARIA	  IONESCU	     VERONICA</a:t>
            </a:r>
            <a:endParaRPr lang="ro-RO" sz="1600"/>
          </a:p>
          <a:p>
            <a:r>
              <a:rPr lang="ro-RO"/>
              <a:t> </a:t>
            </a:r>
          </a:p>
          <a:p>
            <a:endParaRPr lang="ro-RO"/>
          </a:p>
        </p:txBody>
      </p:sp>
    </p:spTree>
    <p:extLst>
      <p:ext uri="{BB962C8B-B14F-4D97-AF65-F5344CB8AC3E}">
        <p14:creationId xmlns:p14="http://schemas.microsoft.com/office/powerpoint/2010/main" val="2278467426"/>
      </p:ext>
    </p:extLst>
  </p:cSld>
  <p:clrMapOvr>
    <a:masterClrMapping/>
  </p:clrMapOvr>
  <p:transition/>
  <p:timing/>
</p:sld>
</file>

<file path=ppt/slides/slide1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A3991D4-DCA0-7D41-A29B-5C7EC93EB865}"/>
              </a:ext>
            </a:extLst>
          </p:cNvPr>
          <p:cNvSpPr>
            <a:spLocks noGrp="1"/>
          </p:cNvSpPr>
          <p:nvPr>
            <p:ph type="title"/>
          </p:nvPr>
        </p:nvSpPr>
        <p:spPr/>
        <p:txBody>
          <a:bodyPr/>
          <a:lstStyle/>
          <a:p>
            <a:r>
              <a:rPr lang="ro-RO" b="1"/>
              <a:t>O</a:t>
            </a:r>
            <a:r>
              <a:rPr lang="ro-RO"/>
              <a:t>peratorii pentru mulţimi</a:t>
            </a:r>
            <a:endParaRPr lang="ro-RO"/>
          </a:p>
        </p:txBody>
      </p:sp>
      <p:sp>
        <p:nvSpPr>
          <p:cNvPr id="3" name="Content Placeholder 2">
            <a:extLst>
              <a:ext uri="{FF2B5EF4-FFF2-40B4-BE49-F238E27FC236}">
                <a16:creationId xmlns:a16="http://schemas.microsoft.com/office/drawing/2014/main" id="{B2120B43-3682-8C4C-A06A-51DEBF150C36}"/>
              </a:ext>
            </a:extLst>
          </p:cNvPr>
          <p:cNvSpPr>
            <a:spLocks noGrp="1"/>
          </p:cNvSpPr>
          <p:nvPr>
            <p:ph idx="1"/>
          </p:nvPr>
        </p:nvSpPr>
        <p:spPr/>
        <p:txBody>
          <a:bodyPr/>
          <a:lstStyle/>
          <a:p>
            <a:pPr lvl="0"/>
            <a:r>
              <a:rPr lang="ro-RO"/>
              <a:t>UNION – Returnează rezultatele a două sau mai multe interogări eliminând toate înregistrările duplicat;</a:t>
            </a:r>
          </a:p>
          <a:p>
            <a:pPr lvl="0"/>
            <a:r>
              <a:rPr lang="ro-RO"/>
              <a:t>UNION ALL – Returnează rezultatele a două sau mai multe interogări incluzând înregistrările duplicat;</a:t>
            </a:r>
          </a:p>
          <a:p>
            <a:pPr lvl="0"/>
            <a:r>
              <a:rPr lang="ro-RO"/>
              <a:t>INTERSECT – Returnează toate înregistrările distincte găsite în ambele interogări;</a:t>
            </a:r>
          </a:p>
          <a:p>
            <a:pPr lvl="0"/>
            <a:r>
              <a:rPr lang="ro-RO"/>
              <a:t>MINUS – Returnează toate înregistrările distincte care se găsesc în prima interogare dar nu şi în a doua interogare.</a:t>
            </a:r>
          </a:p>
        </p:txBody>
      </p:sp>
    </p:spTree>
    <p:extLst>
      <p:ext uri="{BB962C8B-B14F-4D97-AF65-F5344CB8AC3E}">
        <p14:creationId xmlns:p14="http://schemas.microsoft.com/office/powerpoint/2010/main" val="189627441"/>
      </p:ext>
    </p:extLst>
  </p:cSld>
  <p:clrMapOvr>
    <a:masterClrMapping/>
  </p:clrMapOvr>
  <p:transition/>
  <p:timing/>
</p:sld>
</file>

<file path=ppt/slides/slide1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E29B2B-BA0D-4844-A739-386E1AB5E33F}"/>
              </a:ext>
            </a:extLst>
          </p:cNvPr>
          <p:cNvSpPr>
            <a:spLocks noGrp="1"/>
          </p:cNvSpPr>
          <p:nvPr>
            <p:ph type="title"/>
          </p:nvPr>
        </p:nvSpPr>
        <p:spPr/>
        <p:txBody>
          <a:bodyPr/>
          <a:lstStyle/>
          <a:p>
            <a:r>
              <a:rPr lang="ro-RO" b="1"/>
              <a:t>O</a:t>
            </a:r>
            <a:r>
              <a:rPr lang="ro-RO"/>
              <a:t>peratorii pentru mulţimi - exemplu</a:t>
            </a:r>
          </a:p>
        </p:txBody>
      </p:sp>
      <p:sp>
        <p:nvSpPr>
          <p:cNvPr id="3" name="Content Placeholder 2">
            <a:extLst>
              <a:ext uri="{FF2B5EF4-FFF2-40B4-BE49-F238E27FC236}">
                <a16:creationId xmlns:a16="http://schemas.microsoft.com/office/drawing/2014/main" id="{92354059-0E52-624A-BE76-16DB8E683361}"/>
              </a:ext>
            </a:extLst>
          </p:cNvPr>
          <p:cNvSpPr>
            <a:spLocks noGrp="1"/>
          </p:cNvSpPr>
          <p:nvPr>
            <p:ph idx="1"/>
          </p:nvPr>
        </p:nvSpPr>
        <p:spPr/>
        <p:txBody>
          <a:bodyPr>
            <a:normAutofit lnSpcReduction="10000"/>
          </a:bodyPr>
          <a:lstStyle/>
          <a:p>
            <a:r>
              <a:rPr lang="ro-RO"/>
              <a:t>SELECT grad, salariu </a:t>
            </a:r>
          </a:p>
          <a:p>
            <a:r>
              <a:rPr lang="ro-RO"/>
              <a:t>FROM profesor </a:t>
            </a:r>
          </a:p>
          <a:p>
            <a:r>
              <a:rPr lang="ro-RO"/>
              <a:t>WHERE cod_catedra = 10;</a:t>
            </a:r>
          </a:p>
          <a:p>
            <a:pPr marL="0" indent="0">
              <a:buNone/>
            </a:pPr>
            <a:endParaRPr lang="ro-RO"/>
          </a:p>
          <a:p>
            <a:pPr marL="0" indent="0">
              <a:buNone/>
            </a:pPr>
            <a:r>
              <a:rPr lang="ro-RO" sz="2000"/>
              <a:t>GRAD	SALARIU</a:t>
            </a:r>
          </a:p>
          <a:p>
            <a:pPr marL="0" indent="0">
              <a:buNone/>
            </a:pPr>
            <a:r>
              <a:rPr lang="ro-RO" sz="2000"/>
              <a:t>-----	---------</a:t>
            </a:r>
          </a:p>
          <a:p>
            <a:pPr marL="0" indent="0">
              <a:buNone/>
            </a:pPr>
            <a:r>
              <a:rPr lang="ro-RO" sz="2000"/>
              <a:t>PROF	3000</a:t>
            </a:r>
          </a:p>
          <a:p>
            <a:pPr marL="0" indent="0">
              <a:buNone/>
            </a:pPr>
            <a:r>
              <a:rPr lang="ro-RO" sz="2000"/>
              <a:t>ASIST	1500</a:t>
            </a:r>
          </a:p>
          <a:p>
            <a:pPr marL="0" indent="0">
              <a:buNone/>
            </a:pPr>
            <a:r>
              <a:rPr lang="ro-RO" sz="2000"/>
              <a:t>ASIST	1200</a:t>
            </a:r>
          </a:p>
          <a:p>
            <a:pPr marL="0" indent="0">
              <a:buNone/>
            </a:pPr>
            <a:r>
              <a:rPr lang="ro-RO"/>
              <a:t> </a:t>
            </a:r>
          </a:p>
          <a:p>
            <a:endParaRPr lang="ro-RO"/>
          </a:p>
        </p:txBody>
      </p:sp>
    </p:spTree>
    <p:extLst>
      <p:ext uri="{BB962C8B-B14F-4D97-AF65-F5344CB8AC3E}">
        <p14:creationId xmlns:p14="http://schemas.microsoft.com/office/powerpoint/2010/main" val="3053475483"/>
      </p:ext>
    </p:extLst>
  </p:cSld>
  <p:clrMapOvr>
    <a:masterClrMapping/>
  </p:clrMapOvr>
  <p:transition/>
  <p:timing/>
</p:sld>
</file>

<file path=ppt/slides/slide1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E29B2B-BA0D-4844-A739-386E1AB5E33F}"/>
              </a:ext>
            </a:extLst>
          </p:cNvPr>
          <p:cNvSpPr>
            <a:spLocks noGrp="1"/>
          </p:cNvSpPr>
          <p:nvPr>
            <p:ph type="title"/>
          </p:nvPr>
        </p:nvSpPr>
        <p:spPr/>
        <p:txBody>
          <a:bodyPr/>
          <a:lstStyle/>
          <a:p>
            <a:r>
              <a:rPr lang="ro-RO" b="1"/>
              <a:t>O</a:t>
            </a:r>
            <a:r>
              <a:rPr lang="ro-RO"/>
              <a:t>peratorii pentru mulţimi – exemplu (2)</a:t>
            </a:r>
          </a:p>
        </p:txBody>
      </p:sp>
      <p:sp>
        <p:nvSpPr>
          <p:cNvPr id="3" name="Content Placeholder 2">
            <a:extLst>
              <a:ext uri="{FF2B5EF4-FFF2-40B4-BE49-F238E27FC236}">
                <a16:creationId xmlns:a16="http://schemas.microsoft.com/office/drawing/2014/main" id="{92354059-0E52-624A-BE76-16DB8E683361}"/>
              </a:ext>
            </a:extLst>
          </p:cNvPr>
          <p:cNvSpPr>
            <a:spLocks noGrp="1"/>
          </p:cNvSpPr>
          <p:nvPr>
            <p:ph idx="1"/>
          </p:nvPr>
        </p:nvSpPr>
        <p:spPr/>
        <p:txBody>
          <a:bodyPr>
            <a:normAutofit/>
          </a:bodyPr>
          <a:lstStyle/>
          <a:p>
            <a:r>
              <a:rPr lang="ro-RO"/>
              <a:t>SQL&gt; SELECT grad, salariu </a:t>
            </a:r>
          </a:p>
          <a:p>
            <a:r>
              <a:rPr lang="ro-RO"/>
              <a:t>FROM profesor </a:t>
            </a:r>
          </a:p>
          <a:p>
            <a:r>
              <a:rPr lang="ro-RO"/>
              <a:t>WHERE cod_catedra = 20;</a:t>
            </a:r>
          </a:p>
          <a:p>
            <a:pPr marL="0" indent="0">
              <a:buNone/>
            </a:pPr>
            <a:endParaRPr lang="ro-RO"/>
          </a:p>
          <a:p>
            <a:pPr marL="0" indent="0">
              <a:buNone/>
            </a:pPr>
            <a:r>
              <a:rPr lang="ro-RO" sz="2000"/>
              <a:t>GRAD	SALARIU</a:t>
            </a:r>
          </a:p>
          <a:p>
            <a:pPr marL="0" indent="0">
              <a:buNone/>
            </a:pPr>
            <a:r>
              <a:rPr lang="ro-RO" sz="2000"/>
              <a:t>-----	---------</a:t>
            </a:r>
          </a:p>
          <a:p>
            <a:pPr marL="0" indent="0">
              <a:buNone/>
            </a:pPr>
            <a:r>
              <a:rPr lang="ro-RO" sz="2000"/>
              <a:t>PROF	2500</a:t>
            </a:r>
          </a:p>
          <a:p>
            <a:pPr marL="0" indent="0">
              <a:buNone/>
            </a:pPr>
            <a:r>
              <a:rPr lang="ro-RO" sz="2000"/>
              <a:t>LECT	2200</a:t>
            </a:r>
          </a:p>
          <a:p>
            <a:pPr marL="0" indent="0">
              <a:buNone/>
            </a:pPr>
            <a:r>
              <a:rPr lang="ro-RO" sz="2000"/>
              <a:t>ASIST	1200</a:t>
            </a:r>
          </a:p>
          <a:p>
            <a:endParaRPr lang="ro-RO"/>
          </a:p>
        </p:txBody>
      </p:sp>
    </p:spTree>
    <p:extLst>
      <p:ext uri="{BB962C8B-B14F-4D97-AF65-F5344CB8AC3E}">
        <p14:creationId xmlns:p14="http://schemas.microsoft.com/office/powerpoint/2010/main" val="2936286741"/>
      </p:ext>
    </p:extLst>
  </p:cSld>
  <p:clrMapOvr>
    <a:masterClrMapping/>
  </p:clrMapOvr>
  <p:transition/>
  <p:timing/>
</p:sld>
</file>

<file path=ppt/slides/slide1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E29B2B-BA0D-4844-A739-386E1AB5E33F}"/>
              </a:ext>
            </a:extLst>
          </p:cNvPr>
          <p:cNvSpPr>
            <a:spLocks noGrp="1"/>
          </p:cNvSpPr>
          <p:nvPr>
            <p:ph type="title"/>
          </p:nvPr>
        </p:nvSpPr>
        <p:spPr/>
        <p:txBody>
          <a:bodyPr/>
          <a:lstStyle/>
          <a:p>
            <a:r>
              <a:rPr lang="ro-RO" b="1"/>
              <a:t>O</a:t>
            </a:r>
            <a:r>
              <a:rPr lang="ro-RO"/>
              <a:t>peratorii pentru mulţimi – exemplu (3)</a:t>
            </a:r>
          </a:p>
        </p:txBody>
      </p:sp>
      <p:sp>
        <p:nvSpPr>
          <p:cNvPr id="3" name="Content Placeholder 2">
            <a:extLst>
              <a:ext uri="{FF2B5EF4-FFF2-40B4-BE49-F238E27FC236}">
                <a16:creationId xmlns:a16="http://schemas.microsoft.com/office/drawing/2014/main" id="{92354059-0E52-624A-BE76-16DB8E683361}"/>
              </a:ext>
            </a:extLst>
          </p:cNvPr>
          <p:cNvSpPr>
            <a:spLocks noGrp="1"/>
          </p:cNvSpPr>
          <p:nvPr>
            <p:ph idx="1"/>
          </p:nvPr>
        </p:nvSpPr>
        <p:spPr/>
        <p:txBody>
          <a:bodyPr>
            <a:normAutofit fontScale="92500" lnSpcReduction="10000"/>
          </a:bodyPr>
          <a:lstStyle/>
          <a:p>
            <a:r>
              <a:rPr lang="ro-RO"/>
              <a:t>SELECT grad, salariu FROM profesor WHERE cod_catedra = 10</a:t>
            </a:r>
          </a:p>
          <a:p>
            <a:r>
              <a:rPr lang="ro-RO"/>
              <a:t>UNION</a:t>
            </a:r>
          </a:p>
          <a:p>
            <a:r>
              <a:rPr lang="ro-RO"/>
              <a:t>SELECT grad, salariu FROM profesor WHERE cod_catedra = 20;</a:t>
            </a:r>
          </a:p>
          <a:p>
            <a:pPr marL="0" indent="0">
              <a:buNone/>
            </a:pPr>
            <a:r>
              <a:rPr lang="ro-RO"/>
              <a:t> </a:t>
            </a:r>
          </a:p>
          <a:p>
            <a:pPr marL="0" indent="0">
              <a:buNone/>
            </a:pPr>
            <a:r>
              <a:rPr lang="ro-RO" sz="2200"/>
              <a:t>GRAD	SALARIU</a:t>
            </a:r>
          </a:p>
          <a:p>
            <a:pPr marL="0" indent="0">
              <a:buNone/>
            </a:pPr>
            <a:r>
              <a:rPr lang="ro-RO" sz="2200"/>
              <a:t>-----	---------</a:t>
            </a:r>
          </a:p>
          <a:p>
            <a:pPr marL="0" indent="0">
              <a:buNone/>
            </a:pPr>
            <a:r>
              <a:rPr lang="ro-RO" sz="2200"/>
              <a:t>ASIST	1200</a:t>
            </a:r>
          </a:p>
          <a:p>
            <a:pPr marL="0" indent="0">
              <a:buNone/>
            </a:pPr>
            <a:r>
              <a:rPr lang="ro-RO" sz="2200"/>
              <a:t>ASIST	1500</a:t>
            </a:r>
          </a:p>
          <a:p>
            <a:pPr marL="0" indent="0">
              <a:buNone/>
            </a:pPr>
            <a:r>
              <a:rPr lang="ro-RO" sz="2200"/>
              <a:t>LECT	2200</a:t>
            </a:r>
          </a:p>
          <a:p>
            <a:pPr marL="0" indent="0">
              <a:buNone/>
            </a:pPr>
            <a:r>
              <a:rPr lang="ro-RO" sz="2200"/>
              <a:t>PROF	2500</a:t>
            </a:r>
          </a:p>
          <a:p>
            <a:pPr marL="0" indent="0">
              <a:buNone/>
            </a:pPr>
            <a:r>
              <a:rPr lang="ro-RO" sz="2200"/>
              <a:t>PROF	3000</a:t>
            </a:r>
          </a:p>
          <a:p>
            <a:endParaRPr lang="ro-RO"/>
          </a:p>
        </p:txBody>
      </p:sp>
    </p:spTree>
    <p:extLst>
      <p:ext uri="{BB962C8B-B14F-4D97-AF65-F5344CB8AC3E}">
        <p14:creationId xmlns:p14="http://schemas.microsoft.com/office/powerpoint/2010/main" val="478978904"/>
      </p:ext>
    </p:extLst>
  </p:cSld>
  <p:clrMapOvr>
    <a:masterClrMapping/>
  </p:clrMapOvr>
  <p:transition/>
  <p:timing/>
</p:sld>
</file>

<file path=ppt/slides/slide1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E29B2B-BA0D-4844-A739-386E1AB5E33F}"/>
              </a:ext>
            </a:extLst>
          </p:cNvPr>
          <p:cNvSpPr>
            <a:spLocks noGrp="1"/>
          </p:cNvSpPr>
          <p:nvPr>
            <p:ph type="title"/>
          </p:nvPr>
        </p:nvSpPr>
        <p:spPr/>
        <p:txBody>
          <a:bodyPr/>
          <a:lstStyle/>
          <a:p>
            <a:r>
              <a:rPr lang="ro-RO" b="1"/>
              <a:t>O</a:t>
            </a:r>
            <a:r>
              <a:rPr lang="ro-RO"/>
              <a:t>peratorii pentru mulţimi – exemplu (4)</a:t>
            </a:r>
          </a:p>
        </p:txBody>
      </p:sp>
      <p:sp>
        <p:nvSpPr>
          <p:cNvPr id="3" name="Content Placeholder 2">
            <a:extLst>
              <a:ext uri="{FF2B5EF4-FFF2-40B4-BE49-F238E27FC236}">
                <a16:creationId xmlns:a16="http://schemas.microsoft.com/office/drawing/2014/main" id="{92354059-0E52-624A-BE76-16DB8E683361}"/>
              </a:ext>
            </a:extLst>
          </p:cNvPr>
          <p:cNvSpPr>
            <a:spLocks noGrp="1"/>
          </p:cNvSpPr>
          <p:nvPr>
            <p:ph idx="1"/>
          </p:nvPr>
        </p:nvSpPr>
        <p:spPr/>
        <p:txBody>
          <a:bodyPr>
            <a:normAutofit fontScale="85000" lnSpcReduction="20000"/>
          </a:bodyPr>
          <a:lstStyle/>
          <a:p>
            <a:r>
              <a:rPr lang="ro-RO"/>
              <a:t>SELECT grad, salariu FROM profesor WHERE cod_catedra = 10</a:t>
            </a:r>
          </a:p>
          <a:p>
            <a:r>
              <a:rPr lang="ro-RO"/>
              <a:t>UNION ALL</a:t>
            </a:r>
          </a:p>
          <a:p>
            <a:r>
              <a:rPr lang="ro-RO"/>
              <a:t>SELECT grad, salariu FROM profesor WHERE cod_catedra = 20;</a:t>
            </a:r>
          </a:p>
          <a:p>
            <a:pPr marL="0" indent="0">
              <a:buNone/>
            </a:pPr>
            <a:r>
              <a:rPr lang="ro-RO"/>
              <a:t> </a:t>
            </a:r>
          </a:p>
          <a:p>
            <a:pPr marL="0" indent="0">
              <a:buNone/>
            </a:pPr>
            <a:r>
              <a:rPr lang="ro-RO" sz="2300"/>
              <a:t>GRAD	SALARIU</a:t>
            </a:r>
          </a:p>
          <a:p>
            <a:pPr marL="0" indent="0">
              <a:buNone/>
            </a:pPr>
            <a:r>
              <a:rPr lang="ro-RO" sz="2300"/>
              <a:t>-----	---------</a:t>
            </a:r>
          </a:p>
          <a:p>
            <a:pPr marL="0" indent="0">
              <a:buNone/>
            </a:pPr>
            <a:r>
              <a:rPr lang="ro-RO" sz="2300"/>
              <a:t>PROF	3000</a:t>
            </a:r>
          </a:p>
          <a:p>
            <a:pPr marL="0" indent="0">
              <a:buNone/>
            </a:pPr>
            <a:r>
              <a:rPr lang="ro-RO" sz="2300"/>
              <a:t>ASIST	1500</a:t>
            </a:r>
          </a:p>
          <a:p>
            <a:pPr marL="0" indent="0">
              <a:buNone/>
            </a:pPr>
            <a:r>
              <a:rPr lang="ro-RO" sz="2300"/>
              <a:t>ASIST	1200</a:t>
            </a:r>
          </a:p>
          <a:p>
            <a:pPr marL="0" indent="0">
              <a:buNone/>
            </a:pPr>
            <a:r>
              <a:rPr lang="ro-RO" sz="2300"/>
              <a:t>PROF	2500</a:t>
            </a:r>
          </a:p>
          <a:p>
            <a:pPr marL="0" indent="0">
              <a:buNone/>
            </a:pPr>
            <a:r>
              <a:rPr lang="ro-RO" sz="2300"/>
              <a:t>LECT	2200</a:t>
            </a:r>
          </a:p>
          <a:p>
            <a:pPr marL="0" indent="0">
              <a:buNone/>
            </a:pPr>
            <a:r>
              <a:rPr lang="ro-RO" sz="2300"/>
              <a:t>ASIST	1200</a:t>
            </a:r>
          </a:p>
          <a:p>
            <a:endParaRPr lang="ro-RO"/>
          </a:p>
        </p:txBody>
      </p:sp>
    </p:spTree>
    <p:extLst>
      <p:ext uri="{BB962C8B-B14F-4D97-AF65-F5344CB8AC3E}">
        <p14:creationId xmlns:p14="http://schemas.microsoft.com/office/powerpoint/2010/main" val="3584593680"/>
      </p:ext>
    </p:extLst>
  </p:cSld>
  <p:clrMapOvr>
    <a:masterClrMapping/>
  </p:clrMapOvr>
  <p:transition/>
  <p:timing/>
</p:sld>
</file>

<file path=ppt/slides/slide1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E29B2B-BA0D-4844-A739-386E1AB5E33F}"/>
              </a:ext>
            </a:extLst>
          </p:cNvPr>
          <p:cNvSpPr>
            <a:spLocks noGrp="1"/>
          </p:cNvSpPr>
          <p:nvPr>
            <p:ph type="title"/>
          </p:nvPr>
        </p:nvSpPr>
        <p:spPr/>
        <p:txBody>
          <a:bodyPr/>
          <a:lstStyle/>
          <a:p>
            <a:r>
              <a:rPr lang="ro-RO" b="1"/>
              <a:t>O</a:t>
            </a:r>
            <a:r>
              <a:rPr lang="ro-RO"/>
              <a:t>peratorii pentru mulţimi – exemplu (5)</a:t>
            </a:r>
          </a:p>
        </p:txBody>
      </p:sp>
      <p:sp>
        <p:nvSpPr>
          <p:cNvPr id="3" name="Content Placeholder 2">
            <a:extLst>
              <a:ext uri="{FF2B5EF4-FFF2-40B4-BE49-F238E27FC236}">
                <a16:creationId xmlns:a16="http://schemas.microsoft.com/office/drawing/2014/main" id="{92354059-0E52-624A-BE76-16DB8E683361}"/>
              </a:ext>
            </a:extLst>
          </p:cNvPr>
          <p:cNvSpPr>
            <a:spLocks noGrp="1"/>
          </p:cNvSpPr>
          <p:nvPr>
            <p:ph idx="1"/>
          </p:nvPr>
        </p:nvSpPr>
        <p:spPr/>
        <p:txBody>
          <a:bodyPr>
            <a:normAutofit/>
          </a:bodyPr>
          <a:lstStyle/>
          <a:p>
            <a:r>
              <a:rPr lang="ro-RO"/>
              <a:t>SELECT grad, salariu FROM profesor WHERE cod_catedra = 10</a:t>
            </a:r>
          </a:p>
          <a:p>
            <a:r>
              <a:rPr lang="ro-RO"/>
              <a:t>INTERSECT</a:t>
            </a:r>
          </a:p>
          <a:p>
            <a:r>
              <a:rPr lang="ro-RO"/>
              <a:t>SELECT grad, salariu FROM profesor WHERE cod_catedra = 20;</a:t>
            </a:r>
          </a:p>
          <a:p>
            <a:pPr marL="0" indent="0">
              <a:buNone/>
            </a:pPr>
            <a:r>
              <a:rPr lang="ro-RO"/>
              <a:t> </a:t>
            </a:r>
          </a:p>
          <a:p>
            <a:pPr marL="0" indent="0">
              <a:buNone/>
            </a:pPr>
            <a:r>
              <a:rPr lang="ro-RO" sz="2000"/>
              <a:t>GRAD	SALARIU</a:t>
            </a:r>
          </a:p>
          <a:p>
            <a:pPr marL="0" indent="0">
              <a:buNone/>
            </a:pPr>
            <a:r>
              <a:rPr lang="ro-RO" sz="2000"/>
              <a:t>-----	---------</a:t>
            </a:r>
          </a:p>
          <a:p>
            <a:pPr marL="0" indent="0">
              <a:buNone/>
            </a:pPr>
            <a:r>
              <a:rPr lang="ro-RO" sz="2000"/>
              <a:t>ASIST	1200</a:t>
            </a:r>
          </a:p>
          <a:p>
            <a:endParaRPr lang="ro-RO"/>
          </a:p>
        </p:txBody>
      </p:sp>
    </p:spTree>
    <p:extLst>
      <p:ext uri="{BB962C8B-B14F-4D97-AF65-F5344CB8AC3E}">
        <p14:creationId xmlns:p14="http://schemas.microsoft.com/office/powerpoint/2010/main" val="467066247"/>
      </p:ext>
    </p:extLst>
  </p:cSld>
  <p:clrMapOvr>
    <a:masterClrMapping/>
  </p:clrMapOvr>
  <p:transition/>
  <p:timing/>
</p:sld>
</file>

<file path=ppt/slides/slide1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E29B2B-BA0D-4844-A739-386E1AB5E33F}"/>
              </a:ext>
            </a:extLst>
          </p:cNvPr>
          <p:cNvSpPr>
            <a:spLocks noGrp="1"/>
          </p:cNvSpPr>
          <p:nvPr>
            <p:ph type="title"/>
          </p:nvPr>
        </p:nvSpPr>
        <p:spPr/>
        <p:txBody>
          <a:bodyPr/>
          <a:lstStyle/>
          <a:p>
            <a:r>
              <a:rPr lang="ro-RO" b="1"/>
              <a:t>O</a:t>
            </a:r>
            <a:r>
              <a:rPr lang="ro-RO"/>
              <a:t>peratorii pentru mulţimi – exemplu (6)</a:t>
            </a:r>
          </a:p>
        </p:txBody>
      </p:sp>
      <p:sp>
        <p:nvSpPr>
          <p:cNvPr id="3" name="Content Placeholder 2">
            <a:extLst>
              <a:ext uri="{FF2B5EF4-FFF2-40B4-BE49-F238E27FC236}">
                <a16:creationId xmlns:a16="http://schemas.microsoft.com/office/drawing/2014/main" id="{92354059-0E52-624A-BE76-16DB8E683361}"/>
              </a:ext>
            </a:extLst>
          </p:cNvPr>
          <p:cNvSpPr>
            <a:spLocks noGrp="1"/>
          </p:cNvSpPr>
          <p:nvPr>
            <p:ph idx="1"/>
          </p:nvPr>
        </p:nvSpPr>
        <p:spPr/>
        <p:txBody>
          <a:bodyPr>
            <a:normAutofit/>
          </a:bodyPr>
          <a:lstStyle/>
          <a:p>
            <a:r>
              <a:rPr lang="ro-RO"/>
              <a:t>SELECT grad, salariu FROM profesor WHERE cod_catedra = 10</a:t>
            </a:r>
          </a:p>
          <a:p>
            <a:r>
              <a:rPr lang="ro-RO"/>
              <a:t>MINUS</a:t>
            </a:r>
          </a:p>
          <a:p>
            <a:r>
              <a:rPr lang="ro-RO"/>
              <a:t>SELECT grad, salariu FROM profesor WHERE cod_catedra = 20;</a:t>
            </a:r>
          </a:p>
          <a:p>
            <a:pPr marL="0" indent="0">
              <a:buNone/>
            </a:pPr>
            <a:r>
              <a:rPr lang="ro-RO"/>
              <a:t> </a:t>
            </a:r>
          </a:p>
          <a:p>
            <a:pPr marL="0" indent="0">
              <a:buNone/>
            </a:pPr>
            <a:r>
              <a:rPr lang="ro-RO" sz="2000"/>
              <a:t>GRAD	SALARIU</a:t>
            </a:r>
          </a:p>
          <a:p>
            <a:pPr marL="0" indent="0">
              <a:buNone/>
            </a:pPr>
            <a:r>
              <a:rPr lang="ro-RO" sz="2000"/>
              <a:t>-----	---------</a:t>
            </a:r>
          </a:p>
          <a:p>
            <a:pPr marL="0" indent="0">
              <a:buNone/>
            </a:pPr>
            <a:r>
              <a:rPr lang="ro-RO" sz="2000"/>
              <a:t>ASIST	1500</a:t>
            </a:r>
          </a:p>
          <a:p>
            <a:pPr marL="0" indent="0">
              <a:buNone/>
            </a:pPr>
            <a:r>
              <a:rPr lang="ro-RO" sz="2000"/>
              <a:t>PROF	3000</a:t>
            </a:r>
          </a:p>
          <a:p>
            <a:endParaRPr lang="ro-RO"/>
          </a:p>
        </p:txBody>
      </p:sp>
    </p:spTree>
    <p:extLst>
      <p:ext uri="{BB962C8B-B14F-4D97-AF65-F5344CB8AC3E}">
        <p14:creationId xmlns:p14="http://schemas.microsoft.com/office/powerpoint/2010/main" val="3726827177"/>
      </p:ext>
    </p:extLst>
  </p:cSld>
  <p:clrMapOvr>
    <a:masterClrMapping/>
  </p:clrMapOvr>
  <p:transition/>
  <p:timing/>
</p:sld>
</file>

<file path=ppt/slides/slide1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C222D29-5F23-AA49-90D5-F56EF2C247E9}"/>
              </a:ext>
            </a:extLst>
          </p:cNvPr>
          <p:cNvSpPr>
            <a:spLocks noGrp="1"/>
          </p:cNvSpPr>
          <p:nvPr>
            <p:ph type="title"/>
          </p:nvPr>
        </p:nvSpPr>
        <p:spPr/>
        <p:txBody>
          <a:bodyPr/>
          <a:lstStyle/>
          <a:p>
            <a:r>
              <a:rPr lang="ro-RO" err="1"/>
              <a:t>Subinterogări (1)</a:t>
            </a:r>
          </a:p>
        </p:txBody>
      </p:sp>
      <p:sp>
        <p:nvSpPr>
          <p:cNvPr id="3" name="Content Placeholder 2">
            <a:extLst>
              <a:ext uri="{FF2B5EF4-FFF2-40B4-BE49-F238E27FC236}">
                <a16:creationId xmlns:a16="http://schemas.microsoft.com/office/drawing/2014/main" id="{9CFCF111-56C4-7C44-A772-27E0C1CFE34C}"/>
              </a:ext>
            </a:extLst>
          </p:cNvPr>
          <p:cNvSpPr>
            <a:spLocks noGrp="1"/>
          </p:cNvSpPr>
          <p:nvPr>
            <p:ph idx="1"/>
          </p:nvPr>
        </p:nvSpPr>
        <p:spPr/>
        <p:txBody>
          <a:bodyPr/>
          <a:lstStyle/>
          <a:p>
            <a:pPr marL="0" indent="0">
              <a:buNone/>
            </a:pPr>
            <a:r>
              <a:rPr lang="ro-RO"/>
              <a:t>SELECT coloane</a:t>
            </a:r>
          </a:p>
          <a:p>
            <a:pPr marL="0" indent="0">
              <a:buNone/>
            </a:pPr>
            <a:r>
              <a:rPr lang="ro-RO"/>
              <a:t>FROM tabel</a:t>
            </a:r>
          </a:p>
          <a:p>
            <a:pPr marL="0" indent="0">
              <a:buNone/>
            </a:pPr>
            <a:r>
              <a:rPr lang="ro-RO"/>
              <a:t>WHERE coloana = (SELECT coloane </a:t>
            </a:r>
          </a:p>
          <a:p>
            <a:pPr marL="0" indent="0">
              <a:buNone/>
            </a:pPr>
            <a:r>
              <a:rPr lang="ro-RO"/>
              <a:t>   			FROM tabel </a:t>
            </a:r>
          </a:p>
          <a:p>
            <a:pPr marL="0" indent="0">
              <a:buNone/>
            </a:pPr>
            <a:r>
              <a:rPr lang="ro-RO"/>
              <a:t>   			WHERE condiţie)</a:t>
            </a:r>
          </a:p>
          <a:p>
            <a:endParaRPr lang="ro-RO"/>
          </a:p>
        </p:txBody>
      </p:sp>
    </p:spTree>
    <p:extLst>
      <p:ext uri="{BB962C8B-B14F-4D97-AF65-F5344CB8AC3E}">
        <p14:creationId xmlns:p14="http://schemas.microsoft.com/office/powerpoint/2010/main" val="5579654"/>
      </p:ext>
    </p:extLst>
  </p:cSld>
  <p:clrMapOvr>
    <a:masterClrMapping/>
  </p:clrMapOvr>
  <p:transition/>
  <p:timing/>
</p:sld>
</file>

<file path=ppt/slides/slide1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8167A1-D55F-7D47-9AA2-34C05EF08F3A}"/>
              </a:ext>
            </a:extLst>
          </p:cNvPr>
          <p:cNvSpPr>
            <a:spLocks noGrp="1"/>
          </p:cNvSpPr>
          <p:nvPr>
            <p:ph type="title"/>
          </p:nvPr>
        </p:nvSpPr>
        <p:spPr/>
        <p:txBody>
          <a:bodyPr/>
          <a:lstStyle/>
          <a:p>
            <a:r>
              <a:rPr lang="ro-RO" err="1"/>
              <a:t>Subinterogări (2)</a:t>
            </a:r>
          </a:p>
        </p:txBody>
      </p:sp>
      <p:sp>
        <p:nvSpPr>
          <p:cNvPr id="3" name="Content Placeholder 2">
            <a:extLst>
              <a:ext uri="{FF2B5EF4-FFF2-40B4-BE49-F238E27FC236}">
                <a16:creationId xmlns:a16="http://schemas.microsoft.com/office/drawing/2014/main" id="{02C31B66-2EC4-4E48-88F3-0350DB66C4A9}"/>
              </a:ext>
            </a:extLst>
          </p:cNvPr>
          <p:cNvSpPr>
            <a:spLocks noGrp="1"/>
          </p:cNvSpPr>
          <p:nvPr>
            <p:ph idx="1"/>
          </p:nvPr>
        </p:nvSpPr>
        <p:spPr/>
        <p:txBody>
          <a:bodyPr/>
          <a:lstStyle/>
          <a:p>
            <a:r>
              <a:rPr lang="ro-RO" err="1"/>
              <a:t>Subinterogări care returnează un singur rând;</a:t>
            </a:r>
          </a:p>
          <a:p>
            <a:r>
              <a:rPr lang="ro-RO" err="1"/>
              <a:t>Subinterogări care returnează mai multe rânduri.</a:t>
            </a:r>
          </a:p>
          <a:p>
            <a:endParaRPr lang="ro-RO"/>
          </a:p>
        </p:txBody>
      </p:sp>
    </p:spTree>
    <p:extLst>
      <p:ext uri="{BB962C8B-B14F-4D97-AF65-F5344CB8AC3E}">
        <p14:creationId xmlns:p14="http://schemas.microsoft.com/office/powerpoint/2010/main" val="3066335790"/>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12165EC-9BA3-124B-9C94-B4C144A76CDE}"/>
              </a:ext>
            </a:extLst>
          </p:cNvPr>
          <p:cNvSpPr>
            <a:spLocks noGrp="1"/>
          </p:cNvSpPr>
          <p:nvPr>
            <p:ph type="title"/>
          </p:nvPr>
        </p:nvSpPr>
        <p:spPr/>
        <p:txBody>
          <a:bodyPr/>
          <a:lstStyle/>
          <a:p>
            <a:r>
              <a:rPr lang="ro-RO"/>
              <a:t>Natural Join (Compunerea Naturala)</a:t>
            </a:r>
          </a:p>
        </p:txBody>
      </p:sp>
      <p:graphicFrame>
        <p:nvGraphicFramePr>
          <p:cNvPr id="4" name="Content Placeholder 3">
            <a:extLst>
              <a:ext uri="{FF2B5EF4-FFF2-40B4-BE49-F238E27FC236}">
                <a16:creationId xmlns:a16="http://schemas.microsoft.com/office/drawing/2014/main" id="{A995D4F2-44F8-DC47-92EF-6D666827EDDE}"/>
              </a:ext>
            </a:extLst>
          </p:cNvPr>
          <p:cNvGraphicFramePr>
            <a:graphicFrameLocks noGrp="1"/>
          </p:cNvGraphicFramePr>
          <p:nvPr>
            <p:ph idx="1"/>
            <p:extLst>
              <p:ext uri="{D42A27DB-BD31-4B8C-83A1-F6EECF244321}">
                <p14:modId xmlns:p14="http://schemas.microsoft.com/office/powerpoint/2010/main" val="2277312709"/>
              </p:ext>
            </p:extLst>
          </p:nvPr>
        </p:nvGraphicFramePr>
        <p:xfrm>
          <a:off x="1149927" y="1787673"/>
          <a:ext cx="7135089" cy="2396402"/>
        </p:xfrm>
        <a:graphic>
          <a:graphicData uri="http://schemas.openxmlformats.org/drawingml/2006/table">
            <a:tbl>
              <a:tblPr>
                <a:tableStyleId>{5C22544A-7EE6-4342-B048-85BDC9FD1C3A}</a:tableStyleId>
              </a:tblPr>
              <a:tblGrid>
                <a:gridCol w="1265034">
                  <a:extLst>
                    <a:ext uri="{9D8B030D-6E8A-4147-A177-3AD203B41FA5}">
                      <a16:colId xmlns:a16="http://schemas.microsoft.com/office/drawing/2014/main" val="4275752792"/>
                    </a:ext>
                  </a:extLst>
                </a:gridCol>
                <a:gridCol w="1057787">
                  <a:extLst>
                    <a:ext uri="{9D8B030D-6E8A-4147-A177-3AD203B41FA5}">
                      <a16:colId xmlns:a16="http://schemas.microsoft.com/office/drawing/2014/main" val="338819294"/>
                    </a:ext>
                  </a:extLst>
                </a:gridCol>
                <a:gridCol w="1056958">
                  <a:extLst>
                    <a:ext uri="{9D8B030D-6E8A-4147-A177-3AD203B41FA5}">
                      <a16:colId xmlns:a16="http://schemas.microsoft.com/office/drawing/2014/main" val="2360592946"/>
                    </a:ext>
                  </a:extLst>
                </a:gridCol>
                <a:gridCol w="235432">
                  <a:extLst>
                    <a:ext uri="{9D8B030D-6E8A-4147-A177-3AD203B41FA5}">
                      <a16:colId xmlns:a16="http://schemas.microsoft.com/office/drawing/2014/main" val="2982483776"/>
                    </a:ext>
                  </a:extLst>
                </a:gridCol>
                <a:gridCol w="1057787">
                  <a:extLst>
                    <a:ext uri="{9D8B030D-6E8A-4147-A177-3AD203B41FA5}">
                      <a16:colId xmlns:a16="http://schemas.microsoft.com/office/drawing/2014/main" val="3574693832"/>
                    </a:ext>
                  </a:extLst>
                </a:gridCol>
                <a:gridCol w="1056958">
                  <a:extLst>
                    <a:ext uri="{9D8B030D-6E8A-4147-A177-3AD203B41FA5}">
                      <a16:colId xmlns:a16="http://schemas.microsoft.com/office/drawing/2014/main" val="3798962086"/>
                    </a:ext>
                  </a:extLst>
                </a:gridCol>
                <a:gridCol w="1405133">
                  <a:extLst>
                    <a:ext uri="{9D8B030D-6E8A-4147-A177-3AD203B41FA5}">
                      <a16:colId xmlns:a16="http://schemas.microsoft.com/office/drawing/2014/main" val="727745468"/>
                    </a:ext>
                  </a:extLst>
                </a:gridCol>
              </a:tblGrid>
              <a:tr h="308331">
                <a:tc>
                  <a:txBody>
                    <a:bodyPr vert="horz" wrap="square"/>
                    <a:lstStyle/>
                    <a:p>
                      <a:pPr>
                        <a:spcAft>
                          <a:spcPct val="0"/>
                        </a:spcAft>
                        <a:tabLst>
                          <a:tab pos="355600"/>
                          <a:tab pos="2637155" algn="ctr"/>
                          <a:tab pos="5274310" algn="r"/>
                        </a:tabLst>
                      </a:pPr>
                      <a:r>
                        <a:rPr lang="ro-RO" sz="1200">
                          <a:effectLst/>
                        </a:rPr>
                        <a:t>nr_lucrător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err="1">
                          <a:effectLst/>
                        </a:rPr>
                        <a:t>cod_secţie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nr_atelier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cod_secţie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nr_atelier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denumire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8249008"/>
                  </a:ext>
                </a:extLst>
              </a:tr>
              <a:tr h="308331">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Proiectare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8633451"/>
                  </a:ext>
                </a:extLst>
              </a:tr>
              <a:tr h="308331">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Informatica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2408240"/>
                  </a:ext>
                </a:extLst>
              </a:tr>
              <a:tr h="308331">
                <a:tc>
                  <a:txBody>
                    <a:bodyPr vert="horz" wrap="square"/>
                    <a:lstStyle/>
                    <a:p>
                      <a:pP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Mecanica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82031133"/>
                  </a:ext>
                </a:extLst>
              </a:tr>
              <a:tr h="308331">
                <a:tc>
                  <a:txBody>
                    <a:bodyPr vert="horz" wrap="square"/>
                    <a:lstStyle/>
                    <a:p>
                      <a:pPr>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Electrotehnica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02365178"/>
                  </a:ext>
                </a:extLst>
              </a:tr>
              <a:tr h="854747">
                <a:tc>
                  <a:txBody>
                    <a:bodyPr vert="horz" wrap="square"/>
                    <a:lstStyle/>
                    <a:p>
                      <a:pPr>
                        <a:spcAft>
                          <a:spcPct val="0"/>
                        </a:spcAft>
                      </a:pPr>
                      <a:r>
                        <a:rPr lang="ro-RO" sz="1200">
                          <a:effectLst/>
                        </a:rPr>
                        <a:t>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8278861"/>
                  </a:ext>
                </a:extLst>
              </a:tr>
            </a:tbl>
          </a:graphicData>
        </a:graphic>
      </p:graphicFrame>
      <p:graphicFrame>
        <p:nvGraphicFramePr>
          <p:cNvPr id="9" name="Table 8">
            <a:extLst>
              <a:ext uri="{FF2B5EF4-FFF2-40B4-BE49-F238E27FC236}">
                <a16:creationId xmlns:a16="http://schemas.microsoft.com/office/drawing/2014/main" id="{AFDE8641-D9F3-9549-9045-09E406A7280E}"/>
              </a:ext>
            </a:extLst>
          </p:cNvPr>
          <p:cNvGraphicFramePr>
            <a:graphicFrameLocks noGrp="1"/>
          </p:cNvGraphicFramePr>
          <p:nvPr>
            <p:extLst>
              <p:ext uri="{D42A27DB-BD31-4B8C-83A1-F6EECF244321}">
                <p14:modId xmlns:p14="http://schemas.microsoft.com/office/powerpoint/2010/main" val="3849449800"/>
              </p:ext>
            </p:extLst>
          </p:nvPr>
        </p:nvGraphicFramePr>
        <p:xfrm>
          <a:off x="1260758" y="4253348"/>
          <a:ext cx="5467840" cy="1779030"/>
        </p:xfrm>
        <a:graphic>
          <a:graphicData uri="http://schemas.openxmlformats.org/drawingml/2006/table">
            <a:tbl>
              <a:tblPr>
                <a:tableStyleId>{5C22544A-7EE6-4342-B048-85BDC9FD1C3A}</a:tableStyleId>
              </a:tblPr>
              <a:tblGrid>
                <a:gridCol w="1286253">
                  <a:extLst>
                    <a:ext uri="{9D8B030D-6E8A-4147-A177-3AD203B41FA5}">
                      <a16:colId xmlns:a16="http://schemas.microsoft.com/office/drawing/2014/main" val="1311698115"/>
                    </a:ext>
                  </a:extLst>
                </a:gridCol>
                <a:gridCol w="1075530">
                  <a:extLst>
                    <a:ext uri="{9D8B030D-6E8A-4147-A177-3AD203B41FA5}">
                      <a16:colId xmlns:a16="http://schemas.microsoft.com/office/drawing/2014/main" val="2294098138"/>
                    </a:ext>
                  </a:extLst>
                </a:gridCol>
                <a:gridCol w="1074687">
                  <a:extLst>
                    <a:ext uri="{9D8B030D-6E8A-4147-A177-3AD203B41FA5}">
                      <a16:colId xmlns:a16="http://schemas.microsoft.com/office/drawing/2014/main" val="120793419"/>
                    </a:ext>
                  </a:extLst>
                </a:gridCol>
                <a:gridCol w="2031370">
                  <a:extLst>
                    <a:ext uri="{9D8B030D-6E8A-4147-A177-3AD203B41FA5}">
                      <a16:colId xmlns:a16="http://schemas.microsoft.com/office/drawing/2014/main" val="3080203128"/>
                    </a:ext>
                  </a:extLst>
                </a:gridCol>
              </a:tblGrid>
              <a:tr h="296505">
                <a:tc>
                  <a:txBody>
                    <a:bodyPr vert="horz" wrap="square"/>
                    <a:lstStyle/>
                    <a:p>
                      <a:pPr>
                        <a:spcAft>
                          <a:spcPct val="0"/>
                        </a:spcAft>
                        <a:tabLst>
                          <a:tab pos="355600"/>
                          <a:tab pos="2637155" algn="ctr"/>
                          <a:tab pos="5274310" algn="r"/>
                        </a:tabLst>
                      </a:pPr>
                      <a:r>
                        <a:rPr lang="ro-RO" sz="1200">
                          <a:effectLst/>
                        </a:rPr>
                        <a:t>nr_lucrător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cod_secţie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nr_atelier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denumire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27183600"/>
                  </a:ext>
                </a:extLst>
              </a:tr>
              <a:tr h="296505">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Proiectare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6535863"/>
                  </a:ext>
                </a:extLst>
              </a:tr>
              <a:tr h="296505">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Informatica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2164509"/>
                  </a:ext>
                </a:extLst>
              </a:tr>
              <a:tr h="296505">
                <a:tc>
                  <a:txBody>
                    <a:bodyPr vert="horz" wrap="square"/>
                    <a:lstStyle/>
                    <a:p>
                      <a:pP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Mecanica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6127330"/>
                  </a:ext>
                </a:extLst>
              </a:tr>
              <a:tr h="296505">
                <a:tc>
                  <a:txBody>
                    <a:bodyPr vert="horz" wrap="square"/>
                    <a:lstStyle/>
                    <a:p>
                      <a:pPr>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Informatica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1940530"/>
                  </a:ext>
                </a:extLst>
              </a:tr>
              <a:tr h="296505">
                <a:tc>
                  <a:txBody>
                    <a:bodyPr vert="horz" wrap="square"/>
                    <a:lstStyle/>
                    <a:p>
                      <a:pPr>
                        <a:spcAft>
                          <a:spcPct val="0"/>
                        </a:spcAft>
                      </a:pPr>
                      <a:r>
                        <a:rPr lang="ro-RO" sz="1200">
                          <a:effectLst/>
                        </a:rPr>
                        <a:t>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Proiectare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7717155"/>
                  </a:ext>
                </a:extLst>
              </a:tr>
            </a:tbl>
          </a:graphicData>
        </a:graphic>
      </p:graphicFrame>
      <p:sp>
        <p:nvSpPr>
          <p:cNvPr id="10" name="TextBox 9">
            <a:extLst>
              <a:ext uri="{FF2B5EF4-FFF2-40B4-BE49-F238E27FC236}">
                <a16:creationId xmlns:a16="http://schemas.microsoft.com/office/drawing/2014/main" id="{3EABB238-0892-AB4A-BDC8-DB658218EAC3}"/>
              </a:ext>
            </a:extLst>
          </p:cNvPr>
          <p:cNvSpPr txBox="1"/>
          <p:nvPr/>
        </p:nvSpPr>
        <p:spPr>
          <a:xfrm>
            <a:off x="1149927" y="1413164"/>
            <a:ext cx="1842655"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err="1"/>
              <a:t>lucrator</a:t>
            </a:r>
            <a:endParaRPr lang="ro-RO"/>
          </a:p>
        </p:txBody>
      </p:sp>
      <p:sp>
        <p:nvSpPr>
          <p:cNvPr id="11" name="TextBox 10">
            <a:extLst>
              <a:ext uri="{FF2B5EF4-FFF2-40B4-BE49-F238E27FC236}">
                <a16:creationId xmlns:a16="http://schemas.microsoft.com/office/drawing/2014/main" id="{8DD54DA4-0397-5648-BDD2-51CDB80F3FA4}"/>
              </a:ext>
            </a:extLst>
          </p:cNvPr>
          <p:cNvSpPr txBox="1"/>
          <p:nvPr/>
        </p:nvSpPr>
        <p:spPr>
          <a:xfrm>
            <a:off x="4724399" y="1407987"/>
            <a:ext cx="1995055"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atelier</a:t>
            </a:r>
          </a:p>
        </p:txBody>
      </p:sp>
      <p:sp>
        <p:nvSpPr>
          <p:cNvPr id="12" name="TextBox 11">
            <a:extLst>
              <a:ext uri="{FF2B5EF4-FFF2-40B4-BE49-F238E27FC236}">
                <a16:creationId xmlns:a16="http://schemas.microsoft.com/office/drawing/2014/main" id="{0305DC2D-7AE1-5B43-AD92-073F5FA63E54}"/>
              </a:ext>
            </a:extLst>
          </p:cNvPr>
          <p:cNvSpPr txBox="1"/>
          <p:nvPr/>
        </p:nvSpPr>
        <p:spPr>
          <a:xfrm>
            <a:off x="1260758" y="3823855"/>
            <a:ext cx="3477497"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Natural Join(lucrator, atelier)</a:t>
            </a:r>
          </a:p>
        </p:txBody>
      </p:sp>
      <p:sp>
        <p:nvSpPr>
          <p:cNvPr id="13" name="TextBox 12">
            <a:extLst>
              <a:ext uri="{FF2B5EF4-FFF2-40B4-BE49-F238E27FC236}">
                <a16:creationId xmlns:a16="http://schemas.microsoft.com/office/drawing/2014/main" id="{E9B71A53-3962-D846-A009-1BB55DED7CF0}"/>
              </a:ext>
            </a:extLst>
          </p:cNvPr>
          <p:cNvSpPr txBox="1"/>
          <p:nvPr/>
        </p:nvSpPr>
        <p:spPr>
          <a:xfrm>
            <a:off x="7273636" y="3560618"/>
            <a:ext cx="3865419" cy="2585323"/>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lucrător.nr_lucrător, lucrător.cod_secţie, lucrător.nr_atelier, atelier.denumire</a:t>
            </a:r>
            <a:endParaRPr lang="ro-RO"/>
          </a:p>
          <a:p>
            <a:r>
              <a:rPr lang="ro-RO"/>
              <a:t>FROM lucrător, atelier</a:t>
            </a:r>
          </a:p>
          <a:p>
            <a:r>
              <a:rPr lang="ro-RO"/>
              <a:t>WHERE lucrător.cod_secţie = atelier.cod_secţie</a:t>
            </a:r>
            <a:endParaRPr lang="ro-RO"/>
          </a:p>
          <a:p>
            <a:r>
              <a:rPr lang="ro-RO"/>
              <a:t>AND lucrător.nr_atelier = atelier.nr_atelier;</a:t>
            </a:r>
          </a:p>
          <a:p>
            <a:endParaRPr lang="ro-RO"/>
          </a:p>
        </p:txBody>
      </p:sp>
    </p:spTree>
    <p:extLst>
      <p:ext uri="{BB962C8B-B14F-4D97-AF65-F5344CB8AC3E}">
        <p14:creationId xmlns:p14="http://schemas.microsoft.com/office/powerpoint/2010/main" val="758481518"/>
      </p:ext>
    </p:extLst>
  </p:cSld>
  <p:clrMapOvr>
    <a:masterClrMapping/>
  </p:clrMapOvr>
  <p:transition/>
  <p:timing/>
</p:sld>
</file>

<file path=ppt/slides/slide1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8167A1-D55F-7D47-9AA2-34C05EF08F3A}"/>
              </a:ext>
            </a:extLst>
          </p:cNvPr>
          <p:cNvSpPr>
            <a:spLocks noGrp="1"/>
          </p:cNvSpPr>
          <p:nvPr>
            <p:ph type="title"/>
          </p:nvPr>
        </p:nvSpPr>
        <p:spPr/>
        <p:txBody>
          <a:bodyPr/>
          <a:lstStyle/>
          <a:p>
            <a:r>
              <a:rPr lang="ro-RO" err="1"/>
              <a:t>Subinterogări (3)</a:t>
            </a:r>
          </a:p>
        </p:txBody>
      </p:sp>
      <p:sp>
        <p:nvSpPr>
          <p:cNvPr id="3" name="Content Placeholder 2">
            <a:extLst>
              <a:ext uri="{FF2B5EF4-FFF2-40B4-BE49-F238E27FC236}">
                <a16:creationId xmlns:a16="http://schemas.microsoft.com/office/drawing/2014/main" id="{02C31B66-2EC4-4E48-88F3-0350DB66C4A9}"/>
              </a:ext>
            </a:extLst>
          </p:cNvPr>
          <p:cNvSpPr>
            <a:spLocks noGrp="1"/>
          </p:cNvSpPr>
          <p:nvPr>
            <p:ph idx="1"/>
          </p:nvPr>
        </p:nvSpPr>
        <p:spPr/>
        <p:txBody>
          <a:bodyPr/>
          <a:lstStyle/>
          <a:p>
            <a:r>
              <a:rPr lang="ro-RO" err="1"/>
              <a:t>Subinterogări simple – în care interogarea interioară este evaluată prima, independent de interogarea exterioară (interogarea interioară se execută o singură dată);</a:t>
            </a:r>
          </a:p>
          <a:p>
            <a:r>
              <a:rPr lang="ro-RO" err="1"/>
              <a:t>Subinterogări corelate – în care valorile returnate de interogarea interioară depind de valorile returnate de interogarea exterioară (interogarea interioară este evaluată pentru fiecare înregistrare a interogării exterioare). </a:t>
            </a:r>
          </a:p>
        </p:txBody>
      </p:sp>
    </p:spTree>
    <p:extLst>
      <p:ext uri="{BB962C8B-B14F-4D97-AF65-F5344CB8AC3E}">
        <p14:creationId xmlns:p14="http://schemas.microsoft.com/office/powerpoint/2010/main" val="1960854096"/>
      </p:ext>
    </p:extLst>
  </p:cSld>
  <p:clrMapOvr>
    <a:masterClrMapping/>
  </p:clrMapOvr>
  <p:transition/>
  <p:timing/>
</p:sld>
</file>

<file path=ppt/slides/slide1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1EB602D-3E42-244C-83DB-8F3726047A78}"/>
              </a:ext>
            </a:extLst>
          </p:cNvPr>
          <p:cNvSpPr>
            <a:spLocks noGrp="1"/>
          </p:cNvSpPr>
          <p:nvPr>
            <p:ph type="title"/>
          </p:nvPr>
        </p:nvSpPr>
        <p:spPr/>
        <p:txBody>
          <a:bodyPr/>
          <a:lstStyle/>
          <a:p>
            <a:r>
              <a:rPr lang="ro-RO" err="1"/>
              <a:t>Subinterogări care returnează un singur rând</a:t>
            </a:r>
          </a:p>
        </p:txBody>
      </p:sp>
      <p:sp>
        <p:nvSpPr>
          <p:cNvPr id="3" name="Content Placeholder 2">
            <a:extLst>
              <a:ext uri="{FF2B5EF4-FFF2-40B4-BE49-F238E27FC236}">
                <a16:creationId xmlns:a16="http://schemas.microsoft.com/office/drawing/2014/main" id="{A2DD58F1-EE61-A744-906B-974CF8164C72}"/>
              </a:ext>
            </a:extLst>
          </p:cNvPr>
          <p:cNvSpPr>
            <a:spLocks noGrp="1"/>
          </p:cNvSpPr>
          <p:nvPr>
            <p:ph idx="1"/>
          </p:nvPr>
        </p:nvSpPr>
        <p:spPr/>
        <p:txBody>
          <a:bodyPr>
            <a:normAutofit/>
          </a:bodyPr>
          <a:lstStyle/>
          <a:p>
            <a:r>
              <a:rPr lang="ro-RO"/>
              <a:t>SELECT nume, prenume, salariu </a:t>
            </a:r>
          </a:p>
          <a:p>
            <a:r>
              <a:rPr lang="ro-RO"/>
              <a:t>FROM profesor </a:t>
            </a:r>
          </a:p>
          <a:p>
            <a:r>
              <a:rPr lang="ro-RO"/>
              <a:t>WHERE salariu = (SELECT MIN(salariu) </a:t>
            </a:r>
          </a:p>
          <a:p>
            <a:pPr marL="0" indent="0">
              <a:buNone/>
            </a:pPr>
            <a:r>
              <a:rPr lang="ro-RO"/>
              <a:t>                                   FROM profesor);</a:t>
            </a:r>
          </a:p>
          <a:p>
            <a:pPr marL="0" indent="0">
              <a:buNone/>
            </a:pPr>
            <a:endParaRPr lang="ro-RO"/>
          </a:p>
          <a:p>
            <a:pPr marL="0" indent="0">
              <a:buNone/>
            </a:pPr>
            <a:r>
              <a:rPr lang="ro-RO" sz="1600"/>
              <a:t>NUME	PRENUME	SALARIU</a:t>
            </a:r>
          </a:p>
          <a:p>
            <a:pPr marL="0" indent="0">
              <a:buNone/>
            </a:pPr>
            <a:r>
              <a:rPr lang="ro-RO" sz="1600"/>
              <a:t>----------	----------	---------</a:t>
            </a:r>
          </a:p>
          <a:p>
            <a:pPr marL="0" indent="0">
              <a:buNone/>
            </a:pPr>
            <a:r>
              <a:rPr lang="ro-RO" sz="1600"/>
              <a:t>VOINEA	MIRCEA	1200</a:t>
            </a:r>
          </a:p>
          <a:p>
            <a:pPr marL="0" indent="0">
              <a:buNone/>
            </a:pPr>
            <a:r>
              <a:rPr lang="ro-RO" sz="1600"/>
              <a:t>STANESCU	MARIA	1200</a:t>
            </a:r>
          </a:p>
          <a:p>
            <a:endParaRPr lang="ro-RO"/>
          </a:p>
        </p:txBody>
      </p:sp>
    </p:spTree>
    <p:extLst>
      <p:ext uri="{BB962C8B-B14F-4D97-AF65-F5344CB8AC3E}">
        <p14:creationId xmlns:p14="http://schemas.microsoft.com/office/powerpoint/2010/main" val="3387263897"/>
      </p:ext>
    </p:extLst>
  </p:cSld>
  <p:clrMapOvr>
    <a:masterClrMapping/>
  </p:clrMapOvr>
  <p:transition/>
  <p:timing/>
</p:sld>
</file>

<file path=ppt/slides/slide1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48EAB60-6CE9-A34F-B93D-B9BCFB2B0333}"/>
              </a:ext>
            </a:extLst>
          </p:cNvPr>
          <p:cNvSpPr>
            <a:spLocks noGrp="1"/>
          </p:cNvSpPr>
          <p:nvPr>
            <p:ph type="title"/>
          </p:nvPr>
        </p:nvSpPr>
        <p:spPr/>
        <p:txBody>
          <a:bodyPr/>
          <a:lstStyle/>
          <a:p>
            <a:r>
              <a:rPr lang="ro-RO"/>
              <a:t>Procesul de evaluare al interogării</a:t>
            </a:r>
          </a:p>
        </p:txBody>
      </p:sp>
      <p:sp>
        <p:nvSpPr>
          <p:cNvPr id="3" name="Content Placeholder 2">
            <a:extLst>
              <a:ext uri="{FF2B5EF4-FFF2-40B4-BE49-F238E27FC236}">
                <a16:creationId xmlns:a16="http://schemas.microsoft.com/office/drawing/2014/main" id="{31D2B562-536C-4C46-BED8-7DB6F12A243A}"/>
              </a:ext>
            </a:extLst>
          </p:cNvPr>
          <p:cNvSpPr>
            <a:spLocks noGrp="1"/>
          </p:cNvSpPr>
          <p:nvPr>
            <p:ph idx="1"/>
          </p:nvPr>
        </p:nvSpPr>
        <p:spPr/>
        <p:txBody>
          <a:bodyPr/>
          <a:lstStyle/>
          <a:p>
            <a:pPr lvl="0"/>
            <a:r>
              <a:rPr lang="ro-RO"/>
              <a:t>Se evaluează în primul rând interogarea interioară:</a:t>
            </a:r>
          </a:p>
          <a:p>
            <a:pPr lvl="1"/>
            <a:r>
              <a:rPr lang="ro-RO"/>
              <a:t>valoarea obţinută este MIN(salariu)=1200</a:t>
            </a:r>
          </a:p>
          <a:p>
            <a:pPr lvl="0"/>
            <a:r>
              <a:rPr lang="ro-RO"/>
              <a:t>Rezultatul evaluării interogării interioare devine condiţie de căutare pentru interogarea exterioară </a:t>
            </a:r>
          </a:p>
          <a:p>
            <a:pPr lvl="1"/>
            <a:r>
              <a:rPr lang="ro-RO"/>
              <a:t>SELECT nume, prenume, salariu FROM profesor WHERE salariu =1200;</a:t>
            </a:r>
          </a:p>
          <a:p>
            <a:pPr marL="0" indent="0">
              <a:buNone/>
            </a:pPr>
            <a:endParaRPr lang="ro-RO"/>
          </a:p>
          <a:p>
            <a:endParaRPr lang="ro-RO"/>
          </a:p>
        </p:txBody>
      </p:sp>
    </p:spTree>
    <p:extLst>
      <p:ext uri="{BB962C8B-B14F-4D97-AF65-F5344CB8AC3E}">
        <p14:creationId xmlns:p14="http://schemas.microsoft.com/office/powerpoint/2010/main" val="46706488"/>
      </p:ext>
    </p:extLst>
  </p:cSld>
  <p:clrMapOvr>
    <a:masterClrMapping/>
  </p:clrMapOvr>
  <p:transition/>
  <p:timing/>
</p:sld>
</file>

<file path=ppt/slides/slide1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0F271EC-31C0-D14F-892B-6400D084D361}"/>
              </a:ext>
            </a:extLst>
          </p:cNvPr>
          <p:cNvSpPr>
            <a:spLocks noGrp="1"/>
          </p:cNvSpPr>
          <p:nvPr>
            <p:ph type="title"/>
          </p:nvPr>
        </p:nvSpPr>
        <p:spPr/>
        <p:txBody>
          <a:bodyPr/>
          <a:lstStyle/>
          <a:p>
            <a:r>
              <a:rPr lang="ro-RO" err="1"/>
              <a:t>Subinterogări in clauza HAVING</a:t>
            </a:r>
          </a:p>
        </p:txBody>
      </p:sp>
      <p:sp>
        <p:nvSpPr>
          <p:cNvPr id="3" name="Content Placeholder 2">
            <a:extLst>
              <a:ext uri="{FF2B5EF4-FFF2-40B4-BE49-F238E27FC236}">
                <a16:creationId xmlns:a16="http://schemas.microsoft.com/office/drawing/2014/main" id="{F398DF18-1E29-6644-B0CF-16B6019D045C}"/>
              </a:ext>
            </a:extLst>
          </p:cNvPr>
          <p:cNvSpPr>
            <a:spLocks noGrp="1"/>
          </p:cNvSpPr>
          <p:nvPr>
            <p:ph idx="1"/>
          </p:nvPr>
        </p:nvSpPr>
        <p:spPr/>
        <p:txBody>
          <a:bodyPr>
            <a:normAutofit/>
          </a:bodyPr>
          <a:lstStyle/>
          <a:p>
            <a:r>
              <a:rPr lang="ro-RO"/>
              <a:t>SELECT grad FROM profesor </a:t>
            </a:r>
          </a:p>
          <a:p>
            <a:r>
              <a:rPr lang="ro-RO"/>
              <a:t>GROUP BY grad </a:t>
            </a:r>
          </a:p>
          <a:p>
            <a:r>
              <a:rPr lang="ro-RO"/>
              <a:t>HAVING min(salariu) &gt; (SELECT avg(salariu) FROM profesor);</a:t>
            </a:r>
          </a:p>
          <a:p>
            <a:endParaRPr lang="ro-RO"/>
          </a:p>
          <a:p>
            <a:pPr marL="0" indent="0">
              <a:buNone/>
            </a:pPr>
            <a:r>
              <a:rPr lang="ro-RO" sz="2000"/>
              <a:t>GRAD</a:t>
            </a:r>
          </a:p>
          <a:p>
            <a:pPr marL="0" indent="0">
              <a:buNone/>
            </a:pPr>
            <a:r>
              <a:rPr lang="ro-RO" sz="2000"/>
              <a:t>-----</a:t>
            </a:r>
          </a:p>
          <a:p>
            <a:pPr marL="0" indent="0">
              <a:buNone/>
            </a:pPr>
            <a:r>
              <a:rPr lang="ro-RO" sz="2000"/>
              <a:t>CONF</a:t>
            </a:r>
          </a:p>
          <a:p>
            <a:pPr marL="0" indent="0">
              <a:buNone/>
            </a:pPr>
            <a:r>
              <a:rPr lang="ro-RO" sz="2000"/>
              <a:t>LECT</a:t>
            </a:r>
          </a:p>
          <a:p>
            <a:pPr marL="0" indent="0">
              <a:buNone/>
            </a:pPr>
            <a:r>
              <a:rPr lang="ro-RO" sz="2000"/>
              <a:t>PROF</a:t>
            </a:r>
          </a:p>
          <a:p>
            <a:endParaRPr lang="ro-RO"/>
          </a:p>
        </p:txBody>
      </p:sp>
    </p:spTree>
    <p:extLst>
      <p:ext uri="{BB962C8B-B14F-4D97-AF65-F5344CB8AC3E}">
        <p14:creationId xmlns:p14="http://schemas.microsoft.com/office/powerpoint/2010/main" val="299912873"/>
      </p:ext>
    </p:extLst>
  </p:cSld>
  <p:clrMapOvr>
    <a:masterClrMapping/>
  </p:clrMapOvr>
  <p:transition/>
  <p:timing/>
</p:sld>
</file>

<file path=ppt/slides/slide1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C5ABF-D800-664F-ABF0-AE59EEB6A05D}"/>
              </a:ext>
            </a:extLst>
          </p:cNvPr>
          <p:cNvSpPr>
            <a:spLocks noGrp="1"/>
          </p:cNvSpPr>
          <p:nvPr>
            <p:ph type="title"/>
          </p:nvPr>
        </p:nvSpPr>
        <p:spPr/>
        <p:txBody>
          <a:bodyPr/>
          <a:lstStyle/>
          <a:p>
            <a:r>
              <a:rPr lang="ro-RO" err="1"/>
              <a:t>Subinterogări care returnează mai multe rânduri</a:t>
            </a:r>
          </a:p>
        </p:txBody>
      </p:sp>
      <p:sp>
        <p:nvSpPr>
          <p:cNvPr id="3" name="Content Placeholder 2">
            <a:extLst>
              <a:ext uri="{FF2B5EF4-FFF2-40B4-BE49-F238E27FC236}">
                <a16:creationId xmlns:a16="http://schemas.microsoft.com/office/drawing/2014/main" id="{85263310-9607-394B-8F94-3FD5E9325DFA}"/>
              </a:ext>
            </a:extLst>
          </p:cNvPr>
          <p:cNvSpPr>
            <a:spLocks noGrp="1"/>
          </p:cNvSpPr>
          <p:nvPr>
            <p:ph idx="1"/>
          </p:nvPr>
        </p:nvSpPr>
        <p:spPr/>
        <p:txBody>
          <a:bodyPr/>
          <a:lstStyle/>
          <a:p>
            <a:r>
              <a:rPr lang="ro-RO"/>
              <a:t>SELECT nume, prenume, salariu FROM profesor </a:t>
            </a:r>
          </a:p>
          <a:p>
            <a:r>
              <a:rPr lang="ro-RO"/>
              <a:t>WHERE salariu = (SELECT MIN (salariu) </a:t>
            </a:r>
          </a:p>
          <a:p>
            <a:r>
              <a:rPr lang="ro-RO"/>
              <a:t>                               FROM profesor </a:t>
            </a:r>
          </a:p>
          <a:p>
            <a:r>
              <a:rPr lang="ro-RO"/>
              <a:t>                               GROUP BY grad);</a:t>
            </a:r>
          </a:p>
          <a:p>
            <a:pPr marL="0" indent="0">
              <a:buNone/>
            </a:pPr>
            <a:r>
              <a:rPr lang="ro-RO"/>
              <a:t> </a:t>
            </a:r>
          </a:p>
          <a:p>
            <a:pPr marL="0" indent="0">
              <a:buNone/>
            </a:pPr>
            <a:r>
              <a:rPr lang="ro-RO"/>
              <a:t>ERROR:</a:t>
            </a:r>
          </a:p>
          <a:p>
            <a:pPr marL="0" indent="0">
              <a:buNone/>
            </a:pPr>
            <a:r>
              <a:rPr lang="ro-RO"/>
              <a:t>ORA-01427: single-row subquery returns more than one row</a:t>
            </a:r>
            <a:endParaRPr lang="ro-RO"/>
          </a:p>
          <a:p>
            <a:endParaRPr lang="ro-RO"/>
          </a:p>
        </p:txBody>
      </p:sp>
    </p:spTree>
    <p:extLst>
      <p:ext uri="{BB962C8B-B14F-4D97-AF65-F5344CB8AC3E}">
        <p14:creationId xmlns:p14="http://schemas.microsoft.com/office/powerpoint/2010/main" val="3468870180"/>
      </p:ext>
    </p:extLst>
  </p:cSld>
  <p:clrMapOvr>
    <a:masterClrMapping/>
  </p:clrMapOvr>
  <p:transition/>
  <p:timing/>
</p:sld>
</file>

<file path=ppt/slides/slide1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C5ABF-D800-664F-ABF0-AE59EEB6A05D}"/>
              </a:ext>
            </a:extLst>
          </p:cNvPr>
          <p:cNvSpPr>
            <a:spLocks noGrp="1"/>
          </p:cNvSpPr>
          <p:nvPr>
            <p:ph type="title"/>
          </p:nvPr>
        </p:nvSpPr>
        <p:spPr/>
        <p:txBody>
          <a:bodyPr/>
          <a:lstStyle/>
          <a:p>
            <a:r>
              <a:rPr lang="ro-RO" err="1"/>
              <a:t>Subinterogări care returnează mai multe rânduri (2)</a:t>
            </a:r>
          </a:p>
        </p:txBody>
      </p:sp>
      <p:sp>
        <p:nvSpPr>
          <p:cNvPr id="3" name="Content Placeholder 2">
            <a:extLst>
              <a:ext uri="{FF2B5EF4-FFF2-40B4-BE49-F238E27FC236}">
                <a16:creationId xmlns:a16="http://schemas.microsoft.com/office/drawing/2014/main" id="{85263310-9607-394B-8F94-3FD5E9325DFA}"/>
              </a:ext>
            </a:extLst>
          </p:cNvPr>
          <p:cNvSpPr>
            <a:spLocks noGrp="1"/>
          </p:cNvSpPr>
          <p:nvPr>
            <p:ph idx="1"/>
          </p:nvPr>
        </p:nvSpPr>
        <p:spPr/>
        <p:txBody>
          <a:bodyPr/>
          <a:lstStyle/>
          <a:p>
            <a:r>
              <a:rPr lang="ro-RO"/>
              <a:t>SELECT nume, prenume, salariu FROM profesor </a:t>
            </a:r>
          </a:p>
          <a:p>
            <a:r>
              <a:rPr lang="ro-RO"/>
              <a:t>WHERE salariu IN (SELECT MIN (salariu) </a:t>
            </a:r>
          </a:p>
          <a:p>
            <a:r>
              <a:rPr lang="ro-RO"/>
              <a:t>                               FROM profesor </a:t>
            </a:r>
          </a:p>
          <a:p>
            <a:r>
              <a:rPr lang="ro-RO"/>
              <a:t>                               GROUP BY grad);</a:t>
            </a:r>
          </a:p>
          <a:p>
            <a:pPr marL="0" indent="0">
              <a:buNone/>
            </a:pPr>
            <a:r>
              <a:rPr lang="ro-RO"/>
              <a:t> </a:t>
            </a:r>
          </a:p>
        </p:txBody>
      </p:sp>
    </p:spTree>
    <p:extLst>
      <p:ext uri="{BB962C8B-B14F-4D97-AF65-F5344CB8AC3E}">
        <p14:creationId xmlns:p14="http://schemas.microsoft.com/office/powerpoint/2010/main" val="3894414942"/>
      </p:ext>
    </p:extLst>
  </p:cSld>
  <p:clrMapOvr>
    <a:masterClrMapping/>
  </p:clrMapOvr>
  <p:transition/>
  <p:timing/>
</p:sld>
</file>

<file path=ppt/slides/slide1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C5ABF-D800-664F-ABF0-AE59EEB6A05D}"/>
              </a:ext>
            </a:extLst>
          </p:cNvPr>
          <p:cNvSpPr>
            <a:spLocks noGrp="1"/>
          </p:cNvSpPr>
          <p:nvPr>
            <p:ph type="title"/>
          </p:nvPr>
        </p:nvSpPr>
        <p:spPr/>
        <p:txBody>
          <a:bodyPr/>
          <a:lstStyle/>
          <a:p>
            <a:r>
              <a:rPr lang="ro-RO" err="1"/>
              <a:t>Subinterogări care returnează mai multe rânduri (3)</a:t>
            </a:r>
          </a:p>
        </p:txBody>
      </p:sp>
      <p:sp>
        <p:nvSpPr>
          <p:cNvPr id="3" name="Content Placeholder 2">
            <a:extLst>
              <a:ext uri="{FF2B5EF4-FFF2-40B4-BE49-F238E27FC236}">
                <a16:creationId xmlns:a16="http://schemas.microsoft.com/office/drawing/2014/main" id="{85263310-9607-394B-8F94-3FD5E9325DFA}"/>
              </a:ext>
            </a:extLst>
          </p:cNvPr>
          <p:cNvSpPr>
            <a:spLocks noGrp="1"/>
          </p:cNvSpPr>
          <p:nvPr>
            <p:ph idx="1"/>
          </p:nvPr>
        </p:nvSpPr>
        <p:spPr/>
        <p:txBody>
          <a:bodyPr/>
          <a:lstStyle/>
          <a:p>
            <a:r>
              <a:rPr lang="ro-RO"/>
              <a:t>Selectează pentru fiecare grad didactic acele persoane care au salariul minim</a:t>
            </a:r>
          </a:p>
        </p:txBody>
      </p:sp>
    </p:spTree>
    <p:extLst>
      <p:ext uri="{BB962C8B-B14F-4D97-AF65-F5344CB8AC3E}">
        <p14:creationId xmlns:p14="http://schemas.microsoft.com/office/powerpoint/2010/main" val="3492825637"/>
      </p:ext>
    </p:extLst>
  </p:cSld>
  <p:clrMapOvr>
    <a:masterClrMapping/>
  </p:clrMapOvr>
  <p:transition/>
  <p:timing/>
</p:sld>
</file>

<file path=ppt/slides/slide1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7FC5ABF-D800-664F-ABF0-AE59EEB6A05D}"/>
              </a:ext>
            </a:extLst>
          </p:cNvPr>
          <p:cNvSpPr>
            <a:spLocks noGrp="1"/>
          </p:cNvSpPr>
          <p:nvPr>
            <p:ph type="title"/>
          </p:nvPr>
        </p:nvSpPr>
        <p:spPr/>
        <p:txBody>
          <a:bodyPr/>
          <a:lstStyle/>
          <a:p>
            <a:r>
              <a:rPr lang="ro-RO" err="1"/>
              <a:t>Subinterogări care returnează mai multe rânduri (4)</a:t>
            </a:r>
          </a:p>
        </p:txBody>
      </p:sp>
      <p:sp>
        <p:nvSpPr>
          <p:cNvPr id="3" name="Content Placeholder 2">
            <a:extLst>
              <a:ext uri="{FF2B5EF4-FFF2-40B4-BE49-F238E27FC236}">
                <a16:creationId xmlns:a16="http://schemas.microsoft.com/office/drawing/2014/main" id="{85263310-9607-394B-8F94-3FD5E9325DFA}"/>
              </a:ext>
            </a:extLst>
          </p:cNvPr>
          <p:cNvSpPr>
            <a:spLocks noGrp="1"/>
          </p:cNvSpPr>
          <p:nvPr>
            <p:ph idx="1"/>
          </p:nvPr>
        </p:nvSpPr>
        <p:spPr/>
        <p:txBody>
          <a:bodyPr>
            <a:normAutofit fontScale="70000" lnSpcReduction="20000"/>
          </a:bodyPr>
          <a:lstStyle/>
          <a:p>
            <a:r>
              <a:rPr lang="ro-RO"/>
              <a:t>SELECT nume, salariu, grad FROM profesor </a:t>
            </a:r>
          </a:p>
          <a:p>
            <a:r>
              <a:rPr lang="ro-RO"/>
              <a:t>WHERE (salariu, grad) IN </a:t>
            </a:r>
          </a:p>
          <a:p>
            <a:r>
              <a:rPr lang="ro-RO"/>
              <a:t>                   (SELECT MIN (salariu), grad </a:t>
            </a:r>
          </a:p>
          <a:p>
            <a:r>
              <a:rPr lang="ro-RO"/>
              <a:t>                    FROM profesor </a:t>
            </a:r>
          </a:p>
          <a:p>
            <a:r>
              <a:rPr lang="ro-RO"/>
              <a:t>                    GROUP BY grad)</a:t>
            </a:r>
          </a:p>
          <a:p>
            <a:r>
              <a:rPr lang="ro-RO"/>
              <a:t>ORDER BY salariu;</a:t>
            </a:r>
          </a:p>
          <a:p>
            <a:pPr marL="0" indent="0">
              <a:buNone/>
            </a:pPr>
            <a:endParaRPr lang="ro-RO"/>
          </a:p>
          <a:p>
            <a:pPr marL="0" indent="0">
              <a:buNone/>
            </a:pPr>
            <a:r>
              <a:rPr lang="ro-RO" sz="1700"/>
              <a:t>NUME		SALARIU	GRAD</a:t>
            </a:r>
          </a:p>
          <a:p>
            <a:pPr marL="0" indent="0">
              <a:buNone/>
            </a:pPr>
            <a:r>
              <a:rPr lang="ro-RO" sz="1700"/>
              <a:t>----------		---------	-----</a:t>
            </a:r>
          </a:p>
          <a:p>
            <a:pPr marL="0" indent="0">
              <a:buNone/>
            </a:pPr>
            <a:r>
              <a:rPr lang="ro-RO" sz="1700"/>
              <a:t>VOINEA		1200	ASIST</a:t>
            </a:r>
          </a:p>
          <a:p>
            <a:pPr marL="0" indent="0">
              <a:buNone/>
            </a:pPr>
            <a:r>
              <a:rPr lang="ro-RO" sz="1700"/>
              <a:t>STANESCU		1200	ASIST</a:t>
            </a:r>
          </a:p>
          <a:p>
            <a:pPr marL="0" indent="0">
              <a:buNone/>
            </a:pPr>
            <a:r>
              <a:rPr lang="ro-RO" sz="1700"/>
              <a:t>ALBU		2200	LECT</a:t>
            </a:r>
          </a:p>
          <a:p>
            <a:pPr marL="0" indent="0">
              <a:buNone/>
            </a:pPr>
            <a:r>
              <a:rPr lang="ro-RO" sz="1700"/>
              <a:t>MARIN		2500	PROF</a:t>
            </a:r>
          </a:p>
          <a:p>
            <a:pPr marL="0" indent="0">
              <a:buNone/>
            </a:pPr>
            <a:r>
              <a:rPr lang="ro-RO" sz="1700"/>
              <a:t>GEORGESCU	2800	CONF</a:t>
            </a:r>
          </a:p>
        </p:txBody>
      </p:sp>
    </p:spTree>
    <p:extLst>
      <p:ext uri="{BB962C8B-B14F-4D97-AF65-F5344CB8AC3E}">
        <p14:creationId xmlns:p14="http://schemas.microsoft.com/office/powerpoint/2010/main" val="15035366"/>
      </p:ext>
    </p:extLst>
  </p:cSld>
  <p:clrMapOvr>
    <a:masterClrMapping/>
  </p:clrMapOvr>
  <p:transition/>
  <p:timing/>
</p:sld>
</file>

<file path=ppt/slides/slide1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2C25F74-3768-B442-BAB0-FB500ECF123D}"/>
              </a:ext>
            </a:extLst>
          </p:cNvPr>
          <p:cNvSpPr>
            <a:spLocks noGrp="1"/>
          </p:cNvSpPr>
          <p:nvPr>
            <p:ph type="title"/>
          </p:nvPr>
        </p:nvSpPr>
        <p:spPr/>
        <p:txBody>
          <a:bodyPr>
            <a:normAutofit fontScale="90000"/>
          </a:bodyPr>
          <a:lstStyle/>
          <a:p>
            <a:br>
              <a:rPr lang="ro-RO" b="1"/>
            </a:br>
            <a:r>
              <a:rPr lang="ro-RO"/>
              <a:t>Operatorii ANY, ALL, EXISTS</a:t>
            </a:r>
            <a:br>
              <a:rPr lang="ro-RO" b="1"/>
            </a:br>
            <a:endParaRPr lang="ro-RO"/>
          </a:p>
        </p:txBody>
      </p:sp>
      <p:sp>
        <p:nvSpPr>
          <p:cNvPr id="3" name="Content Placeholder 2">
            <a:extLst>
              <a:ext uri="{FF2B5EF4-FFF2-40B4-BE49-F238E27FC236}">
                <a16:creationId xmlns:a16="http://schemas.microsoft.com/office/drawing/2014/main" id="{392AECC6-C7C2-4545-BF8B-B10468B42A28}"/>
              </a:ext>
            </a:extLst>
          </p:cNvPr>
          <p:cNvSpPr>
            <a:spLocks noGrp="1"/>
          </p:cNvSpPr>
          <p:nvPr>
            <p:ph idx="1"/>
          </p:nvPr>
        </p:nvSpPr>
        <p:spPr/>
        <p:txBody>
          <a:bodyPr/>
          <a:lstStyle/>
          <a:p>
            <a:r>
              <a:rPr lang="ro-RO"/>
              <a:t>O subinterogare care returnează mai multe rânduri poate folosi operatorii ANY, ALL sau EXISTS.</a:t>
            </a:r>
          </a:p>
        </p:txBody>
      </p:sp>
    </p:spTree>
    <p:extLst>
      <p:ext uri="{BB962C8B-B14F-4D97-AF65-F5344CB8AC3E}">
        <p14:creationId xmlns:p14="http://schemas.microsoft.com/office/powerpoint/2010/main" val="3543894361"/>
      </p:ext>
    </p:extLst>
  </p:cSld>
  <p:clrMapOvr>
    <a:masterClrMapping/>
  </p:clrMapOvr>
  <p:transition/>
  <p:timing/>
</p:sld>
</file>

<file path=ppt/slides/slide1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EDEFA19-318D-D647-A4D1-4B48FFC791B4}"/>
              </a:ext>
            </a:extLst>
          </p:cNvPr>
          <p:cNvSpPr>
            <a:spLocks noGrp="1"/>
          </p:cNvSpPr>
          <p:nvPr>
            <p:ph type="title"/>
          </p:nvPr>
        </p:nvSpPr>
        <p:spPr/>
        <p:txBody>
          <a:bodyPr/>
          <a:lstStyle/>
          <a:p>
            <a:r>
              <a:rPr lang="ro-RO"/>
              <a:t>Operatorul ANY</a:t>
            </a:r>
          </a:p>
        </p:txBody>
      </p:sp>
      <p:sp>
        <p:nvSpPr>
          <p:cNvPr id="3" name="Content Placeholder 2">
            <a:extLst>
              <a:ext uri="{FF2B5EF4-FFF2-40B4-BE49-F238E27FC236}">
                <a16:creationId xmlns:a16="http://schemas.microsoft.com/office/drawing/2014/main" id="{5BFADDB2-F091-5F4E-AB2C-0F499E994AB5}"/>
              </a:ext>
            </a:extLst>
          </p:cNvPr>
          <p:cNvSpPr>
            <a:spLocks noGrp="1"/>
          </p:cNvSpPr>
          <p:nvPr>
            <p:ph idx="1"/>
          </p:nvPr>
        </p:nvSpPr>
        <p:spPr/>
        <p:txBody>
          <a:bodyPr/>
          <a:lstStyle/>
          <a:p>
            <a:r>
              <a:rPr lang="ro-RO"/>
              <a:t>folosit pentru a compara o valoare cu </a:t>
            </a:r>
            <a:r>
              <a:rPr lang="ro-RO" i="1"/>
              <a:t>oricare</a:t>
            </a:r>
            <a:r>
              <a:rPr lang="ro-RO"/>
              <a:t> dintre valorile returnate de o subinterogare. </a:t>
            </a:r>
          </a:p>
          <a:p>
            <a:r>
              <a:rPr lang="ro-RO"/>
              <a:t>Ex: afişează cadrele didactice ce câştigă mai mult decât profesorii care au cel mai mic salariu:</a:t>
            </a:r>
          </a:p>
          <a:p>
            <a:endParaRPr lang="ro-RO"/>
          </a:p>
        </p:txBody>
      </p:sp>
    </p:spTree>
    <p:extLst>
      <p:ext uri="{BB962C8B-B14F-4D97-AF65-F5344CB8AC3E}">
        <p14:creationId xmlns:p14="http://schemas.microsoft.com/office/powerpoint/2010/main" val="906772787"/>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D65D5E0-388B-BB4B-A0F6-B67D9E42C2E8}"/>
              </a:ext>
            </a:extLst>
          </p:cNvPr>
          <p:cNvSpPr>
            <a:spLocks noGrp="1"/>
          </p:cNvSpPr>
          <p:nvPr>
            <p:ph type="title"/>
          </p:nvPr>
        </p:nvSpPr>
        <p:spPr>
          <a:xfrm>
            <a:off x="838200" y="365125"/>
            <a:ext cx="10515600" cy="1325563"/>
          </a:xfrm>
        </p:spPr>
        <p:txBody>
          <a:bodyPr/>
          <a:lstStyle/>
          <a:p>
            <a:r>
              <a:rPr lang="ro-RO" err="1"/>
              <a:t>Outer Join (Compunere Externa)</a:t>
            </a:r>
          </a:p>
        </p:txBody>
      </p:sp>
      <p:graphicFrame>
        <p:nvGraphicFramePr>
          <p:cNvPr id="4" name="Content Placeholder 3">
            <a:extLst>
              <a:ext uri="{FF2B5EF4-FFF2-40B4-BE49-F238E27FC236}">
                <a16:creationId xmlns:a16="http://schemas.microsoft.com/office/drawing/2014/main" id="{67BB1DA0-DB57-B542-A4E1-CEC3C943201C}"/>
              </a:ext>
            </a:extLst>
          </p:cNvPr>
          <p:cNvGraphicFramePr>
            <a:graphicFrameLocks noGrp="1"/>
          </p:cNvGraphicFramePr>
          <p:nvPr>
            <p:ph idx="1"/>
            <p:extLst>
              <p:ext uri="{D42A27DB-BD31-4B8C-83A1-F6EECF244321}">
                <p14:modId xmlns:p14="http://schemas.microsoft.com/office/powerpoint/2010/main" val="3286486083"/>
              </p:ext>
            </p:extLst>
          </p:nvPr>
        </p:nvGraphicFramePr>
        <p:xfrm>
          <a:off x="1254642" y="1809467"/>
          <a:ext cx="7806173" cy="2268186"/>
        </p:xfrm>
        <a:graphic>
          <a:graphicData uri="http://schemas.openxmlformats.org/drawingml/2006/table">
            <a:tbl>
              <a:tblPr>
                <a:tableStyleId>{5C22544A-7EE6-4342-B048-85BDC9FD1C3A}</a:tableStyleId>
              </a:tblPr>
              <a:tblGrid>
                <a:gridCol w="951320">
                  <a:extLst>
                    <a:ext uri="{9D8B030D-6E8A-4147-A177-3AD203B41FA5}">
                      <a16:colId xmlns:a16="http://schemas.microsoft.com/office/drawing/2014/main" val="4260045339"/>
                    </a:ext>
                  </a:extLst>
                </a:gridCol>
                <a:gridCol w="952992">
                  <a:extLst>
                    <a:ext uri="{9D8B030D-6E8A-4147-A177-3AD203B41FA5}">
                      <a16:colId xmlns:a16="http://schemas.microsoft.com/office/drawing/2014/main" val="1725799856"/>
                    </a:ext>
                  </a:extLst>
                </a:gridCol>
                <a:gridCol w="1051635">
                  <a:extLst>
                    <a:ext uri="{9D8B030D-6E8A-4147-A177-3AD203B41FA5}">
                      <a16:colId xmlns:a16="http://schemas.microsoft.com/office/drawing/2014/main" val="816416213"/>
                    </a:ext>
                  </a:extLst>
                </a:gridCol>
                <a:gridCol w="1176192">
                  <a:extLst>
                    <a:ext uri="{9D8B030D-6E8A-4147-A177-3AD203B41FA5}">
                      <a16:colId xmlns:a16="http://schemas.microsoft.com/office/drawing/2014/main" val="1448113373"/>
                    </a:ext>
                  </a:extLst>
                </a:gridCol>
                <a:gridCol w="237412">
                  <a:extLst>
                    <a:ext uri="{9D8B030D-6E8A-4147-A177-3AD203B41FA5}">
                      <a16:colId xmlns:a16="http://schemas.microsoft.com/office/drawing/2014/main" val="704399761"/>
                    </a:ext>
                  </a:extLst>
                </a:gridCol>
                <a:gridCol w="1066682">
                  <a:extLst>
                    <a:ext uri="{9D8B030D-6E8A-4147-A177-3AD203B41FA5}">
                      <a16:colId xmlns:a16="http://schemas.microsoft.com/office/drawing/2014/main" val="1919171703"/>
                    </a:ext>
                  </a:extLst>
                </a:gridCol>
                <a:gridCol w="1303258">
                  <a:extLst>
                    <a:ext uri="{9D8B030D-6E8A-4147-A177-3AD203B41FA5}">
                      <a16:colId xmlns:a16="http://schemas.microsoft.com/office/drawing/2014/main" val="3116774505"/>
                    </a:ext>
                  </a:extLst>
                </a:gridCol>
                <a:gridCol w="1066682">
                  <a:extLst>
                    <a:ext uri="{9D8B030D-6E8A-4147-A177-3AD203B41FA5}">
                      <a16:colId xmlns:a16="http://schemas.microsoft.com/office/drawing/2014/main" val="3276302980"/>
                    </a:ext>
                  </a:extLst>
                </a:gridCol>
              </a:tblGrid>
              <a:tr h="378031">
                <a:tc>
                  <a:txBody>
                    <a:bodyPr vert="horz" wrap="square"/>
                    <a:lstStyle/>
                    <a:p>
                      <a:pPr algn="ctr">
                        <a:spcAft>
                          <a:spcPct val="0"/>
                        </a:spcAft>
                        <a:tabLst>
                          <a:tab pos="355600"/>
                          <a:tab pos="2637155" algn="ctr"/>
                          <a:tab pos="5274310" algn="r"/>
                        </a:tabLst>
                      </a:pPr>
                      <a:r>
                        <a:rPr lang="ro-RO" sz="1200">
                          <a:effectLst/>
                        </a:rPr>
                        <a:t>nr_stud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Prenume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cod_facult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cod_facult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nume_facult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localitate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96868718"/>
                  </a:ext>
                </a:extLst>
              </a:tr>
              <a:tr h="378031">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2651749"/>
                  </a:ext>
                </a:extLst>
              </a:tr>
              <a:tr h="378031">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Vasile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76559574"/>
                  </a:ext>
                </a:extLst>
              </a:tr>
              <a:tr h="378031">
                <a:tc>
                  <a:txBody>
                    <a:bodyPr vert="horz" wrap="square"/>
                    <a:lstStyle/>
                    <a:p>
                      <a:pP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Viorel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Informatica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Piteşti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82030566"/>
                  </a:ext>
                </a:extLst>
              </a:tr>
              <a:tr h="378031">
                <a:tc>
                  <a:txBody>
                    <a:bodyPr vert="horz" wrap="square"/>
                    <a:lstStyle/>
                    <a:p>
                      <a:pPr>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Costache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Mecanica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Ploieşti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713708"/>
                  </a:ext>
                </a:extLst>
              </a:tr>
              <a:tr h="378031">
                <a:tc>
                  <a:txBody>
                    <a:bodyPr vert="horz" wrap="square"/>
                    <a:lstStyle/>
                    <a:p>
                      <a:pPr>
                        <a:spcAft>
                          <a:spcPct val="0"/>
                        </a:spcAft>
                      </a:pPr>
                      <a:r>
                        <a:rPr lang="ro-RO" sz="1200">
                          <a:effectLst/>
                        </a:rPr>
                        <a:t>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Matache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Mihai</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59233105"/>
                  </a:ext>
                </a:extLst>
              </a:tr>
            </a:tbl>
          </a:graphicData>
        </a:graphic>
      </p:graphicFrame>
      <p:graphicFrame>
        <p:nvGraphicFramePr>
          <p:cNvPr id="5" name="Table 4">
            <a:extLst>
              <a:ext uri="{FF2B5EF4-FFF2-40B4-BE49-F238E27FC236}">
                <a16:creationId xmlns:a16="http://schemas.microsoft.com/office/drawing/2014/main" id="{D6C45DE7-495E-D544-B542-B90B3C629E4F}"/>
              </a:ext>
            </a:extLst>
          </p:cNvPr>
          <p:cNvGraphicFramePr>
            <a:graphicFrameLocks noGrp="1"/>
          </p:cNvGraphicFramePr>
          <p:nvPr>
            <p:extLst>
              <p:ext uri="{D42A27DB-BD31-4B8C-83A1-F6EECF244321}">
                <p14:modId xmlns:p14="http://schemas.microsoft.com/office/powerpoint/2010/main" val="924824494"/>
              </p:ext>
            </p:extLst>
          </p:nvPr>
        </p:nvGraphicFramePr>
        <p:xfrm>
          <a:off x="1339703" y="4458493"/>
          <a:ext cx="6238733" cy="2080856"/>
        </p:xfrm>
        <a:graphic>
          <a:graphicData uri="http://schemas.openxmlformats.org/drawingml/2006/table">
            <a:tbl>
              <a:tblPr>
                <a:tableStyleId>{5C22544A-7EE6-4342-B048-85BDC9FD1C3A}</a:tableStyleId>
              </a:tblPr>
              <a:tblGrid>
                <a:gridCol w="874507">
                  <a:extLst>
                    <a:ext uri="{9D8B030D-6E8A-4147-A177-3AD203B41FA5}">
                      <a16:colId xmlns:a16="http://schemas.microsoft.com/office/drawing/2014/main" val="1122974729"/>
                    </a:ext>
                  </a:extLst>
                </a:gridCol>
                <a:gridCol w="876043">
                  <a:extLst>
                    <a:ext uri="{9D8B030D-6E8A-4147-A177-3AD203B41FA5}">
                      <a16:colId xmlns:a16="http://schemas.microsoft.com/office/drawing/2014/main" val="2353673775"/>
                    </a:ext>
                  </a:extLst>
                </a:gridCol>
                <a:gridCol w="966721">
                  <a:extLst>
                    <a:ext uri="{9D8B030D-6E8A-4147-A177-3AD203B41FA5}">
                      <a16:colId xmlns:a16="http://schemas.microsoft.com/office/drawing/2014/main" val="2448148012"/>
                    </a:ext>
                  </a:extLst>
                </a:gridCol>
                <a:gridCol w="1081222">
                  <a:extLst>
                    <a:ext uri="{9D8B030D-6E8A-4147-A177-3AD203B41FA5}">
                      <a16:colId xmlns:a16="http://schemas.microsoft.com/office/drawing/2014/main" val="2806752994"/>
                    </a:ext>
                  </a:extLst>
                </a:gridCol>
                <a:gridCol w="1302538">
                  <a:extLst>
                    <a:ext uri="{9D8B030D-6E8A-4147-A177-3AD203B41FA5}">
                      <a16:colId xmlns:a16="http://schemas.microsoft.com/office/drawing/2014/main" val="2512443452"/>
                    </a:ext>
                  </a:extLst>
                </a:gridCol>
                <a:gridCol w="1137702">
                  <a:extLst>
                    <a:ext uri="{9D8B030D-6E8A-4147-A177-3AD203B41FA5}">
                      <a16:colId xmlns:a16="http://schemas.microsoft.com/office/drawing/2014/main" val="3351896164"/>
                    </a:ext>
                  </a:extLst>
                </a:gridCol>
              </a:tblGrid>
              <a:tr h="260107">
                <a:tc>
                  <a:txBody>
                    <a:bodyPr vert="horz" wrap="square"/>
                    <a:lstStyle/>
                    <a:p>
                      <a:pPr algn="ctr">
                        <a:spcAft>
                          <a:spcPct val="0"/>
                        </a:spcAft>
                        <a:tabLst>
                          <a:tab pos="355600"/>
                          <a:tab pos="2637155" algn="ctr"/>
                          <a:tab pos="5274310" algn="r"/>
                        </a:tabLst>
                      </a:pPr>
                      <a:r>
                        <a:rPr lang="ro-RO" sz="1200">
                          <a:effectLst/>
                        </a:rPr>
                        <a:t>nr_stud</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Prenume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cod_facult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nume_facult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localitate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73170015"/>
                  </a:ext>
                </a:extLst>
              </a:tr>
              <a:tr h="260107">
                <a:tc>
                  <a:txBody>
                    <a:bodyPr vert="horz" wrap="square"/>
                    <a:lstStyle/>
                    <a:p>
                      <a:pP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41136136"/>
                  </a:ext>
                </a:extLst>
              </a:tr>
              <a:tr h="260107">
                <a:tc>
                  <a:txBody>
                    <a:bodyPr vert="horz" wrap="square"/>
                    <a:lstStyle/>
                    <a:p>
                      <a:pP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Vasile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50805472"/>
                  </a:ext>
                </a:extLst>
              </a:tr>
              <a:tr h="260107">
                <a:tc>
                  <a:txBody>
                    <a:bodyPr vert="horz" wrap="square"/>
                    <a:lstStyle/>
                    <a:p>
                      <a:pP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Viorel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14942508"/>
                  </a:ext>
                </a:extLst>
              </a:tr>
              <a:tr h="260107">
                <a:tc>
                  <a:txBody>
                    <a:bodyPr vert="horz" wrap="square"/>
                    <a:lstStyle/>
                    <a:p>
                      <a:pPr>
                        <a:spcAft>
                          <a:spcPct val="0"/>
                        </a:spcAft>
                      </a:pPr>
                      <a:r>
                        <a:rPr lang="ro-RO" sz="1200">
                          <a:effectLst/>
                        </a:rPr>
                        <a:t>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Costache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Fizica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1986208"/>
                  </a:ext>
                </a:extLst>
              </a:tr>
              <a:tr h="260107">
                <a:tc>
                  <a:txBody>
                    <a:bodyPr vert="horz" wrap="square"/>
                    <a:lstStyle/>
                    <a:p>
                      <a:pPr>
                        <a:spcAft>
                          <a:spcPct val="0"/>
                        </a:spcAft>
                      </a:pPr>
                      <a:r>
                        <a:rPr lang="ro-RO" sz="1200">
                          <a:effectLst/>
                        </a:rPr>
                        <a:t>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Matache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Mihai</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Matematica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Bucureşti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73673408"/>
                  </a:ext>
                </a:extLst>
              </a:tr>
              <a:tr h="260107">
                <a:tc>
                  <a:txBody>
                    <a:bodyPr vert="horz" wrap="square"/>
                    <a:lstStyle/>
                    <a:p>
                      <a:pPr>
                        <a:spcAft>
                          <a:spcPct val="0"/>
                        </a:spcAft>
                      </a:pPr>
                      <a:r>
                        <a:rPr lang="ro-RO" sz="1200">
                          <a:effectLst/>
                        </a:rPr>
                        <a:t>Null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Null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Null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Informatica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Ploieşti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3540396"/>
                  </a:ext>
                </a:extLst>
              </a:tr>
              <a:tr h="260107">
                <a:tc>
                  <a:txBody>
                    <a:bodyPr vert="horz" wrap="square"/>
                    <a:lstStyle/>
                    <a:p>
                      <a:pPr>
                        <a:spcAft>
                          <a:spcPct val="0"/>
                        </a:spcAft>
                      </a:pPr>
                      <a:r>
                        <a:rPr lang="ro-RO" sz="1200">
                          <a:effectLst/>
                        </a:rPr>
                        <a:t>Null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Null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Null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F4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Mecanica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err="1">
                          <a:effectLst/>
                        </a:rPr>
                        <a:t>Ploieşti</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8676232"/>
                  </a:ext>
                </a:extLst>
              </a:tr>
            </a:tbl>
          </a:graphicData>
        </a:graphic>
      </p:graphicFrame>
      <p:sp>
        <p:nvSpPr>
          <p:cNvPr id="6" name="TextBox 5">
            <a:extLst>
              <a:ext uri="{FF2B5EF4-FFF2-40B4-BE49-F238E27FC236}">
                <a16:creationId xmlns:a16="http://schemas.microsoft.com/office/drawing/2014/main" id="{3E5C9DF3-665B-3548-9BA0-98A69810F266}"/>
              </a:ext>
            </a:extLst>
          </p:cNvPr>
          <p:cNvSpPr txBox="1"/>
          <p:nvPr/>
        </p:nvSpPr>
        <p:spPr>
          <a:xfrm>
            <a:off x="1270428" y="1399309"/>
            <a:ext cx="1140261"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student</a:t>
            </a:r>
          </a:p>
        </p:txBody>
      </p:sp>
      <p:sp>
        <p:nvSpPr>
          <p:cNvPr id="7" name="TextBox 6">
            <a:extLst>
              <a:ext uri="{FF2B5EF4-FFF2-40B4-BE49-F238E27FC236}">
                <a16:creationId xmlns:a16="http://schemas.microsoft.com/office/drawing/2014/main" id="{20B4DC65-8076-894B-BD95-CAD6ABD60C8E}"/>
              </a:ext>
            </a:extLst>
          </p:cNvPr>
          <p:cNvSpPr txBox="1"/>
          <p:nvPr/>
        </p:nvSpPr>
        <p:spPr>
          <a:xfrm>
            <a:off x="5694218" y="1399309"/>
            <a:ext cx="1745673"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facultate</a:t>
            </a:r>
          </a:p>
        </p:txBody>
      </p:sp>
      <p:sp>
        <p:nvSpPr>
          <p:cNvPr id="8" name="TextBox 7">
            <a:extLst>
              <a:ext uri="{FF2B5EF4-FFF2-40B4-BE49-F238E27FC236}">
                <a16:creationId xmlns:a16="http://schemas.microsoft.com/office/drawing/2014/main" id="{BEB7C32C-0886-3442-AF73-B1F77A38B78A}"/>
              </a:ext>
            </a:extLst>
          </p:cNvPr>
          <p:cNvSpPr txBox="1"/>
          <p:nvPr/>
        </p:nvSpPr>
        <p:spPr>
          <a:xfrm>
            <a:off x="1339703" y="4114798"/>
            <a:ext cx="6238733"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err="1"/>
              <a:t>Outer Join (student, facultate)</a:t>
            </a:r>
          </a:p>
        </p:txBody>
      </p:sp>
    </p:spTree>
    <p:extLst>
      <p:ext uri="{BB962C8B-B14F-4D97-AF65-F5344CB8AC3E}">
        <p14:creationId xmlns:p14="http://schemas.microsoft.com/office/powerpoint/2010/main" val="2070710846"/>
      </p:ext>
    </p:extLst>
  </p:cSld>
  <p:clrMapOvr>
    <a:masterClrMapping/>
  </p:clrMapOvr>
  <p:transition/>
  <p:timing/>
</p:sld>
</file>

<file path=ppt/slides/slide1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EDEFA19-318D-D647-A4D1-4B48FFC791B4}"/>
              </a:ext>
            </a:extLst>
          </p:cNvPr>
          <p:cNvSpPr>
            <a:spLocks noGrp="1"/>
          </p:cNvSpPr>
          <p:nvPr>
            <p:ph type="title"/>
          </p:nvPr>
        </p:nvSpPr>
        <p:spPr/>
        <p:txBody>
          <a:bodyPr/>
          <a:lstStyle/>
          <a:p>
            <a:r>
              <a:rPr lang="ro-RO"/>
              <a:t>Operatorul ANY (2)</a:t>
            </a:r>
          </a:p>
        </p:txBody>
      </p:sp>
      <p:sp>
        <p:nvSpPr>
          <p:cNvPr id="3" name="Content Placeholder 2">
            <a:extLst>
              <a:ext uri="{FF2B5EF4-FFF2-40B4-BE49-F238E27FC236}">
                <a16:creationId xmlns:a16="http://schemas.microsoft.com/office/drawing/2014/main" id="{5BFADDB2-F091-5F4E-AB2C-0F499E994AB5}"/>
              </a:ext>
            </a:extLst>
          </p:cNvPr>
          <p:cNvSpPr>
            <a:spLocks noGrp="1"/>
          </p:cNvSpPr>
          <p:nvPr>
            <p:ph idx="1"/>
          </p:nvPr>
        </p:nvSpPr>
        <p:spPr/>
        <p:txBody>
          <a:bodyPr>
            <a:normAutofit lnSpcReduction="10000"/>
          </a:bodyPr>
          <a:lstStyle/>
          <a:p>
            <a:r>
              <a:rPr lang="ro-RO"/>
              <a:t>SELECT nume, salariu, grad FROM profesor </a:t>
            </a:r>
          </a:p>
          <a:p>
            <a:r>
              <a:rPr lang="ro-RO"/>
              <a:t>WHERE salariu &gt; ANY </a:t>
            </a:r>
          </a:p>
          <a:p>
            <a:r>
              <a:rPr lang="ro-RO"/>
              <a:t>                              (SELECT DISTINCT salariu </a:t>
            </a:r>
          </a:p>
          <a:p>
            <a:r>
              <a:rPr lang="ro-RO"/>
              <a:t>                               FROM profesor </a:t>
            </a:r>
          </a:p>
          <a:p>
            <a:r>
              <a:rPr lang="ro-RO"/>
              <a:t>                               WHERE grad=’PROF’);</a:t>
            </a:r>
          </a:p>
          <a:p>
            <a:endParaRPr lang="ro-RO"/>
          </a:p>
          <a:p>
            <a:pPr marL="0" indent="0">
              <a:buNone/>
            </a:pPr>
            <a:r>
              <a:rPr lang="ro-RO" sz="2000"/>
              <a:t>NUME		SALARIU	GRAD</a:t>
            </a:r>
          </a:p>
          <a:p>
            <a:pPr marL="0" indent="0">
              <a:buNone/>
            </a:pPr>
            <a:r>
              <a:rPr lang="ro-RO" sz="2000"/>
              <a:t>----------		---------	----</a:t>
            </a:r>
          </a:p>
          <a:p>
            <a:pPr marL="0" indent="0">
              <a:buNone/>
            </a:pPr>
            <a:r>
              <a:rPr lang="ro-RO" sz="2000"/>
              <a:t>GHEORGHIU	3000	PROF</a:t>
            </a:r>
          </a:p>
          <a:p>
            <a:pPr marL="0" indent="0">
              <a:buNone/>
            </a:pPr>
            <a:r>
              <a:rPr lang="ro-RO" sz="2000"/>
              <a:t>GEORGESCU	2800	CONF</a:t>
            </a:r>
          </a:p>
          <a:p>
            <a:endParaRPr lang="ro-RO"/>
          </a:p>
        </p:txBody>
      </p:sp>
    </p:spTree>
    <p:extLst>
      <p:ext uri="{BB962C8B-B14F-4D97-AF65-F5344CB8AC3E}">
        <p14:creationId xmlns:p14="http://schemas.microsoft.com/office/powerpoint/2010/main" val="1934647456"/>
      </p:ext>
    </p:extLst>
  </p:cSld>
  <p:clrMapOvr>
    <a:masterClrMapping/>
  </p:clrMapOvr>
  <p:transition/>
  <p:timing/>
</p:sld>
</file>

<file path=ppt/slides/slide1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EDEFA19-318D-D647-A4D1-4B48FFC791B4}"/>
              </a:ext>
            </a:extLst>
          </p:cNvPr>
          <p:cNvSpPr>
            <a:spLocks noGrp="1"/>
          </p:cNvSpPr>
          <p:nvPr>
            <p:ph type="title"/>
          </p:nvPr>
        </p:nvSpPr>
        <p:spPr/>
        <p:txBody>
          <a:bodyPr/>
          <a:lstStyle/>
          <a:p>
            <a:r>
              <a:rPr lang="ro-RO"/>
              <a:t>Operatorul ANY (3)</a:t>
            </a:r>
          </a:p>
        </p:txBody>
      </p:sp>
      <p:sp>
        <p:nvSpPr>
          <p:cNvPr id="3" name="Content Placeholder 2">
            <a:extLst>
              <a:ext uri="{FF2B5EF4-FFF2-40B4-BE49-F238E27FC236}">
                <a16:creationId xmlns:a16="http://schemas.microsoft.com/office/drawing/2014/main" id="{5BFADDB2-F091-5F4E-AB2C-0F499E994AB5}"/>
              </a:ext>
            </a:extLst>
          </p:cNvPr>
          <p:cNvSpPr>
            <a:spLocks noGrp="1"/>
          </p:cNvSpPr>
          <p:nvPr>
            <p:ph idx="1"/>
          </p:nvPr>
        </p:nvSpPr>
        <p:spPr/>
        <p:txBody>
          <a:bodyPr/>
          <a:lstStyle/>
          <a:p>
            <a:r>
              <a:rPr lang="ro-RO"/>
              <a:t>&gt;ANY însemnă mai mare decât minimul dintre valorile returnate </a:t>
            </a:r>
          </a:p>
          <a:p>
            <a:r>
              <a:rPr lang="ro-RO"/>
              <a:t>&lt;ANY înseamnă mai mic ca maximul </a:t>
            </a:r>
          </a:p>
          <a:p>
            <a:r>
              <a:rPr lang="ro-RO"/>
              <a:t>=ANY este echivalent cu operatorul IN.</a:t>
            </a:r>
          </a:p>
          <a:p>
            <a:endParaRPr lang="ro-RO"/>
          </a:p>
        </p:txBody>
      </p:sp>
    </p:spTree>
    <p:extLst>
      <p:ext uri="{BB962C8B-B14F-4D97-AF65-F5344CB8AC3E}">
        <p14:creationId xmlns:p14="http://schemas.microsoft.com/office/powerpoint/2010/main" val="3866129802"/>
      </p:ext>
    </p:extLst>
  </p:cSld>
  <p:clrMapOvr>
    <a:masterClrMapping/>
  </p:clrMapOvr>
  <p:transition/>
  <p:timing/>
</p:sld>
</file>

<file path=ppt/slides/slide1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9439452-BE4E-7349-847D-F3B0FB21284A}"/>
              </a:ext>
            </a:extLst>
          </p:cNvPr>
          <p:cNvSpPr>
            <a:spLocks noGrp="1"/>
          </p:cNvSpPr>
          <p:nvPr>
            <p:ph type="title"/>
          </p:nvPr>
        </p:nvSpPr>
        <p:spPr/>
        <p:txBody>
          <a:bodyPr/>
          <a:lstStyle/>
          <a:p>
            <a:r>
              <a:rPr lang="ro-RO"/>
              <a:t>Operatorul ALL</a:t>
            </a:r>
          </a:p>
        </p:txBody>
      </p:sp>
      <p:sp>
        <p:nvSpPr>
          <p:cNvPr id="3" name="Content Placeholder 2">
            <a:extLst>
              <a:ext uri="{FF2B5EF4-FFF2-40B4-BE49-F238E27FC236}">
                <a16:creationId xmlns:a16="http://schemas.microsoft.com/office/drawing/2014/main" id="{07E27AA1-640D-5C48-BDCF-66861D11E617}"/>
              </a:ext>
            </a:extLst>
          </p:cNvPr>
          <p:cNvSpPr>
            <a:spLocks noGrp="1"/>
          </p:cNvSpPr>
          <p:nvPr>
            <p:ph idx="1"/>
          </p:nvPr>
        </p:nvSpPr>
        <p:spPr/>
        <p:txBody>
          <a:bodyPr/>
          <a:lstStyle/>
          <a:p>
            <a:r>
              <a:rPr lang="ro-RO"/>
              <a:t>folosit pentru a compara o valoare cu </a:t>
            </a:r>
            <a:r>
              <a:rPr lang="ro-RO" i="1"/>
              <a:t>toate</a:t>
            </a:r>
            <a:r>
              <a:rPr lang="ro-RO"/>
              <a:t> valorile returnate de o subinterogare. </a:t>
            </a:r>
          </a:p>
          <a:p>
            <a:r>
              <a:rPr lang="ro-RO"/>
              <a:t>Ex: afişează cadrele didactice care câştigă mai mult decât asistenţii cu salariul cel mai mare.</a:t>
            </a:r>
          </a:p>
          <a:p>
            <a:endParaRPr lang="ro-RO"/>
          </a:p>
        </p:txBody>
      </p:sp>
    </p:spTree>
    <p:extLst>
      <p:ext uri="{BB962C8B-B14F-4D97-AF65-F5344CB8AC3E}">
        <p14:creationId xmlns:p14="http://schemas.microsoft.com/office/powerpoint/2010/main" val="3001798415"/>
      </p:ext>
    </p:extLst>
  </p:cSld>
  <p:clrMapOvr>
    <a:masterClrMapping/>
  </p:clrMapOvr>
  <p:transition/>
  <p:timing/>
</p:sld>
</file>

<file path=ppt/slides/slide1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9439452-BE4E-7349-847D-F3B0FB21284A}"/>
              </a:ext>
            </a:extLst>
          </p:cNvPr>
          <p:cNvSpPr>
            <a:spLocks noGrp="1"/>
          </p:cNvSpPr>
          <p:nvPr>
            <p:ph type="title"/>
          </p:nvPr>
        </p:nvSpPr>
        <p:spPr/>
        <p:txBody>
          <a:bodyPr/>
          <a:lstStyle/>
          <a:p>
            <a:r>
              <a:rPr lang="ro-RO"/>
              <a:t>Operatorul ALL (2)</a:t>
            </a:r>
          </a:p>
        </p:txBody>
      </p:sp>
      <p:sp>
        <p:nvSpPr>
          <p:cNvPr id="3" name="Content Placeholder 2">
            <a:extLst>
              <a:ext uri="{FF2B5EF4-FFF2-40B4-BE49-F238E27FC236}">
                <a16:creationId xmlns:a16="http://schemas.microsoft.com/office/drawing/2014/main" id="{07E27AA1-640D-5C48-BDCF-66861D11E617}"/>
              </a:ext>
            </a:extLst>
          </p:cNvPr>
          <p:cNvSpPr>
            <a:spLocks noGrp="1"/>
          </p:cNvSpPr>
          <p:nvPr>
            <p:ph idx="1"/>
          </p:nvPr>
        </p:nvSpPr>
        <p:spPr/>
        <p:txBody>
          <a:bodyPr>
            <a:normAutofit fontScale="85000" lnSpcReduction="20000"/>
          </a:bodyPr>
          <a:lstStyle/>
          <a:p>
            <a:r>
              <a:rPr lang="ro-RO"/>
              <a:t>SELECT nume, salariu, grad </a:t>
            </a:r>
          </a:p>
          <a:p>
            <a:r>
              <a:rPr lang="ro-RO"/>
              <a:t>FROM profesor </a:t>
            </a:r>
          </a:p>
          <a:p>
            <a:r>
              <a:rPr lang="ro-RO"/>
              <a:t>WHERE salariu &gt; ALL </a:t>
            </a:r>
          </a:p>
          <a:p>
            <a:r>
              <a:rPr lang="ro-RO"/>
              <a:t>                               (SELECT DISTINCT salariu </a:t>
            </a:r>
          </a:p>
          <a:p>
            <a:r>
              <a:rPr lang="ro-RO"/>
              <a:t>                                FROM profesor </a:t>
            </a:r>
          </a:p>
          <a:p>
            <a:r>
              <a:rPr lang="ro-RO"/>
              <a:t>                                WHERE grad=’ASIST’);</a:t>
            </a:r>
          </a:p>
          <a:p>
            <a:pPr marL="0" indent="0">
              <a:buNone/>
            </a:pPr>
            <a:r>
              <a:rPr lang="ro-RO"/>
              <a:t> </a:t>
            </a:r>
          </a:p>
          <a:p>
            <a:pPr marL="0" indent="0">
              <a:buNone/>
            </a:pPr>
            <a:r>
              <a:rPr lang="ro-RO" sz="1700"/>
              <a:t>NUME		SALARIU	GRAD</a:t>
            </a:r>
          </a:p>
          <a:p>
            <a:pPr marL="0" indent="0">
              <a:buNone/>
            </a:pPr>
            <a:r>
              <a:rPr lang="ro-RO" sz="1700"/>
              <a:t>----------		---------	-----</a:t>
            </a:r>
          </a:p>
          <a:p>
            <a:pPr marL="0" indent="0">
              <a:buNone/>
            </a:pPr>
            <a:r>
              <a:rPr lang="ro-RO" sz="1700"/>
              <a:t>GHEORGHIU		3000	PROF</a:t>
            </a:r>
          </a:p>
          <a:p>
            <a:pPr marL="0" indent="0">
              <a:buNone/>
            </a:pPr>
            <a:r>
              <a:rPr lang="ro-RO" sz="1700"/>
              <a:t>MARIN		2500	PROF</a:t>
            </a:r>
          </a:p>
          <a:p>
            <a:pPr marL="0" indent="0">
              <a:buNone/>
            </a:pPr>
            <a:r>
              <a:rPr lang="ro-RO" sz="1700"/>
              <a:t>GEORGESCU		2800	CONF</a:t>
            </a:r>
          </a:p>
          <a:p>
            <a:pPr marL="0" indent="0">
              <a:buNone/>
            </a:pPr>
            <a:r>
              <a:rPr lang="ro-RO" sz="1700"/>
              <a:t>ALBU		2200	LECT</a:t>
            </a:r>
          </a:p>
          <a:p>
            <a:endParaRPr lang="ro-RO"/>
          </a:p>
        </p:txBody>
      </p:sp>
    </p:spTree>
    <p:extLst>
      <p:ext uri="{BB962C8B-B14F-4D97-AF65-F5344CB8AC3E}">
        <p14:creationId xmlns:p14="http://schemas.microsoft.com/office/powerpoint/2010/main" val="2613058318"/>
      </p:ext>
    </p:extLst>
  </p:cSld>
  <p:clrMapOvr>
    <a:masterClrMapping/>
  </p:clrMapOvr>
  <p:transition/>
  <p:timing/>
</p:sld>
</file>

<file path=ppt/slides/slide1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9439452-BE4E-7349-847D-F3B0FB21284A}"/>
              </a:ext>
            </a:extLst>
          </p:cNvPr>
          <p:cNvSpPr>
            <a:spLocks noGrp="1"/>
          </p:cNvSpPr>
          <p:nvPr>
            <p:ph type="title"/>
          </p:nvPr>
        </p:nvSpPr>
        <p:spPr/>
        <p:txBody>
          <a:bodyPr/>
          <a:lstStyle/>
          <a:p>
            <a:r>
              <a:rPr lang="ro-RO"/>
              <a:t>Operatorul ALL (3)</a:t>
            </a:r>
          </a:p>
        </p:txBody>
      </p:sp>
      <p:sp>
        <p:nvSpPr>
          <p:cNvPr id="3" name="Content Placeholder 2">
            <a:extLst>
              <a:ext uri="{FF2B5EF4-FFF2-40B4-BE49-F238E27FC236}">
                <a16:creationId xmlns:a16="http://schemas.microsoft.com/office/drawing/2014/main" id="{07E27AA1-640D-5C48-BDCF-66861D11E617}"/>
              </a:ext>
            </a:extLst>
          </p:cNvPr>
          <p:cNvSpPr>
            <a:spLocks noGrp="1"/>
          </p:cNvSpPr>
          <p:nvPr>
            <p:ph idx="1"/>
          </p:nvPr>
        </p:nvSpPr>
        <p:spPr/>
        <p:txBody>
          <a:bodyPr>
            <a:normAutofit/>
          </a:bodyPr>
          <a:lstStyle/>
          <a:p>
            <a:r>
              <a:rPr lang="ro-RO"/>
              <a:t>&gt;ALL înseamnă mai mare ca maximul dintre valorile returnate </a:t>
            </a:r>
          </a:p>
          <a:p>
            <a:r>
              <a:rPr lang="ro-RO"/>
              <a:t>&lt;ALL înseamnă mai mic ca minimul dintre acestea.</a:t>
            </a:r>
          </a:p>
          <a:p>
            <a:r>
              <a:rPr lang="ro-RO"/>
              <a:t> operatorul ALL nu poate fi utilizat cu operatorul</a:t>
            </a:r>
          </a:p>
        </p:txBody>
      </p:sp>
    </p:spTree>
    <p:extLst>
      <p:ext uri="{BB962C8B-B14F-4D97-AF65-F5344CB8AC3E}">
        <p14:creationId xmlns:p14="http://schemas.microsoft.com/office/powerpoint/2010/main" val="1974397268"/>
      </p:ext>
    </p:extLst>
  </p:cSld>
  <p:clrMapOvr>
    <a:masterClrMapping/>
  </p:clrMapOvr>
  <p:transition/>
  <p:timing/>
</p:sld>
</file>

<file path=ppt/slides/slide1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CD31FD6-718D-CB4B-81FD-2AB0B668C7CB}"/>
              </a:ext>
            </a:extLst>
          </p:cNvPr>
          <p:cNvSpPr>
            <a:spLocks noGrp="1"/>
          </p:cNvSpPr>
          <p:nvPr>
            <p:ph type="title"/>
          </p:nvPr>
        </p:nvSpPr>
        <p:spPr/>
        <p:txBody>
          <a:bodyPr/>
          <a:lstStyle/>
          <a:p>
            <a:r>
              <a:rPr lang="ro-RO" err="1"/>
              <a:t>Subinterogări imbricate</a:t>
            </a:r>
          </a:p>
        </p:txBody>
      </p:sp>
      <p:sp>
        <p:nvSpPr>
          <p:cNvPr id="3" name="Content Placeholder 2">
            <a:extLst>
              <a:ext uri="{FF2B5EF4-FFF2-40B4-BE49-F238E27FC236}">
                <a16:creationId xmlns:a16="http://schemas.microsoft.com/office/drawing/2014/main" id="{2253F263-3EB7-0947-A243-A8E4DE11CEBB}"/>
              </a:ext>
            </a:extLst>
          </p:cNvPr>
          <p:cNvSpPr>
            <a:spLocks noGrp="1"/>
          </p:cNvSpPr>
          <p:nvPr>
            <p:ph idx="1"/>
          </p:nvPr>
        </p:nvSpPr>
        <p:spPr/>
        <p:txBody>
          <a:bodyPr>
            <a:normAutofit fontScale="92500" lnSpcReduction="10000"/>
          </a:bodyPr>
          <a:lstStyle/>
          <a:p>
            <a:r>
              <a:rPr lang="ro-RO"/>
              <a:t>SELECT nume, prenume, salariu FROM profesor</a:t>
            </a:r>
          </a:p>
          <a:p>
            <a:r>
              <a:rPr lang="ro-RO"/>
              <a:t>WHERE salariu &gt; (SELECT MAX(salariu) FROM profesor</a:t>
            </a:r>
          </a:p>
          <a:p>
            <a:r>
              <a:rPr lang="ro-RO"/>
              <a:t>	                      WHERE cod_catedra = </a:t>
            </a:r>
          </a:p>
          <a:p>
            <a:r>
              <a:rPr lang="ro-RO"/>
              <a:t>                                                                   (SELECT cod_catedra FROM catedra	</a:t>
            </a:r>
          </a:p>
          <a:p>
            <a:r>
              <a:rPr lang="ro-RO"/>
              <a:t>                                                                    WHERE nume='ELECTRONICĂ'));</a:t>
            </a:r>
          </a:p>
          <a:p>
            <a:pPr marL="0" indent="0">
              <a:buNone/>
            </a:pPr>
            <a:r>
              <a:rPr lang="ro-RO"/>
              <a:t> </a:t>
            </a:r>
          </a:p>
          <a:p>
            <a:pPr marL="0" indent="0">
              <a:buNone/>
            </a:pPr>
            <a:r>
              <a:rPr lang="ro-RO" sz="2200"/>
              <a:t>NUME		PRENUME	SALARIU</a:t>
            </a:r>
          </a:p>
          <a:p>
            <a:pPr marL="0" indent="0">
              <a:buNone/>
            </a:pPr>
            <a:r>
              <a:rPr lang="ro-RO" sz="2200"/>
              <a:t>----------		----------		---------</a:t>
            </a:r>
          </a:p>
          <a:p>
            <a:pPr marL="0" indent="0">
              <a:buNone/>
            </a:pPr>
            <a:r>
              <a:rPr lang="ro-RO" sz="2200"/>
              <a:t>GHEORGHIU	STEFAN		3000</a:t>
            </a:r>
          </a:p>
          <a:p>
            <a:pPr marL="0" indent="0">
              <a:buNone/>
            </a:pPr>
            <a:r>
              <a:rPr lang="ro-RO" sz="2200"/>
              <a:t>GEORGESCU	CRISTIANA	2800</a:t>
            </a:r>
          </a:p>
          <a:p>
            <a:endParaRPr lang="ro-RO"/>
          </a:p>
        </p:txBody>
      </p:sp>
    </p:spTree>
    <p:extLst>
      <p:ext uri="{BB962C8B-B14F-4D97-AF65-F5344CB8AC3E}">
        <p14:creationId xmlns:p14="http://schemas.microsoft.com/office/powerpoint/2010/main" val="1387084877"/>
      </p:ext>
    </p:extLst>
  </p:cSld>
  <p:clrMapOvr>
    <a:masterClrMapping/>
  </p:clrMapOvr>
  <p:transition/>
  <p:timing/>
</p:sld>
</file>

<file path=ppt/slides/slide1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83A6C7-C850-8E4C-A7C5-1E9411A5BAB1}"/>
              </a:ext>
            </a:extLst>
          </p:cNvPr>
          <p:cNvSpPr>
            <a:spLocks noGrp="1"/>
          </p:cNvSpPr>
          <p:nvPr>
            <p:ph type="title"/>
          </p:nvPr>
        </p:nvSpPr>
        <p:spPr/>
        <p:txBody>
          <a:bodyPr/>
          <a:lstStyle/>
          <a:p>
            <a:r>
              <a:rPr lang="ro-RO" err="1"/>
              <a:t>Subinterogări corelate</a:t>
            </a:r>
          </a:p>
        </p:txBody>
      </p:sp>
      <p:sp>
        <p:nvSpPr>
          <p:cNvPr id="3" name="Content Placeholder 2">
            <a:extLst>
              <a:ext uri="{FF2B5EF4-FFF2-40B4-BE49-F238E27FC236}">
                <a16:creationId xmlns:a16="http://schemas.microsoft.com/office/drawing/2014/main" id="{C8FBC0C5-4C48-6C4B-AD60-0C460370FB68}"/>
              </a:ext>
            </a:extLst>
          </p:cNvPr>
          <p:cNvSpPr>
            <a:spLocks noGrp="1"/>
          </p:cNvSpPr>
          <p:nvPr>
            <p:ph idx="1"/>
          </p:nvPr>
        </p:nvSpPr>
        <p:spPr/>
        <p:txBody>
          <a:bodyPr/>
          <a:lstStyle/>
          <a:p>
            <a:r>
              <a:rPr lang="ro-RO"/>
              <a:t>interogarea exterioară transmite repetat câte o înregistrare pentru interogarea interioară.</a:t>
            </a:r>
          </a:p>
        </p:txBody>
      </p:sp>
    </p:spTree>
    <p:extLst>
      <p:ext uri="{BB962C8B-B14F-4D97-AF65-F5344CB8AC3E}">
        <p14:creationId xmlns:p14="http://schemas.microsoft.com/office/powerpoint/2010/main" val="3757564010"/>
      </p:ext>
    </p:extLst>
  </p:cSld>
  <p:clrMapOvr>
    <a:masterClrMapping/>
  </p:clrMapOvr>
  <p:transition/>
  <p:timing/>
</p:sld>
</file>

<file path=ppt/slides/slide1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83A6C7-C850-8E4C-A7C5-1E9411A5BAB1}"/>
              </a:ext>
            </a:extLst>
          </p:cNvPr>
          <p:cNvSpPr>
            <a:spLocks noGrp="1"/>
          </p:cNvSpPr>
          <p:nvPr>
            <p:ph type="title"/>
          </p:nvPr>
        </p:nvSpPr>
        <p:spPr/>
        <p:txBody>
          <a:bodyPr/>
          <a:lstStyle/>
          <a:p>
            <a:r>
              <a:rPr lang="ro-RO" err="1"/>
              <a:t>Subinterogări corelate - evaluare </a:t>
            </a:r>
          </a:p>
        </p:txBody>
      </p:sp>
      <p:sp>
        <p:nvSpPr>
          <p:cNvPr id="3" name="Content Placeholder 2">
            <a:extLst>
              <a:ext uri="{FF2B5EF4-FFF2-40B4-BE49-F238E27FC236}">
                <a16:creationId xmlns:a16="http://schemas.microsoft.com/office/drawing/2014/main" id="{C8FBC0C5-4C48-6C4B-AD60-0C460370FB68}"/>
              </a:ext>
            </a:extLst>
          </p:cNvPr>
          <p:cNvSpPr>
            <a:spLocks noGrp="1"/>
          </p:cNvSpPr>
          <p:nvPr>
            <p:ph idx="1"/>
          </p:nvPr>
        </p:nvSpPr>
        <p:spPr/>
        <p:txBody>
          <a:bodyPr/>
          <a:lstStyle/>
          <a:p>
            <a:pPr lvl="0"/>
            <a:r>
              <a:rPr lang="ro-RO"/>
              <a:t>Interogarea exterioară trimite o înregistrare candidată către interogarea interioară;</a:t>
            </a:r>
          </a:p>
          <a:p>
            <a:pPr lvl="0"/>
            <a:r>
              <a:rPr lang="ro-RO"/>
              <a:t>Interogarea interioară se execută în funcţie de valorile înregistrării candidate;</a:t>
            </a:r>
          </a:p>
          <a:p>
            <a:pPr lvl="0"/>
            <a:r>
              <a:rPr lang="ro-RO"/>
              <a:t>Valorile rezultate din interogarea interioară sunt utilizate pentru a determina dacă înregistrarea candidată va fi sau nu inclusă în rezultat;</a:t>
            </a:r>
          </a:p>
          <a:p>
            <a:pPr lvl="0"/>
            <a:r>
              <a:rPr lang="ro-RO"/>
              <a:t>Se repetă procedeul începând cu pasul 1 până când nu mai există înregistrări candidate.</a:t>
            </a:r>
          </a:p>
          <a:p>
            <a:endParaRPr lang="ro-RO"/>
          </a:p>
        </p:txBody>
      </p:sp>
    </p:spTree>
    <p:extLst>
      <p:ext uri="{BB962C8B-B14F-4D97-AF65-F5344CB8AC3E}">
        <p14:creationId xmlns:p14="http://schemas.microsoft.com/office/powerpoint/2010/main" val="4277749265"/>
      </p:ext>
    </p:extLst>
  </p:cSld>
  <p:clrMapOvr>
    <a:masterClrMapping/>
  </p:clrMapOvr>
  <p:transition/>
  <p:timing/>
</p:sld>
</file>

<file path=ppt/slides/slide1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83A6C7-C850-8E4C-A7C5-1E9411A5BAB1}"/>
              </a:ext>
            </a:extLst>
          </p:cNvPr>
          <p:cNvSpPr>
            <a:spLocks noGrp="1"/>
          </p:cNvSpPr>
          <p:nvPr>
            <p:ph type="title"/>
          </p:nvPr>
        </p:nvSpPr>
        <p:spPr/>
        <p:txBody>
          <a:bodyPr/>
          <a:lstStyle/>
          <a:p>
            <a:r>
              <a:rPr lang="ro-RO" err="1"/>
              <a:t>Subinterogări corelate - exemplu</a:t>
            </a:r>
          </a:p>
        </p:txBody>
      </p:sp>
      <p:sp>
        <p:nvSpPr>
          <p:cNvPr id="3" name="Content Placeholder 2">
            <a:extLst>
              <a:ext uri="{FF2B5EF4-FFF2-40B4-BE49-F238E27FC236}">
                <a16:creationId xmlns:a16="http://schemas.microsoft.com/office/drawing/2014/main" id="{C8FBC0C5-4C48-6C4B-AD60-0C460370FB68}"/>
              </a:ext>
            </a:extLst>
          </p:cNvPr>
          <p:cNvSpPr>
            <a:spLocks noGrp="1"/>
          </p:cNvSpPr>
          <p:nvPr>
            <p:ph idx="1"/>
          </p:nvPr>
        </p:nvSpPr>
        <p:spPr/>
        <p:txBody>
          <a:bodyPr/>
          <a:lstStyle/>
          <a:p>
            <a:r>
              <a:rPr lang="ro-RO"/>
              <a:t>cadrele didactice care câştigă mai mult decât salariul mediu din propria catedră</a:t>
            </a:r>
          </a:p>
        </p:txBody>
      </p:sp>
    </p:spTree>
    <p:extLst>
      <p:ext uri="{BB962C8B-B14F-4D97-AF65-F5344CB8AC3E}">
        <p14:creationId xmlns:p14="http://schemas.microsoft.com/office/powerpoint/2010/main" val="768220590"/>
      </p:ext>
    </p:extLst>
  </p:cSld>
  <p:clrMapOvr>
    <a:masterClrMapping/>
  </p:clrMapOvr>
  <p:transition/>
  <p:timing/>
</p:sld>
</file>

<file path=ppt/slides/slide1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83A6C7-C850-8E4C-A7C5-1E9411A5BAB1}"/>
              </a:ext>
            </a:extLst>
          </p:cNvPr>
          <p:cNvSpPr>
            <a:spLocks noGrp="1"/>
          </p:cNvSpPr>
          <p:nvPr>
            <p:ph type="title"/>
          </p:nvPr>
        </p:nvSpPr>
        <p:spPr/>
        <p:txBody>
          <a:bodyPr/>
          <a:lstStyle/>
          <a:p>
            <a:r>
              <a:rPr lang="ro-RO" err="1"/>
              <a:t>Subinterogări corelate – exemplu (2)</a:t>
            </a:r>
          </a:p>
        </p:txBody>
      </p:sp>
      <p:sp>
        <p:nvSpPr>
          <p:cNvPr id="3" name="Content Placeholder 2">
            <a:extLst>
              <a:ext uri="{FF2B5EF4-FFF2-40B4-BE49-F238E27FC236}">
                <a16:creationId xmlns:a16="http://schemas.microsoft.com/office/drawing/2014/main" id="{C8FBC0C5-4C48-6C4B-AD60-0C460370FB68}"/>
              </a:ext>
            </a:extLst>
          </p:cNvPr>
          <p:cNvSpPr>
            <a:spLocks noGrp="1"/>
          </p:cNvSpPr>
          <p:nvPr>
            <p:ph idx="1"/>
          </p:nvPr>
        </p:nvSpPr>
        <p:spPr/>
        <p:txBody>
          <a:bodyPr>
            <a:normAutofit fontScale="92500" lnSpcReduction="20000"/>
          </a:bodyPr>
          <a:lstStyle/>
          <a:p>
            <a:r>
              <a:rPr lang="ro-RO"/>
              <a:t>SELECT nume, prenume, salariu FROM profesor p</a:t>
            </a:r>
          </a:p>
          <a:p>
            <a:r>
              <a:rPr lang="ro-RO"/>
              <a:t>WHERE salariu &gt; </a:t>
            </a:r>
          </a:p>
          <a:p>
            <a:r>
              <a:rPr lang="ro-RO"/>
              <a:t>                          (SELECT AVG(salariu) </a:t>
            </a:r>
          </a:p>
          <a:p>
            <a:r>
              <a:rPr lang="ro-RO"/>
              <a:t>                           FROM profesor</a:t>
            </a:r>
          </a:p>
          <a:p>
            <a:r>
              <a:rPr lang="ro-RO"/>
              <a:t>                          WHERE cod_catedra = p.cod_catedra);</a:t>
            </a:r>
          </a:p>
          <a:p>
            <a:r>
              <a:rPr lang="ro-RO"/>
              <a:t> </a:t>
            </a:r>
          </a:p>
          <a:p>
            <a:pPr marL="0" indent="0">
              <a:buNone/>
            </a:pPr>
            <a:r>
              <a:rPr lang="ro-RO" sz="1900"/>
              <a:t>NUME			PRENUME	SALARIU</a:t>
            </a:r>
          </a:p>
          <a:p>
            <a:pPr marL="0" indent="0">
              <a:buNone/>
            </a:pPr>
            <a:r>
              <a:rPr lang="ro-RO" sz="1900"/>
              <a:t>-----------------		---------------	------------</a:t>
            </a:r>
          </a:p>
          <a:p>
            <a:pPr marL="0" indent="0">
              <a:buNone/>
            </a:pPr>
            <a:r>
              <a:rPr lang="ro-RO" sz="1900"/>
              <a:t>GHEORGHIU		STEFAN		3000</a:t>
            </a:r>
          </a:p>
          <a:p>
            <a:pPr marL="0" indent="0">
              <a:buNone/>
            </a:pPr>
            <a:r>
              <a:rPr lang="ro-RO" sz="1900"/>
              <a:t>MARIN			VLAD		2500</a:t>
            </a:r>
          </a:p>
          <a:p>
            <a:pPr marL="0" indent="0">
              <a:buNone/>
            </a:pPr>
            <a:r>
              <a:rPr lang="ro-RO" sz="1900"/>
              <a:t>ALBU			GHEORGHE	2200</a:t>
            </a:r>
          </a:p>
        </p:txBody>
      </p:sp>
    </p:spTree>
    <p:extLst>
      <p:ext uri="{BB962C8B-B14F-4D97-AF65-F5344CB8AC3E}">
        <p14:creationId xmlns:p14="http://schemas.microsoft.com/office/powerpoint/2010/main" val="4183389486"/>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B40D6E7-8541-4C49-83ED-29D47916EAE0}"/>
              </a:ext>
            </a:extLst>
          </p:cNvPr>
          <p:cNvSpPr>
            <a:spLocks noGrp="1"/>
          </p:cNvSpPr>
          <p:nvPr>
            <p:ph type="title"/>
          </p:nvPr>
        </p:nvSpPr>
        <p:spPr/>
        <p:txBody>
          <a:bodyPr/>
          <a:lstStyle/>
          <a:p>
            <a:r>
              <a:rPr lang="ro-RO"/>
              <a:t>Modele de Baze de Date</a:t>
            </a:r>
          </a:p>
        </p:txBody>
      </p:sp>
      <p:sp>
        <p:nvSpPr>
          <p:cNvPr id="3" name="Content Placeholder 2">
            <a:extLst>
              <a:ext uri="{FF2B5EF4-FFF2-40B4-BE49-F238E27FC236}">
                <a16:creationId xmlns:a16="http://schemas.microsoft.com/office/drawing/2014/main" id="{BF4F5426-7EF6-F944-84DC-7C9B56205384}"/>
              </a:ext>
            </a:extLst>
          </p:cNvPr>
          <p:cNvSpPr>
            <a:spLocks noGrp="1"/>
          </p:cNvSpPr>
          <p:nvPr>
            <p:ph idx="1"/>
          </p:nvPr>
        </p:nvSpPr>
        <p:spPr/>
        <p:txBody>
          <a:bodyPr>
            <a:normAutofit/>
          </a:bodyPr>
          <a:lstStyle/>
          <a:p>
            <a:r>
              <a:rPr lang="ro-RO"/>
              <a:t>Pre-relationale</a:t>
            </a:r>
            <a:endParaRPr lang="ro-RO"/>
          </a:p>
          <a:p>
            <a:pPr lvl="1"/>
            <a:r>
              <a:rPr lang="ro-RO"/>
              <a:t>Ierarhic</a:t>
            </a:r>
          </a:p>
          <a:p>
            <a:pPr lvl="1"/>
            <a:r>
              <a:rPr lang="ro-RO" err="1"/>
              <a:t>Retea</a:t>
            </a:r>
            <a:endParaRPr lang="ro-RO"/>
          </a:p>
          <a:p>
            <a:r>
              <a:rPr lang="ro-RO" err="1"/>
              <a:t>Relational</a:t>
            </a:r>
            <a:endParaRPr lang="ro-RO"/>
          </a:p>
          <a:p>
            <a:r>
              <a:rPr lang="ro-RO"/>
              <a:t>Post-relationale</a:t>
            </a:r>
            <a:endParaRPr lang="ro-RO"/>
          </a:p>
          <a:p>
            <a:pPr lvl="1"/>
            <a:r>
              <a:rPr lang="ro-RO"/>
              <a:t>Orientat pe obiect → Relational-obiectual</a:t>
            </a:r>
          </a:p>
          <a:p>
            <a:pPr lvl="1"/>
            <a:r>
              <a:rPr lang="ro-RO" err="1"/>
              <a:t>NoSQL</a:t>
            </a:r>
            <a:endParaRPr lang="ro-RO"/>
          </a:p>
          <a:p>
            <a:pPr lvl="2"/>
            <a:r>
              <a:rPr lang="ro-RO"/>
              <a:t>Graf</a:t>
            </a:r>
          </a:p>
          <a:p>
            <a:pPr lvl="2"/>
            <a:r>
              <a:rPr lang="ro-RO" err="1"/>
              <a:t>Multivaloare (~XML)</a:t>
            </a:r>
          </a:p>
        </p:txBody>
      </p:sp>
    </p:spTree>
    <p:extLst>
      <p:ext uri="{BB962C8B-B14F-4D97-AF65-F5344CB8AC3E}">
        <p14:creationId xmlns:p14="http://schemas.microsoft.com/office/powerpoint/2010/main" val="3464807374"/>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A9DD1A6-CCB3-B24D-9CC5-14257C2E4595}"/>
              </a:ext>
            </a:extLst>
          </p:cNvPr>
          <p:cNvSpPr>
            <a:spLocks noGrp="1"/>
          </p:cNvSpPr>
          <p:nvPr>
            <p:ph type="title"/>
          </p:nvPr>
        </p:nvSpPr>
        <p:spPr/>
        <p:txBody>
          <a:bodyPr/>
          <a:lstStyle/>
          <a:p>
            <a:r>
              <a:rPr lang="ro-RO" err="1"/>
              <a:t>Outer Join: SQL</a:t>
            </a:r>
          </a:p>
        </p:txBody>
      </p:sp>
      <p:sp>
        <p:nvSpPr>
          <p:cNvPr id="3" name="Content Placeholder 2">
            <a:extLst>
              <a:ext uri="{FF2B5EF4-FFF2-40B4-BE49-F238E27FC236}">
                <a16:creationId xmlns:a16="http://schemas.microsoft.com/office/drawing/2014/main" id="{BFA12B24-3A23-6B48-B0B1-72C813FF4018}"/>
              </a:ext>
            </a:extLst>
          </p:cNvPr>
          <p:cNvSpPr>
            <a:spLocks noGrp="1"/>
          </p:cNvSpPr>
          <p:nvPr>
            <p:ph idx="1"/>
          </p:nvPr>
        </p:nvSpPr>
        <p:spPr>
          <a:xfrm>
            <a:off x="838199" y="1717960"/>
            <a:ext cx="8929255" cy="3920840"/>
          </a:xfrm>
        </p:spPr>
        <p:txBody>
          <a:bodyPr>
            <a:normAutofit fontScale="92500" lnSpcReduction="10000"/>
          </a:bodyPr>
          <a:lstStyle/>
          <a:p>
            <a:r>
              <a:rPr lang="ro-RO"/>
              <a:t>SELECT student.nume_stud, student.nume, student.prenume, student.cod_facult, facultate.nume_facult, facultate.localitate</a:t>
            </a:r>
            <a:endParaRPr lang="ro-RO"/>
          </a:p>
          <a:p>
            <a:r>
              <a:rPr lang="ro-RO"/>
              <a:t>FROM student, facultate</a:t>
            </a:r>
          </a:p>
          <a:p>
            <a:r>
              <a:rPr lang="ro-RO"/>
              <a:t>WHERE student.cod_facult (+) = facultate.cod_facult;</a:t>
            </a:r>
          </a:p>
          <a:p>
            <a:endParaRPr lang="ro-RO"/>
          </a:p>
          <a:p>
            <a:r>
              <a:rPr lang="ro-RO"/>
              <a:t>SELECT student.nume_stud, student.nume, student.prenume, student.cod_facult, facultate.nume_facult, facultate.localitate</a:t>
            </a:r>
            <a:endParaRPr lang="ro-RO"/>
          </a:p>
          <a:p>
            <a:r>
              <a:rPr lang="ro-RO"/>
              <a:t>FROM student RIGHT OUTER JOIN facultate</a:t>
            </a:r>
          </a:p>
          <a:p>
            <a:r>
              <a:rPr lang="ro-RO"/>
              <a:t>ON student.cod_facult = facultate.cod_facult;</a:t>
            </a:r>
          </a:p>
          <a:p>
            <a:pPr marL="0" indent="0">
              <a:buNone/>
            </a:pPr>
            <a:endParaRPr lang="ro-RO"/>
          </a:p>
        </p:txBody>
      </p:sp>
    </p:spTree>
    <p:extLst>
      <p:ext uri="{BB962C8B-B14F-4D97-AF65-F5344CB8AC3E}">
        <p14:creationId xmlns:p14="http://schemas.microsoft.com/office/powerpoint/2010/main" val="138519231"/>
      </p:ext>
    </p:extLst>
  </p:cSld>
  <p:clrMapOvr>
    <a:masterClrMapping/>
  </p:clrMapOvr>
  <p:transition/>
  <p:timing/>
</p:sld>
</file>

<file path=ppt/slides/slide2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83A6C7-C850-8E4C-A7C5-1E9411A5BAB1}"/>
              </a:ext>
            </a:extLst>
          </p:cNvPr>
          <p:cNvSpPr>
            <a:spLocks noGrp="1"/>
          </p:cNvSpPr>
          <p:nvPr>
            <p:ph type="title"/>
          </p:nvPr>
        </p:nvSpPr>
        <p:spPr/>
        <p:txBody>
          <a:bodyPr/>
          <a:lstStyle/>
          <a:p>
            <a:r>
              <a:rPr lang="ro-RO" err="1"/>
              <a:t>Subinterogări corelate – exemplu HAVING</a:t>
            </a:r>
          </a:p>
        </p:txBody>
      </p:sp>
      <p:sp>
        <p:nvSpPr>
          <p:cNvPr id="3" name="Content Placeholder 2">
            <a:extLst>
              <a:ext uri="{FF2B5EF4-FFF2-40B4-BE49-F238E27FC236}">
                <a16:creationId xmlns:a16="http://schemas.microsoft.com/office/drawing/2014/main" id="{C8FBC0C5-4C48-6C4B-AD60-0C460370FB68}"/>
              </a:ext>
            </a:extLst>
          </p:cNvPr>
          <p:cNvSpPr>
            <a:spLocks noGrp="1"/>
          </p:cNvSpPr>
          <p:nvPr>
            <p:ph idx="1"/>
          </p:nvPr>
        </p:nvSpPr>
        <p:spPr/>
        <p:txBody>
          <a:bodyPr>
            <a:normAutofit/>
          </a:bodyPr>
          <a:lstStyle/>
          <a:p>
            <a:r>
              <a:rPr lang="ro-RO"/>
              <a:t>SELECT grad FROM profesor p</a:t>
            </a:r>
          </a:p>
          <a:p>
            <a:r>
              <a:rPr lang="ro-RO"/>
              <a:t>GROUP BY grad</a:t>
            </a:r>
          </a:p>
          <a:p>
            <a:r>
              <a:rPr lang="ro-RO"/>
              <a:t>HAVING AVG(salariu) &gt; (SELECT MAX(prima) </a:t>
            </a:r>
          </a:p>
          <a:p>
            <a:r>
              <a:rPr lang="ro-RO"/>
              <a:t>                                           FROM profesor</a:t>
            </a:r>
          </a:p>
          <a:p>
            <a:r>
              <a:rPr lang="ro-RO"/>
              <a:t>                                           WHERE grad = p.grad); </a:t>
            </a:r>
            <a:r>
              <a:rPr lang="ro-RO" sz="1900"/>
              <a:t>	</a:t>
            </a:r>
          </a:p>
        </p:txBody>
      </p:sp>
    </p:spTree>
    <p:extLst>
      <p:ext uri="{BB962C8B-B14F-4D97-AF65-F5344CB8AC3E}">
        <p14:creationId xmlns:p14="http://schemas.microsoft.com/office/powerpoint/2010/main" val="2120125797"/>
      </p:ext>
    </p:extLst>
  </p:cSld>
  <p:clrMapOvr>
    <a:masterClrMapping/>
  </p:clrMapOvr>
  <p:transition/>
  <p:timing/>
</p:sld>
</file>

<file path=ppt/slides/slide2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9898699-DA3F-8E4B-9B59-375980EEF833}"/>
              </a:ext>
            </a:extLst>
          </p:cNvPr>
          <p:cNvSpPr>
            <a:spLocks noGrp="1"/>
          </p:cNvSpPr>
          <p:nvPr>
            <p:ph type="title"/>
          </p:nvPr>
        </p:nvSpPr>
        <p:spPr/>
        <p:txBody>
          <a:bodyPr/>
          <a:lstStyle/>
          <a:p>
            <a:r>
              <a:rPr lang="ro-RO"/>
              <a:t>Operatorul EXISTS</a:t>
            </a:r>
          </a:p>
        </p:txBody>
      </p:sp>
      <p:sp>
        <p:nvSpPr>
          <p:cNvPr id="3" name="Content Placeholder 2">
            <a:extLst>
              <a:ext uri="{FF2B5EF4-FFF2-40B4-BE49-F238E27FC236}">
                <a16:creationId xmlns:a16="http://schemas.microsoft.com/office/drawing/2014/main" id="{6F38CB62-2158-D54F-8DD1-D87A29591216}"/>
              </a:ext>
            </a:extLst>
          </p:cNvPr>
          <p:cNvSpPr>
            <a:spLocks noGrp="1"/>
          </p:cNvSpPr>
          <p:nvPr>
            <p:ph idx="1"/>
          </p:nvPr>
        </p:nvSpPr>
        <p:spPr/>
        <p:txBody>
          <a:bodyPr/>
          <a:lstStyle/>
          <a:p>
            <a:r>
              <a:rPr lang="ro-RO"/>
              <a:t>verifică dacă, pentru fiecare înregistrare transmisă de interogarea exterioară, există sau nu înregistrări care satisfac condiţia interogării interioare, </a:t>
            </a:r>
          </a:p>
          <a:p>
            <a:r>
              <a:rPr lang="ro-RO"/>
              <a:t>returnând interogării exterioare valoarea TRUE sau FALSE.</a:t>
            </a:r>
          </a:p>
        </p:txBody>
      </p:sp>
    </p:spTree>
    <p:extLst>
      <p:ext uri="{BB962C8B-B14F-4D97-AF65-F5344CB8AC3E}">
        <p14:creationId xmlns:p14="http://schemas.microsoft.com/office/powerpoint/2010/main" val="2511810712"/>
      </p:ext>
    </p:extLst>
  </p:cSld>
  <p:clrMapOvr>
    <a:masterClrMapping/>
  </p:clrMapOvr>
  <p:transition/>
  <p:timing/>
</p:sld>
</file>

<file path=ppt/slides/slide2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9898699-DA3F-8E4B-9B59-375980EEF833}"/>
              </a:ext>
            </a:extLst>
          </p:cNvPr>
          <p:cNvSpPr>
            <a:spLocks noGrp="1"/>
          </p:cNvSpPr>
          <p:nvPr>
            <p:ph type="title"/>
          </p:nvPr>
        </p:nvSpPr>
        <p:spPr/>
        <p:txBody>
          <a:bodyPr/>
          <a:lstStyle/>
          <a:p>
            <a:r>
              <a:rPr lang="ro-RO"/>
              <a:t>Operatorul EXISTS (2)</a:t>
            </a:r>
          </a:p>
        </p:txBody>
      </p:sp>
      <p:sp>
        <p:nvSpPr>
          <p:cNvPr id="3" name="Content Placeholder 2">
            <a:extLst>
              <a:ext uri="{FF2B5EF4-FFF2-40B4-BE49-F238E27FC236}">
                <a16:creationId xmlns:a16="http://schemas.microsoft.com/office/drawing/2014/main" id="{6F38CB62-2158-D54F-8DD1-D87A29591216}"/>
              </a:ext>
            </a:extLst>
          </p:cNvPr>
          <p:cNvSpPr>
            <a:spLocks noGrp="1"/>
          </p:cNvSpPr>
          <p:nvPr>
            <p:ph idx="1"/>
          </p:nvPr>
        </p:nvSpPr>
        <p:spPr/>
        <p:txBody>
          <a:bodyPr/>
          <a:lstStyle/>
          <a:p>
            <a:r>
              <a:rPr lang="ro-RO"/>
              <a:t>Datorită faptului că operatorul EXISTS verifică doar existenţa rândurilor selectate, în subinterogare pot fi specificate orice număr de atribute; </a:t>
            </a:r>
          </a:p>
          <a:p>
            <a:r>
              <a:rPr lang="ro-RO"/>
              <a:t>poate fi folosită o constantă - recomandabila din punct de vedere al eficienţei</a:t>
            </a:r>
            <a:endParaRPr lang="ro-RO"/>
          </a:p>
          <a:p>
            <a:r>
              <a:rPr lang="ro-RO"/>
              <a:t>nu este recomandabila (din punct de vedere al eficienţei) folosirea simbolului *</a:t>
            </a:r>
          </a:p>
        </p:txBody>
      </p:sp>
    </p:spTree>
    <p:extLst>
      <p:ext uri="{BB962C8B-B14F-4D97-AF65-F5344CB8AC3E}">
        <p14:creationId xmlns:p14="http://schemas.microsoft.com/office/powerpoint/2010/main" val="2884359687"/>
      </p:ext>
    </p:extLst>
  </p:cSld>
  <p:clrMapOvr>
    <a:masterClrMapping/>
  </p:clrMapOvr>
  <p:transition/>
  <p:timing/>
</p:sld>
</file>

<file path=ppt/slides/slide2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9898699-DA3F-8E4B-9B59-375980EEF833}"/>
              </a:ext>
            </a:extLst>
          </p:cNvPr>
          <p:cNvSpPr>
            <a:spLocks noGrp="1"/>
          </p:cNvSpPr>
          <p:nvPr>
            <p:ph type="title"/>
          </p:nvPr>
        </p:nvSpPr>
        <p:spPr/>
        <p:txBody>
          <a:bodyPr/>
          <a:lstStyle/>
          <a:p>
            <a:r>
              <a:rPr lang="ro-RO"/>
              <a:t>Operatorul EXISTS (3)</a:t>
            </a:r>
          </a:p>
        </p:txBody>
      </p:sp>
      <p:sp>
        <p:nvSpPr>
          <p:cNvPr id="3" name="Content Placeholder 2">
            <a:extLst>
              <a:ext uri="{FF2B5EF4-FFF2-40B4-BE49-F238E27FC236}">
                <a16:creationId xmlns:a16="http://schemas.microsoft.com/office/drawing/2014/main" id="{6F38CB62-2158-D54F-8DD1-D87A29591216}"/>
              </a:ext>
            </a:extLst>
          </p:cNvPr>
          <p:cNvSpPr>
            <a:spLocks noGrp="1"/>
          </p:cNvSpPr>
          <p:nvPr>
            <p:ph idx="1"/>
          </p:nvPr>
        </p:nvSpPr>
        <p:spPr/>
        <p:txBody>
          <a:bodyPr/>
          <a:lstStyle/>
          <a:p>
            <a:r>
              <a:rPr lang="ro-RO"/>
              <a:t>selectează toate cadrele didactice care au măcar un subordonat.</a:t>
            </a:r>
          </a:p>
        </p:txBody>
      </p:sp>
    </p:spTree>
    <p:extLst>
      <p:ext uri="{BB962C8B-B14F-4D97-AF65-F5344CB8AC3E}">
        <p14:creationId xmlns:p14="http://schemas.microsoft.com/office/powerpoint/2010/main" val="2142542690"/>
      </p:ext>
    </p:extLst>
  </p:cSld>
  <p:clrMapOvr>
    <a:masterClrMapping/>
  </p:clrMapOvr>
  <p:transition/>
  <p:timing/>
</p:sld>
</file>

<file path=ppt/slides/slide2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9898699-DA3F-8E4B-9B59-375980EEF833}"/>
              </a:ext>
            </a:extLst>
          </p:cNvPr>
          <p:cNvSpPr>
            <a:spLocks noGrp="1"/>
          </p:cNvSpPr>
          <p:nvPr>
            <p:ph type="title"/>
          </p:nvPr>
        </p:nvSpPr>
        <p:spPr/>
        <p:txBody>
          <a:bodyPr/>
          <a:lstStyle/>
          <a:p>
            <a:r>
              <a:rPr lang="ro-RO"/>
              <a:t>Operatorul EXISTS (4)</a:t>
            </a:r>
          </a:p>
        </p:txBody>
      </p:sp>
      <p:sp>
        <p:nvSpPr>
          <p:cNvPr id="3" name="Content Placeholder 2">
            <a:extLst>
              <a:ext uri="{FF2B5EF4-FFF2-40B4-BE49-F238E27FC236}">
                <a16:creationId xmlns:a16="http://schemas.microsoft.com/office/drawing/2014/main" id="{6F38CB62-2158-D54F-8DD1-D87A29591216}"/>
              </a:ext>
            </a:extLst>
          </p:cNvPr>
          <p:cNvSpPr>
            <a:spLocks noGrp="1"/>
          </p:cNvSpPr>
          <p:nvPr>
            <p:ph idx="1"/>
          </p:nvPr>
        </p:nvSpPr>
        <p:spPr/>
        <p:txBody>
          <a:bodyPr>
            <a:normAutofit lnSpcReduction="10000"/>
          </a:bodyPr>
          <a:lstStyle/>
          <a:p>
            <a:r>
              <a:rPr lang="ro-RO"/>
              <a:t>SELECT cod, nume, prenume, grad FROM profesor p</a:t>
            </a:r>
          </a:p>
          <a:p>
            <a:r>
              <a:rPr lang="ro-RO"/>
              <a:t>WHERE EXISTS (SELECT '1' FROM profesor </a:t>
            </a:r>
          </a:p>
          <a:p>
            <a:r>
              <a:rPr lang="ro-RO"/>
              <a:t>                            WHERE profesor.sef = p.cod)</a:t>
            </a:r>
          </a:p>
          <a:p>
            <a:r>
              <a:rPr lang="ro-RO"/>
              <a:t>ORDER BY cod;</a:t>
            </a:r>
          </a:p>
          <a:p>
            <a:pPr marL="0" indent="0">
              <a:buNone/>
            </a:pPr>
            <a:r>
              <a:rPr lang="ro-RO"/>
              <a:t> </a:t>
            </a:r>
          </a:p>
          <a:p>
            <a:pPr marL="0" indent="0">
              <a:buNone/>
            </a:pPr>
            <a:r>
              <a:rPr lang="ro-RO" sz="1800"/>
              <a:t>COD	NUME		PRENUME	GRAD</a:t>
            </a:r>
          </a:p>
          <a:p>
            <a:pPr marL="0" indent="0">
              <a:buNone/>
            </a:pPr>
            <a:r>
              <a:rPr lang="ro-RO" sz="1800"/>
              <a:t>----	----------		----------		-----</a:t>
            </a:r>
          </a:p>
          <a:p>
            <a:pPr marL="0" indent="0">
              <a:buNone/>
            </a:pPr>
            <a:r>
              <a:rPr lang="ro-RO" sz="1800"/>
              <a:t>100	GHEORGHIU	STEFAN		PROF</a:t>
            </a:r>
          </a:p>
          <a:p>
            <a:pPr marL="0" indent="0">
              <a:buNone/>
            </a:pPr>
            <a:r>
              <a:rPr lang="ro-RO" sz="1800"/>
              <a:t>102	GEORGESCU	CRISTIANA	CONF</a:t>
            </a:r>
          </a:p>
          <a:p>
            <a:pPr marL="0" indent="0">
              <a:buNone/>
            </a:pPr>
            <a:r>
              <a:rPr lang="ro-RO" sz="1800"/>
              <a:t>103	IONESCU		VERONICA	ASIST</a:t>
            </a:r>
          </a:p>
          <a:p>
            <a:endParaRPr lang="ro-RO"/>
          </a:p>
        </p:txBody>
      </p:sp>
    </p:spTree>
    <p:extLst>
      <p:ext uri="{BB962C8B-B14F-4D97-AF65-F5344CB8AC3E}">
        <p14:creationId xmlns:p14="http://schemas.microsoft.com/office/powerpoint/2010/main" val="683312044"/>
      </p:ext>
    </p:extLst>
  </p:cSld>
  <p:clrMapOvr>
    <a:masterClrMapping/>
  </p:clrMapOvr>
  <p:transition/>
  <p:timing/>
</p:sld>
</file>

<file path=ppt/slides/slide2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576D5B6-3985-9144-8DAF-3F97BD225986}"/>
              </a:ext>
            </a:extLst>
          </p:cNvPr>
          <p:cNvSpPr>
            <a:spLocks noGrp="1"/>
          </p:cNvSpPr>
          <p:nvPr>
            <p:ph type="ctrTitle"/>
          </p:nvPr>
        </p:nvSpPr>
        <p:spPr/>
        <p:txBody>
          <a:bodyPr/>
          <a:lstStyle/>
          <a:p>
            <a:r>
              <a:rPr lang="ro-RO"/>
              <a:t>Organizarea logică a bazei de date</a:t>
            </a:r>
          </a:p>
        </p:txBody>
      </p:sp>
      <p:sp>
        <p:nvSpPr>
          <p:cNvPr id="3" name="Subtitle 2">
            <a:extLst>
              <a:ext uri="{FF2B5EF4-FFF2-40B4-BE49-F238E27FC236}">
                <a16:creationId xmlns:a16="http://schemas.microsoft.com/office/drawing/2014/main" id="{6E977119-AA18-A348-954A-1B635F2BD947}"/>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2130305191"/>
      </p:ext>
    </p:extLst>
  </p:cSld>
  <p:clrMapOvr>
    <a:masterClrMapping/>
  </p:clrMapOvr>
  <p:transition/>
  <p:timing/>
</p:sld>
</file>

<file path=ppt/slides/slide2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C6131C1-DC86-D445-A0FB-B8B3D4DE2A14}"/>
              </a:ext>
            </a:extLst>
          </p:cNvPr>
          <p:cNvSpPr>
            <a:spLocks noGrp="1"/>
          </p:cNvSpPr>
          <p:nvPr>
            <p:ph type="title"/>
          </p:nvPr>
        </p:nvSpPr>
        <p:spPr/>
        <p:txBody>
          <a:bodyPr/>
          <a:lstStyle/>
          <a:p>
            <a:r>
              <a:rPr lang="ro-RO"/>
              <a:t>Schema</a:t>
            </a:r>
          </a:p>
        </p:txBody>
      </p:sp>
      <p:sp>
        <p:nvSpPr>
          <p:cNvPr id="3" name="Content Placeholder 2">
            <a:extLst>
              <a:ext uri="{FF2B5EF4-FFF2-40B4-BE49-F238E27FC236}">
                <a16:creationId xmlns:a16="http://schemas.microsoft.com/office/drawing/2014/main" id="{B2735159-E7A6-4248-B37D-F196AD249B82}"/>
              </a:ext>
            </a:extLst>
          </p:cNvPr>
          <p:cNvSpPr>
            <a:spLocks noGrp="1"/>
          </p:cNvSpPr>
          <p:nvPr>
            <p:ph idx="1"/>
          </p:nvPr>
        </p:nvSpPr>
        <p:spPr/>
        <p:txBody>
          <a:bodyPr/>
          <a:lstStyle/>
          <a:p>
            <a:r>
              <a:rPr lang="ro-RO"/>
              <a:t>Baza de date este alcătuită din scheme. </a:t>
            </a:r>
          </a:p>
          <a:p>
            <a:r>
              <a:rPr lang="ro-RO"/>
              <a:t>O schemă este o colecţie de structuri logice de date (obiecte ale schemei).</a:t>
            </a:r>
          </a:p>
        </p:txBody>
      </p:sp>
    </p:spTree>
    <p:extLst>
      <p:ext uri="{BB962C8B-B14F-4D97-AF65-F5344CB8AC3E}">
        <p14:creationId xmlns:p14="http://schemas.microsoft.com/office/powerpoint/2010/main" val="3633178456"/>
      </p:ext>
    </p:extLst>
  </p:cSld>
  <p:clrMapOvr>
    <a:masterClrMapping/>
  </p:clrMapOvr>
  <p:transition/>
  <p:timing/>
</p:sld>
</file>

<file path=ppt/slides/slide2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C6131C1-DC86-D445-A0FB-B8B3D4DE2A14}"/>
              </a:ext>
            </a:extLst>
          </p:cNvPr>
          <p:cNvSpPr>
            <a:spLocks noGrp="1"/>
          </p:cNvSpPr>
          <p:nvPr>
            <p:ph type="title"/>
          </p:nvPr>
        </p:nvSpPr>
        <p:spPr/>
        <p:txBody>
          <a:bodyPr/>
          <a:lstStyle/>
          <a:p>
            <a:r>
              <a:rPr lang="ro-RO"/>
              <a:t>Obiectele schemei</a:t>
            </a:r>
          </a:p>
        </p:txBody>
      </p:sp>
      <p:sp>
        <p:nvSpPr>
          <p:cNvPr id="3" name="Content Placeholder 2">
            <a:extLst>
              <a:ext uri="{FF2B5EF4-FFF2-40B4-BE49-F238E27FC236}">
                <a16:creationId xmlns:a16="http://schemas.microsoft.com/office/drawing/2014/main" id="{B2735159-E7A6-4248-B37D-F196AD249B82}"/>
              </a:ext>
            </a:extLst>
          </p:cNvPr>
          <p:cNvSpPr>
            <a:spLocks noGrp="1"/>
          </p:cNvSpPr>
          <p:nvPr>
            <p:ph idx="1"/>
          </p:nvPr>
        </p:nvSpPr>
        <p:spPr/>
        <p:txBody>
          <a:bodyPr>
            <a:normAutofit fontScale="85000" lnSpcReduction="20000"/>
          </a:bodyPr>
          <a:lstStyle/>
          <a:p>
            <a:pPr lvl="0"/>
            <a:r>
              <a:rPr lang="ro-RO"/>
              <a:t>Tabele</a:t>
            </a:r>
          </a:p>
          <a:p>
            <a:pPr lvl="0"/>
            <a:r>
              <a:rPr lang="ro-RO"/>
              <a:t>vederi</a:t>
            </a:r>
          </a:p>
          <a:p>
            <a:pPr lvl="0"/>
            <a:r>
              <a:rPr lang="ro-RO" err="1"/>
              <a:t>indecşi</a:t>
            </a:r>
            <a:endParaRPr lang="ro-RO"/>
          </a:p>
          <a:p>
            <a:pPr lvl="0"/>
            <a:r>
              <a:rPr lang="ro-RO"/>
              <a:t>clustere şi clustere hash</a:t>
            </a:r>
            <a:endParaRPr lang="ro-RO"/>
          </a:p>
          <a:p>
            <a:pPr lvl="0"/>
            <a:r>
              <a:rPr lang="ro-RO" err="1"/>
              <a:t>secvenţe</a:t>
            </a:r>
            <a:endParaRPr lang="ro-RO"/>
          </a:p>
          <a:p>
            <a:pPr lvl="0"/>
            <a:r>
              <a:rPr lang="ro-RO"/>
              <a:t>sinonime</a:t>
            </a:r>
          </a:p>
          <a:p>
            <a:pPr lvl="0"/>
            <a:r>
              <a:rPr lang="ro-RO"/>
              <a:t>proceduri şi funcţii stocate/rezidente </a:t>
            </a:r>
          </a:p>
          <a:p>
            <a:pPr lvl="0"/>
            <a:r>
              <a:rPr lang="ro-RO"/>
              <a:t>pachete stocate</a:t>
            </a:r>
          </a:p>
          <a:p>
            <a:pPr lvl="0"/>
            <a:r>
              <a:rPr lang="ro-RO" err="1"/>
              <a:t>declanşatoare ale bazei de date </a:t>
            </a:r>
          </a:p>
          <a:p>
            <a:pPr lvl="0"/>
            <a:r>
              <a:rPr lang="ro-RO"/>
              <a:t>instantanee </a:t>
            </a:r>
          </a:p>
          <a:p>
            <a:pPr lvl="0"/>
            <a:r>
              <a:rPr lang="ro-RO"/>
              <a:t>legături ale bazei de date </a:t>
            </a:r>
          </a:p>
          <a:p>
            <a:endParaRPr lang="ro-RO"/>
          </a:p>
        </p:txBody>
      </p:sp>
    </p:spTree>
    <p:extLst>
      <p:ext uri="{BB962C8B-B14F-4D97-AF65-F5344CB8AC3E}">
        <p14:creationId xmlns:p14="http://schemas.microsoft.com/office/powerpoint/2010/main" val="4012711942"/>
      </p:ext>
    </p:extLst>
  </p:cSld>
  <p:clrMapOvr>
    <a:masterClrMapping/>
  </p:clrMapOvr>
  <p:transition/>
  <p:timing/>
</p:sld>
</file>

<file path=ppt/slides/slide2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401D21E-7405-A840-8AB8-AD86CE1F5EED}"/>
              </a:ext>
            </a:extLst>
          </p:cNvPr>
          <p:cNvSpPr>
            <a:spLocks noGrp="1"/>
          </p:cNvSpPr>
          <p:nvPr>
            <p:ph type="title"/>
          </p:nvPr>
        </p:nvSpPr>
        <p:spPr/>
        <p:txBody>
          <a:bodyPr/>
          <a:lstStyle/>
          <a:p>
            <a:r>
              <a:rPr lang="ro-RO"/>
              <a:t>Tabele</a:t>
            </a:r>
          </a:p>
        </p:txBody>
      </p:sp>
      <p:sp>
        <p:nvSpPr>
          <p:cNvPr id="3" name="Content Placeholder 2">
            <a:extLst>
              <a:ext uri="{FF2B5EF4-FFF2-40B4-BE49-F238E27FC236}">
                <a16:creationId xmlns:a16="http://schemas.microsoft.com/office/drawing/2014/main" id="{32294F39-5AC2-F64C-993B-600004646AFE}"/>
              </a:ext>
            </a:extLst>
          </p:cNvPr>
          <p:cNvSpPr>
            <a:spLocks noGrp="1"/>
          </p:cNvSpPr>
          <p:nvPr>
            <p:ph idx="1"/>
          </p:nvPr>
        </p:nvSpPr>
        <p:spPr/>
        <p:txBody>
          <a:bodyPr/>
          <a:lstStyle/>
          <a:p>
            <a:r>
              <a:rPr lang="ro-RO"/>
              <a:t>principala structură logică de stocare a datelor</a:t>
            </a:r>
          </a:p>
        </p:txBody>
      </p:sp>
    </p:spTree>
    <p:extLst>
      <p:ext uri="{BB962C8B-B14F-4D97-AF65-F5344CB8AC3E}">
        <p14:creationId xmlns:p14="http://schemas.microsoft.com/office/powerpoint/2010/main" val="1023685607"/>
      </p:ext>
    </p:extLst>
  </p:cSld>
  <p:clrMapOvr>
    <a:masterClrMapping/>
  </p:clrMapOvr>
  <p:transition/>
  <p:timing/>
</p:sld>
</file>

<file path=ppt/slides/slide2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401D21E-7405-A840-8AB8-AD86CE1F5EED}"/>
              </a:ext>
            </a:extLst>
          </p:cNvPr>
          <p:cNvSpPr>
            <a:spLocks noGrp="1"/>
          </p:cNvSpPr>
          <p:nvPr>
            <p:ph type="title"/>
          </p:nvPr>
        </p:nvSpPr>
        <p:spPr/>
        <p:txBody>
          <a:bodyPr/>
          <a:lstStyle/>
          <a:p>
            <a:r>
              <a:rPr lang="ro-RO"/>
              <a:t>Tabele (3)</a:t>
            </a:r>
          </a:p>
        </p:txBody>
      </p:sp>
      <p:sp>
        <p:nvSpPr>
          <p:cNvPr id="3" name="Content Placeholder 2">
            <a:extLst>
              <a:ext uri="{FF2B5EF4-FFF2-40B4-BE49-F238E27FC236}">
                <a16:creationId xmlns:a16="http://schemas.microsoft.com/office/drawing/2014/main" id="{32294F39-5AC2-F64C-993B-600004646AFE}"/>
              </a:ext>
            </a:extLst>
          </p:cNvPr>
          <p:cNvSpPr>
            <a:spLocks noGrp="1"/>
          </p:cNvSpPr>
          <p:nvPr>
            <p:ph idx="1"/>
          </p:nvPr>
        </p:nvSpPr>
        <p:spPr/>
        <p:txBody>
          <a:bodyPr>
            <a:normAutofit lnSpcReduction="10000"/>
          </a:bodyPr>
          <a:lstStyle/>
          <a:p>
            <a:r>
              <a:rPr lang="ro-RO" cap="all"/>
              <a:t>create table</a:t>
            </a:r>
            <a:r>
              <a:rPr lang="ro-RO"/>
              <a:t> salariat(</a:t>
            </a:r>
          </a:p>
          <a:p>
            <a:r>
              <a:rPr lang="ro-RO" err="1"/>
              <a:t>cod_salariat 		</a:t>
            </a:r>
            <a:r>
              <a:rPr lang="ro-RO" cap="all" err="1"/>
              <a:t>number</a:t>
            </a:r>
            <a:r>
              <a:rPr lang="ro-RO"/>
              <a:t>(10),</a:t>
            </a:r>
          </a:p>
          <a:p>
            <a:r>
              <a:rPr lang="ro-RO"/>
              <a:t>nume			varchar2(10),</a:t>
            </a:r>
          </a:p>
          <a:p>
            <a:r>
              <a:rPr lang="ro-RO"/>
              <a:t>prenume			varchar2(10),</a:t>
            </a:r>
          </a:p>
          <a:p>
            <a:r>
              <a:rPr lang="ro-RO" err="1"/>
              <a:t>data_nastere		date,</a:t>
            </a:r>
          </a:p>
          <a:p>
            <a:r>
              <a:rPr lang="ro-RO"/>
              <a:t>salariu			number(10),</a:t>
            </a:r>
          </a:p>
          <a:p>
            <a:r>
              <a:rPr lang="ro-RO"/>
              <a:t>manager			number(10),</a:t>
            </a:r>
          </a:p>
          <a:p>
            <a:r>
              <a:rPr lang="ro-RO" err="1"/>
              <a:t>cod_dept			number(10),</a:t>
            </a:r>
          </a:p>
          <a:p>
            <a:r>
              <a:rPr lang="ro-RO" err="1"/>
              <a:t>cod_tara			number(10));</a:t>
            </a:r>
          </a:p>
          <a:p>
            <a:endParaRPr lang="ro-RO"/>
          </a:p>
        </p:txBody>
      </p:sp>
    </p:spTree>
    <p:extLst>
      <p:ext uri="{BB962C8B-B14F-4D97-AF65-F5344CB8AC3E}">
        <p14:creationId xmlns:p14="http://schemas.microsoft.com/office/powerpoint/2010/main" val="1153400905"/>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89C3E68-9CC5-0749-B588-BFCA2551EE14}"/>
              </a:ext>
            </a:extLst>
          </p:cNvPr>
          <p:cNvSpPr>
            <a:spLocks noGrp="1"/>
          </p:cNvSpPr>
          <p:nvPr>
            <p:ph type="ctrTitle"/>
          </p:nvPr>
        </p:nvSpPr>
        <p:spPr/>
        <p:txBody>
          <a:bodyPr/>
          <a:lstStyle/>
          <a:p>
            <a:r>
              <a:rPr lang="ro-RO"/>
              <a:t>Proiectarea bazelor de date relationale</a:t>
            </a:r>
            <a:endParaRPr lang="ro-RO"/>
          </a:p>
        </p:txBody>
      </p:sp>
      <p:sp>
        <p:nvSpPr>
          <p:cNvPr id="3" name="Subtitle 2">
            <a:extLst>
              <a:ext uri="{FF2B5EF4-FFF2-40B4-BE49-F238E27FC236}">
                <a16:creationId xmlns:a16="http://schemas.microsoft.com/office/drawing/2014/main" id="{EA2887E7-442E-4D49-BF50-54B808C01FEB}"/>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3877549422"/>
      </p:ext>
    </p:extLst>
  </p:cSld>
  <p:clrMapOvr>
    <a:masterClrMapping/>
  </p:clrMapOvr>
  <p:transition/>
  <p:timing/>
</p:sld>
</file>

<file path=ppt/slides/slide2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3B7B87C-C47C-A048-A386-A2176A02B24D}"/>
              </a:ext>
            </a:extLst>
          </p:cNvPr>
          <p:cNvSpPr>
            <a:spLocks noGrp="1"/>
          </p:cNvSpPr>
          <p:nvPr>
            <p:ph type="title"/>
          </p:nvPr>
        </p:nvSpPr>
        <p:spPr/>
        <p:txBody>
          <a:bodyPr/>
          <a:lstStyle/>
          <a:p>
            <a:r>
              <a:rPr lang="ro-RO"/>
              <a:t>Constrângeri</a:t>
            </a:r>
          </a:p>
        </p:txBody>
      </p:sp>
      <p:sp>
        <p:nvSpPr>
          <p:cNvPr id="3" name="Content Placeholder 2">
            <a:extLst>
              <a:ext uri="{FF2B5EF4-FFF2-40B4-BE49-F238E27FC236}">
                <a16:creationId xmlns:a16="http://schemas.microsoft.com/office/drawing/2014/main" id="{F82CAB82-C52B-3E4E-A8A8-160C5F641820}"/>
              </a:ext>
            </a:extLst>
          </p:cNvPr>
          <p:cNvSpPr>
            <a:spLocks noGrp="1"/>
          </p:cNvSpPr>
          <p:nvPr>
            <p:ph idx="1"/>
          </p:nvPr>
        </p:nvSpPr>
        <p:spPr/>
        <p:txBody>
          <a:bodyPr>
            <a:normAutofit lnSpcReduction="10000"/>
          </a:bodyPr>
          <a:lstStyle/>
          <a:p>
            <a:r>
              <a:rPr lang="ro-RO"/>
              <a:t>Folosite pentru a impune anumite restricţii asupra datelor tabelului sau pentru a păstra integritatea referenţială a bazei de date.</a:t>
            </a:r>
            <a:endParaRPr lang="ro-RO">
              <a:effectLst/>
            </a:endParaRPr>
          </a:p>
          <a:p>
            <a:r>
              <a:rPr lang="ro-RO"/>
              <a:t>Se pot defini la nivel de coloană sau la nivel de tabel.</a:t>
            </a:r>
            <a:endParaRPr lang="ro-RO">
              <a:effectLst/>
            </a:endParaRPr>
          </a:p>
          <a:p>
            <a:endParaRPr lang="ro-RO"/>
          </a:p>
          <a:p>
            <a:r>
              <a:rPr lang="ro-RO"/>
              <a:t>NOT NULL </a:t>
            </a:r>
          </a:p>
          <a:p>
            <a:r>
              <a:rPr lang="ro-RO"/>
              <a:t>UNIQUE </a:t>
            </a:r>
          </a:p>
          <a:p>
            <a:r>
              <a:rPr lang="ro-RO"/>
              <a:t>PRIMARY KEY </a:t>
            </a:r>
          </a:p>
          <a:p>
            <a:r>
              <a:rPr lang="ro-RO"/>
              <a:t>[FOREIGN KEY] </a:t>
            </a:r>
            <a:r>
              <a:rPr lang="ro-RO" cap="all" err="1"/>
              <a:t>references</a:t>
            </a:r>
            <a:r>
              <a:rPr lang="ro-RO">
                <a:effectLst/>
              </a:rPr>
              <a:t> </a:t>
            </a:r>
          </a:p>
          <a:p>
            <a:r>
              <a:rPr lang="ro-RO"/>
              <a:t>CHECK </a:t>
            </a:r>
            <a:endParaRPr lang="ro-RO"/>
          </a:p>
        </p:txBody>
      </p:sp>
    </p:spTree>
    <p:extLst>
      <p:ext uri="{BB962C8B-B14F-4D97-AF65-F5344CB8AC3E}">
        <p14:creationId xmlns:p14="http://schemas.microsoft.com/office/powerpoint/2010/main" val="1442594902"/>
      </p:ext>
    </p:extLst>
  </p:cSld>
  <p:clrMapOvr>
    <a:masterClrMapping/>
  </p:clrMapOvr>
  <p:transition/>
  <p:timing/>
</p:sld>
</file>

<file path=ppt/slides/slide2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B48F57B-1D79-7243-8D57-412FC9BBB955}"/>
              </a:ext>
            </a:extLst>
          </p:cNvPr>
          <p:cNvSpPr>
            <a:spLocks noGrp="1"/>
          </p:cNvSpPr>
          <p:nvPr>
            <p:ph type="title"/>
          </p:nvPr>
        </p:nvSpPr>
        <p:spPr/>
        <p:txBody>
          <a:bodyPr/>
          <a:lstStyle/>
          <a:p>
            <a:r>
              <a:rPr lang="ro-RO"/>
              <a:t>Constrângeri (2)</a:t>
            </a:r>
          </a:p>
        </p:txBody>
      </p:sp>
      <p:graphicFrame>
        <p:nvGraphicFramePr>
          <p:cNvPr id="4" name="Content Placeholder 3">
            <a:extLst>
              <a:ext uri="{FF2B5EF4-FFF2-40B4-BE49-F238E27FC236}">
                <a16:creationId xmlns:a16="http://schemas.microsoft.com/office/drawing/2014/main" id="{72F02B1E-3375-244B-84FB-C553254CDF06}"/>
              </a:ext>
            </a:extLst>
          </p:cNvPr>
          <p:cNvGraphicFramePr>
            <a:graphicFrameLocks noGrp="1"/>
          </p:cNvGraphicFramePr>
          <p:nvPr>
            <p:ph idx="1"/>
            <p:extLst>
              <p:ext uri="{D42A27DB-BD31-4B8C-83A1-F6EECF244321}">
                <p14:modId xmlns:p14="http://schemas.microsoft.com/office/powerpoint/2010/main" val="627153700"/>
              </p:ext>
            </p:extLst>
          </p:nvPr>
        </p:nvGraphicFramePr>
        <p:xfrm>
          <a:off x="1331844" y="1690688"/>
          <a:ext cx="10021955" cy="4710112"/>
        </p:xfrm>
        <a:graphic>
          <a:graphicData uri="http://schemas.openxmlformats.org/drawingml/2006/table">
            <a:tbl>
              <a:tblPr>
                <a:tableStyleId>{5C22544A-7EE6-4342-B048-85BDC9FD1C3A}</a:tableStyleId>
              </a:tblPr>
              <a:tblGrid>
                <a:gridCol w="2058686">
                  <a:extLst>
                    <a:ext uri="{9D8B030D-6E8A-4147-A177-3AD203B41FA5}">
                      <a16:colId xmlns:a16="http://schemas.microsoft.com/office/drawing/2014/main" val="1236532699"/>
                    </a:ext>
                  </a:extLst>
                </a:gridCol>
                <a:gridCol w="1812785">
                  <a:extLst>
                    <a:ext uri="{9D8B030D-6E8A-4147-A177-3AD203B41FA5}">
                      <a16:colId xmlns:a16="http://schemas.microsoft.com/office/drawing/2014/main" val="803054801"/>
                    </a:ext>
                  </a:extLst>
                </a:gridCol>
                <a:gridCol w="6150484">
                  <a:extLst>
                    <a:ext uri="{9D8B030D-6E8A-4147-A177-3AD203B41FA5}">
                      <a16:colId xmlns:a16="http://schemas.microsoft.com/office/drawing/2014/main" val="2399084507"/>
                    </a:ext>
                  </a:extLst>
                </a:gridCol>
              </a:tblGrid>
              <a:tr h="362316">
                <a:tc>
                  <a:txBody>
                    <a:bodyPr vert="horz" wrap="square"/>
                    <a:lstStyle/>
                    <a:p>
                      <a:pPr algn="just">
                        <a:spcAft>
                          <a:spcPct val="0"/>
                        </a:spcAft>
                      </a:pPr>
                      <a:r>
                        <a:rPr lang="ro-RO" sz="1000">
                          <a:effectLst/>
                        </a:rPr>
                        <a:t>NOT NULL</a:t>
                      </a:r>
                      <a:endParaRPr lang="ro-RO" sz="1000" b="1">
                        <a:solidFill>
                          <a:srgbClr val="000000"/>
                        </a:solidFill>
                        <a:effectLst/>
                        <a:latin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Coloană</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Impune ca valorile coloanei să fie diferite de Null.</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248874"/>
                  </a:ext>
                </a:extLst>
              </a:tr>
              <a:tr h="724633">
                <a:tc>
                  <a:txBody>
                    <a:bodyPr vert="horz" wrap="square"/>
                    <a:lstStyle/>
                    <a:p>
                      <a:pPr algn="just">
                        <a:spcAft>
                          <a:spcPct val="0"/>
                        </a:spcAft>
                      </a:pPr>
                      <a:r>
                        <a:rPr lang="ro-RO" sz="1200">
                          <a:effectLst/>
                        </a:rPr>
                        <a:t>UNIQUE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Coloană, tabel</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Impune unicitatea valorilor unei coloane sau a unei combinaţii de coloane.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0929986"/>
                  </a:ext>
                </a:extLst>
              </a:tr>
              <a:tr h="1449265">
                <a:tc>
                  <a:txBody>
                    <a:bodyPr vert="horz" wrap="square"/>
                    <a:lstStyle/>
                    <a:p>
                      <a:pPr algn="just">
                        <a:spcAft>
                          <a:spcPct val="0"/>
                        </a:spcAft>
                      </a:pPr>
                      <a:r>
                        <a:rPr lang="ro-RO" sz="1200">
                          <a:effectLst/>
                        </a:rPr>
                        <a:t>PRIMARY KEY</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Coloană, tabel</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Impune unicitatea valorilor unei coloane sau a unei combinaţii de coloane. În plus, valorile Null nu sunt permise în coloanele care fac parte din PRIMARY KEY. Într-un tabel poate exista o singură cheie primară.</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8303664"/>
                  </a:ext>
                </a:extLst>
              </a:tr>
              <a:tr h="1449265">
                <a:tc>
                  <a:txBody>
                    <a:bodyPr vert="horz" wrap="square"/>
                    <a:lstStyle/>
                    <a:p>
                      <a:pPr algn="just">
                        <a:spcAft>
                          <a:spcPct val="0"/>
                        </a:spcAft>
                      </a:pPr>
                      <a:r>
                        <a:rPr lang="ro-RO" sz="1200">
                          <a:effectLst/>
                        </a:rPr>
                        <a:t>[FOREIGN KEY]</a:t>
                      </a:r>
                      <a:endParaRPr lang="ro-RO" sz="1000">
                        <a:effectLst/>
                      </a:endParaRPr>
                    </a:p>
                    <a:p>
                      <a:pPr algn="just">
                        <a:spcAft>
                          <a:spcPct val="0"/>
                        </a:spcAft>
                      </a:pPr>
                      <a:r>
                        <a:rPr lang="ro-RO" sz="1200" cap="all">
                          <a:effectLst/>
                        </a:rPr>
                        <a:t>references</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Coloană, tabel</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Impune regula de integritate referenţială în cadrul aceluiaşi tabel sau între tabele diferite. O cheie  străină este folosită în relaţie cu o coloană sau combinaţie de coloane definite ca UNIQUE sau PRIMARY KEY</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05152948"/>
                  </a:ext>
                </a:extLst>
              </a:tr>
              <a:tr h="724633">
                <a:tc>
                  <a:txBody>
                    <a:bodyPr vert="horz" wrap="square"/>
                    <a:lstStyle/>
                    <a:p>
                      <a:pPr algn="just">
                        <a:spcAft>
                          <a:spcPct val="0"/>
                        </a:spcAft>
                      </a:pPr>
                      <a:r>
                        <a:rPr lang="ro-RO" sz="1200">
                          <a:effectLst/>
                        </a:rPr>
                        <a:t>CHECK</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Coloană</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err="1">
                          <a:effectLst/>
                        </a:rPr>
                        <a:t>Defineşte explicit o condiţie pe care trebuie să o satisfacă datele din fiecare rând al tabelului</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4367752"/>
                  </a:ext>
                </a:extLst>
              </a:tr>
            </a:tbl>
          </a:graphicData>
        </a:graphic>
      </p:graphicFrame>
    </p:spTree>
    <p:extLst>
      <p:ext uri="{BB962C8B-B14F-4D97-AF65-F5344CB8AC3E}">
        <p14:creationId xmlns:p14="http://schemas.microsoft.com/office/powerpoint/2010/main" val="1842568314"/>
      </p:ext>
    </p:extLst>
  </p:cSld>
  <p:clrMapOvr>
    <a:masterClrMapping/>
  </p:clrMapOvr>
  <p:transition/>
  <p:timing/>
</p:sld>
</file>

<file path=ppt/slides/slide2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EF95A91-1380-D045-86BB-AA1AC83A5B0F}"/>
              </a:ext>
            </a:extLst>
          </p:cNvPr>
          <p:cNvSpPr>
            <a:spLocks noGrp="1"/>
          </p:cNvSpPr>
          <p:nvPr>
            <p:ph type="title"/>
          </p:nvPr>
        </p:nvSpPr>
        <p:spPr/>
        <p:txBody>
          <a:bodyPr/>
          <a:lstStyle/>
          <a:p>
            <a:r>
              <a:rPr lang="ro-RO"/>
              <a:t>Constrângeri (3)</a:t>
            </a:r>
          </a:p>
        </p:txBody>
      </p:sp>
      <p:sp>
        <p:nvSpPr>
          <p:cNvPr id="3" name="Content Placeholder 2">
            <a:extLst>
              <a:ext uri="{FF2B5EF4-FFF2-40B4-BE49-F238E27FC236}">
                <a16:creationId xmlns:a16="http://schemas.microsoft.com/office/drawing/2014/main" id="{DDCD52E3-9481-F84A-81E5-00CF39253256}"/>
              </a:ext>
            </a:extLst>
          </p:cNvPr>
          <p:cNvSpPr>
            <a:spLocks noGrp="1"/>
          </p:cNvSpPr>
          <p:nvPr>
            <p:ph idx="1"/>
          </p:nvPr>
        </p:nvSpPr>
        <p:spPr/>
        <p:txBody>
          <a:bodyPr/>
          <a:lstStyle/>
          <a:p>
            <a:r>
              <a:rPr lang="ro-RO" cap="all"/>
              <a:t>create table</a:t>
            </a:r>
            <a:r>
              <a:rPr lang="ro-RO"/>
              <a:t> departament(</a:t>
            </a:r>
          </a:p>
          <a:p>
            <a:r>
              <a:rPr lang="ro-RO" err="1"/>
              <a:t>cod_dept			</a:t>
            </a:r>
            <a:r>
              <a:rPr lang="ro-RO" cap="all" err="1"/>
              <a:t>number</a:t>
            </a:r>
            <a:r>
              <a:rPr lang="ro-RO"/>
              <a:t>(10),</a:t>
            </a:r>
          </a:p>
          <a:p>
            <a:r>
              <a:rPr lang="ro-RO" err="1"/>
              <a:t>cod_tara			</a:t>
            </a:r>
            <a:r>
              <a:rPr lang="ro-RO" cap="all" err="1"/>
              <a:t>number</a:t>
            </a:r>
            <a:r>
              <a:rPr lang="ro-RO"/>
              <a:t>(10),</a:t>
            </a:r>
          </a:p>
          <a:p>
            <a:r>
              <a:rPr lang="ro-RO" err="1"/>
              <a:t>nume_dept		</a:t>
            </a:r>
            <a:r>
              <a:rPr lang="ro-RO" cap="all"/>
              <a:t>varchar2</a:t>
            </a:r>
            <a:r>
              <a:rPr lang="ro-RO"/>
              <a:t>(10),</a:t>
            </a:r>
          </a:p>
          <a:p>
            <a:r>
              <a:rPr lang="ro-RO" cap="all" err="1"/>
              <a:t>constraint</a:t>
            </a:r>
            <a:r>
              <a:rPr lang="ro-RO"/>
              <a:t> dept_pk </a:t>
            </a:r>
            <a:r>
              <a:rPr lang="ro-RO" cap="all" err="1"/>
              <a:t>primary key</a:t>
            </a:r>
            <a:r>
              <a:rPr lang="ro-RO"/>
              <a:t>(cod_dept, cod_tara));</a:t>
            </a:r>
          </a:p>
          <a:p>
            <a:endParaRPr lang="ro-RO"/>
          </a:p>
        </p:txBody>
      </p:sp>
    </p:spTree>
    <p:extLst>
      <p:ext uri="{BB962C8B-B14F-4D97-AF65-F5344CB8AC3E}">
        <p14:creationId xmlns:p14="http://schemas.microsoft.com/office/powerpoint/2010/main" val="2426318959"/>
      </p:ext>
    </p:extLst>
  </p:cSld>
  <p:clrMapOvr>
    <a:masterClrMapping/>
  </p:clrMapOvr>
  <p:transition/>
  <p:timing/>
</p:sld>
</file>

<file path=ppt/slides/slide2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EF95A91-1380-D045-86BB-AA1AC83A5B0F}"/>
              </a:ext>
            </a:extLst>
          </p:cNvPr>
          <p:cNvSpPr>
            <a:spLocks noGrp="1"/>
          </p:cNvSpPr>
          <p:nvPr>
            <p:ph type="title"/>
          </p:nvPr>
        </p:nvSpPr>
        <p:spPr/>
        <p:txBody>
          <a:bodyPr/>
          <a:lstStyle/>
          <a:p>
            <a:r>
              <a:rPr lang="ro-RO"/>
              <a:t>Constrângeri (4)</a:t>
            </a:r>
          </a:p>
        </p:txBody>
      </p:sp>
      <p:sp>
        <p:nvSpPr>
          <p:cNvPr id="3" name="Content Placeholder 2">
            <a:extLst>
              <a:ext uri="{FF2B5EF4-FFF2-40B4-BE49-F238E27FC236}">
                <a16:creationId xmlns:a16="http://schemas.microsoft.com/office/drawing/2014/main" id="{DDCD52E3-9481-F84A-81E5-00CF39253256}"/>
              </a:ext>
            </a:extLst>
          </p:cNvPr>
          <p:cNvSpPr>
            <a:spLocks noGrp="1"/>
          </p:cNvSpPr>
          <p:nvPr>
            <p:ph idx="1"/>
          </p:nvPr>
        </p:nvSpPr>
        <p:spPr/>
        <p:txBody>
          <a:bodyPr>
            <a:normAutofit fontScale="70000" lnSpcReduction="20000"/>
          </a:bodyPr>
          <a:lstStyle/>
          <a:p>
            <a:r>
              <a:rPr lang="ro-RO" cap="all"/>
              <a:t>create table</a:t>
            </a:r>
            <a:r>
              <a:rPr lang="ro-RO"/>
              <a:t> salariat(</a:t>
            </a:r>
          </a:p>
          <a:p>
            <a:r>
              <a:rPr lang="ro-RO" err="1"/>
              <a:t>cod_salariat 		</a:t>
            </a:r>
            <a:r>
              <a:rPr lang="ro-RO" cap="all" err="1"/>
              <a:t>number</a:t>
            </a:r>
            <a:r>
              <a:rPr lang="ro-RO"/>
              <a:t>(10)	constraint sal_pk primary key,</a:t>
            </a:r>
          </a:p>
          <a:p>
            <a:r>
              <a:rPr lang="ro-RO"/>
              <a:t>nume			</a:t>
            </a:r>
            <a:r>
              <a:rPr lang="ro-RO" cap="all"/>
              <a:t>varchar2</a:t>
            </a:r>
            <a:r>
              <a:rPr lang="ro-RO"/>
              <a:t>(10) not null,	</a:t>
            </a:r>
          </a:p>
          <a:p>
            <a:r>
              <a:rPr lang="ro-RO"/>
              <a:t>prenume		</a:t>
            </a:r>
            <a:r>
              <a:rPr lang="ro-RO" cap="all"/>
              <a:t>varchar2</a:t>
            </a:r>
            <a:r>
              <a:rPr lang="ro-RO"/>
              <a:t>(10),</a:t>
            </a:r>
          </a:p>
          <a:p>
            <a:r>
              <a:rPr lang="ro-RO" err="1"/>
              <a:t>data_nastere		</a:t>
            </a:r>
            <a:r>
              <a:rPr lang="ro-RO" cap="all"/>
              <a:t>date</a:t>
            </a:r>
            <a:r>
              <a:rPr lang="ro-RO"/>
              <a:t>,		</a:t>
            </a:r>
          </a:p>
          <a:p>
            <a:r>
              <a:rPr lang="ro-RO"/>
              <a:t>manager		</a:t>
            </a:r>
            <a:r>
              <a:rPr lang="ro-RO" cap="all" err="1"/>
              <a:t>number</a:t>
            </a:r>
            <a:r>
              <a:rPr lang="ro-RO"/>
              <a:t>(10)	</a:t>
            </a:r>
          </a:p>
          <a:p>
            <a:r>
              <a:rPr lang="ro-RO" cap="all"/>
              <a:t>                                                        constraint</a:t>
            </a:r>
            <a:r>
              <a:rPr lang="ro-RO"/>
              <a:t> sal_sal_fk </a:t>
            </a:r>
            <a:r>
              <a:rPr lang="ro-RO" cap="all" err="1"/>
              <a:t>references</a:t>
            </a:r>
            <a:r>
              <a:rPr lang="ro-RO"/>
              <a:t> salariat(cod_salariat),</a:t>
            </a:r>
          </a:p>
          <a:p>
            <a:r>
              <a:rPr lang="ro-RO"/>
              <a:t>salariu			</a:t>
            </a:r>
            <a:r>
              <a:rPr lang="ro-RO" cap="all" err="1"/>
              <a:t>number</a:t>
            </a:r>
            <a:r>
              <a:rPr lang="ro-RO"/>
              <a:t>(10)		</a:t>
            </a:r>
            <a:r>
              <a:rPr lang="ro-RO" cap="all" err="1"/>
              <a:t>constraint</a:t>
            </a:r>
            <a:r>
              <a:rPr lang="ro-RO"/>
              <a:t> sal_ck </a:t>
            </a:r>
            <a:r>
              <a:rPr lang="ro-RO" cap="all" err="1"/>
              <a:t>check</a:t>
            </a:r>
            <a:r>
              <a:rPr lang="ro-RO"/>
              <a:t>(salariu &gt; 0),</a:t>
            </a:r>
          </a:p>
          <a:p>
            <a:r>
              <a:rPr lang="ro-RO" err="1"/>
              <a:t>cod_dept		</a:t>
            </a:r>
            <a:r>
              <a:rPr lang="ro-RO" cap="all" err="1"/>
              <a:t>number</a:t>
            </a:r>
            <a:r>
              <a:rPr lang="ro-RO"/>
              <a:t>(10),</a:t>
            </a:r>
          </a:p>
          <a:p>
            <a:r>
              <a:rPr lang="ro-RO" err="1"/>
              <a:t>cod_tara		</a:t>
            </a:r>
            <a:r>
              <a:rPr lang="ro-RO" cap="all" err="1"/>
              <a:t>number</a:t>
            </a:r>
            <a:r>
              <a:rPr lang="ro-RO"/>
              <a:t>(10),</a:t>
            </a:r>
          </a:p>
          <a:p>
            <a:r>
              <a:rPr lang="ro-RO" cap="all" err="1"/>
              <a:t>unique</a:t>
            </a:r>
            <a:r>
              <a:rPr lang="ro-RO"/>
              <a:t>(nume, prenume, data_nastere),</a:t>
            </a:r>
          </a:p>
          <a:p>
            <a:r>
              <a:rPr lang="ro-RO" cap="all" err="1"/>
              <a:t>constraint</a:t>
            </a:r>
            <a:r>
              <a:rPr lang="ro-RO"/>
              <a:t> sal_dept_fk </a:t>
            </a:r>
            <a:r>
              <a:rPr lang="ro-RO" cap="all" err="1"/>
              <a:t>foreign key</a:t>
            </a:r>
            <a:r>
              <a:rPr lang="ro-RO"/>
              <a:t>(cod_dept, cod_tara) </a:t>
            </a:r>
            <a:r>
              <a:rPr lang="ro-RO" cap="all" err="1"/>
              <a:t>references </a:t>
            </a:r>
            <a:r>
              <a:rPr lang="ro-RO"/>
              <a:t>departament(cod_dept, cod_tara));</a:t>
            </a:r>
          </a:p>
          <a:p>
            <a:endParaRPr lang="ro-RO"/>
          </a:p>
        </p:txBody>
      </p:sp>
    </p:spTree>
    <p:extLst>
      <p:ext uri="{BB962C8B-B14F-4D97-AF65-F5344CB8AC3E}">
        <p14:creationId xmlns:p14="http://schemas.microsoft.com/office/powerpoint/2010/main" val="4275699460"/>
      </p:ext>
    </p:extLst>
  </p:cSld>
  <p:clrMapOvr>
    <a:masterClrMapping/>
  </p:clrMapOvr>
  <p:transition/>
  <p:timing/>
</p:sld>
</file>

<file path=ppt/slides/slide2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BEBEE79-537A-1C4B-9C72-F6FD696EAB22}"/>
              </a:ext>
            </a:extLst>
          </p:cNvPr>
          <p:cNvSpPr>
            <a:spLocks noGrp="1"/>
          </p:cNvSpPr>
          <p:nvPr>
            <p:ph type="title"/>
          </p:nvPr>
        </p:nvSpPr>
        <p:spPr/>
        <p:txBody>
          <a:bodyPr/>
          <a:lstStyle/>
          <a:p>
            <a:r>
              <a:rPr lang="ro-RO"/>
              <a:t>Constrângeri (5)</a:t>
            </a:r>
          </a:p>
        </p:txBody>
      </p:sp>
      <p:sp>
        <p:nvSpPr>
          <p:cNvPr id="3" name="Content Placeholder 2">
            <a:extLst>
              <a:ext uri="{FF2B5EF4-FFF2-40B4-BE49-F238E27FC236}">
                <a16:creationId xmlns:a16="http://schemas.microsoft.com/office/drawing/2014/main" id="{FBFB7E6F-F91D-244F-8DF6-8BF8F3329AA9}"/>
              </a:ext>
            </a:extLst>
          </p:cNvPr>
          <p:cNvSpPr>
            <a:spLocks noGrp="1"/>
          </p:cNvSpPr>
          <p:nvPr>
            <p:ph idx="1"/>
          </p:nvPr>
        </p:nvSpPr>
        <p:spPr/>
        <p:txBody>
          <a:bodyPr>
            <a:normAutofit lnSpcReduction="10000"/>
          </a:bodyPr>
          <a:lstStyle/>
          <a:p>
            <a:r>
              <a:rPr lang="ro-RO"/>
              <a:t>ON DELETE CASCADE : în cazul ştergerii unei înregistrări care conţine cheia primară sau unică la care face referire cheia străină, integritatea referenţială este menţinută prin ştergerea tuturor înregistrărilor ce conţin chei străine dependente.</a:t>
            </a:r>
          </a:p>
          <a:p>
            <a:endParaRPr lang="ro-RO"/>
          </a:p>
          <a:p>
            <a:r>
              <a:rPr lang="ro-RO" cap="all"/>
              <a:t>create table</a:t>
            </a:r>
            <a:r>
              <a:rPr lang="ro-RO"/>
              <a:t> salariat</a:t>
            </a:r>
          </a:p>
          <a:p>
            <a:r>
              <a:rPr lang="ro-RO" cap="all"/>
              <a:t>....</a:t>
            </a:r>
          </a:p>
          <a:p>
            <a:r>
              <a:rPr lang="ro-RO" cap="all" err="1"/>
              <a:t>constraint</a:t>
            </a:r>
            <a:r>
              <a:rPr lang="ro-RO"/>
              <a:t> sal_dept_fk </a:t>
            </a:r>
            <a:r>
              <a:rPr lang="ro-RO" cap="all" err="1"/>
              <a:t>foreign</a:t>
            </a:r>
            <a:r>
              <a:rPr lang="ro-RO"/>
              <a:t> </a:t>
            </a:r>
            <a:r>
              <a:rPr lang="ro-RO" cap="all" err="1"/>
              <a:t>key</a:t>
            </a:r>
            <a:r>
              <a:rPr lang="ro-RO"/>
              <a:t>(cod_dept, cod_tara) 		</a:t>
            </a:r>
            <a:r>
              <a:rPr lang="ro-RO" cap="all" err="1"/>
              <a:t>references</a:t>
            </a:r>
            <a:r>
              <a:rPr lang="ro-RO"/>
              <a:t> departament(cod_dept, cod_tara)</a:t>
            </a:r>
          </a:p>
          <a:p>
            <a:r>
              <a:rPr lang="ro-RO"/>
              <a:t>	on delete cascade);</a:t>
            </a:r>
          </a:p>
          <a:p>
            <a:endParaRPr lang="ro-RO"/>
          </a:p>
          <a:p>
            <a:endParaRPr lang="ro-RO"/>
          </a:p>
        </p:txBody>
      </p:sp>
    </p:spTree>
    <p:extLst>
      <p:ext uri="{BB962C8B-B14F-4D97-AF65-F5344CB8AC3E}">
        <p14:creationId xmlns:p14="http://schemas.microsoft.com/office/powerpoint/2010/main" val="2092830070"/>
      </p:ext>
    </p:extLst>
  </p:cSld>
  <p:clrMapOvr>
    <a:masterClrMapping/>
  </p:clrMapOvr>
  <p:transition/>
  <p:timing/>
</p:sld>
</file>

<file path=ppt/slides/slide2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BEBEE79-537A-1C4B-9C72-F6FD696EAB22}"/>
              </a:ext>
            </a:extLst>
          </p:cNvPr>
          <p:cNvSpPr>
            <a:spLocks noGrp="1"/>
          </p:cNvSpPr>
          <p:nvPr>
            <p:ph type="title"/>
          </p:nvPr>
        </p:nvSpPr>
        <p:spPr/>
        <p:txBody>
          <a:bodyPr/>
          <a:lstStyle/>
          <a:p>
            <a:r>
              <a:rPr lang="ro-RO"/>
              <a:t>Constrângeri (6)</a:t>
            </a:r>
          </a:p>
        </p:txBody>
      </p:sp>
      <p:sp>
        <p:nvSpPr>
          <p:cNvPr id="3" name="Content Placeholder 2">
            <a:extLst>
              <a:ext uri="{FF2B5EF4-FFF2-40B4-BE49-F238E27FC236}">
                <a16:creationId xmlns:a16="http://schemas.microsoft.com/office/drawing/2014/main" id="{FBFB7E6F-F91D-244F-8DF6-8BF8F3329AA9}"/>
              </a:ext>
            </a:extLst>
          </p:cNvPr>
          <p:cNvSpPr>
            <a:spLocks noGrp="1"/>
          </p:cNvSpPr>
          <p:nvPr>
            <p:ph idx="1"/>
          </p:nvPr>
        </p:nvSpPr>
        <p:spPr/>
        <p:txBody>
          <a:bodyPr>
            <a:normAutofit fontScale="70000" lnSpcReduction="20000"/>
          </a:bodyPr>
          <a:lstStyle/>
          <a:p>
            <a:r>
              <a:rPr lang="ro-RO"/>
              <a:t>SELECT  CONSTRAINT_NAME,  CONSTRAINT_TYPE, TABLE_NAME </a:t>
            </a:r>
          </a:p>
          <a:p>
            <a:r>
              <a:rPr lang="ro-RO"/>
              <a:t>FROM ALL_CONSTRAINTS</a:t>
            </a:r>
          </a:p>
          <a:p>
            <a:r>
              <a:rPr lang="ro-RO"/>
              <a:t>WHERE TABLE_NAME IN ('SALARIAT', 'DEPARTAMENT');</a:t>
            </a:r>
          </a:p>
          <a:p>
            <a:r>
              <a:rPr lang="ro-RO"/>
              <a:t> </a:t>
            </a:r>
          </a:p>
          <a:p>
            <a:pPr marL="0" indent="0">
              <a:buNone/>
            </a:pPr>
            <a:r>
              <a:rPr lang="ro-RO" sz="2600"/>
              <a:t>CONSTRAINT_NAME                C TABLE_NAME</a:t>
            </a:r>
          </a:p>
          <a:p>
            <a:pPr marL="0" indent="0">
              <a:buNone/>
            </a:pPr>
            <a:r>
              <a:rPr lang="ro-RO" sz="2600"/>
              <a:t>------------------------------ 	- ------------------------------</a:t>
            </a:r>
          </a:p>
          <a:p>
            <a:pPr marL="0" indent="0">
              <a:buNone/>
            </a:pPr>
            <a:r>
              <a:rPr lang="ro-RO" sz="2600"/>
              <a:t>SYS_C002725                    	C SALARIAT</a:t>
            </a:r>
          </a:p>
          <a:p>
            <a:pPr marL="0" indent="0">
              <a:buNone/>
            </a:pPr>
            <a:r>
              <a:rPr lang="ro-RO" sz="2600"/>
              <a:t>SAL_PK                         	P SALARIAT</a:t>
            </a:r>
          </a:p>
          <a:p>
            <a:pPr marL="0" indent="0">
              <a:buNone/>
            </a:pPr>
            <a:r>
              <a:rPr lang="ro-RO" sz="2600"/>
              <a:t>SAL_CK                         	C SALARIAT</a:t>
            </a:r>
          </a:p>
          <a:p>
            <a:pPr marL="0" indent="0">
              <a:buNone/>
            </a:pPr>
            <a:r>
              <a:rPr lang="ro-RO" sz="2600"/>
              <a:t>SYS_C002728                    	U SALARIAT</a:t>
            </a:r>
          </a:p>
          <a:p>
            <a:pPr marL="0" indent="0">
              <a:buNone/>
            </a:pPr>
            <a:r>
              <a:rPr lang="ro-RO" sz="2600"/>
              <a:t>SAL_SAL_FK                     	R SALARIAT</a:t>
            </a:r>
          </a:p>
          <a:p>
            <a:pPr marL="0" indent="0">
              <a:buNone/>
            </a:pPr>
            <a:r>
              <a:rPr lang="ro-RO" sz="2600"/>
              <a:t>SAL_DEPT_FK                    	R SALARIAT</a:t>
            </a:r>
          </a:p>
          <a:p>
            <a:pPr marL="0" indent="0">
              <a:buNone/>
            </a:pPr>
            <a:r>
              <a:rPr lang="ro-RO" sz="2600"/>
              <a:t>DEPT_PK                        	P DEPARTAMENT</a:t>
            </a:r>
          </a:p>
          <a:p>
            <a:endParaRPr lang="ro-RO"/>
          </a:p>
          <a:p>
            <a:endParaRPr lang="ro-RO"/>
          </a:p>
        </p:txBody>
      </p:sp>
    </p:spTree>
    <p:extLst>
      <p:ext uri="{BB962C8B-B14F-4D97-AF65-F5344CB8AC3E}">
        <p14:creationId xmlns:p14="http://schemas.microsoft.com/office/powerpoint/2010/main" val="3583788517"/>
      </p:ext>
    </p:extLst>
  </p:cSld>
  <p:clrMapOvr>
    <a:masterClrMapping/>
  </p:clrMapOvr>
  <p:transition/>
  <p:timing/>
</p:sld>
</file>

<file path=ppt/slides/slide2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CBD3C9-662A-0C4A-AE4E-0D2A5F307BF1}"/>
              </a:ext>
            </a:extLst>
          </p:cNvPr>
          <p:cNvSpPr>
            <a:spLocks noGrp="1"/>
          </p:cNvSpPr>
          <p:nvPr>
            <p:ph type="title"/>
          </p:nvPr>
        </p:nvSpPr>
        <p:spPr/>
        <p:txBody>
          <a:bodyPr/>
          <a:lstStyle/>
          <a:p>
            <a:r>
              <a:rPr lang="ro-RO"/>
              <a:t>Vederi </a:t>
            </a:r>
            <a:endParaRPr lang="ro-RO"/>
          </a:p>
        </p:txBody>
      </p:sp>
      <p:sp>
        <p:nvSpPr>
          <p:cNvPr id="3" name="Content Placeholder 2">
            <a:extLst>
              <a:ext uri="{FF2B5EF4-FFF2-40B4-BE49-F238E27FC236}">
                <a16:creationId xmlns:a16="http://schemas.microsoft.com/office/drawing/2014/main" id="{AC04273D-4CAB-C645-882B-DFAC52D7C722}"/>
              </a:ext>
            </a:extLst>
          </p:cNvPr>
          <p:cNvSpPr>
            <a:spLocks noGrp="1"/>
          </p:cNvSpPr>
          <p:nvPr>
            <p:ph idx="1"/>
          </p:nvPr>
        </p:nvSpPr>
        <p:spPr/>
        <p:txBody>
          <a:bodyPr/>
          <a:lstStyle/>
          <a:p>
            <a:r>
              <a:rPr lang="ro-RO"/>
              <a:t>Vedere - tabel logic (organizată în rânduri şi coloane). </a:t>
            </a:r>
          </a:p>
          <a:p>
            <a:r>
              <a:rPr lang="ro-RO"/>
              <a:t>preia rezultatul unei interogări şi îl tratează ca pe un tabel</a:t>
            </a:r>
          </a:p>
          <a:p>
            <a:r>
              <a:rPr lang="ro-RO"/>
              <a:t>poate fi construită din una sau mai multe tabele sau chiar alte vederi </a:t>
            </a:r>
          </a:p>
          <a:p>
            <a:r>
              <a:rPr lang="ro-RO"/>
              <a:t>din punct de vedere al aplicaţiei, vederile au acelaşi comportament ca şi tabelele </a:t>
            </a:r>
          </a:p>
          <a:p>
            <a:r>
              <a:rPr lang="ro-RO"/>
              <a:t>vederile pot şi interogate</a:t>
            </a:r>
          </a:p>
          <a:p>
            <a:r>
              <a:rPr lang="ro-RO"/>
              <a:t> asupra vederilor se pot efectua operaţii DML (INSERT, DELETE, UPDATE) - cu anumite excepţii</a:t>
            </a:r>
            <a:endParaRPr lang="ro-RO"/>
          </a:p>
          <a:p>
            <a:r>
              <a:rPr lang="ro-RO"/>
              <a:t>Spre deosebire de tabel, vederea nu stochează date </a:t>
            </a:r>
          </a:p>
          <a:p>
            <a:endParaRPr lang="ro-RO"/>
          </a:p>
        </p:txBody>
      </p:sp>
    </p:spTree>
    <p:extLst>
      <p:ext uri="{BB962C8B-B14F-4D97-AF65-F5344CB8AC3E}">
        <p14:creationId xmlns:p14="http://schemas.microsoft.com/office/powerpoint/2010/main" val="1415749847"/>
      </p:ext>
    </p:extLst>
  </p:cSld>
  <p:clrMapOvr>
    <a:masterClrMapping/>
  </p:clrMapOvr>
  <p:transition/>
  <p:timing/>
</p:sld>
</file>

<file path=ppt/slides/slide2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CBD3C9-662A-0C4A-AE4E-0D2A5F307BF1}"/>
              </a:ext>
            </a:extLst>
          </p:cNvPr>
          <p:cNvSpPr>
            <a:spLocks noGrp="1"/>
          </p:cNvSpPr>
          <p:nvPr>
            <p:ph type="title"/>
          </p:nvPr>
        </p:nvSpPr>
        <p:spPr/>
        <p:txBody>
          <a:bodyPr/>
          <a:lstStyle/>
          <a:p>
            <a:r>
              <a:rPr lang="ro-RO"/>
              <a:t>Vederi (2) </a:t>
            </a:r>
            <a:endParaRPr lang="ro-RO"/>
          </a:p>
        </p:txBody>
      </p:sp>
      <p:sp>
        <p:nvSpPr>
          <p:cNvPr id="3" name="Content Placeholder 2">
            <a:extLst>
              <a:ext uri="{FF2B5EF4-FFF2-40B4-BE49-F238E27FC236}">
                <a16:creationId xmlns:a16="http://schemas.microsoft.com/office/drawing/2014/main" id="{AC04273D-4CAB-C645-882B-DFAC52D7C722}"/>
              </a:ext>
            </a:extLst>
          </p:cNvPr>
          <p:cNvSpPr>
            <a:spLocks noGrp="1"/>
          </p:cNvSpPr>
          <p:nvPr>
            <p:ph idx="1"/>
          </p:nvPr>
        </p:nvSpPr>
        <p:spPr/>
        <p:txBody>
          <a:bodyPr/>
          <a:lstStyle/>
          <a:p>
            <a:r>
              <a:rPr lang="ro-RO"/>
              <a:t>tabel de bază salariat</a:t>
            </a:r>
          </a:p>
          <a:p>
            <a:pPr marL="0" indent="0">
              <a:buNone/>
            </a:pPr>
            <a:endParaRPr lang="ro-RO"/>
          </a:p>
        </p:txBody>
      </p:sp>
      <p:graphicFrame>
        <p:nvGraphicFramePr>
          <p:cNvPr id="4" name="Table 3">
            <a:extLst>
              <a:ext uri="{FF2B5EF4-FFF2-40B4-BE49-F238E27FC236}">
                <a16:creationId xmlns:a16="http://schemas.microsoft.com/office/drawing/2014/main" id="{62A12141-2A53-6A4F-AA29-C7E119459F15}"/>
              </a:ext>
            </a:extLst>
          </p:cNvPr>
          <p:cNvGraphicFramePr>
            <a:graphicFrameLocks noGrp="1"/>
          </p:cNvGraphicFramePr>
          <p:nvPr>
            <p:extLst>
              <p:ext uri="{D42A27DB-BD31-4B8C-83A1-F6EECF244321}">
                <p14:modId xmlns:p14="http://schemas.microsoft.com/office/powerpoint/2010/main" val="3162379259"/>
              </p:ext>
            </p:extLst>
          </p:nvPr>
        </p:nvGraphicFramePr>
        <p:xfrm>
          <a:off x="1411359" y="2564295"/>
          <a:ext cx="9763540" cy="3612665"/>
        </p:xfrm>
        <a:graphic>
          <a:graphicData uri="http://schemas.openxmlformats.org/drawingml/2006/table">
            <a:tbl>
              <a:tblPr>
                <a:tableStyleId>{5C22544A-7EE6-4342-B048-85BDC9FD1C3A}</a:tableStyleId>
              </a:tblPr>
              <a:tblGrid>
                <a:gridCol w="1312459">
                  <a:extLst>
                    <a:ext uri="{9D8B030D-6E8A-4147-A177-3AD203B41FA5}">
                      <a16:colId xmlns:a16="http://schemas.microsoft.com/office/drawing/2014/main" val="1008682795"/>
                    </a:ext>
                  </a:extLst>
                </a:gridCol>
                <a:gridCol w="1312459">
                  <a:extLst>
                    <a:ext uri="{9D8B030D-6E8A-4147-A177-3AD203B41FA5}">
                      <a16:colId xmlns:a16="http://schemas.microsoft.com/office/drawing/2014/main" val="447265239"/>
                    </a:ext>
                  </a:extLst>
                </a:gridCol>
                <a:gridCol w="1286684">
                  <a:extLst>
                    <a:ext uri="{9D8B030D-6E8A-4147-A177-3AD203B41FA5}">
                      <a16:colId xmlns:a16="http://schemas.microsoft.com/office/drawing/2014/main" val="49494415"/>
                    </a:ext>
                  </a:extLst>
                </a:gridCol>
                <a:gridCol w="1460923">
                  <a:extLst>
                    <a:ext uri="{9D8B030D-6E8A-4147-A177-3AD203B41FA5}">
                      <a16:colId xmlns:a16="http://schemas.microsoft.com/office/drawing/2014/main" val="4058224286"/>
                    </a:ext>
                  </a:extLst>
                </a:gridCol>
                <a:gridCol w="1023780">
                  <a:extLst>
                    <a:ext uri="{9D8B030D-6E8A-4147-A177-3AD203B41FA5}">
                      <a16:colId xmlns:a16="http://schemas.microsoft.com/office/drawing/2014/main" val="2104563941"/>
                    </a:ext>
                  </a:extLst>
                </a:gridCol>
                <a:gridCol w="1175336">
                  <a:extLst>
                    <a:ext uri="{9D8B030D-6E8A-4147-A177-3AD203B41FA5}">
                      <a16:colId xmlns:a16="http://schemas.microsoft.com/office/drawing/2014/main" val="227388150"/>
                    </a:ext>
                  </a:extLst>
                </a:gridCol>
                <a:gridCol w="876347">
                  <a:extLst>
                    <a:ext uri="{9D8B030D-6E8A-4147-A177-3AD203B41FA5}">
                      <a16:colId xmlns:a16="http://schemas.microsoft.com/office/drawing/2014/main" val="3203836042"/>
                    </a:ext>
                  </a:extLst>
                </a:gridCol>
                <a:gridCol w="1315552">
                  <a:extLst>
                    <a:ext uri="{9D8B030D-6E8A-4147-A177-3AD203B41FA5}">
                      <a16:colId xmlns:a16="http://schemas.microsoft.com/office/drawing/2014/main" val="2302607376"/>
                    </a:ext>
                  </a:extLst>
                </a:gridCol>
              </a:tblGrid>
              <a:tr h="1032190">
                <a:tc>
                  <a:txBody>
                    <a:bodyPr vert="horz" wrap="square"/>
                    <a:lstStyle/>
                    <a:p>
                      <a:pPr>
                        <a:spcAft>
                          <a:spcPct val="0"/>
                        </a:spcAft>
                      </a:pPr>
                      <a:r>
                        <a:rPr lang="ro-RO" sz="1200">
                          <a:effectLst/>
                        </a:rPr>
                        <a:t>cod_</a:t>
                      </a:r>
                      <a:endParaRPr lang="ro-RO" sz="1000">
                        <a:effectLst/>
                      </a:endParaRPr>
                    </a:p>
                    <a:p>
                      <a:pPr>
                        <a:spcAft>
                          <a:spcPct val="0"/>
                        </a:spcAft>
                      </a:pPr>
                      <a:r>
                        <a:rPr lang="ro-RO" sz="1200">
                          <a:effectLst/>
                        </a:rPr>
                        <a:t>salariat</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nume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prenume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data_</a:t>
                      </a:r>
                      <a:endParaRPr lang="ro-RO" sz="1000">
                        <a:effectLst/>
                      </a:endParaRPr>
                    </a:p>
                    <a:p>
                      <a:pPr>
                        <a:spcAft>
                          <a:spcPct val="0"/>
                        </a:spcAft>
                      </a:pPr>
                      <a:r>
                        <a:rPr lang="ro-RO" sz="1200">
                          <a:effectLst/>
                        </a:rPr>
                        <a:t>naştere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salariu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manager</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Cod_</a:t>
                      </a:r>
                      <a:endParaRPr lang="ro-RO" sz="1000">
                        <a:effectLst/>
                      </a:endParaRPr>
                    </a:p>
                    <a:p>
                      <a:pPr>
                        <a:spcAft>
                          <a:spcPct val="0"/>
                        </a:spcAft>
                      </a:pPr>
                      <a:r>
                        <a:rPr lang="ro-RO" sz="1200">
                          <a:effectLst/>
                        </a:rPr>
                        <a:t>Dept</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cod_tara</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38413485"/>
                  </a:ext>
                </a:extLst>
              </a:tr>
              <a:tr h="516095">
                <a:tc>
                  <a:txBody>
                    <a:bodyPr vert="horz" wrap="square"/>
                    <a:lstStyle/>
                    <a:p>
                      <a:pPr>
                        <a:spcAft>
                          <a:spcPct val="0"/>
                        </a:spcAft>
                      </a:pPr>
                      <a:r>
                        <a:rPr lang="ro-RO" sz="1200">
                          <a:effectLst/>
                        </a:rPr>
                        <a:t>101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Popescu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Ion</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11-DEC-77</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5000</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 </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44</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93826468"/>
                  </a:ext>
                </a:extLst>
              </a:tr>
              <a:tr h="516095">
                <a:tc>
                  <a:txBody>
                    <a:bodyPr vert="horz" wrap="square"/>
                    <a:lstStyle/>
                    <a:p>
                      <a:pPr>
                        <a:spcAft>
                          <a:spcPct val="0"/>
                        </a:spcAft>
                      </a:pPr>
                      <a:r>
                        <a:rPr lang="ro-RO" sz="1200">
                          <a:effectLst/>
                        </a:rPr>
                        <a:t>102</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Vasilescu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Vasile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12-JAN-77</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3000</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101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40</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61678356"/>
                  </a:ext>
                </a:extLst>
              </a:tr>
              <a:tr h="516095">
                <a:tc>
                  <a:txBody>
                    <a:bodyPr vert="horz" wrap="square"/>
                    <a:lstStyle/>
                    <a:p>
                      <a:pPr>
                        <a:spcAft>
                          <a:spcPct val="0"/>
                        </a:spcAft>
                      </a:pPr>
                      <a:r>
                        <a:rPr lang="ro-RO" sz="1200">
                          <a:effectLst/>
                        </a:rPr>
                        <a:t>103</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Georgescu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Ilie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01-MAY-78</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3000</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101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44</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7448356"/>
                  </a:ext>
                </a:extLst>
              </a:tr>
              <a:tr h="516095">
                <a:tc>
                  <a:txBody>
                    <a:bodyPr vert="horz" wrap="square"/>
                    <a:lstStyle/>
                    <a:p>
                      <a:pPr>
                        <a:spcAft>
                          <a:spcPct val="0"/>
                        </a:spcAft>
                      </a:pPr>
                      <a:r>
                        <a:rPr lang="ro-RO" sz="1200">
                          <a:effectLst/>
                        </a:rPr>
                        <a:t>104</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Enescu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Gică</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11-JUN-66</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2000</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102</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40</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2712394"/>
                  </a:ext>
                </a:extLst>
              </a:tr>
              <a:tr h="516095">
                <a:tc>
                  <a:txBody>
                    <a:bodyPr vert="horz" wrap="square"/>
                    <a:lstStyle/>
                    <a:p>
                      <a:pPr>
                        <a:spcAft>
                          <a:spcPct val="0"/>
                        </a:spcAft>
                      </a:pPr>
                      <a:r>
                        <a:rPr lang="ro-RO" sz="1200">
                          <a:effectLst/>
                        </a:rPr>
                        <a:t>105</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Georgescu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Viorel</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02-APR-77</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2000</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104</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40</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735949"/>
                  </a:ext>
                </a:extLst>
              </a:tr>
            </a:tbl>
          </a:graphicData>
        </a:graphic>
      </p:graphicFrame>
    </p:spTree>
    <p:extLst>
      <p:ext uri="{BB962C8B-B14F-4D97-AF65-F5344CB8AC3E}">
        <p14:creationId xmlns:p14="http://schemas.microsoft.com/office/powerpoint/2010/main" val="3687216224"/>
      </p:ext>
    </p:extLst>
  </p:cSld>
  <p:clrMapOvr>
    <a:masterClrMapping/>
  </p:clrMapOvr>
  <p:transition/>
  <p:timing/>
</p:sld>
</file>

<file path=ppt/slides/slide2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CBD3C9-662A-0C4A-AE4E-0D2A5F307BF1}"/>
              </a:ext>
            </a:extLst>
          </p:cNvPr>
          <p:cNvSpPr>
            <a:spLocks noGrp="1"/>
          </p:cNvSpPr>
          <p:nvPr>
            <p:ph type="title"/>
          </p:nvPr>
        </p:nvSpPr>
        <p:spPr/>
        <p:txBody>
          <a:bodyPr/>
          <a:lstStyle/>
          <a:p>
            <a:r>
              <a:rPr lang="ro-RO"/>
              <a:t>Vederi (3) </a:t>
            </a:r>
            <a:endParaRPr lang="ro-RO"/>
          </a:p>
        </p:txBody>
      </p:sp>
      <p:sp>
        <p:nvSpPr>
          <p:cNvPr id="3" name="Content Placeholder 2">
            <a:extLst>
              <a:ext uri="{FF2B5EF4-FFF2-40B4-BE49-F238E27FC236}">
                <a16:creationId xmlns:a16="http://schemas.microsoft.com/office/drawing/2014/main" id="{AC04273D-4CAB-C645-882B-DFAC52D7C722}"/>
              </a:ext>
            </a:extLst>
          </p:cNvPr>
          <p:cNvSpPr>
            <a:spLocks noGrp="1"/>
          </p:cNvSpPr>
          <p:nvPr>
            <p:ph idx="1"/>
          </p:nvPr>
        </p:nvSpPr>
        <p:spPr/>
        <p:txBody>
          <a:bodyPr/>
          <a:lstStyle/>
          <a:p>
            <a:r>
              <a:rPr lang="ro-RO" cap="all"/>
              <a:t>create view</a:t>
            </a:r>
            <a:r>
              <a:rPr lang="ro-RO"/>
              <a:t> salariat_40</a:t>
            </a:r>
          </a:p>
          <a:p>
            <a:r>
              <a:rPr lang="ro-RO" cap="all"/>
              <a:t>as select</a:t>
            </a:r>
            <a:r>
              <a:rPr lang="ro-RO"/>
              <a:t> cod_salariat, nume, prenume, salariu, cod_dept</a:t>
            </a:r>
            <a:endParaRPr lang="ro-RO"/>
          </a:p>
          <a:p>
            <a:r>
              <a:rPr lang="ro-RO" cap="all" err="1"/>
              <a:t>from</a:t>
            </a:r>
            <a:r>
              <a:rPr lang="ro-RO"/>
              <a:t> salariat</a:t>
            </a:r>
          </a:p>
          <a:p>
            <a:r>
              <a:rPr lang="ro-RO" cap="all" err="1"/>
              <a:t>where</a:t>
            </a:r>
            <a:r>
              <a:rPr lang="ro-RO"/>
              <a:t> cod_tara = 40;</a:t>
            </a:r>
          </a:p>
          <a:p>
            <a:endParaRPr lang="ro-RO"/>
          </a:p>
        </p:txBody>
      </p:sp>
    </p:spTree>
    <p:extLst>
      <p:ext uri="{BB962C8B-B14F-4D97-AF65-F5344CB8AC3E}">
        <p14:creationId xmlns:p14="http://schemas.microsoft.com/office/powerpoint/2010/main" val="4254968613"/>
      </p:ext>
    </p:extLst>
  </p:cSld>
  <p:clrMapOvr>
    <a:masterClrMapping/>
  </p:clrMapOvr>
  <p:transition/>
  <p:timing/>
</p:sld>
</file>

<file path=ppt/slides/slide2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CBD3C9-662A-0C4A-AE4E-0D2A5F307BF1}"/>
              </a:ext>
            </a:extLst>
          </p:cNvPr>
          <p:cNvSpPr>
            <a:spLocks noGrp="1"/>
          </p:cNvSpPr>
          <p:nvPr>
            <p:ph type="title"/>
          </p:nvPr>
        </p:nvSpPr>
        <p:spPr/>
        <p:txBody>
          <a:bodyPr/>
          <a:lstStyle/>
          <a:p>
            <a:r>
              <a:rPr lang="ro-RO"/>
              <a:t>Vederi (4) </a:t>
            </a:r>
            <a:endParaRPr lang="ro-RO"/>
          </a:p>
        </p:txBody>
      </p:sp>
      <p:sp>
        <p:nvSpPr>
          <p:cNvPr id="3" name="Content Placeholder 2">
            <a:extLst>
              <a:ext uri="{FF2B5EF4-FFF2-40B4-BE49-F238E27FC236}">
                <a16:creationId xmlns:a16="http://schemas.microsoft.com/office/drawing/2014/main" id="{AC04273D-4CAB-C645-882B-DFAC52D7C722}"/>
              </a:ext>
            </a:extLst>
          </p:cNvPr>
          <p:cNvSpPr>
            <a:spLocks noGrp="1"/>
          </p:cNvSpPr>
          <p:nvPr>
            <p:ph idx="1"/>
          </p:nvPr>
        </p:nvSpPr>
        <p:spPr/>
        <p:txBody>
          <a:bodyPr/>
          <a:lstStyle/>
          <a:p>
            <a:r>
              <a:rPr lang="ro-RO"/>
              <a:t>vedere salariat_40</a:t>
            </a:r>
          </a:p>
          <a:p>
            <a:pPr marL="0" indent="0">
              <a:buNone/>
            </a:pPr>
            <a:endParaRPr lang="ro-RO"/>
          </a:p>
        </p:txBody>
      </p:sp>
      <p:graphicFrame>
        <p:nvGraphicFramePr>
          <p:cNvPr id="4" name="Table 3">
            <a:extLst>
              <a:ext uri="{FF2B5EF4-FFF2-40B4-BE49-F238E27FC236}">
                <a16:creationId xmlns:a16="http://schemas.microsoft.com/office/drawing/2014/main" id="{9767CED6-86B8-EF42-ABDD-8D785D5F1FF7}"/>
              </a:ext>
            </a:extLst>
          </p:cNvPr>
          <p:cNvGraphicFramePr>
            <a:graphicFrameLocks noGrp="1"/>
          </p:cNvGraphicFramePr>
          <p:nvPr>
            <p:extLst>
              <p:ext uri="{D42A27DB-BD31-4B8C-83A1-F6EECF244321}">
                <p14:modId xmlns:p14="http://schemas.microsoft.com/office/powerpoint/2010/main" val="2825182612"/>
              </p:ext>
            </p:extLst>
          </p:nvPr>
        </p:nvGraphicFramePr>
        <p:xfrm>
          <a:off x="1948073" y="2325758"/>
          <a:ext cx="8706678" cy="3986141"/>
        </p:xfrm>
        <a:graphic>
          <a:graphicData uri="http://schemas.openxmlformats.org/drawingml/2006/table">
            <a:tbl>
              <a:tblPr>
                <a:tableStyleId>{5C22544A-7EE6-4342-B048-85BDC9FD1C3A}</a:tableStyleId>
              </a:tblPr>
              <a:tblGrid>
                <a:gridCol w="1828374">
                  <a:extLst>
                    <a:ext uri="{9D8B030D-6E8A-4147-A177-3AD203B41FA5}">
                      <a16:colId xmlns:a16="http://schemas.microsoft.com/office/drawing/2014/main" val="1316699685"/>
                    </a:ext>
                  </a:extLst>
                </a:gridCol>
                <a:gridCol w="1828374">
                  <a:extLst>
                    <a:ext uri="{9D8B030D-6E8A-4147-A177-3AD203B41FA5}">
                      <a16:colId xmlns:a16="http://schemas.microsoft.com/office/drawing/2014/main" val="1779919305"/>
                    </a:ext>
                  </a:extLst>
                </a:gridCol>
                <a:gridCol w="1792467">
                  <a:extLst>
                    <a:ext uri="{9D8B030D-6E8A-4147-A177-3AD203B41FA5}">
                      <a16:colId xmlns:a16="http://schemas.microsoft.com/office/drawing/2014/main" val="2355263139"/>
                    </a:ext>
                  </a:extLst>
                </a:gridCol>
                <a:gridCol w="2035196">
                  <a:extLst>
                    <a:ext uri="{9D8B030D-6E8A-4147-A177-3AD203B41FA5}">
                      <a16:colId xmlns:a16="http://schemas.microsoft.com/office/drawing/2014/main" val="2895358308"/>
                    </a:ext>
                  </a:extLst>
                </a:gridCol>
                <a:gridCol w="1222267">
                  <a:extLst>
                    <a:ext uri="{9D8B030D-6E8A-4147-A177-3AD203B41FA5}">
                      <a16:colId xmlns:a16="http://schemas.microsoft.com/office/drawing/2014/main" val="3461967836"/>
                    </a:ext>
                  </a:extLst>
                </a:gridCol>
              </a:tblGrid>
              <a:tr h="1594457">
                <a:tc>
                  <a:txBody>
                    <a:bodyPr vert="horz" wrap="square"/>
                    <a:lstStyle/>
                    <a:p>
                      <a:pPr>
                        <a:spcAft>
                          <a:spcPct val="0"/>
                        </a:spcAft>
                      </a:pPr>
                      <a:r>
                        <a:rPr lang="ro-RO" sz="1200">
                          <a:effectLst/>
                        </a:rPr>
                        <a:t>cod_</a:t>
                      </a:r>
                      <a:endParaRPr lang="ro-RO" sz="1000">
                        <a:effectLst/>
                      </a:endParaRPr>
                    </a:p>
                    <a:p>
                      <a:pPr>
                        <a:spcAft>
                          <a:spcPct val="0"/>
                        </a:spcAft>
                      </a:pPr>
                      <a:r>
                        <a:rPr lang="ro-RO" sz="1200">
                          <a:effectLst/>
                        </a:rPr>
                        <a:t>salariat</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nume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prenume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data_</a:t>
                      </a:r>
                      <a:endParaRPr lang="ro-RO" sz="1000">
                        <a:effectLst/>
                      </a:endParaRPr>
                    </a:p>
                    <a:p>
                      <a:pPr>
                        <a:spcAft>
                          <a:spcPct val="0"/>
                        </a:spcAft>
                      </a:pPr>
                      <a:r>
                        <a:rPr lang="ro-RO" sz="1200">
                          <a:effectLst/>
                        </a:rPr>
                        <a:t>naştere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cod_</a:t>
                      </a:r>
                      <a:endParaRPr lang="ro-RO" sz="1000">
                        <a:effectLst/>
                      </a:endParaRPr>
                    </a:p>
                    <a:p>
                      <a:pPr>
                        <a:spcAft>
                          <a:spcPct val="0"/>
                        </a:spcAft>
                      </a:pPr>
                      <a:r>
                        <a:rPr lang="ro-RO" sz="1200">
                          <a:effectLst/>
                        </a:rPr>
                        <a:t>dept</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29751468"/>
                  </a:ext>
                </a:extLst>
              </a:tr>
              <a:tr h="797228">
                <a:tc>
                  <a:txBody>
                    <a:bodyPr vert="horz" wrap="square"/>
                    <a:lstStyle/>
                    <a:p>
                      <a:pPr>
                        <a:spcAft>
                          <a:spcPct val="0"/>
                        </a:spcAft>
                      </a:pPr>
                      <a:r>
                        <a:rPr lang="ro-RO" sz="1200">
                          <a:effectLst/>
                        </a:rPr>
                        <a:t>102</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Vasilescu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Vasile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12-JAN-77</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48555385"/>
                  </a:ext>
                </a:extLst>
              </a:tr>
              <a:tr h="797228">
                <a:tc>
                  <a:txBody>
                    <a:bodyPr vert="horz" wrap="square"/>
                    <a:lstStyle/>
                    <a:p>
                      <a:pPr>
                        <a:spcAft>
                          <a:spcPct val="0"/>
                        </a:spcAft>
                      </a:pPr>
                      <a:r>
                        <a:rPr lang="ro-RO" sz="1200">
                          <a:effectLst/>
                        </a:rPr>
                        <a:t>104</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Enescu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Gică</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11-JUN-66</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1</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7839991"/>
                  </a:ext>
                </a:extLst>
              </a:tr>
              <a:tr h="797228">
                <a:tc>
                  <a:txBody>
                    <a:bodyPr vert="horz" wrap="square"/>
                    <a:lstStyle/>
                    <a:p>
                      <a:pPr>
                        <a:spcAft>
                          <a:spcPct val="0"/>
                        </a:spcAft>
                      </a:pPr>
                      <a:r>
                        <a:rPr lang="ro-RO" sz="1200">
                          <a:effectLst/>
                        </a:rPr>
                        <a:t>105</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Georgescu</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Viorel</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02-APR-77</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200">
                          <a:effectLst/>
                        </a:rPr>
                        <a:t>2</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9438739"/>
                  </a:ext>
                </a:extLst>
              </a:tr>
            </a:tbl>
          </a:graphicData>
        </a:graphic>
      </p:graphicFrame>
    </p:spTree>
    <p:extLst>
      <p:ext uri="{BB962C8B-B14F-4D97-AF65-F5344CB8AC3E}">
        <p14:creationId xmlns:p14="http://schemas.microsoft.com/office/powerpoint/2010/main" val="904938969"/>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101DB87-9920-4741-A234-049295022A0A}"/>
              </a:ext>
            </a:extLst>
          </p:cNvPr>
          <p:cNvSpPr>
            <a:spLocks noGrp="1"/>
          </p:cNvSpPr>
          <p:nvPr>
            <p:ph type="title"/>
          </p:nvPr>
        </p:nvSpPr>
        <p:spPr/>
        <p:txBody>
          <a:bodyPr/>
          <a:lstStyle/>
          <a:p>
            <a:r>
              <a:rPr lang="ro-RO"/>
              <a:t>Etape</a:t>
            </a:r>
          </a:p>
        </p:txBody>
      </p:sp>
      <p:sp>
        <p:nvSpPr>
          <p:cNvPr id="3" name="Content Placeholder 2">
            <a:extLst>
              <a:ext uri="{FF2B5EF4-FFF2-40B4-BE49-F238E27FC236}">
                <a16:creationId xmlns:a16="http://schemas.microsoft.com/office/drawing/2014/main" id="{05F59216-32B7-3844-A644-0D9642518714}"/>
              </a:ext>
            </a:extLst>
          </p:cNvPr>
          <p:cNvSpPr>
            <a:spLocks noGrp="1"/>
          </p:cNvSpPr>
          <p:nvPr>
            <p:ph idx="1"/>
          </p:nvPr>
        </p:nvSpPr>
        <p:spPr/>
        <p:txBody>
          <a:bodyPr/>
          <a:lstStyle/>
          <a:p>
            <a:pPr marL="0" indent="0">
              <a:buNone/>
            </a:pPr>
            <a:endParaRPr lang="ro-RO"/>
          </a:p>
          <a:p>
            <a:r>
              <a:rPr lang="ro-RO"/>
              <a:t>Crearea schemei conceptuale </a:t>
            </a:r>
          </a:p>
          <a:p>
            <a:endParaRPr lang="ro-RO">
              <a:effectLst/>
            </a:endParaRPr>
          </a:p>
          <a:p>
            <a:r>
              <a:rPr lang="ro-RO"/>
              <a:t>Crearea design-ului logic al bazei de date </a:t>
            </a:r>
          </a:p>
          <a:p>
            <a:endParaRPr lang="ro-RO">
              <a:effectLst/>
            </a:endParaRPr>
          </a:p>
          <a:p>
            <a:r>
              <a:rPr lang="ro-RO"/>
              <a:t>Crearea design-ului fizic al bazei de date </a:t>
            </a:r>
            <a:endParaRPr lang="ro-RO"/>
          </a:p>
        </p:txBody>
      </p:sp>
    </p:spTree>
    <p:extLst>
      <p:ext uri="{BB962C8B-B14F-4D97-AF65-F5344CB8AC3E}">
        <p14:creationId xmlns:p14="http://schemas.microsoft.com/office/powerpoint/2010/main" val="350503496"/>
      </p:ext>
    </p:extLst>
  </p:cSld>
  <p:clrMapOvr>
    <a:masterClrMapping/>
  </p:clrMapOvr>
  <p:transition/>
  <p:timing/>
</p:sld>
</file>

<file path=ppt/slides/slide2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438047C-C392-FA46-83DB-32C66054CEE9}"/>
              </a:ext>
            </a:extLst>
          </p:cNvPr>
          <p:cNvSpPr>
            <a:spLocks noGrp="1"/>
          </p:cNvSpPr>
          <p:nvPr>
            <p:ph type="title"/>
          </p:nvPr>
        </p:nvSpPr>
        <p:spPr/>
        <p:txBody>
          <a:bodyPr/>
          <a:lstStyle/>
          <a:p>
            <a:r>
              <a:rPr lang="ro-RO"/>
              <a:t>Utilizarea vederilor</a:t>
            </a:r>
          </a:p>
        </p:txBody>
      </p:sp>
      <p:sp>
        <p:nvSpPr>
          <p:cNvPr id="3" name="Content Placeholder 2">
            <a:extLst>
              <a:ext uri="{FF2B5EF4-FFF2-40B4-BE49-F238E27FC236}">
                <a16:creationId xmlns:a16="http://schemas.microsoft.com/office/drawing/2014/main" id="{2A5386F1-131B-FA4F-8223-C96F206BDD05}"/>
              </a:ext>
            </a:extLst>
          </p:cNvPr>
          <p:cNvSpPr>
            <a:spLocks noGrp="1"/>
          </p:cNvSpPr>
          <p:nvPr>
            <p:ph idx="1"/>
          </p:nvPr>
        </p:nvSpPr>
        <p:spPr/>
        <p:txBody>
          <a:bodyPr>
            <a:normAutofit fontScale="92500"/>
          </a:bodyPr>
          <a:lstStyle/>
          <a:p>
            <a:pPr lvl="0"/>
            <a:r>
              <a:rPr lang="ro-RO"/>
              <a:t>Asigurarea unui nivel mai mare de securitate a bazei de date prin limitarea accesului la un număr mai restrâns de linii şi coloane ale unui tabel.</a:t>
            </a:r>
          </a:p>
          <a:p>
            <a:pPr lvl="0"/>
            <a:r>
              <a:rPr lang="ro-RO"/>
              <a:t>Simplificarea interogărilor SQL.</a:t>
            </a:r>
          </a:p>
          <a:p>
            <a:pPr lvl="0"/>
            <a:r>
              <a:rPr lang="ro-RO"/>
              <a:t>Prezentarea diferită a datelor faţă de cea din tabelele de bază. </a:t>
            </a:r>
          </a:p>
          <a:p>
            <a:pPr lvl="0"/>
            <a:r>
              <a:rPr lang="ro-RO"/>
              <a:t>Efectuarea unor interogări care nu ar putea fi efectuate fără existenţa unei vederi.                                                                                                                      Ex: join între o vedere care include clauza GROUP BY şi un alt tabel </a:t>
            </a:r>
          </a:p>
          <a:p>
            <a:pPr lvl="0"/>
            <a:r>
              <a:rPr lang="ro-RO"/>
              <a:t>Pentru a menţine calcule mai complicate.</a:t>
            </a:r>
          </a:p>
          <a:p>
            <a:pPr lvl="0"/>
            <a:r>
              <a:rPr lang="ro-RO"/>
              <a:t>Asigurarea transparentă a datelor pentru anumiţi utilizatori şi aplicaţii (date din mai multe tabele, care pot fi proprietatea mai multor utilizatori).</a:t>
            </a:r>
          </a:p>
          <a:p>
            <a:endParaRPr lang="ro-RO"/>
          </a:p>
        </p:txBody>
      </p:sp>
    </p:spTree>
    <p:extLst>
      <p:ext uri="{BB962C8B-B14F-4D97-AF65-F5344CB8AC3E}">
        <p14:creationId xmlns:p14="http://schemas.microsoft.com/office/powerpoint/2010/main" val="4262450997"/>
      </p:ext>
    </p:extLst>
  </p:cSld>
  <p:clrMapOvr>
    <a:masterClrMapping/>
  </p:clrMapOvr>
  <p:transition/>
  <p:timing/>
</p:sld>
</file>

<file path=ppt/slides/slide2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B074334-113C-3144-8B6D-ECC84E55BFFE}"/>
              </a:ext>
            </a:extLst>
          </p:cNvPr>
          <p:cNvSpPr>
            <a:spLocks noGrp="1"/>
          </p:cNvSpPr>
          <p:nvPr>
            <p:ph type="title"/>
          </p:nvPr>
        </p:nvSpPr>
        <p:spPr/>
        <p:txBody>
          <a:bodyPr/>
          <a:lstStyle/>
          <a:p>
            <a:r>
              <a:rPr lang="ro-RO"/>
              <a:t>Crearea vederilor </a:t>
            </a:r>
            <a:endParaRPr lang="ro-RO"/>
          </a:p>
        </p:txBody>
      </p:sp>
      <p:sp>
        <p:nvSpPr>
          <p:cNvPr id="3" name="Content Placeholder 2">
            <a:extLst>
              <a:ext uri="{FF2B5EF4-FFF2-40B4-BE49-F238E27FC236}">
                <a16:creationId xmlns:a16="http://schemas.microsoft.com/office/drawing/2014/main" id="{FB5ACB92-E74F-D64C-9336-C57B086FA50B}"/>
              </a:ext>
            </a:extLst>
          </p:cNvPr>
          <p:cNvSpPr>
            <a:spLocks noGrp="1"/>
          </p:cNvSpPr>
          <p:nvPr>
            <p:ph idx="1"/>
          </p:nvPr>
        </p:nvSpPr>
        <p:spPr/>
        <p:txBody>
          <a:bodyPr/>
          <a:lstStyle/>
          <a:p>
            <a:r>
              <a:rPr lang="ro-RO" cap="all"/>
              <a:t>create view</a:t>
            </a:r>
            <a:r>
              <a:rPr lang="ro-RO"/>
              <a:t> salariat_40</a:t>
            </a:r>
          </a:p>
          <a:p>
            <a:r>
              <a:rPr lang="ro-RO" cap="all"/>
              <a:t>as select</a:t>
            </a:r>
            <a:r>
              <a:rPr lang="ro-RO"/>
              <a:t> cod_salariat, nume, prenume, salariu, cod_dept</a:t>
            </a:r>
            <a:endParaRPr lang="ro-RO"/>
          </a:p>
          <a:p>
            <a:r>
              <a:rPr lang="ro-RO" cap="all" err="1"/>
              <a:t>from</a:t>
            </a:r>
            <a:r>
              <a:rPr lang="ro-RO"/>
              <a:t> salariat</a:t>
            </a:r>
          </a:p>
          <a:p>
            <a:r>
              <a:rPr lang="ro-RO" cap="all" err="1"/>
              <a:t>where</a:t>
            </a:r>
            <a:r>
              <a:rPr lang="ro-RO"/>
              <a:t> cod_tara = 40;</a:t>
            </a:r>
          </a:p>
          <a:p>
            <a:endParaRPr lang="ro-RO"/>
          </a:p>
        </p:txBody>
      </p:sp>
    </p:spTree>
    <p:extLst>
      <p:ext uri="{BB962C8B-B14F-4D97-AF65-F5344CB8AC3E}">
        <p14:creationId xmlns:p14="http://schemas.microsoft.com/office/powerpoint/2010/main" val="1773656458"/>
      </p:ext>
    </p:extLst>
  </p:cSld>
  <p:clrMapOvr>
    <a:masterClrMapping/>
  </p:clrMapOvr>
  <p:transition/>
  <p:timing/>
</p:sld>
</file>

<file path=ppt/slides/slide2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B074334-113C-3144-8B6D-ECC84E55BFFE}"/>
              </a:ext>
            </a:extLst>
          </p:cNvPr>
          <p:cNvSpPr>
            <a:spLocks noGrp="1"/>
          </p:cNvSpPr>
          <p:nvPr>
            <p:ph type="title"/>
          </p:nvPr>
        </p:nvSpPr>
        <p:spPr/>
        <p:txBody>
          <a:bodyPr/>
          <a:lstStyle/>
          <a:p>
            <a:r>
              <a:rPr lang="ro-RO"/>
              <a:t>Crearea vederilor (2) </a:t>
            </a:r>
            <a:endParaRPr lang="ro-RO"/>
          </a:p>
        </p:txBody>
      </p:sp>
      <p:sp>
        <p:nvSpPr>
          <p:cNvPr id="3" name="Content Placeholder 2">
            <a:extLst>
              <a:ext uri="{FF2B5EF4-FFF2-40B4-BE49-F238E27FC236}">
                <a16:creationId xmlns:a16="http://schemas.microsoft.com/office/drawing/2014/main" id="{FB5ACB92-E74F-D64C-9336-C57B086FA50B}"/>
              </a:ext>
            </a:extLst>
          </p:cNvPr>
          <p:cNvSpPr>
            <a:spLocks noGrp="1"/>
          </p:cNvSpPr>
          <p:nvPr>
            <p:ph idx="1"/>
          </p:nvPr>
        </p:nvSpPr>
        <p:spPr/>
        <p:txBody>
          <a:bodyPr/>
          <a:lstStyle/>
          <a:p>
            <a:r>
              <a:rPr lang="ro-RO" cap="all"/>
              <a:t>create or replace view</a:t>
            </a:r>
            <a:r>
              <a:rPr lang="ro-RO"/>
              <a:t> salariat_1</a:t>
            </a:r>
          </a:p>
          <a:p>
            <a:r>
              <a:rPr lang="ro-RO"/>
              <a:t>(cod, nume, prenume, salariu, spor_salariu)</a:t>
            </a:r>
          </a:p>
          <a:p>
            <a:r>
              <a:rPr lang="ro-RO" cap="all"/>
              <a:t>as select</a:t>
            </a:r>
            <a:r>
              <a:rPr lang="ro-RO"/>
              <a:t> cod_salariat, nume, prenume, salariu, salariu*0.1</a:t>
            </a:r>
          </a:p>
          <a:p>
            <a:r>
              <a:rPr lang="ro-RO" cap="all" err="1"/>
              <a:t>from </a:t>
            </a:r>
            <a:r>
              <a:rPr lang="ro-RO"/>
              <a:t>salariat</a:t>
            </a:r>
          </a:p>
          <a:p>
            <a:r>
              <a:rPr lang="ro-RO" cap="all" err="1"/>
              <a:t>where</a:t>
            </a:r>
            <a:r>
              <a:rPr lang="ro-RO"/>
              <a:t> cod_dept = 1</a:t>
            </a:r>
          </a:p>
          <a:p>
            <a:r>
              <a:rPr lang="ro-RO" cap="all" err="1"/>
              <a:t>and</a:t>
            </a:r>
            <a:r>
              <a:rPr lang="ro-RO"/>
              <a:t> cod_tara = 40; </a:t>
            </a:r>
            <a:endParaRPr lang="ro-RO"/>
          </a:p>
        </p:txBody>
      </p:sp>
    </p:spTree>
    <p:extLst>
      <p:ext uri="{BB962C8B-B14F-4D97-AF65-F5344CB8AC3E}">
        <p14:creationId xmlns:p14="http://schemas.microsoft.com/office/powerpoint/2010/main" val="3723009811"/>
      </p:ext>
    </p:extLst>
  </p:cSld>
  <p:clrMapOvr>
    <a:masterClrMapping/>
  </p:clrMapOvr>
  <p:transition/>
  <p:timing/>
</p:sld>
</file>

<file path=ppt/slides/slide2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B074334-113C-3144-8B6D-ECC84E55BFFE}"/>
              </a:ext>
            </a:extLst>
          </p:cNvPr>
          <p:cNvSpPr>
            <a:spLocks noGrp="1"/>
          </p:cNvSpPr>
          <p:nvPr>
            <p:ph type="title"/>
          </p:nvPr>
        </p:nvSpPr>
        <p:spPr/>
        <p:txBody>
          <a:bodyPr/>
          <a:lstStyle/>
          <a:p>
            <a:r>
              <a:rPr lang="ro-RO"/>
              <a:t>Crearea vederilor (2) </a:t>
            </a:r>
            <a:endParaRPr lang="ro-RO"/>
          </a:p>
        </p:txBody>
      </p:sp>
      <p:sp>
        <p:nvSpPr>
          <p:cNvPr id="3" name="Content Placeholder 2">
            <a:extLst>
              <a:ext uri="{FF2B5EF4-FFF2-40B4-BE49-F238E27FC236}">
                <a16:creationId xmlns:a16="http://schemas.microsoft.com/office/drawing/2014/main" id="{FB5ACB92-E74F-D64C-9336-C57B086FA50B}"/>
              </a:ext>
            </a:extLst>
          </p:cNvPr>
          <p:cNvSpPr>
            <a:spLocks noGrp="1"/>
          </p:cNvSpPr>
          <p:nvPr>
            <p:ph idx="1"/>
          </p:nvPr>
        </p:nvSpPr>
        <p:spPr/>
        <p:txBody>
          <a:bodyPr>
            <a:normAutofit lnSpcReduction="10000"/>
          </a:bodyPr>
          <a:lstStyle/>
          <a:p>
            <a:r>
              <a:rPr lang="ro-RO" cap="all"/>
              <a:t>create or replace view</a:t>
            </a:r>
            <a:r>
              <a:rPr lang="ro-RO"/>
              <a:t> salariat_1</a:t>
            </a:r>
          </a:p>
          <a:p>
            <a:r>
              <a:rPr lang="ro-RO"/>
              <a:t>(cod, nume, prenume, salariu, spor_salariu)</a:t>
            </a:r>
          </a:p>
          <a:p>
            <a:r>
              <a:rPr lang="ro-RO" cap="all"/>
              <a:t>as select</a:t>
            </a:r>
            <a:r>
              <a:rPr lang="ro-RO"/>
              <a:t> cod_salariat, nume, prenume, salariu, salariu*0.1</a:t>
            </a:r>
          </a:p>
          <a:p>
            <a:r>
              <a:rPr lang="ro-RO" cap="all" err="1"/>
              <a:t>from </a:t>
            </a:r>
            <a:r>
              <a:rPr lang="ro-RO"/>
              <a:t>salariat</a:t>
            </a:r>
          </a:p>
          <a:p>
            <a:r>
              <a:rPr lang="ro-RO" cap="all" err="1"/>
              <a:t>where</a:t>
            </a:r>
            <a:r>
              <a:rPr lang="ro-RO"/>
              <a:t> cod_dept = 1</a:t>
            </a:r>
          </a:p>
          <a:p>
            <a:r>
              <a:rPr lang="ro-RO" cap="all" err="1"/>
              <a:t>and</a:t>
            </a:r>
            <a:r>
              <a:rPr lang="ro-RO"/>
              <a:t> cod_tara = 40; </a:t>
            </a:r>
          </a:p>
          <a:p>
            <a:endParaRPr lang="ro-RO"/>
          </a:p>
          <a:p>
            <a:r>
              <a:rPr lang="ro-RO"/>
              <a:t>OR REPLACE recreează vederea dacă ea există deja; </a:t>
            </a:r>
          </a:p>
          <a:p>
            <a:r>
              <a:rPr lang="ro-RO"/>
              <a:t>se păstrează toate privilegiile acordate asupra acestei vederi. </a:t>
            </a:r>
            <a:endParaRPr lang="ro-RO"/>
          </a:p>
        </p:txBody>
      </p:sp>
    </p:spTree>
    <p:extLst>
      <p:ext uri="{BB962C8B-B14F-4D97-AF65-F5344CB8AC3E}">
        <p14:creationId xmlns:p14="http://schemas.microsoft.com/office/powerpoint/2010/main" val="2775562473"/>
      </p:ext>
    </p:extLst>
  </p:cSld>
  <p:clrMapOvr>
    <a:masterClrMapping/>
  </p:clrMapOvr>
  <p:transition/>
  <p:timing/>
</p:sld>
</file>

<file path=ppt/slides/slide2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C142B2A-8076-6143-A7FF-E5A4FA78005D}"/>
              </a:ext>
            </a:extLst>
          </p:cNvPr>
          <p:cNvSpPr>
            <a:spLocks noGrp="1"/>
          </p:cNvSpPr>
          <p:nvPr>
            <p:ph type="title"/>
          </p:nvPr>
        </p:nvSpPr>
        <p:spPr/>
        <p:txBody>
          <a:bodyPr/>
          <a:lstStyle/>
          <a:p>
            <a:r>
              <a:rPr lang="ro-RO" err="1"/>
              <a:t>Operaţii DML asupra vederilor </a:t>
            </a:r>
            <a:endParaRPr lang="ro-RO"/>
          </a:p>
        </p:txBody>
      </p:sp>
      <p:sp>
        <p:nvSpPr>
          <p:cNvPr id="3" name="Content Placeholder 2">
            <a:extLst>
              <a:ext uri="{FF2B5EF4-FFF2-40B4-BE49-F238E27FC236}">
                <a16:creationId xmlns:a16="http://schemas.microsoft.com/office/drawing/2014/main" id="{F91EAF5B-37C7-4F4F-A446-4A6CCA3B8D93}"/>
              </a:ext>
            </a:extLst>
          </p:cNvPr>
          <p:cNvSpPr>
            <a:spLocks noGrp="1"/>
          </p:cNvSpPr>
          <p:nvPr>
            <p:ph idx="1"/>
          </p:nvPr>
        </p:nvSpPr>
        <p:spPr/>
        <p:txBody>
          <a:bodyPr/>
          <a:lstStyle/>
          <a:p>
            <a:r>
              <a:rPr lang="ro-RO"/>
              <a:t>În momentul în care în tabelele de bază sunt adăugate noi date sau sunt actualizate sau şterse cele existente, aceste modificări se reflectă corespunzător în vederile bazate pe aceste tabele. </a:t>
            </a:r>
          </a:p>
          <a:p>
            <a:r>
              <a:rPr lang="ro-RO"/>
              <a:t>Acest lucru este adevărat şi viceversa, </a:t>
            </a:r>
          </a:p>
          <a:p>
            <a:r>
              <a:rPr lang="ro-RO"/>
              <a:t>Dar există anumite restricţii la inserarea, actualizarea sau ştergerea datelor dintr-o vedere. </a:t>
            </a:r>
          </a:p>
          <a:p>
            <a:endParaRPr lang="ro-RO"/>
          </a:p>
        </p:txBody>
      </p:sp>
    </p:spTree>
    <p:extLst>
      <p:ext uri="{BB962C8B-B14F-4D97-AF65-F5344CB8AC3E}">
        <p14:creationId xmlns:p14="http://schemas.microsoft.com/office/powerpoint/2010/main" val="772803105"/>
      </p:ext>
    </p:extLst>
  </p:cSld>
  <p:clrMapOvr>
    <a:masterClrMapping/>
  </p:clrMapOvr>
  <p:transition/>
  <p:timing/>
</p:sld>
</file>

<file path=ppt/slides/slide2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C142B2A-8076-6143-A7FF-E5A4FA78005D}"/>
              </a:ext>
            </a:extLst>
          </p:cNvPr>
          <p:cNvSpPr>
            <a:spLocks noGrp="1"/>
          </p:cNvSpPr>
          <p:nvPr>
            <p:ph type="title"/>
          </p:nvPr>
        </p:nvSpPr>
        <p:spPr/>
        <p:txBody>
          <a:bodyPr/>
          <a:lstStyle/>
          <a:p>
            <a:r>
              <a:rPr lang="ro-RO" err="1"/>
              <a:t>Operaţii DML asupra vederilor (2) </a:t>
            </a:r>
            <a:endParaRPr lang="ro-RO"/>
          </a:p>
        </p:txBody>
      </p:sp>
      <p:sp>
        <p:nvSpPr>
          <p:cNvPr id="3" name="Content Placeholder 2">
            <a:extLst>
              <a:ext uri="{FF2B5EF4-FFF2-40B4-BE49-F238E27FC236}">
                <a16:creationId xmlns:a16="http://schemas.microsoft.com/office/drawing/2014/main" id="{F91EAF5B-37C7-4F4F-A446-4A6CCA3B8D93}"/>
              </a:ext>
            </a:extLst>
          </p:cNvPr>
          <p:cNvSpPr>
            <a:spLocks noGrp="1"/>
          </p:cNvSpPr>
          <p:nvPr>
            <p:ph idx="1"/>
          </p:nvPr>
        </p:nvSpPr>
        <p:spPr/>
        <p:txBody>
          <a:bodyPr>
            <a:normAutofit/>
          </a:bodyPr>
          <a:lstStyle/>
          <a:p>
            <a:r>
              <a:rPr lang="ro-RO"/>
              <a:t>Nu pot fi inserate, şterse sau actualizate datele din vederi care nu pastreaza randurile tabelului intial (e.g. contin operatorul DISTINCT, clauzele GROUP BY, HAVING, funcţii de grup, operatori de mulţimi)</a:t>
            </a:r>
          </a:p>
          <a:p>
            <a:r>
              <a:rPr lang="ro-RO"/>
              <a:t>Nu pot fi inserate sau actualizate valorile coloanelor care rezultă prin calcul </a:t>
            </a:r>
          </a:p>
          <a:p>
            <a:r>
              <a:rPr lang="ro-RO"/>
              <a:t>Nu pot fi inserate sau actualizate date care ar încălca constrângerile din tabele de bază (e.g. daca o coloana NOT NULL lipseste din vedere)</a:t>
            </a:r>
          </a:p>
          <a:p>
            <a:endParaRPr lang="ro-RO"/>
          </a:p>
        </p:txBody>
      </p:sp>
    </p:spTree>
    <p:extLst>
      <p:ext uri="{BB962C8B-B14F-4D97-AF65-F5344CB8AC3E}">
        <p14:creationId xmlns:p14="http://schemas.microsoft.com/office/powerpoint/2010/main" val="3892570071"/>
      </p:ext>
    </p:extLst>
  </p:cSld>
  <p:clrMapOvr>
    <a:masterClrMapping/>
  </p:clrMapOvr>
  <p:transition/>
  <p:timing/>
</p:sld>
</file>

<file path=ppt/slides/slide2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C142B2A-8076-6143-A7FF-E5A4FA78005D}"/>
              </a:ext>
            </a:extLst>
          </p:cNvPr>
          <p:cNvSpPr>
            <a:spLocks noGrp="1"/>
          </p:cNvSpPr>
          <p:nvPr>
            <p:ph type="title"/>
          </p:nvPr>
        </p:nvSpPr>
        <p:spPr/>
        <p:txBody>
          <a:bodyPr/>
          <a:lstStyle/>
          <a:p>
            <a:r>
              <a:rPr lang="ro-RO" err="1"/>
              <a:t>Operaţii DML asupra vederilor (3) </a:t>
            </a:r>
            <a:endParaRPr lang="ro-RO"/>
          </a:p>
        </p:txBody>
      </p:sp>
      <p:sp>
        <p:nvSpPr>
          <p:cNvPr id="3" name="Content Placeholder 2">
            <a:extLst>
              <a:ext uri="{FF2B5EF4-FFF2-40B4-BE49-F238E27FC236}">
                <a16:creationId xmlns:a16="http://schemas.microsoft.com/office/drawing/2014/main" id="{F91EAF5B-37C7-4F4F-A446-4A6CCA3B8D93}"/>
              </a:ext>
            </a:extLst>
          </p:cNvPr>
          <p:cNvSpPr>
            <a:spLocks noGrp="1"/>
          </p:cNvSpPr>
          <p:nvPr>
            <p:ph idx="1"/>
          </p:nvPr>
        </p:nvSpPr>
        <p:spPr/>
        <p:txBody>
          <a:bodyPr>
            <a:normAutofit/>
          </a:bodyPr>
          <a:lstStyle/>
          <a:p>
            <a:r>
              <a:rPr lang="ro-RO"/>
              <a:t>clauza WITH CHECK OPTION impune ca singurele date care pot fi inserate sau actualizate prin intermediul vederii să fie numai acelea care pot fi vizualizate de aceasta. </a:t>
            </a:r>
          </a:p>
          <a:p>
            <a:endParaRPr lang="ro-RO"/>
          </a:p>
        </p:txBody>
      </p:sp>
    </p:spTree>
    <p:extLst>
      <p:ext uri="{BB962C8B-B14F-4D97-AF65-F5344CB8AC3E}">
        <p14:creationId xmlns:p14="http://schemas.microsoft.com/office/powerpoint/2010/main" val="3361641595"/>
      </p:ext>
    </p:extLst>
  </p:cSld>
  <p:clrMapOvr>
    <a:masterClrMapping/>
  </p:clrMapOvr>
  <p:transition/>
  <p:timing/>
</p:sld>
</file>

<file path=ppt/slides/slide2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24549D3-201F-5E43-90F7-55065EB51DD3}"/>
              </a:ext>
            </a:extLst>
          </p:cNvPr>
          <p:cNvSpPr>
            <a:spLocks noGrp="1"/>
          </p:cNvSpPr>
          <p:nvPr>
            <p:ph type="title"/>
          </p:nvPr>
        </p:nvSpPr>
        <p:spPr/>
        <p:txBody>
          <a:bodyPr/>
          <a:lstStyle/>
          <a:p>
            <a:r>
              <a:rPr lang="ro-RO" err="1"/>
              <a:t>Operaţii DML asupra vederilor (4) </a:t>
            </a:r>
            <a:endParaRPr lang="ro-RO"/>
          </a:p>
        </p:txBody>
      </p:sp>
      <p:sp>
        <p:nvSpPr>
          <p:cNvPr id="3" name="Content Placeholder 2">
            <a:extLst>
              <a:ext uri="{FF2B5EF4-FFF2-40B4-BE49-F238E27FC236}">
                <a16:creationId xmlns:a16="http://schemas.microsoft.com/office/drawing/2014/main" id="{A6882391-F6D9-814F-95AD-FBF1CCC7D6F6}"/>
              </a:ext>
            </a:extLst>
          </p:cNvPr>
          <p:cNvSpPr>
            <a:spLocks noGrp="1"/>
          </p:cNvSpPr>
          <p:nvPr>
            <p:ph idx="1"/>
          </p:nvPr>
        </p:nvSpPr>
        <p:spPr/>
        <p:txBody>
          <a:bodyPr>
            <a:normAutofit fontScale="77500" lnSpcReduction="20000"/>
          </a:bodyPr>
          <a:lstStyle/>
          <a:p>
            <a:r>
              <a:rPr lang="ro-RO"/>
              <a:t>CREATE VIEW salariat_2000</a:t>
            </a:r>
          </a:p>
          <a:p>
            <a:r>
              <a:rPr lang="ro-RO"/>
              <a:t>AS SELECT cod_salariat, nume, prenume, data_nastere, salariu</a:t>
            </a:r>
          </a:p>
          <a:p>
            <a:r>
              <a:rPr lang="ro-RO"/>
              <a:t>FROM salariat</a:t>
            </a:r>
          </a:p>
          <a:p>
            <a:r>
              <a:rPr lang="ro-RO"/>
              <a:t>WHERE salariu &gt; 2000;</a:t>
            </a:r>
          </a:p>
          <a:p>
            <a:endParaRPr lang="ro-RO"/>
          </a:p>
          <a:p>
            <a:r>
              <a:rPr lang="ro-RO" cap="all"/>
              <a:t>insert into</a:t>
            </a:r>
            <a:r>
              <a:rPr lang="ro-RO"/>
              <a:t> salariat_2000</a:t>
            </a:r>
          </a:p>
          <a:p>
            <a:r>
              <a:rPr lang="ro-RO"/>
              <a:t>(cod_salariat, nume, prenume, data_nastere, salariu) </a:t>
            </a:r>
          </a:p>
          <a:p>
            <a:r>
              <a:rPr lang="ro-RO" cap="all" err="1"/>
              <a:t>values</a:t>
            </a:r>
            <a:r>
              <a:rPr lang="ro-RO"/>
              <a:t> (106, 'Ionescu', 'Vasile', '11-JUL-60' , 3000);</a:t>
            </a:r>
          </a:p>
          <a:p>
            <a:pPr marL="0" indent="0">
              <a:buNone/>
            </a:pPr>
            <a:r>
              <a:rPr lang="ro-RO"/>
              <a:t> </a:t>
            </a:r>
          </a:p>
          <a:p>
            <a:r>
              <a:rPr lang="ro-RO" cap="all"/>
              <a:t>insert into </a:t>
            </a:r>
            <a:r>
              <a:rPr lang="ro-RO"/>
              <a:t>salariat_2000</a:t>
            </a:r>
          </a:p>
          <a:p>
            <a:r>
              <a:rPr lang="ro-RO"/>
              <a:t>(cod_salariat, nume, prenume, data_nastere, salariu) </a:t>
            </a:r>
          </a:p>
          <a:p>
            <a:r>
              <a:rPr lang="ro-RO" err="1"/>
              <a:t>values (107, 'Popescu', 'Viorel', '22-JAN-69' , 1000);</a:t>
            </a:r>
          </a:p>
          <a:p>
            <a:endParaRPr lang="ro-RO"/>
          </a:p>
        </p:txBody>
      </p:sp>
    </p:spTree>
    <p:extLst>
      <p:ext uri="{BB962C8B-B14F-4D97-AF65-F5344CB8AC3E}">
        <p14:creationId xmlns:p14="http://schemas.microsoft.com/office/powerpoint/2010/main" val="3643846494"/>
      </p:ext>
    </p:extLst>
  </p:cSld>
  <p:clrMapOvr>
    <a:masterClrMapping/>
  </p:clrMapOvr>
  <p:transition/>
  <p:timing/>
</p:sld>
</file>

<file path=ppt/slides/slide2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24549D3-201F-5E43-90F7-55065EB51DD3}"/>
              </a:ext>
            </a:extLst>
          </p:cNvPr>
          <p:cNvSpPr>
            <a:spLocks noGrp="1"/>
          </p:cNvSpPr>
          <p:nvPr>
            <p:ph type="title"/>
          </p:nvPr>
        </p:nvSpPr>
        <p:spPr/>
        <p:txBody>
          <a:bodyPr/>
          <a:lstStyle/>
          <a:p>
            <a:r>
              <a:rPr lang="ro-RO" err="1"/>
              <a:t>Operaţii DML asupra vederilor (5) </a:t>
            </a:r>
            <a:endParaRPr lang="ro-RO"/>
          </a:p>
        </p:txBody>
      </p:sp>
      <p:sp>
        <p:nvSpPr>
          <p:cNvPr id="3" name="Content Placeholder 2">
            <a:extLst>
              <a:ext uri="{FF2B5EF4-FFF2-40B4-BE49-F238E27FC236}">
                <a16:creationId xmlns:a16="http://schemas.microsoft.com/office/drawing/2014/main" id="{A6882391-F6D9-814F-95AD-FBF1CCC7D6F6}"/>
              </a:ext>
            </a:extLst>
          </p:cNvPr>
          <p:cNvSpPr>
            <a:spLocks noGrp="1"/>
          </p:cNvSpPr>
          <p:nvPr>
            <p:ph idx="1"/>
          </p:nvPr>
        </p:nvSpPr>
        <p:spPr/>
        <p:txBody>
          <a:bodyPr>
            <a:normAutofit fontScale="85000" lnSpcReduction="20000"/>
          </a:bodyPr>
          <a:lstStyle/>
          <a:p>
            <a:r>
              <a:rPr lang="ro-RO" cap="all"/>
              <a:t>create view</a:t>
            </a:r>
            <a:r>
              <a:rPr lang="ro-RO"/>
              <a:t> salariat_2000</a:t>
            </a:r>
          </a:p>
          <a:p>
            <a:r>
              <a:rPr lang="ro-RO" cap="all"/>
              <a:t>as select</a:t>
            </a:r>
            <a:r>
              <a:rPr lang="ro-RO"/>
              <a:t> cod_salariat, nume, prenume, data_nastere, salariu</a:t>
            </a:r>
          </a:p>
          <a:p>
            <a:r>
              <a:rPr lang="ro-RO" cap="all" err="1"/>
              <a:t>from</a:t>
            </a:r>
            <a:r>
              <a:rPr lang="ro-RO"/>
              <a:t> salariat</a:t>
            </a:r>
          </a:p>
          <a:p>
            <a:r>
              <a:rPr lang="ro-RO" cap="all" err="1"/>
              <a:t>where</a:t>
            </a:r>
            <a:r>
              <a:rPr lang="ro-RO"/>
              <a:t> salariu &gt; 2000</a:t>
            </a:r>
          </a:p>
          <a:p>
            <a:r>
              <a:rPr lang="ro-RO" cap="all" err="1"/>
              <a:t>with check option</a:t>
            </a:r>
            <a:r>
              <a:rPr lang="ro-RO"/>
              <a:t>;</a:t>
            </a:r>
          </a:p>
          <a:p>
            <a:endParaRPr lang="ro-RO"/>
          </a:p>
          <a:p>
            <a:r>
              <a:rPr lang="ro-RO"/>
              <a:t>Al doilea insert devine invalid</a:t>
            </a:r>
          </a:p>
          <a:p>
            <a:pPr marL="0" indent="0">
              <a:buNone/>
            </a:pPr>
            <a:r>
              <a:rPr lang="ro-RO"/>
              <a:t> </a:t>
            </a:r>
          </a:p>
          <a:p>
            <a:r>
              <a:rPr lang="ro-RO" cap="all"/>
              <a:t>insert into </a:t>
            </a:r>
            <a:r>
              <a:rPr lang="ro-RO"/>
              <a:t>salariat_2000</a:t>
            </a:r>
          </a:p>
          <a:p>
            <a:r>
              <a:rPr lang="ro-RO"/>
              <a:t>(cod_salariat, nume, prenume, data_nastere, salariu) </a:t>
            </a:r>
          </a:p>
          <a:p>
            <a:r>
              <a:rPr lang="ro-RO" err="1"/>
              <a:t>values (107, 'Popescu', 'Viorel', '22-JAN-69' , 1000);</a:t>
            </a:r>
          </a:p>
          <a:p>
            <a:endParaRPr lang="ro-RO"/>
          </a:p>
        </p:txBody>
      </p:sp>
    </p:spTree>
    <p:extLst>
      <p:ext uri="{BB962C8B-B14F-4D97-AF65-F5344CB8AC3E}">
        <p14:creationId xmlns:p14="http://schemas.microsoft.com/office/powerpoint/2010/main" val="1777228857"/>
      </p:ext>
    </p:extLst>
  </p:cSld>
  <p:clrMapOvr>
    <a:masterClrMapping/>
  </p:clrMapOvr>
  <p:transition/>
  <p:timing/>
</p:sld>
</file>

<file path=ppt/slides/slide2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A90307-6706-7B48-8860-D7198BBEF277}"/>
              </a:ext>
            </a:extLst>
          </p:cNvPr>
          <p:cNvSpPr>
            <a:spLocks noGrp="1"/>
          </p:cNvSpPr>
          <p:nvPr>
            <p:ph type="title"/>
          </p:nvPr>
        </p:nvSpPr>
        <p:spPr/>
        <p:txBody>
          <a:bodyPr/>
          <a:lstStyle/>
          <a:p>
            <a:r>
              <a:rPr lang="ro-RO" err="1"/>
              <a:t>Operaţii DML asupra vederilor bazate pe mai multe tabele</a:t>
            </a:r>
          </a:p>
        </p:txBody>
      </p:sp>
      <p:sp>
        <p:nvSpPr>
          <p:cNvPr id="3" name="Content Placeholder 2">
            <a:extLst>
              <a:ext uri="{FF2B5EF4-FFF2-40B4-BE49-F238E27FC236}">
                <a16:creationId xmlns:a16="http://schemas.microsoft.com/office/drawing/2014/main" id="{62DB0E2E-07B6-4C49-A148-8ED759B5295F}"/>
              </a:ext>
            </a:extLst>
          </p:cNvPr>
          <p:cNvSpPr>
            <a:spLocks noGrp="1"/>
          </p:cNvSpPr>
          <p:nvPr>
            <p:ph idx="1"/>
          </p:nvPr>
        </p:nvSpPr>
        <p:spPr/>
        <p:txBody>
          <a:bodyPr>
            <a:normAutofit/>
          </a:bodyPr>
          <a:lstStyle/>
          <a:p>
            <a:r>
              <a:rPr lang="ro-RO"/>
              <a:t>Regula generală: Orice operaţie de INSERT, UPDATE sau DELETE pe o vedere bazată pe mai multe vederi poate modifica datele din doar unul dintre tabelele de bază.</a:t>
            </a:r>
          </a:p>
          <a:p>
            <a:pPr marL="0" indent="0">
              <a:buNone/>
            </a:pPr>
            <a:endParaRPr lang="ro-RO"/>
          </a:p>
          <a:p>
            <a:endParaRPr lang="ro-RO"/>
          </a:p>
        </p:txBody>
      </p:sp>
    </p:spTree>
    <p:extLst>
      <p:ext uri="{BB962C8B-B14F-4D97-AF65-F5344CB8AC3E}">
        <p14:creationId xmlns:p14="http://schemas.microsoft.com/office/powerpoint/2010/main" val="3937458473"/>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CEAAE72-9AE9-374F-878D-D0DCEE68B480}"/>
              </a:ext>
            </a:extLst>
          </p:cNvPr>
          <p:cNvSpPr>
            <a:spLocks noGrp="1"/>
          </p:cNvSpPr>
          <p:nvPr>
            <p:ph type="title"/>
          </p:nvPr>
        </p:nvSpPr>
        <p:spPr/>
        <p:txBody>
          <a:bodyPr/>
          <a:lstStyle/>
          <a:p>
            <a:r>
              <a:rPr lang="ro-RO"/>
              <a:t>Crearea schemei conceptuale </a:t>
            </a:r>
            <a:endParaRPr lang="ro-RO"/>
          </a:p>
        </p:txBody>
      </p:sp>
      <p:sp>
        <p:nvSpPr>
          <p:cNvPr id="3" name="Content Placeholder 2">
            <a:extLst>
              <a:ext uri="{FF2B5EF4-FFF2-40B4-BE49-F238E27FC236}">
                <a16:creationId xmlns:a16="http://schemas.microsoft.com/office/drawing/2014/main" id="{96466613-36F6-8949-8ED5-FBACD9B9B3A4}"/>
              </a:ext>
            </a:extLst>
          </p:cNvPr>
          <p:cNvSpPr>
            <a:spLocks noGrp="1"/>
          </p:cNvSpPr>
          <p:nvPr>
            <p:ph idx="1"/>
          </p:nvPr>
        </p:nvSpPr>
        <p:spPr/>
        <p:txBody>
          <a:bodyPr/>
          <a:lstStyle/>
          <a:p>
            <a:r>
              <a:rPr lang="ro-RO"/>
              <a:t>Modelul entitate-legătură (entitate-relaţie)</a:t>
            </a:r>
          </a:p>
          <a:p>
            <a:pPr lvl="1"/>
            <a:r>
              <a:rPr lang="ro-RO"/>
              <a:t>entitate, </a:t>
            </a:r>
          </a:p>
          <a:p>
            <a:pPr lvl="1"/>
            <a:r>
              <a:rPr lang="ro-RO" err="1"/>
              <a:t>relaţie (legătură)</a:t>
            </a:r>
          </a:p>
          <a:p>
            <a:pPr lvl="1"/>
            <a:r>
              <a:rPr lang="ro-RO"/>
              <a:t>atribut.</a:t>
            </a:r>
          </a:p>
          <a:p>
            <a:endParaRPr lang="ro-RO"/>
          </a:p>
        </p:txBody>
      </p:sp>
    </p:spTree>
    <p:extLst>
      <p:ext uri="{BB962C8B-B14F-4D97-AF65-F5344CB8AC3E}">
        <p14:creationId xmlns:p14="http://schemas.microsoft.com/office/powerpoint/2010/main" val="3869438654"/>
      </p:ext>
    </p:extLst>
  </p:cSld>
  <p:clrMapOvr>
    <a:masterClrMapping/>
  </p:clrMapOvr>
  <p:transition/>
  <p:timing/>
</p:sld>
</file>

<file path=ppt/slides/slide2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A90307-6706-7B48-8860-D7198BBEF277}"/>
              </a:ext>
            </a:extLst>
          </p:cNvPr>
          <p:cNvSpPr>
            <a:spLocks noGrp="1"/>
          </p:cNvSpPr>
          <p:nvPr>
            <p:ph type="title"/>
          </p:nvPr>
        </p:nvSpPr>
        <p:spPr/>
        <p:txBody>
          <a:bodyPr/>
          <a:lstStyle/>
          <a:p>
            <a:r>
              <a:rPr lang="ro-RO" err="1"/>
              <a:t>Operaţii DML asupra vederilor bazate pe mai multe tabele (2)</a:t>
            </a:r>
          </a:p>
        </p:txBody>
      </p:sp>
      <p:sp>
        <p:nvSpPr>
          <p:cNvPr id="3" name="Content Placeholder 2">
            <a:extLst>
              <a:ext uri="{FF2B5EF4-FFF2-40B4-BE49-F238E27FC236}">
                <a16:creationId xmlns:a16="http://schemas.microsoft.com/office/drawing/2014/main" id="{62DB0E2E-07B6-4C49-A148-8ED759B5295F}"/>
              </a:ext>
            </a:extLst>
          </p:cNvPr>
          <p:cNvSpPr>
            <a:spLocks noGrp="1"/>
          </p:cNvSpPr>
          <p:nvPr>
            <p:ph idx="1"/>
          </p:nvPr>
        </p:nvSpPr>
        <p:spPr/>
        <p:txBody>
          <a:bodyPr>
            <a:normAutofit fontScale="47500" lnSpcReduction="20000"/>
          </a:bodyPr>
          <a:lstStyle/>
          <a:p>
            <a:r>
              <a:rPr lang="ro-RO" cap="all"/>
              <a:t>create table</a:t>
            </a:r>
            <a:r>
              <a:rPr lang="ro-RO"/>
              <a:t> departament(</a:t>
            </a:r>
          </a:p>
          <a:p>
            <a:r>
              <a:rPr lang="ro-RO" err="1"/>
              <a:t>cod_dept		</a:t>
            </a:r>
            <a:r>
              <a:rPr lang="ro-RO" cap="all" err="1"/>
              <a:t>number</a:t>
            </a:r>
            <a:r>
              <a:rPr lang="ro-RO"/>
              <a:t>(10),</a:t>
            </a:r>
          </a:p>
          <a:p>
            <a:r>
              <a:rPr lang="ro-RO" err="1"/>
              <a:t>cod_tara		</a:t>
            </a:r>
            <a:r>
              <a:rPr lang="ro-RO" cap="all" err="1"/>
              <a:t>number</a:t>
            </a:r>
            <a:r>
              <a:rPr lang="ro-RO"/>
              <a:t>(10),</a:t>
            </a:r>
          </a:p>
          <a:p>
            <a:r>
              <a:rPr lang="ro-RO" err="1"/>
              <a:t>nume_dept		</a:t>
            </a:r>
            <a:r>
              <a:rPr lang="ro-RO" cap="all"/>
              <a:t>varchar2</a:t>
            </a:r>
            <a:r>
              <a:rPr lang="ro-RO"/>
              <a:t>(10),</a:t>
            </a:r>
          </a:p>
          <a:p>
            <a:r>
              <a:rPr lang="ro-RO" cap="all" err="1"/>
              <a:t>primary key</a:t>
            </a:r>
            <a:r>
              <a:rPr lang="ro-RO"/>
              <a:t>(cod_dept, cod_tara));</a:t>
            </a:r>
          </a:p>
          <a:p>
            <a:r>
              <a:rPr lang="ro-RO"/>
              <a:t> </a:t>
            </a:r>
          </a:p>
          <a:p>
            <a:r>
              <a:rPr lang="ro-RO" cap="all"/>
              <a:t>create table</a:t>
            </a:r>
            <a:r>
              <a:rPr lang="ro-RO"/>
              <a:t> salariat(</a:t>
            </a:r>
          </a:p>
          <a:p>
            <a:r>
              <a:rPr lang="ro-RO" err="1"/>
              <a:t>cod_salariat 		</a:t>
            </a:r>
            <a:r>
              <a:rPr lang="ro-RO" cap="all" err="1"/>
              <a:t>number</a:t>
            </a:r>
            <a:r>
              <a:rPr lang="ro-RO"/>
              <a:t>(10)	</a:t>
            </a:r>
            <a:r>
              <a:rPr lang="ro-RO" cap="all" err="1"/>
              <a:t>primary key</a:t>
            </a:r>
            <a:r>
              <a:rPr lang="ro-RO"/>
              <a:t>,</a:t>
            </a:r>
          </a:p>
          <a:p>
            <a:r>
              <a:rPr lang="ro-RO"/>
              <a:t>nume				</a:t>
            </a:r>
            <a:r>
              <a:rPr lang="ro-RO" cap="all"/>
              <a:t>varchar2</a:t>
            </a:r>
            <a:r>
              <a:rPr lang="ro-RO"/>
              <a:t>(10),	</a:t>
            </a:r>
          </a:p>
          <a:p>
            <a:r>
              <a:rPr lang="ro-RO"/>
              <a:t>prenume			</a:t>
            </a:r>
            <a:r>
              <a:rPr lang="ro-RO" cap="all"/>
              <a:t>varchar2</a:t>
            </a:r>
            <a:r>
              <a:rPr lang="ro-RO"/>
              <a:t>(10),</a:t>
            </a:r>
          </a:p>
          <a:p>
            <a:r>
              <a:rPr lang="ro-RO" err="1"/>
              <a:t>data_nastere		</a:t>
            </a:r>
            <a:r>
              <a:rPr lang="ro-RO" cap="all"/>
              <a:t>date</a:t>
            </a:r>
            <a:r>
              <a:rPr lang="ro-RO"/>
              <a:t>,		</a:t>
            </a:r>
          </a:p>
          <a:p>
            <a:r>
              <a:rPr lang="ro-RO"/>
              <a:t>manager			</a:t>
            </a:r>
            <a:r>
              <a:rPr lang="ro-RO" cap="all" err="1"/>
              <a:t>number</a:t>
            </a:r>
            <a:r>
              <a:rPr lang="ro-RO"/>
              <a:t>(10)	REFERENCES salariat(cod_salariat),</a:t>
            </a:r>
          </a:p>
          <a:p>
            <a:r>
              <a:rPr lang="ro-RO"/>
              <a:t>salariu			</a:t>
            </a:r>
            <a:r>
              <a:rPr lang="ro-RO" cap="all" err="1"/>
              <a:t>number</a:t>
            </a:r>
            <a:r>
              <a:rPr lang="ro-RO"/>
              <a:t>(10),	</a:t>
            </a:r>
          </a:p>
          <a:p>
            <a:r>
              <a:rPr lang="ro-RO" err="1"/>
              <a:t>cod_dept			</a:t>
            </a:r>
            <a:r>
              <a:rPr lang="ro-RO" cap="all" err="1"/>
              <a:t>number</a:t>
            </a:r>
            <a:r>
              <a:rPr lang="ro-RO"/>
              <a:t>(10),</a:t>
            </a:r>
          </a:p>
          <a:p>
            <a:r>
              <a:rPr lang="ro-RO" err="1"/>
              <a:t>cod_tara			</a:t>
            </a:r>
            <a:r>
              <a:rPr lang="ro-RO" cap="all" err="1"/>
              <a:t>number</a:t>
            </a:r>
            <a:r>
              <a:rPr lang="ro-RO"/>
              <a:t>(10),</a:t>
            </a:r>
          </a:p>
          <a:p>
            <a:r>
              <a:rPr lang="ro-RO" cap="all" err="1"/>
              <a:t>foreign key</a:t>
            </a:r>
            <a:r>
              <a:rPr lang="ro-RO"/>
              <a:t>(cod_dept, cod_tara) </a:t>
            </a:r>
            <a:r>
              <a:rPr lang="ro-RO" cap="all" err="1"/>
              <a:t>references </a:t>
            </a:r>
            <a:r>
              <a:rPr lang="ro-RO"/>
              <a:t>departament(cod_dept, cod_tara));</a:t>
            </a:r>
          </a:p>
          <a:p>
            <a:endParaRPr lang="ro-RO"/>
          </a:p>
          <a:p>
            <a:endParaRPr lang="ro-RO"/>
          </a:p>
        </p:txBody>
      </p:sp>
    </p:spTree>
    <p:extLst>
      <p:ext uri="{BB962C8B-B14F-4D97-AF65-F5344CB8AC3E}">
        <p14:creationId xmlns:p14="http://schemas.microsoft.com/office/powerpoint/2010/main" val="1082385069"/>
      </p:ext>
    </p:extLst>
  </p:cSld>
  <p:clrMapOvr>
    <a:masterClrMapping/>
  </p:clrMapOvr>
  <p:transition/>
  <p:timing/>
</p:sld>
</file>

<file path=ppt/slides/slide2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A90307-6706-7B48-8860-D7198BBEF277}"/>
              </a:ext>
            </a:extLst>
          </p:cNvPr>
          <p:cNvSpPr>
            <a:spLocks noGrp="1"/>
          </p:cNvSpPr>
          <p:nvPr>
            <p:ph type="title"/>
          </p:nvPr>
        </p:nvSpPr>
        <p:spPr/>
        <p:txBody>
          <a:bodyPr/>
          <a:lstStyle/>
          <a:p>
            <a:r>
              <a:rPr lang="ro-RO" err="1"/>
              <a:t>Operaţii DML asupra vederilor bazate pe mai multe tabele (3)</a:t>
            </a:r>
          </a:p>
        </p:txBody>
      </p:sp>
      <p:sp>
        <p:nvSpPr>
          <p:cNvPr id="3" name="Content Placeholder 2">
            <a:extLst>
              <a:ext uri="{FF2B5EF4-FFF2-40B4-BE49-F238E27FC236}">
                <a16:creationId xmlns:a16="http://schemas.microsoft.com/office/drawing/2014/main" id="{62DB0E2E-07B6-4C49-A148-8ED759B5295F}"/>
              </a:ext>
            </a:extLst>
          </p:cNvPr>
          <p:cNvSpPr>
            <a:spLocks noGrp="1"/>
          </p:cNvSpPr>
          <p:nvPr>
            <p:ph idx="1"/>
          </p:nvPr>
        </p:nvSpPr>
        <p:spPr/>
        <p:txBody>
          <a:bodyPr>
            <a:normAutofit/>
          </a:bodyPr>
          <a:lstStyle/>
          <a:p>
            <a:r>
              <a:rPr lang="ro-RO" cap="all"/>
              <a:t>create view</a:t>
            </a:r>
            <a:r>
              <a:rPr lang="ro-RO"/>
              <a:t> sal_dept</a:t>
            </a:r>
            <a:endParaRPr lang="ro-RO"/>
          </a:p>
          <a:p>
            <a:r>
              <a:rPr lang="ro-RO"/>
              <a:t>(cod_salariat, nume, prenume, salariu, cod_dept, cod_tara, nume_dept)</a:t>
            </a:r>
          </a:p>
          <a:p>
            <a:r>
              <a:rPr lang="ro-RO" cap="all"/>
              <a:t>as select</a:t>
            </a:r>
            <a:r>
              <a:rPr lang="ro-RO"/>
              <a:t> s.cod_salariat, s.nume, s.prenume, s.salariu, s.cod_dept, s.cod_tara, d.nume_dept</a:t>
            </a:r>
            <a:endParaRPr lang="ro-RO"/>
          </a:p>
          <a:p>
            <a:r>
              <a:rPr lang="ro-RO" cap="all" err="1"/>
              <a:t>from </a:t>
            </a:r>
            <a:r>
              <a:rPr lang="ro-RO"/>
              <a:t>salariat s, departament d</a:t>
            </a:r>
          </a:p>
          <a:p>
            <a:r>
              <a:rPr lang="ro-RO" cap="all" err="1"/>
              <a:t>where</a:t>
            </a:r>
            <a:r>
              <a:rPr lang="ro-RO"/>
              <a:t> s.cod_dept = d.cod_dept</a:t>
            </a:r>
            <a:endParaRPr lang="ro-RO"/>
          </a:p>
          <a:p>
            <a:r>
              <a:rPr lang="ro-RO" cap="all" err="1"/>
              <a:t>and</a:t>
            </a:r>
            <a:r>
              <a:rPr lang="ro-RO"/>
              <a:t> s.cod_tara = d.cod_tara;</a:t>
            </a:r>
          </a:p>
          <a:p>
            <a:endParaRPr lang="ro-RO"/>
          </a:p>
          <a:p>
            <a:endParaRPr lang="ro-RO"/>
          </a:p>
        </p:txBody>
      </p:sp>
    </p:spTree>
    <p:extLst>
      <p:ext uri="{BB962C8B-B14F-4D97-AF65-F5344CB8AC3E}">
        <p14:creationId xmlns:p14="http://schemas.microsoft.com/office/powerpoint/2010/main" val="2635198908"/>
      </p:ext>
    </p:extLst>
  </p:cSld>
  <p:clrMapOvr>
    <a:masterClrMapping/>
  </p:clrMapOvr>
  <p:transition/>
  <p:timing/>
</p:sld>
</file>

<file path=ppt/slides/slide2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A90307-6706-7B48-8860-D7198BBEF277}"/>
              </a:ext>
            </a:extLst>
          </p:cNvPr>
          <p:cNvSpPr>
            <a:spLocks noGrp="1"/>
          </p:cNvSpPr>
          <p:nvPr>
            <p:ph type="title"/>
          </p:nvPr>
        </p:nvSpPr>
        <p:spPr/>
        <p:txBody>
          <a:bodyPr/>
          <a:lstStyle/>
          <a:p>
            <a:r>
              <a:rPr lang="ro-RO" err="1"/>
              <a:t>Operaţii DML asupra vederilor bazate pe mai multe tabele (4)</a:t>
            </a:r>
          </a:p>
        </p:txBody>
      </p:sp>
      <p:sp>
        <p:nvSpPr>
          <p:cNvPr id="3" name="Content Placeholder 2">
            <a:extLst>
              <a:ext uri="{FF2B5EF4-FFF2-40B4-BE49-F238E27FC236}">
                <a16:creationId xmlns:a16="http://schemas.microsoft.com/office/drawing/2014/main" id="{62DB0E2E-07B6-4C49-A148-8ED759B5295F}"/>
              </a:ext>
            </a:extLst>
          </p:cNvPr>
          <p:cNvSpPr>
            <a:spLocks noGrp="1"/>
          </p:cNvSpPr>
          <p:nvPr>
            <p:ph idx="1"/>
          </p:nvPr>
        </p:nvSpPr>
        <p:spPr/>
        <p:txBody>
          <a:bodyPr>
            <a:normAutofit/>
          </a:bodyPr>
          <a:lstStyle/>
          <a:p>
            <a:r>
              <a:rPr lang="ro-RO"/>
              <a:t>Un tabel de bază al vederii este </a:t>
            </a:r>
            <a:r>
              <a:rPr lang="ro-RO" i="1"/>
              <a:t>protejat prin cheie</a:t>
            </a:r>
            <a:r>
              <a:rPr lang="ro-RO"/>
              <a:t> (key-preserved table) dacă orice cheie selectată a tabelului este de asemenea şi cheie a vederii. </a:t>
            </a:r>
          </a:p>
          <a:p>
            <a:r>
              <a:rPr lang="ro-RO"/>
              <a:t>Tabelul salariat este protejat prin cheie și va putea fi actualizat.</a:t>
            </a:r>
          </a:p>
          <a:p>
            <a:r>
              <a:rPr lang="ro-RO"/>
              <a:t>Dacă o coloană provine dintr-o tabelă neprotejată prin cheie, atunci Oracle nu va putea identifica în mod unic înregistrarea care va trebui actualizată. </a:t>
            </a:r>
          </a:p>
          <a:p>
            <a:endParaRPr lang="ro-RO"/>
          </a:p>
          <a:p>
            <a:endParaRPr lang="ro-RO"/>
          </a:p>
        </p:txBody>
      </p:sp>
    </p:spTree>
    <p:extLst>
      <p:ext uri="{BB962C8B-B14F-4D97-AF65-F5344CB8AC3E}">
        <p14:creationId xmlns:p14="http://schemas.microsoft.com/office/powerpoint/2010/main" val="179381820"/>
      </p:ext>
    </p:extLst>
  </p:cSld>
  <p:clrMapOvr>
    <a:masterClrMapping/>
  </p:clrMapOvr>
  <p:transition/>
  <p:timing/>
</p:sld>
</file>

<file path=ppt/slides/slide2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C75099-15CD-2649-9C00-A7FCFF80A4AC}"/>
              </a:ext>
            </a:extLst>
          </p:cNvPr>
          <p:cNvSpPr>
            <a:spLocks noGrp="1"/>
          </p:cNvSpPr>
          <p:nvPr>
            <p:ph type="title"/>
          </p:nvPr>
        </p:nvSpPr>
        <p:spPr/>
        <p:txBody>
          <a:bodyPr/>
          <a:lstStyle/>
          <a:p>
            <a:r>
              <a:rPr lang="ro-RO" err="1"/>
              <a:t>Indecşi</a:t>
            </a:r>
            <a:endParaRPr lang="ro-RO"/>
          </a:p>
        </p:txBody>
      </p:sp>
      <p:sp>
        <p:nvSpPr>
          <p:cNvPr id="3" name="Content Placeholder 2">
            <a:extLst>
              <a:ext uri="{FF2B5EF4-FFF2-40B4-BE49-F238E27FC236}">
                <a16:creationId xmlns:a16="http://schemas.microsoft.com/office/drawing/2014/main" id="{3C19174F-9AC8-7340-867A-87FF4105F384}"/>
              </a:ext>
            </a:extLst>
          </p:cNvPr>
          <p:cNvSpPr>
            <a:spLocks noGrp="1"/>
          </p:cNvSpPr>
          <p:nvPr>
            <p:ph idx="1"/>
          </p:nvPr>
        </p:nvSpPr>
        <p:spPr/>
        <p:txBody>
          <a:bodyPr>
            <a:normAutofit/>
          </a:bodyPr>
          <a:lstStyle/>
          <a:p>
            <a:r>
              <a:rPr lang="ro-RO"/>
              <a:t>Structură opţională a bazei de date care permite accesarea directă a unui rând dintr-un tabel. </a:t>
            </a:r>
          </a:p>
          <a:p>
            <a:r>
              <a:rPr lang="ro-RO"/>
              <a:t>Pot fi creaţi pentru una sau mai multe coloane a unui tabel, </a:t>
            </a:r>
          </a:p>
          <a:p>
            <a:r>
              <a:rPr lang="ro-RO"/>
              <a:t>în acest ultim caz folosindu-se denumirea de </a:t>
            </a:r>
            <a:r>
              <a:rPr lang="ro-RO" i="1" err="1"/>
              <a:t>indecşi compuşi</a:t>
            </a:r>
            <a:r>
              <a:rPr lang="ro-RO"/>
              <a:t> sau </a:t>
            </a:r>
            <a:r>
              <a:rPr lang="ro-RO" i="1" err="1"/>
              <a:t>indecşi concatenaţi</a:t>
            </a:r>
            <a:r>
              <a:rPr lang="ro-RO"/>
              <a:t>. </a:t>
            </a:r>
          </a:p>
          <a:p>
            <a:r>
              <a:rPr lang="ro-RO"/>
              <a:t>Utilizat de către baza de date pentru a găsi rapid valori pentru coloana sau coloanele pentru care a fost creat indexul.</a:t>
            </a:r>
          </a:p>
          <a:p>
            <a:r>
              <a:rPr lang="ro-RO"/>
              <a:t>In loc să se parcurgă tabelul, se parcurge indexul (localizarea exactă a înregistrărilor prin ROWID). </a:t>
            </a:r>
          </a:p>
        </p:txBody>
      </p:sp>
    </p:spTree>
    <p:extLst>
      <p:ext uri="{BB962C8B-B14F-4D97-AF65-F5344CB8AC3E}">
        <p14:creationId xmlns:p14="http://schemas.microsoft.com/office/powerpoint/2010/main" val="3465376364"/>
      </p:ext>
    </p:extLst>
  </p:cSld>
  <p:clrMapOvr>
    <a:masterClrMapping/>
  </p:clrMapOvr>
  <p:transition/>
  <p:timing/>
</p:sld>
</file>

<file path=ppt/slides/slide2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C75099-15CD-2649-9C00-A7FCFF80A4AC}"/>
              </a:ext>
            </a:extLst>
          </p:cNvPr>
          <p:cNvSpPr>
            <a:spLocks noGrp="1"/>
          </p:cNvSpPr>
          <p:nvPr>
            <p:ph type="title"/>
          </p:nvPr>
        </p:nvSpPr>
        <p:spPr/>
        <p:txBody>
          <a:bodyPr/>
          <a:lstStyle/>
          <a:p>
            <a:r>
              <a:rPr lang="ro-RO" err="1"/>
              <a:t>Indecşi (2)</a:t>
            </a:r>
          </a:p>
        </p:txBody>
      </p:sp>
      <p:sp>
        <p:nvSpPr>
          <p:cNvPr id="3" name="Content Placeholder 2">
            <a:extLst>
              <a:ext uri="{FF2B5EF4-FFF2-40B4-BE49-F238E27FC236}">
                <a16:creationId xmlns:a16="http://schemas.microsoft.com/office/drawing/2014/main" id="{3C19174F-9AC8-7340-867A-87FF4105F384}"/>
              </a:ext>
            </a:extLst>
          </p:cNvPr>
          <p:cNvSpPr>
            <a:spLocks noGrp="1"/>
          </p:cNvSpPr>
          <p:nvPr>
            <p:ph idx="1"/>
          </p:nvPr>
        </p:nvSpPr>
        <p:spPr/>
        <p:txBody>
          <a:bodyPr>
            <a:normAutofit/>
          </a:bodyPr>
          <a:lstStyle/>
          <a:p>
            <a:r>
              <a:rPr lang="ro-RO" err="1"/>
              <a:t>Prezenţa indecşilor este transparentă pentru utilizator şi aplicaţie.</a:t>
            </a:r>
          </a:p>
          <a:p>
            <a:r>
              <a:rPr lang="ro-RO"/>
              <a:t>Sintaxa unei comenzi SQL nu este în nici un fel influenţată de existenţa indecşilor. </a:t>
            </a:r>
          </a:p>
          <a:p>
            <a:r>
              <a:rPr lang="ro-RO"/>
              <a:t>Rezultatele oricărei interogări vor fi aceleaşi indiferent dacă există indecşi sau nu. </a:t>
            </a:r>
          </a:p>
          <a:p>
            <a:r>
              <a:rPr lang="ro-RO"/>
              <a:t>Utilizarea corectă a acestora poate influenţa în cel mai mare grad eficienţa unei interogări.</a:t>
            </a:r>
          </a:p>
          <a:p>
            <a:endParaRPr lang="ro-RO"/>
          </a:p>
        </p:txBody>
      </p:sp>
    </p:spTree>
    <p:extLst>
      <p:ext uri="{BB962C8B-B14F-4D97-AF65-F5344CB8AC3E}">
        <p14:creationId xmlns:p14="http://schemas.microsoft.com/office/powerpoint/2010/main" val="1295061207"/>
      </p:ext>
    </p:extLst>
  </p:cSld>
  <p:clrMapOvr>
    <a:masterClrMapping/>
  </p:clrMapOvr>
  <p:transition/>
  <p:timing/>
</p:sld>
</file>

<file path=ppt/slides/slide2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C75099-15CD-2649-9C00-A7FCFF80A4AC}"/>
              </a:ext>
            </a:extLst>
          </p:cNvPr>
          <p:cNvSpPr>
            <a:spLocks noGrp="1"/>
          </p:cNvSpPr>
          <p:nvPr>
            <p:ph type="title"/>
          </p:nvPr>
        </p:nvSpPr>
        <p:spPr/>
        <p:txBody>
          <a:bodyPr/>
          <a:lstStyle/>
          <a:p>
            <a:r>
              <a:rPr lang="ro-RO" err="1"/>
              <a:t>Indecşi (3)</a:t>
            </a:r>
          </a:p>
        </p:txBody>
      </p:sp>
      <p:sp>
        <p:nvSpPr>
          <p:cNvPr id="3" name="Content Placeholder 2">
            <a:extLst>
              <a:ext uri="{FF2B5EF4-FFF2-40B4-BE49-F238E27FC236}">
                <a16:creationId xmlns:a16="http://schemas.microsoft.com/office/drawing/2014/main" id="{3C19174F-9AC8-7340-867A-87FF4105F384}"/>
              </a:ext>
            </a:extLst>
          </p:cNvPr>
          <p:cNvSpPr>
            <a:spLocks noGrp="1"/>
          </p:cNvSpPr>
          <p:nvPr>
            <p:ph idx="1"/>
          </p:nvPr>
        </p:nvSpPr>
        <p:spPr/>
        <p:txBody>
          <a:bodyPr>
            <a:normAutofit/>
          </a:bodyPr>
          <a:lstStyle/>
          <a:p>
            <a:r>
              <a:rPr lang="ro-RO" err="1"/>
              <a:t>Independenţi din punct de vedere fizic şi logic de datele din tabelul de bază. </a:t>
            </a:r>
          </a:p>
          <a:p>
            <a:r>
              <a:rPr lang="ro-RO"/>
              <a:t>Odată cu ştergerea unui tabel sunt şterşi şi indecşii asociaţi acestuia. </a:t>
            </a:r>
          </a:p>
        </p:txBody>
      </p:sp>
    </p:spTree>
    <p:extLst>
      <p:ext uri="{BB962C8B-B14F-4D97-AF65-F5344CB8AC3E}">
        <p14:creationId xmlns:p14="http://schemas.microsoft.com/office/powerpoint/2010/main" val="3969718060"/>
      </p:ext>
    </p:extLst>
  </p:cSld>
  <p:clrMapOvr>
    <a:masterClrMapping/>
  </p:clrMapOvr>
  <p:transition/>
  <p:timing/>
</p:sld>
</file>

<file path=ppt/slides/slide2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C75099-15CD-2649-9C00-A7FCFF80A4AC}"/>
              </a:ext>
            </a:extLst>
          </p:cNvPr>
          <p:cNvSpPr>
            <a:spLocks noGrp="1"/>
          </p:cNvSpPr>
          <p:nvPr>
            <p:ph type="title"/>
          </p:nvPr>
        </p:nvSpPr>
        <p:spPr/>
        <p:txBody>
          <a:bodyPr/>
          <a:lstStyle/>
          <a:p>
            <a:r>
              <a:rPr lang="ro-RO" err="1"/>
              <a:t>Indecşi (4)</a:t>
            </a:r>
          </a:p>
        </p:txBody>
      </p:sp>
      <p:sp>
        <p:nvSpPr>
          <p:cNvPr id="3" name="Content Placeholder 2">
            <a:extLst>
              <a:ext uri="{FF2B5EF4-FFF2-40B4-BE49-F238E27FC236}">
                <a16:creationId xmlns:a16="http://schemas.microsoft.com/office/drawing/2014/main" id="{3C19174F-9AC8-7340-867A-87FF4105F384}"/>
              </a:ext>
            </a:extLst>
          </p:cNvPr>
          <p:cNvSpPr>
            <a:spLocks noGrp="1"/>
          </p:cNvSpPr>
          <p:nvPr>
            <p:ph idx="1"/>
          </p:nvPr>
        </p:nvSpPr>
        <p:spPr/>
        <p:txBody>
          <a:bodyPr>
            <a:normAutofit/>
          </a:bodyPr>
          <a:lstStyle/>
          <a:p>
            <a:r>
              <a:rPr lang="ro-RO" err="1"/>
              <a:t>Indecşii: unici sau ne-unici. </a:t>
            </a:r>
          </a:p>
          <a:p>
            <a:r>
              <a:rPr lang="ro-RO"/>
              <a:t>Unici - nu va exista nici o pereche de linii care să aibă valori identice pentru coloana sau grupul de coloane pentru care a fost definit indexul. </a:t>
            </a:r>
          </a:p>
          <a:p>
            <a:r>
              <a:rPr lang="ro-RO"/>
              <a:t>Valorile Null nu sunt considerate pentru unicitate. </a:t>
            </a:r>
          </a:p>
        </p:txBody>
      </p:sp>
    </p:spTree>
    <p:extLst>
      <p:ext uri="{BB962C8B-B14F-4D97-AF65-F5344CB8AC3E}">
        <p14:creationId xmlns:p14="http://schemas.microsoft.com/office/powerpoint/2010/main" val="1465516747"/>
      </p:ext>
    </p:extLst>
  </p:cSld>
  <p:clrMapOvr>
    <a:masterClrMapping/>
  </p:clrMapOvr>
  <p:transition/>
  <p:timing/>
</p:sld>
</file>

<file path=ppt/slides/slide2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C75099-15CD-2649-9C00-A7FCFF80A4AC}"/>
              </a:ext>
            </a:extLst>
          </p:cNvPr>
          <p:cNvSpPr>
            <a:spLocks noGrp="1"/>
          </p:cNvSpPr>
          <p:nvPr>
            <p:ph type="title"/>
          </p:nvPr>
        </p:nvSpPr>
        <p:spPr/>
        <p:txBody>
          <a:bodyPr/>
          <a:lstStyle/>
          <a:p>
            <a:r>
              <a:rPr lang="ro-RO" err="1"/>
              <a:t>Indecşi (5)</a:t>
            </a:r>
          </a:p>
        </p:txBody>
      </p:sp>
      <p:sp>
        <p:nvSpPr>
          <p:cNvPr id="3" name="Content Placeholder 2">
            <a:extLst>
              <a:ext uri="{FF2B5EF4-FFF2-40B4-BE49-F238E27FC236}">
                <a16:creationId xmlns:a16="http://schemas.microsoft.com/office/drawing/2014/main" id="{3C19174F-9AC8-7340-867A-87FF4105F384}"/>
              </a:ext>
            </a:extLst>
          </p:cNvPr>
          <p:cNvSpPr>
            <a:spLocks noGrp="1"/>
          </p:cNvSpPr>
          <p:nvPr>
            <p:ph idx="1"/>
          </p:nvPr>
        </p:nvSpPr>
        <p:spPr/>
        <p:txBody>
          <a:bodyPr>
            <a:normAutofit/>
          </a:bodyPr>
          <a:lstStyle/>
          <a:p>
            <a:r>
              <a:rPr lang="ro-RO"/>
              <a:t>Odată definit, un index este actualizat de către baza de date ori de câte ori au loc modificări ale datelor tabelului. </a:t>
            </a:r>
          </a:p>
          <a:p>
            <a:r>
              <a:rPr lang="ro-RO"/>
              <a:t>Efect: încetinirea acestor operaţii asupra datelor tabelului. </a:t>
            </a:r>
          </a:p>
        </p:txBody>
      </p:sp>
    </p:spTree>
    <p:extLst>
      <p:ext uri="{BB962C8B-B14F-4D97-AF65-F5344CB8AC3E}">
        <p14:creationId xmlns:p14="http://schemas.microsoft.com/office/powerpoint/2010/main" val="1139291184"/>
      </p:ext>
    </p:extLst>
  </p:cSld>
  <p:clrMapOvr>
    <a:masterClrMapping/>
  </p:clrMapOvr>
  <p:transition/>
  <p:timing/>
</p:sld>
</file>

<file path=ppt/slides/slide2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B5F553A-CF4E-4745-A32E-8C8EDB1EAF05}"/>
              </a:ext>
            </a:extLst>
          </p:cNvPr>
          <p:cNvSpPr>
            <a:spLocks noGrp="1"/>
          </p:cNvSpPr>
          <p:nvPr>
            <p:ph type="title"/>
          </p:nvPr>
        </p:nvSpPr>
        <p:spPr/>
        <p:txBody>
          <a:bodyPr/>
          <a:lstStyle/>
          <a:p>
            <a:r>
              <a:rPr lang="ro-RO"/>
              <a:t>Ce tabele trebuie indexate </a:t>
            </a:r>
          </a:p>
        </p:txBody>
      </p:sp>
      <p:sp>
        <p:nvSpPr>
          <p:cNvPr id="3" name="Content Placeholder 2">
            <a:extLst>
              <a:ext uri="{FF2B5EF4-FFF2-40B4-BE49-F238E27FC236}">
                <a16:creationId xmlns:a16="http://schemas.microsoft.com/office/drawing/2014/main" id="{E620EA60-B20C-7549-AA8E-37E84C2A78CA}"/>
              </a:ext>
            </a:extLst>
          </p:cNvPr>
          <p:cNvSpPr>
            <a:spLocks noGrp="1"/>
          </p:cNvSpPr>
          <p:nvPr>
            <p:ph idx="1"/>
          </p:nvPr>
        </p:nvSpPr>
        <p:spPr/>
        <p:txBody>
          <a:bodyPr>
            <a:normAutofit lnSpcReduction="10000"/>
          </a:bodyPr>
          <a:lstStyle/>
          <a:p>
            <a:pPr lvl="0"/>
            <a:r>
              <a:rPr lang="ro-RO"/>
              <a:t>pentru care majoritatea interogărilor selectează doar un număr redus de rânduri (sub 5%)</a:t>
            </a:r>
          </a:p>
          <a:p>
            <a:pPr lvl="0"/>
            <a:r>
              <a:rPr lang="ro-RO"/>
              <a:t>nu conţin puţine înregistrări deoarece în acest caz accesul secvenţial va fi mai rapid.</a:t>
            </a:r>
          </a:p>
          <a:p>
            <a:pPr lvl="0"/>
            <a:r>
              <a:rPr lang="ro-RO"/>
              <a:t>sunt interogate folosind clauze SQL simple. (Clauzele SQL mai complexe nu folosesc cu aceeaşi eficienţă indecşii.)</a:t>
            </a:r>
          </a:p>
          <a:p>
            <a:pPr lvl="0"/>
            <a:r>
              <a:rPr lang="ro-RO"/>
              <a:t>nu sunt actualizate frecvent. (Inserările, modificările şi ştergerile sunt îngreunate de existenţa indecşilor.)</a:t>
            </a:r>
          </a:p>
          <a:p>
            <a:pPr lvl="0"/>
            <a:r>
              <a:rPr lang="ro-RO"/>
              <a:t>nu au valori duplicate în coloanele care apar în clauza WHERE a celor mai frecvente interogări.</a:t>
            </a:r>
          </a:p>
          <a:p>
            <a:endParaRPr lang="ro-RO"/>
          </a:p>
        </p:txBody>
      </p:sp>
    </p:spTree>
    <p:extLst>
      <p:ext uri="{BB962C8B-B14F-4D97-AF65-F5344CB8AC3E}">
        <p14:creationId xmlns:p14="http://schemas.microsoft.com/office/powerpoint/2010/main" val="3760111881"/>
      </p:ext>
    </p:extLst>
  </p:cSld>
  <p:clrMapOvr>
    <a:masterClrMapping/>
  </p:clrMapOvr>
  <p:transition/>
  <p:timing/>
</p:sld>
</file>

<file path=ppt/slides/slide2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2B748A9-F701-154F-896C-FAFC28C1340C}"/>
              </a:ext>
            </a:extLst>
          </p:cNvPr>
          <p:cNvSpPr>
            <a:spLocks noGrp="1"/>
          </p:cNvSpPr>
          <p:nvPr>
            <p:ph type="title"/>
          </p:nvPr>
        </p:nvSpPr>
        <p:spPr/>
        <p:txBody>
          <a:bodyPr/>
          <a:lstStyle/>
          <a:p>
            <a:r>
              <a:rPr lang="ro-RO"/>
              <a:t>Ce coloane trebuie indexate</a:t>
            </a:r>
          </a:p>
        </p:txBody>
      </p:sp>
      <p:sp>
        <p:nvSpPr>
          <p:cNvPr id="3" name="Content Placeholder 2">
            <a:extLst>
              <a:ext uri="{FF2B5EF4-FFF2-40B4-BE49-F238E27FC236}">
                <a16:creationId xmlns:a16="http://schemas.microsoft.com/office/drawing/2014/main" id="{586E74CF-653E-E44B-A162-1F09EA6C1847}"/>
              </a:ext>
            </a:extLst>
          </p:cNvPr>
          <p:cNvSpPr>
            <a:spLocks noGrp="1"/>
          </p:cNvSpPr>
          <p:nvPr>
            <p:ph idx="1"/>
          </p:nvPr>
        </p:nvSpPr>
        <p:spPr/>
        <p:txBody>
          <a:bodyPr>
            <a:normAutofit fontScale="92500" lnSpcReduction="20000"/>
          </a:bodyPr>
          <a:lstStyle/>
          <a:p>
            <a:pPr lvl="0"/>
            <a:r>
              <a:rPr lang="ro-RO"/>
              <a:t>coloanele cele mai frecvent folosite în clauza WHERE a interogărilor.</a:t>
            </a:r>
          </a:p>
          <a:p>
            <a:pPr lvl="0"/>
            <a:r>
              <a:rPr lang="ro-RO"/>
              <a:t>coloane care au multe valori distncte. (Pentru cele cu putine valori distincte se foloseste indexul de tip bitmap).</a:t>
            </a:r>
          </a:p>
          <a:p>
            <a:pPr lvl="0"/>
            <a:r>
              <a:rPr lang="ro-RO"/>
              <a:t>coloanele care au  valori unice sunt candidate foarte bune pentru indexare. (indecsi creatu automat pentru coloanele definite ca </a:t>
            </a:r>
            <a:r>
              <a:rPr lang="ro-RO" cap="all" err="1"/>
              <a:t>primary key</a:t>
            </a:r>
            <a:r>
              <a:rPr lang="ro-RO"/>
              <a:t> sau </a:t>
            </a:r>
            <a:r>
              <a:rPr lang="ro-RO" cap="all" err="1"/>
              <a:t>unique)</a:t>
            </a:r>
            <a:r>
              <a:rPr lang="ro-RO"/>
              <a:t>.</a:t>
            </a:r>
          </a:p>
          <a:p>
            <a:pPr lvl="0"/>
            <a:r>
              <a:rPr lang="ro-RO"/>
              <a:t>Coloanele care sunt folosite pentru a face legătura dintre tabele (chei străine) sunt în general candidate pentru indexare. </a:t>
            </a:r>
          </a:p>
          <a:p>
            <a:pPr lvl="0"/>
            <a:r>
              <a:rPr lang="ro-RO"/>
              <a:t>Folosirea indecşilor compuşi poate fi mai eficientă decât a celor individuali</a:t>
            </a:r>
          </a:p>
          <a:p>
            <a:pPr lvl="1"/>
            <a:r>
              <a:rPr lang="ro-RO"/>
              <a:t>e.g. când două coloane nu sunt unice fiecare în parte dar combinaţia lor are în majoritate valori unice;</a:t>
            </a:r>
          </a:p>
          <a:p>
            <a:pPr lvl="1"/>
            <a:r>
              <a:rPr lang="ro-RO"/>
              <a:t>când interogările uzuale ale tabelului conţin în clauza </a:t>
            </a:r>
            <a:r>
              <a:rPr lang="ro-RO" cap="all" err="1"/>
              <a:t>where</a:t>
            </a:r>
            <a:r>
              <a:rPr lang="ro-RO"/>
              <a:t> mai multe coloane individuale legate prin AND.</a:t>
            </a:r>
          </a:p>
          <a:p>
            <a:endParaRPr lang="ro-RO"/>
          </a:p>
        </p:txBody>
      </p:sp>
    </p:spTree>
    <p:extLst>
      <p:ext uri="{BB962C8B-B14F-4D97-AF65-F5344CB8AC3E}">
        <p14:creationId xmlns:p14="http://schemas.microsoft.com/office/powerpoint/2010/main" val="2010806805"/>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E90F7A-091B-A941-9AFC-31EF893F1590}"/>
              </a:ext>
            </a:extLst>
          </p:cNvPr>
          <p:cNvSpPr>
            <a:spLocks noGrp="1"/>
          </p:cNvSpPr>
          <p:nvPr>
            <p:ph type="title"/>
          </p:nvPr>
        </p:nvSpPr>
        <p:spPr/>
        <p:txBody>
          <a:bodyPr/>
          <a:lstStyle/>
          <a:p>
            <a:r>
              <a:rPr lang="ro-RO"/>
              <a:t>Entitate</a:t>
            </a:r>
          </a:p>
        </p:txBody>
      </p:sp>
      <p:sp>
        <p:nvSpPr>
          <p:cNvPr id="3" name="Content Placeholder 2">
            <a:extLst>
              <a:ext uri="{FF2B5EF4-FFF2-40B4-BE49-F238E27FC236}">
                <a16:creationId xmlns:a16="http://schemas.microsoft.com/office/drawing/2014/main" id="{FFF0AECB-A5B8-4A43-A71B-88B208B5ED11}"/>
              </a:ext>
            </a:extLst>
          </p:cNvPr>
          <p:cNvSpPr>
            <a:spLocks noGrp="1"/>
          </p:cNvSpPr>
          <p:nvPr>
            <p:ph idx="1"/>
          </p:nvPr>
        </p:nvSpPr>
        <p:spPr/>
        <p:txBody>
          <a:bodyPr/>
          <a:lstStyle/>
          <a:p>
            <a:r>
              <a:rPr lang="ro-RO"/>
              <a:t>obiect de interes şi pentru care trebuie să existe date înregistrate </a:t>
            </a:r>
          </a:p>
          <a:p>
            <a:pPr lvl="1"/>
            <a:r>
              <a:rPr lang="ro-RO"/>
              <a:t>obiect tangibil </a:t>
            </a:r>
          </a:p>
          <a:p>
            <a:pPr lvl="1"/>
            <a:r>
              <a:rPr lang="ro-RO"/>
              <a:t>obiect abstract</a:t>
            </a:r>
          </a:p>
        </p:txBody>
      </p:sp>
    </p:spTree>
    <p:extLst>
      <p:ext uri="{BB962C8B-B14F-4D97-AF65-F5344CB8AC3E}">
        <p14:creationId xmlns:p14="http://schemas.microsoft.com/office/powerpoint/2010/main" val="3072429668"/>
      </p:ext>
    </p:extLst>
  </p:cSld>
  <p:clrMapOvr>
    <a:masterClrMapping/>
  </p:clrMapOvr>
  <p:transition/>
  <p:timing/>
</p:sld>
</file>

<file path=ppt/slides/slide2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882E7CD-5E49-3F41-A4C2-CB64DF7B1C8E}"/>
              </a:ext>
            </a:extLst>
          </p:cNvPr>
          <p:cNvSpPr>
            <a:spLocks noGrp="1"/>
          </p:cNvSpPr>
          <p:nvPr>
            <p:ph type="title"/>
          </p:nvPr>
        </p:nvSpPr>
        <p:spPr/>
        <p:txBody>
          <a:bodyPr/>
          <a:lstStyle/>
          <a:p>
            <a:r>
              <a:rPr lang="ro-RO"/>
              <a:t>Tipuri de indecşi</a:t>
            </a:r>
            <a:endParaRPr lang="ro-RO"/>
          </a:p>
        </p:txBody>
      </p:sp>
      <p:sp>
        <p:nvSpPr>
          <p:cNvPr id="3" name="Content Placeholder 2">
            <a:extLst>
              <a:ext uri="{FF2B5EF4-FFF2-40B4-BE49-F238E27FC236}">
                <a16:creationId xmlns:a16="http://schemas.microsoft.com/office/drawing/2014/main" id="{A4E6264F-4B42-1B46-841E-12BC66B51A70}"/>
              </a:ext>
            </a:extLst>
          </p:cNvPr>
          <p:cNvSpPr>
            <a:spLocks noGrp="1"/>
          </p:cNvSpPr>
          <p:nvPr>
            <p:ph idx="1"/>
          </p:nvPr>
        </p:nvSpPr>
        <p:spPr/>
        <p:txBody>
          <a:bodyPr/>
          <a:lstStyle/>
          <a:p>
            <a:r>
              <a:rPr lang="ro-RO"/>
              <a:t>Index de tip arbore B*</a:t>
            </a:r>
          </a:p>
          <a:p>
            <a:r>
              <a:rPr lang="ro-RO"/>
              <a:t>Index cu cheie inversă</a:t>
            </a:r>
          </a:p>
          <a:p>
            <a:r>
              <a:rPr lang="ro-RO"/>
              <a:t>Index de tip bitmap</a:t>
            </a:r>
            <a:endParaRPr lang="ro-RO"/>
          </a:p>
          <a:p>
            <a:endParaRPr lang="ro-RO"/>
          </a:p>
        </p:txBody>
      </p:sp>
    </p:spTree>
    <p:extLst>
      <p:ext uri="{BB962C8B-B14F-4D97-AF65-F5344CB8AC3E}">
        <p14:creationId xmlns:p14="http://schemas.microsoft.com/office/powerpoint/2010/main" val="2900110280"/>
      </p:ext>
    </p:extLst>
  </p:cSld>
  <p:clrMapOvr>
    <a:masterClrMapping/>
  </p:clrMapOvr>
  <p:transition/>
  <p:timing/>
</p:sld>
</file>

<file path=ppt/slides/slide2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C3A7FFC-020E-F340-8B64-30BCFDB06306}"/>
              </a:ext>
            </a:extLst>
          </p:cNvPr>
          <p:cNvSpPr>
            <a:spLocks noGrp="1"/>
          </p:cNvSpPr>
          <p:nvPr>
            <p:ph type="title"/>
          </p:nvPr>
        </p:nvSpPr>
        <p:spPr/>
        <p:txBody>
          <a:bodyPr/>
          <a:lstStyle/>
          <a:p>
            <a:r>
              <a:rPr lang="ro-RO"/>
              <a:t>Index de tip arbore B*</a:t>
            </a:r>
          </a:p>
        </p:txBody>
      </p:sp>
      <p:sp>
        <p:nvSpPr>
          <p:cNvPr id="3" name="Content Placeholder 2">
            <a:extLst>
              <a:ext uri="{FF2B5EF4-FFF2-40B4-BE49-F238E27FC236}">
                <a16:creationId xmlns:a16="http://schemas.microsoft.com/office/drawing/2014/main" id="{923CCC7F-A1D6-FB4A-849A-DA43460225C1}"/>
              </a:ext>
            </a:extLst>
          </p:cNvPr>
          <p:cNvSpPr>
            <a:spLocks noGrp="1"/>
          </p:cNvSpPr>
          <p:nvPr>
            <p:ph idx="1"/>
          </p:nvPr>
        </p:nvSpPr>
        <p:spPr/>
        <p:txBody>
          <a:bodyPr/>
          <a:lstStyle/>
          <a:p>
            <a:r>
              <a:rPr lang="ro-RO"/>
              <a:t>Index de tip arbore B* (B*-tree index sau balanced tree index).</a:t>
            </a:r>
          </a:p>
          <a:p>
            <a:r>
              <a:rPr lang="ro-RO"/>
              <a:t>Cel mai întâlnit tip de index folosit de Oracle</a:t>
            </a:r>
          </a:p>
          <a:p>
            <a:r>
              <a:rPr lang="ro-RO"/>
              <a:t>Arbore B* - arbore în care pentru găsirea oricărei valori din arbore sunt necesari acelaşi număr de paşi, indiferent de valoarea căutată</a:t>
            </a:r>
          </a:p>
          <a:p>
            <a:r>
              <a:rPr lang="ro-RO"/>
              <a:t>Un arbore B* este întotdeauna balansat, adică distanţa de la vârf la oricare nod frunză este aceeaşi pentru toate nodurile. </a:t>
            </a:r>
          </a:p>
          <a:p>
            <a:r>
              <a:rPr lang="ro-RO"/>
              <a:t>Blocurile frunză ale indexului conţin toate valorile datelor indexate şi valoarea ROWID a rândului asociat pentru fiecare dintre aceste valori.</a:t>
            </a:r>
          </a:p>
        </p:txBody>
      </p:sp>
    </p:spTree>
    <p:extLst>
      <p:ext uri="{BB962C8B-B14F-4D97-AF65-F5344CB8AC3E}">
        <p14:creationId xmlns:p14="http://schemas.microsoft.com/office/powerpoint/2010/main" val="2462235971"/>
      </p:ext>
    </p:extLst>
  </p:cSld>
  <p:clrMapOvr>
    <a:masterClrMapping/>
  </p:clrMapOvr>
  <p:transition/>
  <p:timing/>
</p:sld>
</file>

<file path=ppt/slides/slide2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C3A7FFC-020E-F340-8B64-30BCFDB06306}"/>
              </a:ext>
            </a:extLst>
          </p:cNvPr>
          <p:cNvSpPr>
            <a:spLocks noGrp="1"/>
          </p:cNvSpPr>
          <p:nvPr>
            <p:ph type="title"/>
          </p:nvPr>
        </p:nvSpPr>
        <p:spPr/>
        <p:txBody>
          <a:bodyPr/>
          <a:lstStyle/>
          <a:p>
            <a:r>
              <a:rPr lang="ro-RO"/>
              <a:t>Index de tip arbore B* - exemplu</a:t>
            </a:r>
          </a:p>
        </p:txBody>
      </p:sp>
      <p:sp>
        <p:nvSpPr>
          <p:cNvPr id="3" name="Content Placeholder 2">
            <a:extLst>
              <a:ext uri="{FF2B5EF4-FFF2-40B4-BE49-F238E27FC236}">
                <a16:creationId xmlns:a16="http://schemas.microsoft.com/office/drawing/2014/main" id="{923CCC7F-A1D6-FB4A-849A-DA43460225C1}"/>
              </a:ext>
            </a:extLst>
          </p:cNvPr>
          <p:cNvSpPr>
            <a:spLocks noGrp="1"/>
          </p:cNvSpPr>
          <p:nvPr>
            <p:ph idx="1"/>
          </p:nvPr>
        </p:nvSpPr>
        <p:spPr/>
        <p:txBody>
          <a:bodyPr/>
          <a:lstStyle/>
          <a:p>
            <a:endParaRPr lang="ro-RO"/>
          </a:p>
        </p:txBody>
      </p:sp>
      <p:sp>
        <p:nvSpPr>
          <p:cNvPr id="4" name="Rectangle 2">
            <a:extLst>
              <a:ext uri="{FF2B5EF4-FFF2-40B4-BE49-F238E27FC236}">
                <a16:creationId xmlns:a16="http://schemas.microsoft.com/office/drawing/2014/main" id="{8758F0BA-BB39-A342-829B-9EEBA603174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024FB691-FAD9-7848-85FF-0186C595F084}"/>
              </a:ext>
            </a:extLst>
          </p:cNvPr>
          <p:cNvGraphicFramePr>
            <a:graphicFrameLocks noChangeAspect="1"/>
          </p:cNvGraphicFramePr>
          <p:nvPr>
            <p:extLst>
              <p:ext uri="{D42A27DB-BD31-4B8C-83A1-F6EECF244321}">
                <p14:modId xmlns:p14="http://schemas.microsoft.com/office/powerpoint/2010/main" val="3349911430"/>
              </p:ext>
            </p:extLst>
          </p:nvPr>
        </p:nvGraphicFramePr>
        <p:xfrm>
          <a:off x="2491026" y="1825625"/>
          <a:ext cx="6787416" cy="4351338"/>
        </p:xfrm>
        <a:graphic>
          <a:graphicData uri="http://schemas.openxmlformats.org/presentationml/2006/ole">
            <mc:AlternateContent>
              <mc:Choice xmlns:v="urn:schemas-microsoft-com:vml" Requires="v">
                <p:oleObj spid="_x0000_s1048" name="Picture" r:id="rId2" imgW="15392400" imgH="9880600" progId="Word.Picture.8">
                  <p:embed/>
                </p:oleObj>
              </mc:Choice>
              <mc:Fallback>
                <p:oleObj name="Picture" r:id="rId2" imgW="15392400" imgH="98806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491026" y="1825625"/>
                        <a:ext cx="6787416" cy="4351338"/>
                      </a:xfrm>
                      <a:prstGeom prst="rect">
                        <a:avLst/>
                      </a:prstGeom>
                      <a:noFill/>
                    </p:spPr>
                  </p:pic>
                </p:oleObj>
              </mc:Fallback>
            </mc:AlternateContent>
          </a:graphicData>
        </a:graphic>
      </p:graphicFrame>
    </p:spTree>
    <p:extLst>
      <p:ext uri="{BB962C8B-B14F-4D97-AF65-F5344CB8AC3E}">
        <p14:creationId xmlns:p14="http://schemas.microsoft.com/office/powerpoint/2010/main" val="3475577384"/>
      </p:ext>
    </p:extLst>
  </p:cSld>
  <p:clrMapOvr>
    <a:masterClrMapping/>
  </p:clrMapOvr>
  <p:transition/>
  <p:timing/>
</p:sld>
</file>

<file path=ppt/slides/slide2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C3A7FFC-020E-F340-8B64-30BCFDB06306}"/>
              </a:ext>
            </a:extLst>
          </p:cNvPr>
          <p:cNvSpPr>
            <a:spLocks noGrp="1"/>
          </p:cNvSpPr>
          <p:nvPr>
            <p:ph type="title"/>
          </p:nvPr>
        </p:nvSpPr>
        <p:spPr/>
        <p:txBody>
          <a:bodyPr/>
          <a:lstStyle/>
          <a:p>
            <a:r>
              <a:rPr lang="ro-RO" err="1"/>
              <a:t>Cautare in indexul de tip arbore B*</a:t>
            </a:r>
          </a:p>
        </p:txBody>
      </p:sp>
      <p:sp>
        <p:nvSpPr>
          <p:cNvPr id="3" name="Content Placeholder 2">
            <a:extLst>
              <a:ext uri="{FF2B5EF4-FFF2-40B4-BE49-F238E27FC236}">
                <a16:creationId xmlns:a16="http://schemas.microsoft.com/office/drawing/2014/main" id="{923CCC7F-A1D6-FB4A-849A-DA43460225C1}"/>
              </a:ext>
            </a:extLst>
          </p:cNvPr>
          <p:cNvSpPr>
            <a:spLocks noGrp="1"/>
          </p:cNvSpPr>
          <p:nvPr>
            <p:ph idx="1"/>
          </p:nvPr>
        </p:nvSpPr>
        <p:spPr/>
        <p:txBody>
          <a:bodyPr/>
          <a:lstStyle/>
          <a:p>
            <a:r>
              <a:rPr lang="ro-RO"/>
              <a:t>Algoritmul de căutare compară valoarea cerută cu valorile din nivelul superior de blocuri; </a:t>
            </a:r>
          </a:p>
          <a:p>
            <a:r>
              <a:rPr lang="ro-RO"/>
              <a:t>în funcţie de această comparaţie, valoarea căutată este apoi comparată cu unul din blocurile inferioare şi comparaţia continuă până când se ajunge la blocurile frunză. </a:t>
            </a:r>
          </a:p>
        </p:txBody>
      </p:sp>
    </p:spTree>
    <p:extLst>
      <p:ext uri="{BB962C8B-B14F-4D97-AF65-F5344CB8AC3E}">
        <p14:creationId xmlns:p14="http://schemas.microsoft.com/office/powerpoint/2010/main" val="725791107"/>
      </p:ext>
    </p:extLst>
  </p:cSld>
  <p:clrMapOvr>
    <a:masterClrMapping/>
  </p:clrMapOvr>
  <p:transition/>
  <p:timing/>
</p:sld>
</file>

<file path=ppt/slides/slide2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C3A7FFC-020E-F340-8B64-30BCFDB06306}"/>
              </a:ext>
            </a:extLst>
          </p:cNvPr>
          <p:cNvSpPr>
            <a:spLocks noGrp="1"/>
          </p:cNvSpPr>
          <p:nvPr>
            <p:ph type="title"/>
          </p:nvPr>
        </p:nvSpPr>
        <p:spPr/>
        <p:txBody>
          <a:bodyPr/>
          <a:lstStyle/>
          <a:p>
            <a:r>
              <a:rPr lang="ro-RO"/>
              <a:t>Modificarea indexului de tip arbore B*</a:t>
            </a:r>
          </a:p>
        </p:txBody>
      </p:sp>
      <p:sp>
        <p:nvSpPr>
          <p:cNvPr id="3" name="Content Placeholder 2">
            <a:extLst>
              <a:ext uri="{FF2B5EF4-FFF2-40B4-BE49-F238E27FC236}">
                <a16:creationId xmlns:a16="http://schemas.microsoft.com/office/drawing/2014/main" id="{923CCC7F-A1D6-FB4A-849A-DA43460225C1}"/>
              </a:ext>
            </a:extLst>
          </p:cNvPr>
          <p:cNvSpPr>
            <a:spLocks noGrp="1"/>
          </p:cNvSpPr>
          <p:nvPr>
            <p:ph idx="1"/>
          </p:nvPr>
        </p:nvSpPr>
        <p:spPr/>
        <p:txBody>
          <a:bodyPr/>
          <a:lstStyle/>
          <a:p>
            <a:r>
              <a:rPr lang="ro-RO"/>
              <a:t>Când un bloc frunză se umple, este creat un bloc nou. </a:t>
            </a:r>
          </a:p>
          <a:p>
            <a:r>
              <a:rPr lang="ro-RO"/>
              <a:t>Unele informaţii din blocul plin sunt mutate în noul bloc, acesta din urmă devenind bloc frunză. </a:t>
            </a:r>
          </a:p>
          <a:p>
            <a:r>
              <a:rPr lang="ro-RO"/>
              <a:t>Deoarece un arbore B* este un arbore balansat, activităţile într-un index nu se termină aici, </a:t>
            </a:r>
          </a:p>
          <a:p>
            <a:r>
              <a:rPr lang="ro-RO"/>
              <a:t>ducând uneori până la schimbarea informaţiilor din nodul rădăcină al arborelui sau chiar până la înlocuirea nodului rădăcină cu un altul. </a:t>
            </a:r>
          </a:p>
        </p:txBody>
      </p:sp>
    </p:spTree>
    <p:extLst>
      <p:ext uri="{BB962C8B-B14F-4D97-AF65-F5344CB8AC3E}">
        <p14:creationId xmlns:p14="http://schemas.microsoft.com/office/powerpoint/2010/main" val="1069750551"/>
      </p:ext>
    </p:extLst>
  </p:cSld>
  <p:clrMapOvr>
    <a:masterClrMapping/>
  </p:clrMapOvr>
  <p:transition/>
  <p:timing/>
</p:sld>
</file>

<file path=ppt/slides/slide2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CBB713C-AD2C-A64E-A4EF-AEAD8EC56917}"/>
              </a:ext>
            </a:extLst>
          </p:cNvPr>
          <p:cNvSpPr>
            <a:spLocks noGrp="1"/>
          </p:cNvSpPr>
          <p:nvPr>
            <p:ph type="title"/>
          </p:nvPr>
        </p:nvSpPr>
        <p:spPr/>
        <p:txBody>
          <a:bodyPr/>
          <a:lstStyle/>
          <a:p>
            <a:r>
              <a:rPr lang="ro-RO"/>
              <a:t>Index cu cheie inversă (reverse-key index) </a:t>
            </a:r>
          </a:p>
        </p:txBody>
      </p:sp>
      <p:sp>
        <p:nvSpPr>
          <p:cNvPr id="3" name="Content Placeholder 2">
            <a:extLst>
              <a:ext uri="{FF2B5EF4-FFF2-40B4-BE49-F238E27FC236}">
                <a16:creationId xmlns:a16="http://schemas.microsoft.com/office/drawing/2014/main" id="{815A5252-AB67-3346-AEA9-B4CFC16646F2}"/>
              </a:ext>
            </a:extLst>
          </p:cNvPr>
          <p:cNvSpPr>
            <a:spLocks noGrp="1"/>
          </p:cNvSpPr>
          <p:nvPr>
            <p:ph idx="1"/>
          </p:nvPr>
        </p:nvSpPr>
        <p:spPr/>
        <p:txBody>
          <a:bodyPr>
            <a:normAutofit/>
          </a:bodyPr>
          <a:lstStyle/>
          <a:p>
            <a:r>
              <a:rPr lang="ro-RO"/>
              <a:t>Bazat tot pe un arbore B*</a:t>
            </a:r>
          </a:p>
          <a:p>
            <a:r>
              <a:rPr lang="ro-RO"/>
              <a:t>O  metodă de a îmbunătăţi anumite tipuri de căutări. </a:t>
            </a:r>
          </a:p>
          <a:p>
            <a:r>
              <a:rPr lang="ro-RO"/>
              <a:t>E.g. o coloană indexată ce conţine mii de nume ce încep cu litera ’S’.</a:t>
            </a:r>
          </a:p>
          <a:p>
            <a:r>
              <a:rPr lang="ro-RO"/>
              <a:t>În momentul în care se doreşte inserarea mai multor înregistrări ce încep cu litera ‘S’ pot apărea ştrangulări ale operaţiilor de citire/scriere deoarece modificările în index-ul asociat coloanei vor apărea în acelaşi nod al arborelui. </a:t>
            </a:r>
          </a:p>
          <a:p>
            <a:r>
              <a:rPr lang="ro-RO" err="1"/>
              <a:t>Indecşii cu cheie inversă stochează datele în mod invers. </a:t>
            </a:r>
          </a:p>
          <a:p>
            <a:r>
              <a:rPr lang="ro-RO"/>
              <a:t>E.g. ‘SANDU’ va fi stocat ca ‘UDNAS’. </a:t>
            </a:r>
          </a:p>
        </p:txBody>
      </p:sp>
    </p:spTree>
    <p:extLst>
      <p:ext uri="{BB962C8B-B14F-4D97-AF65-F5344CB8AC3E}">
        <p14:creationId xmlns:p14="http://schemas.microsoft.com/office/powerpoint/2010/main" val="3834342640"/>
      </p:ext>
    </p:extLst>
  </p:cSld>
  <p:clrMapOvr>
    <a:masterClrMapping/>
  </p:clrMapOvr>
  <p:transition/>
  <p:timing/>
</p:sld>
</file>

<file path=ppt/slides/slide2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40062BB-E4E4-0A4D-8D5C-D83DF74DD381}"/>
              </a:ext>
            </a:extLst>
          </p:cNvPr>
          <p:cNvSpPr>
            <a:spLocks noGrp="1"/>
          </p:cNvSpPr>
          <p:nvPr>
            <p:ph type="title"/>
          </p:nvPr>
        </p:nvSpPr>
        <p:spPr/>
        <p:txBody>
          <a:bodyPr>
            <a:normAutofit fontScale="90000"/>
          </a:bodyPr>
          <a:lstStyle/>
          <a:p>
            <a:br>
              <a:rPr lang="ro-RO"/>
            </a:br>
            <a:r>
              <a:rPr lang="ro-RO"/>
              <a:t>Index de tip bitmap</a:t>
            </a:r>
            <a:br>
              <a:rPr lang="ro-RO"/>
            </a:br>
            <a:endParaRPr lang="ro-RO"/>
          </a:p>
        </p:txBody>
      </p:sp>
      <p:sp>
        <p:nvSpPr>
          <p:cNvPr id="3" name="Content Placeholder 2">
            <a:extLst>
              <a:ext uri="{FF2B5EF4-FFF2-40B4-BE49-F238E27FC236}">
                <a16:creationId xmlns:a16="http://schemas.microsoft.com/office/drawing/2014/main" id="{AF3D71E2-965D-5346-ADBE-68937ACF1AB8}"/>
              </a:ext>
            </a:extLst>
          </p:cNvPr>
          <p:cNvSpPr>
            <a:spLocks noGrp="1"/>
          </p:cNvSpPr>
          <p:nvPr>
            <p:ph idx="1"/>
          </p:nvPr>
        </p:nvSpPr>
        <p:spPr/>
        <p:txBody>
          <a:bodyPr/>
          <a:lstStyle/>
          <a:p>
            <a:r>
              <a:rPr lang="ro-RO"/>
              <a:t>În loc de a se stoca valorile propriu-zise ale coloanei indexate, indexul stochează un bitmap format pe baza acestor valori. </a:t>
            </a:r>
          </a:p>
          <a:p>
            <a:r>
              <a:rPr lang="ro-RO"/>
              <a:t>Indexul ţine un bitmap pentru fiecare valoare. </a:t>
            </a:r>
          </a:p>
          <a:p>
            <a:r>
              <a:rPr lang="ro-RO" err="1"/>
              <a:t>Bitmap-ul  conţine un bit pentru fiecare rând din tabel. </a:t>
            </a:r>
          </a:p>
          <a:p>
            <a:r>
              <a:rPr lang="ro-RO"/>
              <a:t>Bitul este 1 dacă valoarea respectivă este conţinută în acel rând şi 0 dacă nu este. </a:t>
            </a:r>
          </a:p>
        </p:txBody>
      </p:sp>
    </p:spTree>
    <p:extLst>
      <p:ext uri="{BB962C8B-B14F-4D97-AF65-F5344CB8AC3E}">
        <p14:creationId xmlns:p14="http://schemas.microsoft.com/office/powerpoint/2010/main" val="4223452243"/>
      </p:ext>
    </p:extLst>
  </p:cSld>
  <p:clrMapOvr>
    <a:masterClrMapping/>
  </p:clrMapOvr>
  <p:transition/>
  <p:timing/>
</p:sld>
</file>

<file path=ppt/slides/slide2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o-RO"/>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D55218AA-DC27-224B-A74D-2C7255F3DCC0}"/>
              </a:ext>
            </a:extLst>
          </p:cNvPr>
          <p:cNvSpPr>
            <a:spLocks noGrp="1"/>
          </p:cNvSpPr>
          <p:nvPr>
            <p:ph type="title"/>
          </p:nvPr>
        </p:nvSpPr>
        <p:spPr>
          <a:xfrm>
            <a:off x="863029" y="1012004"/>
            <a:ext cx="3416158" cy="4795408"/>
          </a:xfrm>
        </p:spPr>
        <p:txBody>
          <a:bodyPr>
            <a:normAutofit/>
          </a:bodyPr>
          <a:lstStyle/>
          <a:p>
            <a:r>
              <a:rPr lang="ro-RO">
                <a:solidFill>
                  <a:srgbClr val="FFFFFF"/>
                </a:solidFill>
              </a:rPr>
              <a:t>Index de tip bitmap pentru coloana culoare</a:t>
            </a:r>
          </a:p>
        </p:txBody>
      </p:sp>
      <p:graphicFrame>
        <p:nvGraphicFramePr>
          <p:cNvPr id="4" name="Content Placeholder 3">
            <a:extLst>
              <a:ext uri="{FF2B5EF4-FFF2-40B4-BE49-F238E27FC236}">
                <a16:creationId xmlns:a16="http://schemas.microsoft.com/office/drawing/2014/main" id="{5180632C-441F-A449-8031-5AA50F7DE7CD}"/>
              </a:ext>
            </a:extLst>
          </p:cNvPr>
          <p:cNvGraphicFramePr>
            <a:graphicFrameLocks noGrp="1"/>
          </p:cNvGraphicFramePr>
          <p:nvPr>
            <p:ph idx="1"/>
            <p:extLst>
              <p:ext uri="{D42A27DB-BD31-4B8C-83A1-F6EECF244321}">
                <p14:modId xmlns:p14="http://schemas.microsoft.com/office/powerpoint/2010/main" val="3681188460"/>
              </p:ext>
            </p:extLst>
          </p:nvPr>
        </p:nvGraphicFramePr>
        <p:xfrm>
          <a:off x="5577240" y="470924"/>
          <a:ext cx="5747726" cy="5885439"/>
        </p:xfrm>
        <a:graphic>
          <a:graphicData uri="http://schemas.openxmlformats.org/drawingml/2006/table">
            <a:tbl>
              <a:tblPr firstRow="1" bandRow="1">
                <a:tableStyleId>{5C22544A-7EE6-4342-B048-85BDC9FD1C3A}</a:tableStyleId>
              </a:tblPr>
              <a:tblGrid>
                <a:gridCol w="1861684">
                  <a:extLst>
                    <a:ext uri="{9D8B030D-6E8A-4147-A177-3AD203B41FA5}">
                      <a16:colId xmlns:a16="http://schemas.microsoft.com/office/drawing/2014/main" val="1646487431"/>
                    </a:ext>
                  </a:extLst>
                </a:gridCol>
                <a:gridCol w="2335175">
                  <a:extLst>
                    <a:ext uri="{9D8B030D-6E8A-4147-A177-3AD203B41FA5}">
                      <a16:colId xmlns:a16="http://schemas.microsoft.com/office/drawing/2014/main" val="2698752555"/>
                    </a:ext>
                  </a:extLst>
                </a:gridCol>
                <a:gridCol w="1550867">
                  <a:extLst>
                    <a:ext uri="{9D8B030D-6E8A-4147-A177-3AD203B41FA5}">
                      <a16:colId xmlns:a16="http://schemas.microsoft.com/office/drawing/2014/main" val="3431568709"/>
                    </a:ext>
                  </a:extLst>
                </a:gridCol>
              </a:tblGrid>
              <a:tr h="280259">
                <a:tc>
                  <a:txBody>
                    <a:bodyPr vert="horz" wrap="square"/>
                    <a:lstStyle/>
                    <a:p>
                      <a:pPr algn="just">
                        <a:spcAft>
                          <a:spcPct val="0"/>
                        </a:spcAft>
                      </a:pPr>
                      <a:r>
                        <a:rPr lang="ro-RO" sz="1500">
                          <a:effectLst/>
                        </a:rPr>
                        <a:t>Nr_masina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Marca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Culoare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982400704"/>
                  </a:ext>
                </a:extLst>
              </a:tr>
              <a:tr h="280259">
                <a:tc>
                  <a:txBody>
                    <a:bodyPr vert="horz" wrap="square"/>
                    <a:lstStyle/>
                    <a:p>
                      <a:pPr algn="just">
                        <a:spcAft>
                          <a:spcPct val="0"/>
                        </a:spcAft>
                      </a:pPr>
                      <a:r>
                        <a:rPr lang="ro-RO" sz="1500">
                          <a:effectLst/>
                        </a:rPr>
                        <a:t>1</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842731898"/>
                  </a:ext>
                </a:extLst>
              </a:tr>
              <a:tr h="280259">
                <a:tc>
                  <a:txBody>
                    <a:bodyPr vert="horz" wrap="square"/>
                    <a:lstStyle/>
                    <a:p>
                      <a:pPr algn="just">
                        <a:spcAft>
                          <a:spcPct val="0"/>
                        </a:spcAft>
                      </a:pPr>
                      <a:r>
                        <a:rPr lang="ro-RO" sz="1500">
                          <a:effectLst/>
                        </a:rPr>
                        <a:t>2</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negru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462881760"/>
                  </a:ext>
                </a:extLst>
              </a:tr>
              <a:tr h="280259">
                <a:tc>
                  <a:txBody>
                    <a:bodyPr vert="horz" wrap="square"/>
                    <a:lstStyle/>
                    <a:p>
                      <a:pPr algn="just">
                        <a:spcAft>
                          <a:spcPct val="0"/>
                        </a:spcAft>
                      </a:pPr>
                      <a:r>
                        <a:rPr lang="ro-RO" sz="1500">
                          <a:effectLst/>
                        </a:rPr>
                        <a:t>3</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Daewoo Cielo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1343782757"/>
                  </a:ext>
                </a:extLst>
              </a:tr>
              <a:tr h="280259">
                <a:tc>
                  <a:txBody>
                    <a:bodyPr vert="horz" wrap="square"/>
                    <a:lstStyle/>
                    <a:p>
                      <a:pPr algn="just">
                        <a:spcAft>
                          <a:spcPct val="0"/>
                        </a:spcAft>
                      </a:pPr>
                      <a:r>
                        <a:rPr lang="ro-RO" sz="1500">
                          <a:effectLst/>
                        </a:rPr>
                        <a:t>4</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Daewoo Tico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322468623"/>
                  </a:ext>
                </a:extLst>
              </a:tr>
              <a:tr h="280259">
                <a:tc>
                  <a:txBody>
                    <a:bodyPr vert="horz" wrap="square"/>
                    <a:lstStyle/>
                    <a:p>
                      <a:pPr algn="just">
                        <a:spcAft>
                          <a:spcPct val="0"/>
                        </a:spcAft>
                      </a:pPr>
                      <a:r>
                        <a:rPr lang="ro-RO" sz="1500">
                          <a:effectLst/>
                        </a:rPr>
                        <a:t>5</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roşu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491621558"/>
                  </a:ext>
                </a:extLst>
              </a:tr>
              <a:tr h="280259">
                <a:tc>
                  <a:txBody>
                    <a:bodyPr vert="horz" wrap="square"/>
                    <a:lstStyle/>
                    <a:p>
                      <a:pPr algn="just">
                        <a:spcAft>
                          <a:spcPct val="0"/>
                        </a:spcAft>
                      </a:pPr>
                      <a:r>
                        <a:rPr lang="ro-RO" sz="1500">
                          <a:effectLst/>
                        </a:rPr>
                        <a:t>6</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albastru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441231598"/>
                  </a:ext>
                </a:extLst>
              </a:tr>
              <a:tr h="280259">
                <a:tc>
                  <a:txBody>
                    <a:bodyPr vert="horz" wrap="square"/>
                    <a:lstStyle/>
                    <a:p>
                      <a:pPr algn="just">
                        <a:spcAft>
                          <a:spcPct val="0"/>
                        </a:spcAft>
                      </a:pPr>
                      <a:r>
                        <a:rPr lang="ro-RO" sz="1500">
                          <a:effectLst/>
                        </a:rPr>
                        <a:t>7</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3922682092"/>
                  </a:ext>
                </a:extLst>
              </a:tr>
              <a:tr h="280259">
                <a:tc>
                  <a:txBody>
                    <a:bodyPr vert="horz" wrap="square"/>
                    <a:lstStyle/>
                    <a:p>
                      <a:pPr algn="just">
                        <a:spcAft>
                          <a:spcPct val="0"/>
                        </a:spcAft>
                      </a:pPr>
                      <a:r>
                        <a:rPr lang="ro-RO" sz="1500">
                          <a:effectLst/>
                        </a:rPr>
                        <a:t>8</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negru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1676919520"/>
                  </a:ext>
                </a:extLst>
              </a:tr>
              <a:tr h="280259">
                <a:tc>
                  <a:txBody>
                    <a:bodyPr vert="horz" wrap="square"/>
                    <a:lstStyle/>
                    <a:p>
                      <a:pPr algn="just">
                        <a:spcAft>
                          <a:spcPct val="0"/>
                        </a:spcAft>
                      </a:pPr>
                      <a:r>
                        <a:rPr lang="ro-RO" sz="1500">
                          <a:effectLst/>
                        </a:rPr>
                        <a:t>9</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Daewoo Cielo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225501684"/>
                  </a:ext>
                </a:extLst>
              </a:tr>
              <a:tr h="280259">
                <a:tc>
                  <a:txBody>
                    <a:bodyPr vert="horz" wrap="square"/>
                    <a:lstStyle/>
                    <a:p>
                      <a:pPr algn="just">
                        <a:spcAft>
                          <a:spcPct val="0"/>
                        </a:spcAft>
                      </a:pPr>
                      <a:r>
                        <a:rPr lang="ro-RO" sz="1500">
                          <a:effectLst/>
                        </a:rPr>
                        <a:t>10</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1479097094"/>
                  </a:ext>
                </a:extLst>
              </a:tr>
              <a:tr h="280259">
                <a:tc>
                  <a:txBody>
                    <a:bodyPr vert="horz" wrap="square"/>
                    <a:lstStyle/>
                    <a:p>
                      <a:pPr algn="just">
                        <a:spcAft>
                          <a:spcPct val="0"/>
                        </a:spcAft>
                      </a:pPr>
                      <a:r>
                        <a:rPr lang="ro-RO" sz="1500">
                          <a:effectLst/>
                        </a:rPr>
                        <a:t>11</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4274761470"/>
                  </a:ext>
                </a:extLst>
              </a:tr>
              <a:tr h="280259">
                <a:tc>
                  <a:txBody>
                    <a:bodyPr vert="horz" wrap="square"/>
                    <a:lstStyle/>
                    <a:p>
                      <a:pPr algn="just">
                        <a:spcAft>
                          <a:spcPct val="0"/>
                        </a:spcAft>
                      </a:pPr>
                      <a:r>
                        <a:rPr lang="ro-RO" sz="1500">
                          <a:effectLst/>
                        </a:rPr>
                        <a:t>12</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Daewoo Tico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1132500351"/>
                  </a:ext>
                </a:extLst>
              </a:tr>
              <a:tr h="280259">
                <a:tc>
                  <a:txBody>
                    <a:bodyPr vert="horz" wrap="square"/>
                    <a:lstStyle/>
                    <a:p>
                      <a:pPr algn="just">
                        <a:spcAft>
                          <a:spcPct val="0"/>
                        </a:spcAft>
                      </a:pPr>
                      <a:r>
                        <a:rPr lang="ro-RO" sz="1500">
                          <a:effectLst/>
                        </a:rPr>
                        <a:t>13</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albastru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427200601"/>
                  </a:ext>
                </a:extLst>
              </a:tr>
              <a:tr h="280259">
                <a:tc>
                  <a:txBody>
                    <a:bodyPr vert="horz" wrap="square"/>
                    <a:lstStyle/>
                    <a:p>
                      <a:pPr algn="just">
                        <a:spcAft>
                          <a:spcPct val="0"/>
                        </a:spcAft>
                      </a:pPr>
                      <a:r>
                        <a:rPr lang="ro-RO" sz="1500">
                          <a:effectLst/>
                        </a:rPr>
                        <a:t>14</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80094422"/>
                  </a:ext>
                </a:extLst>
              </a:tr>
              <a:tr h="280259">
                <a:tc>
                  <a:txBody>
                    <a:bodyPr vert="horz" wrap="square"/>
                    <a:lstStyle/>
                    <a:p>
                      <a:pPr algn="just">
                        <a:spcAft>
                          <a:spcPct val="0"/>
                        </a:spcAft>
                      </a:pPr>
                      <a:r>
                        <a:rPr lang="ro-RO" sz="1500">
                          <a:effectLst/>
                        </a:rPr>
                        <a:t>15</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Daewoo Tico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albastru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634514010"/>
                  </a:ext>
                </a:extLst>
              </a:tr>
              <a:tr h="280259">
                <a:tc>
                  <a:txBody>
                    <a:bodyPr vert="horz" wrap="square"/>
                    <a:lstStyle/>
                    <a:p>
                      <a:pPr algn="just">
                        <a:spcAft>
                          <a:spcPct val="0"/>
                        </a:spcAft>
                      </a:pPr>
                      <a:r>
                        <a:rPr lang="ro-RO" sz="1500">
                          <a:effectLst/>
                        </a:rPr>
                        <a:t>16</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129514412"/>
                  </a:ext>
                </a:extLst>
              </a:tr>
              <a:tr h="280259">
                <a:tc>
                  <a:txBody>
                    <a:bodyPr vert="horz" wrap="square"/>
                    <a:lstStyle/>
                    <a:p>
                      <a:pPr algn="just">
                        <a:spcAft>
                          <a:spcPct val="0"/>
                        </a:spcAft>
                      </a:pPr>
                      <a:r>
                        <a:rPr lang="ro-RO" sz="1500">
                          <a:effectLst/>
                        </a:rPr>
                        <a:t>17</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alb</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1647940080"/>
                  </a:ext>
                </a:extLst>
              </a:tr>
              <a:tr h="280259">
                <a:tc>
                  <a:txBody>
                    <a:bodyPr vert="horz" wrap="square"/>
                    <a:lstStyle/>
                    <a:p>
                      <a:pPr algn="just">
                        <a:spcAft>
                          <a:spcPct val="0"/>
                        </a:spcAft>
                      </a:pPr>
                      <a:r>
                        <a:rPr lang="ro-RO" sz="1500">
                          <a:effectLst/>
                        </a:rPr>
                        <a:t>18</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Daewoo Tico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negru</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2237681020"/>
                  </a:ext>
                </a:extLst>
              </a:tr>
              <a:tr h="280259">
                <a:tc>
                  <a:txBody>
                    <a:bodyPr vert="horz" wrap="square"/>
                    <a:lstStyle/>
                    <a:p>
                      <a:pPr algn="just">
                        <a:spcAft>
                          <a:spcPct val="0"/>
                        </a:spcAft>
                      </a:pPr>
                      <a:r>
                        <a:rPr lang="ro-RO" sz="1500">
                          <a:effectLst/>
                        </a:rPr>
                        <a:t>19</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Dacia Nova</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3077589791"/>
                  </a:ext>
                </a:extLst>
              </a:tr>
              <a:tr h="280259">
                <a:tc>
                  <a:txBody>
                    <a:bodyPr vert="horz" wrap="square"/>
                    <a:lstStyle/>
                    <a:p>
                      <a:pPr algn="just">
                        <a:spcAft>
                          <a:spcPct val="0"/>
                        </a:spcAft>
                      </a:pPr>
                      <a:r>
                        <a:rPr lang="ro-RO" sz="1500">
                          <a:effectLst/>
                        </a:rPr>
                        <a:t>29</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Ford Mondeo</a:t>
                      </a:r>
                      <a:endParaRPr lang="ro-RO" sz="1300">
                        <a:effectLst/>
                        <a:latin typeface="Times New Roman" panose="02020603050405020304" pitchFamily="18" charset="0"/>
                        <a:ea typeface="Times New Roman" panose="02020603050405020304" pitchFamily="18" charset="0"/>
                      </a:endParaRPr>
                    </a:p>
                  </a:txBody>
                  <a:tcPr marL="87581" marR="87581" marT="0" marB="0"/>
                </a:tc>
                <a:tc>
                  <a:txBody>
                    <a:bodyPr vert="horz" wrap="square"/>
                    <a:lstStyle/>
                    <a:p>
                      <a:pPr algn="just">
                        <a:spcAft>
                          <a:spcPct val="0"/>
                        </a:spcAft>
                      </a:pPr>
                      <a:r>
                        <a:rPr lang="ro-RO" sz="1500">
                          <a:effectLst/>
                        </a:rPr>
                        <a:t>verde</a:t>
                      </a:r>
                      <a:endParaRPr lang="ro-RO" sz="1300">
                        <a:effectLst/>
                        <a:latin typeface="Times New Roman" panose="02020603050405020304" pitchFamily="18" charset="0"/>
                        <a:ea typeface="Times New Roman" panose="02020603050405020304" pitchFamily="18" charset="0"/>
                      </a:endParaRPr>
                    </a:p>
                  </a:txBody>
                  <a:tcPr marL="87581" marR="87581" marT="0" marB="0"/>
                </a:tc>
                <a:extLst>
                  <a:ext uri="{0D108BD9-81ED-4DB2-BD59-A6C34878D82A}">
                    <a16:rowId xmlns:a16="http://schemas.microsoft.com/office/drawing/2014/main" val="434529647"/>
                  </a:ext>
                </a:extLst>
              </a:tr>
            </a:tbl>
          </a:graphicData>
        </a:graphic>
      </p:graphicFrame>
    </p:spTree>
    <p:extLst>
      <p:ext uri="{BB962C8B-B14F-4D97-AF65-F5344CB8AC3E}">
        <p14:creationId xmlns:p14="http://schemas.microsoft.com/office/powerpoint/2010/main" val="2874444581"/>
      </p:ext>
    </p:extLst>
  </p:cSld>
  <p:clrMapOvr>
    <a:masterClrMapping/>
  </p:clrMapOvr>
  <p:transition/>
  <p:timing/>
</p:sld>
</file>

<file path=ppt/slides/slide2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o-RO"/>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4C0FE2D8-56C9-DA45-9DA4-7B4F73A8908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Index de tip bitmap pentru coloana culoare</a:t>
            </a:r>
            <a:endParaRPr lang="en-US" sz="3200" kern="120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7AAEBD1C-754C-A949-A9F1-3452331C3E79}"/>
              </a:ext>
            </a:extLst>
          </p:cNvPr>
          <p:cNvGraphicFramePr>
            <a:graphicFrameLocks noGrp="1"/>
          </p:cNvGraphicFramePr>
          <p:nvPr>
            <p:ph idx="1"/>
          </p:nvPr>
        </p:nvGraphicFramePr>
        <p:xfrm>
          <a:off x="4868473" y="640080"/>
          <a:ext cx="6026457" cy="5578818"/>
        </p:xfrm>
        <a:graphic>
          <a:graphicData uri="http://schemas.openxmlformats.org/drawingml/2006/table">
            <a:tbl>
              <a:tblPr firstRow="1" bandRow="1">
                <a:noFill/>
                <a:tableStyleId>{5C22544A-7EE6-4342-B048-85BDC9FD1C3A}</a:tableStyleId>
              </a:tblPr>
              <a:tblGrid>
                <a:gridCol w="1018464">
                  <a:extLst>
                    <a:ext uri="{9D8B030D-6E8A-4147-A177-3AD203B41FA5}">
                      <a16:colId xmlns:a16="http://schemas.microsoft.com/office/drawing/2014/main" val="3671962958"/>
                    </a:ext>
                  </a:extLst>
                </a:gridCol>
                <a:gridCol w="1201601">
                  <a:extLst>
                    <a:ext uri="{9D8B030D-6E8A-4147-A177-3AD203B41FA5}">
                      <a16:colId xmlns:a16="http://schemas.microsoft.com/office/drawing/2014/main" val="3917633689"/>
                    </a:ext>
                  </a:extLst>
                </a:gridCol>
                <a:gridCol w="1201601">
                  <a:extLst>
                    <a:ext uri="{9D8B030D-6E8A-4147-A177-3AD203B41FA5}">
                      <a16:colId xmlns:a16="http://schemas.microsoft.com/office/drawing/2014/main" val="2634970712"/>
                    </a:ext>
                  </a:extLst>
                </a:gridCol>
                <a:gridCol w="1403190">
                  <a:extLst>
                    <a:ext uri="{9D8B030D-6E8A-4147-A177-3AD203B41FA5}">
                      <a16:colId xmlns:a16="http://schemas.microsoft.com/office/drawing/2014/main" val="4221100175"/>
                    </a:ext>
                  </a:extLst>
                </a:gridCol>
                <a:gridCol w="1201601">
                  <a:extLst>
                    <a:ext uri="{9D8B030D-6E8A-4147-A177-3AD203B41FA5}">
                      <a16:colId xmlns:a16="http://schemas.microsoft.com/office/drawing/2014/main" val="29415149"/>
                    </a:ext>
                  </a:extLst>
                </a:gridCol>
              </a:tblGrid>
              <a:tr h="265658">
                <a:tc>
                  <a:txBody>
                    <a:bodyPr vert="horz" wrap="square"/>
                    <a:lstStyle/>
                    <a:p>
                      <a:pPr algn="just">
                        <a:spcAft>
                          <a:spcPct val="0"/>
                        </a:spcAft>
                      </a:pPr>
                      <a:r>
                        <a:rPr lang="ro-RO" sz="800" b="1">
                          <a:solidFill>
                            <a:srgbClr val="FFFFFF"/>
                          </a:solidFill>
                          <a:effectLst/>
                        </a:rPr>
                        <a:t>Culoare = alb</a:t>
                      </a:r>
                      <a:endParaRPr lang="ro-RO" sz="800" b="1">
                        <a:solidFill>
                          <a:srgbClr val="FFFFFF"/>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vert="horz" wrap="square"/>
                    <a:lstStyle/>
                    <a:p>
                      <a:pPr algn="just">
                        <a:spcAft>
                          <a:spcPct val="0"/>
                        </a:spcAft>
                      </a:pPr>
                      <a:r>
                        <a:rPr lang="ro-RO" sz="800" b="1">
                          <a:solidFill>
                            <a:srgbClr val="FFFFFF"/>
                          </a:solidFill>
                          <a:effectLst/>
                        </a:rPr>
                        <a:t>Culoare = negru</a:t>
                      </a:r>
                      <a:endParaRPr lang="ro-RO" sz="800" b="1">
                        <a:solidFill>
                          <a:srgbClr val="FFFFFF"/>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vert="horz" wrap="square"/>
                    <a:lstStyle/>
                    <a:p>
                      <a:pPr algn="just">
                        <a:spcAft>
                          <a:spcPct val="0"/>
                        </a:spcAft>
                      </a:pPr>
                      <a:r>
                        <a:rPr lang="ro-RO" sz="800" b="1">
                          <a:solidFill>
                            <a:srgbClr val="FFFFFF"/>
                          </a:solidFill>
                          <a:effectLst/>
                        </a:rPr>
                        <a:t>Culoare = verde</a:t>
                      </a:r>
                      <a:endParaRPr lang="ro-RO" sz="800" b="1">
                        <a:solidFill>
                          <a:srgbClr val="FFFFFF"/>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vert="horz" wrap="square"/>
                    <a:lstStyle/>
                    <a:p>
                      <a:pPr algn="just">
                        <a:spcAft>
                          <a:spcPct val="0"/>
                        </a:spcAft>
                      </a:pPr>
                      <a:r>
                        <a:rPr lang="ro-RO" sz="800" b="1">
                          <a:solidFill>
                            <a:srgbClr val="FFFFFF"/>
                          </a:solidFill>
                          <a:effectLst/>
                        </a:rPr>
                        <a:t>Culoare = albastru</a:t>
                      </a:r>
                      <a:endParaRPr lang="ro-RO" sz="800" b="1">
                        <a:solidFill>
                          <a:srgbClr val="FFFFFF"/>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vert="horz" wrap="square"/>
                    <a:lstStyle/>
                    <a:p>
                      <a:pPr algn="just">
                        <a:spcAft>
                          <a:spcPct val="0"/>
                        </a:spcAft>
                      </a:pPr>
                      <a:r>
                        <a:rPr lang="ro-RO" sz="800" b="1">
                          <a:solidFill>
                            <a:srgbClr val="FFFFFF"/>
                          </a:solidFill>
                          <a:effectLst/>
                        </a:rPr>
                        <a:t>Culoare = roşu</a:t>
                      </a:r>
                      <a:endParaRPr lang="ro-RO" sz="800" b="1">
                        <a:solidFill>
                          <a:srgbClr val="FFFFFF"/>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569775611"/>
                  </a:ext>
                </a:extLst>
              </a:tr>
              <a:tr h="265658">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80519390"/>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982466161"/>
                  </a:ext>
                </a:extLst>
              </a:tr>
              <a:tr h="265658">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74839138"/>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75645454"/>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29839755"/>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873367853"/>
                  </a:ext>
                </a:extLst>
              </a:tr>
              <a:tr h="265658">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05775895"/>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80580518"/>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08889802"/>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313701450"/>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94763272"/>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858735443"/>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715226218"/>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3358404"/>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121254171"/>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95053246"/>
                  </a:ext>
                </a:extLst>
              </a:tr>
              <a:tr h="265658">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92203170"/>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94487817"/>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749579823"/>
                  </a:ext>
                </a:extLst>
              </a:tr>
              <a:tr h="265658">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1</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vert="horz" wrap="square"/>
                    <a:lstStyle/>
                    <a:p>
                      <a:pPr algn="just">
                        <a:spcAft>
                          <a:spcPct val="0"/>
                        </a:spcAft>
                      </a:pPr>
                      <a:r>
                        <a:rPr lang="ro-RO" sz="800">
                          <a:solidFill>
                            <a:schemeClr val="tx1">
                              <a:lumMod val="85000"/>
                              <a:lumOff val="15000"/>
                            </a:schemeClr>
                          </a:solidFill>
                          <a:effectLst/>
                        </a:rPr>
                        <a:t>0</a:t>
                      </a:r>
                      <a:endParaRPr lang="ro-RO" sz="80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109474" marR="65685" marT="65685" marB="65685">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74076460"/>
                  </a:ext>
                </a:extLst>
              </a:tr>
            </a:tbl>
          </a:graphicData>
        </a:graphic>
      </p:graphicFrame>
    </p:spTree>
    <p:extLst>
      <p:ext uri="{BB962C8B-B14F-4D97-AF65-F5344CB8AC3E}">
        <p14:creationId xmlns:p14="http://schemas.microsoft.com/office/powerpoint/2010/main" val="3821708581"/>
      </p:ext>
    </p:extLst>
  </p:cSld>
  <p:clrMapOvr>
    <a:masterClrMapping/>
  </p:clrMapOvr>
  <p:transition/>
  <p:timing/>
</p:sld>
</file>

<file path=ppt/slides/slide2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F9D5681-5D09-164C-8423-942D0527B078}"/>
              </a:ext>
            </a:extLst>
          </p:cNvPr>
          <p:cNvSpPr>
            <a:spLocks noGrp="1"/>
          </p:cNvSpPr>
          <p:nvPr>
            <p:ph type="title"/>
          </p:nvPr>
        </p:nvSpPr>
        <p:spPr/>
        <p:txBody>
          <a:bodyPr/>
          <a:lstStyle/>
          <a:p>
            <a:r>
              <a:rPr lang="ro-RO"/>
              <a:t>Index de tip bitmap pentru coloana culoare</a:t>
            </a:r>
          </a:p>
        </p:txBody>
      </p:sp>
      <p:sp>
        <p:nvSpPr>
          <p:cNvPr id="3" name="Content Placeholder 2">
            <a:extLst>
              <a:ext uri="{FF2B5EF4-FFF2-40B4-BE49-F238E27FC236}">
                <a16:creationId xmlns:a16="http://schemas.microsoft.com/office/drawing/2014/main" id="{7F151A54-F811-9547-B3E4-C3817C4A4FF4}"/>
              </a:ext>
            </a:extLst>
          </p:cNvPr>
          <p:cNvSpPr>
            <a:spLocks noGrp="1"/>
          </p:cNvSpPr>
          <p:nvPr>
            <p:ph idx="1"/>
          </p:nvPr>
        </p:nvSpPr>
        <p:spPr/>
        <p:txBody>
          <a:bodyPr/>
          <a:lstStyle/>
          <a:p>
            <a:r>
              <a:rPr lang="ro-RO"/>
              <a:t>Coloana culoare poate avea numai cinci valori: alb, negru, roşu, verde, albastru. </a:t>
            </a:r>
          </a:p>
          <a:p>
            <a:r>
              <a:rPr lang="ro-RO"/>
              <a:t>În tabel sunt 20 de rânduri. </a:t>
            </a:r>
          </a:p>
          <a:p>
            <a:r>
              <a:rPr lang="ro-RO" err="1"/>
              <a:t>Bitmap-ul corespunzător fiecărei culori va avea 20 de biţi, fiecare dintre aceştia având valoarea 1 când maşina va avea culoarea respectivă şi 0 în caz contrar. </a:t>
            </a:r>
          </a:p>
          <a:p>
            <a:r>
              <a:rPr lang="ro-RO" err="1"/>
              <a:t>Bitmap-ul corespunzător culorii alb va avea 1 pe poziţiile 1, 3, 7, 17, cel corespunzător culorii negru va avea 1 pe poziţiile 2, 8, 18, etc.</a:t>
            </a:r>
          </a:p>
        </p:txBody>
      </p:sp>
    </p:spTree>
    <p:extLst>
      <p:ext uri="{BB962C8B-B14F-4D97-AF65-F5344CB8AC3E}">
        <p14:creationId xmlns:p14="http://schemas.microsoft.com/office/powerpoint/2010/main" val="1691115506"/>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AE6924F-E7C1-9247-B12D-0C2494FB5B87}"/>
              </a:ext>
            </a:extLst>
          </p:cNvPr>
          <p:cNvSpPr>
            <a:spLocks noGrp="1"/>
          </p:cNvSpPr>
          <p:nvPr>
            <p:ph type="title"/>
          </p:nvPr>
        </p:nvSpPr>
        <p:spPr/>
        <p:txBody>
          <a:bodyPr/>
          <a:lstStyle/>
          <a:p>
            <a:r>
              <a:rPr lang="ro-RO"/>
              <a:t>Scenariu (exemplu)</a:t>
            </a:r>
          </a:p>
        </p:txBody>
      </p:sp>
      <p:sp>
        <p:nvSpPr>
          <p:cNvPr id="3" name="Content Placeholder 2">
            <a:extLst>
              <a:ext uri="{FF2B5EF4-FFF2-40B4-BE49-F238E27FC236}">
                <a16:creationId xmlns:a16="http://schemas.microsoft.com/office/drawing/2014/main" id="{530DABB1-3921-3341-ACC0-ADA5492E2A6B}"/>
              </a:ext>
            </a:extLst>
          </p:cNvPr>
          <p:cNvSpPr>
            <a:spLocks noGrp="1"/>
          </p:cNvSpPr>
          <p:nvPr>
            <p:ph idx="1"/>
          </p:nvPr>
        </p:nvSpPr>
        <p:spPr/>
        <p:txBody>
          <a:bodyPr/>
          <a:lstStyle/>
          <a:p>
            <a:r>
              <a:rPr lang="ro-RO"/>
              <a:t>O universitate formată din mai multe facultăţi; </a:t>
            </a:r>
          </a:p>
          <a:p>
            <a:r>
              <a:rPr lang="ro-RO"/>
              <a:t>în fiecare facultate studiază mai mulţi studenţi şi predau mai mulţi profesori. </a:t>
            </a:r>
          </a:p>
          <a:p>
            <a:r>
              <a:rPr lang="ro-RO"/>
              <a:t>Fiecare student urmează mai multe cursuri, după cum un profesor poate preda unul sau mai multe cursuri. </a:t>
            </a:r>
          </a:p>
          <a:p>
            <a:endParaRPr lang="ro-RO"/>
          </a:p>
          <a:p>
            <a:r>
              <a:rPr lang="ro-RO" err="1"/>
              <a:t>Entitati: facultate, student, profesor, curs </a:t>
            </a:r>
          </a:p>
          <a:p>
            <a:r>
              <a:rPr lang="ro-RO"/>
              <a:t>Nr de ore nu este entitate.</a:t>
            </a:r>
          </a:p>
        </p:txBody>
      </p:sp>
    </p:spTree>
    <p:extLst>
      <p:ext uri="{BB962C8B-B14F-4D97-AF65-F5344CB8AC3E}">
        <p14:creationId xmlns:p14="http://schemas.microsoft.com/office/powerpoint/2010/main" val="730588339"/>
      </p:ext>
    </p:extLst>
  </p:cSld>
  <p:clrMapOvr>
    <a:masterClrMapping/>
  </p:clrMapOvr>
  <p:transition/>
  <p:timing/>
</p:sld>
</file>

<file path=ppt/slides/slide2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F9D5681-5D09-164C-8423-942D0527B078}"/>
              </a:ext>
            </a:extLst>
          </p:cNvPr>
          <p:cNvSpPr>
            <a:spLocks noGrp="1"/>
          </p:cNvSpPr>
          <p:nvPr>
            <p:ph type="title"/>
          </p:nvPr>
        </p:nvSpPr>
        <p:spPr/>
        <p:txBody>
          <a:bodyPr/>
          <a:lstStyle/>
          <a:p>
            <a:r>
              <a:rPr lang="ro-RO"/>
              <a:t>Index de tip bitmap pentru coloana culoare</a:t>
            </a:r>
          </a:p>
        </p:txBody>
      </p:sp>
      <p:sp>
        <p:nvSpPr>
          <p:cNvPr id="3" name="Content Placeholder 2">
            <a:extLst>
              <a:ext uri="{FF2B5EF4-FFF2-40B4-BE49-F238E27FC236}">
                <a16:creationId xmlns:a16="http://schemas.microsoft.com/office/drawing/2014/main" id="{7F151A54-F811-9547-B3E4-C3817C4A4FF4}"/>
              </a:ext>
            </a:extLst>
          </p:cNvPr>
          <p:cNvSpPr>
            <a:spLocks noGrp="1"/>
          </p:cNvSpPr>
          <p:nvPr>
            <p:ph idx="1"/>
          </p:nvPr>
        </p:nvSpPr>
        <p:spPr/>
        <p:txBody>
          <a:bodyPr/>
          <a:lstStyle/>
          <a:p>
            <a:r>
              <a:rPr lang="ro-RO"/>
              <a:t>Pentru aflarea numărului de maşini albe se va executa interogarea:</a:t>
            </a:r>
          </a:p>
          <a:p>
            <a:pPr marL="0" indent="0">
              <a:buNone/>
            </a:pPr>
            <a:r>
              <a:rPr lang="ro-RO"/>
              <a:t> </a:t>
            </a:r>
          </a:p>
          <a:p>
            <a:r>
              <a:rPr lang="ro-RO"/>
              <a:t>SELECT COUNT(*) FROM masina</a:t>
            </a:r>
            <a:endParaRPr lang="ro-RO"/>
          </a:p>
          <a:p>
            <a:r>
              <a:rPr lang="ro-RO"/>
              <a:t>WHERE culoare = ‘alb’;</a:t>
            </a:r>
          </a:p>
          <a:p>
            <a:pPr marL="0" indent="0">
              <a:buNone/>
            </a:pPr>
            <a:endParaRPr lang="ro-RO"/>
          </a:p>
          <a:p>
            <a:r>
              <a:rPr lang="ro-RO"/>
              <a:t>Un index de tip bitmap poate procesa foarte eficient o astfel de interogare prin simpla numărare a valorilor 1 din bitmap-ul corespunzător valorii alb.</a:t>
            </a:r>
          </a:p>
          <a:p>
            <a:endParaRPr lang="ro-RO"/>
          </a:p>
        </p:txBody>
      </p:sp>
    </p:spTree>
    <p:extLst>
      <p:ext uri="{BB962C8B-B14F-4D97-AF65-F5344CB8AC3E}">
        <p14:creationId xmlns:p14="http://schemas.microsoft.com/office/powerpoint/2010/main" val="2593553181"/>
      </p:ext>
    </p:extLst>
  </p:cSld>
  <p:clrMapOvr>
    <a:masterClrMapping/>
  </p:clrMapOvr>
  <p:transition/>
  <p:timing/>
</p:sld>
</file>

<file path=ppt/slides/slide2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B0F5059-47CC-D342-95C5-7E2F9C06173D}"/>
              </a:ext>
            </a:extLst>
          </p:cNvPr>
          <p:cNvSpPr>
            <a:spLocks noGrp="1"/>
          </p:cNvSpPr>
          <p:nvPr>
            <p:ph type="title"/>
          </p:nvPr>
        </p:nvSpPr>
        <p:spPr/>
        <p:txBody>
          <a:bodyPr/>
          <a:lstStyle/>
          <a:p>
            <a:r>
              <a:rPr lang="ro-RO"/>
              <a:t>Folosirea indecşilor de tip bitmap</a:t>
            </a:r>
            <a:endParaRPr lang="ro-RO"/>
          </a:p>
        </p:txBody>
      </p:sp>
      <p:sp>
        <p:nvSpPr>
          <p:cNvPr id="3" name="Content Placeholder 2">
            <a:extLst>
              <a:ext uri="{FF2B5EF4-FFF2-40B4-BE49-F238E27FC236}">
                <a16:creationId xmlns:a16="http://schemas.microsoft.com/office/drawing/2014/main" id="{F9BB35C1-A8D4-3544-A61D-09342CFF211D}"/>
              </a:ext>
            </a:extLst>
          </p:cNvPr>
          <p:cNvSpPr>
            <a:spLocks noGrp="1"/>
          </p:cNvSpPr>
          <p:nvPr>
            <p:ph idx="1"/>
          </p:nvPr>
        </p:nvSpPr>
        <p:spPr/>
        <p:txBody>
          <a:bodyPr/>
          <a:lstStyle/>
          <a:p>
            <a:pPr lvl="0"/>
            <a:r>
              <a:rPr lang="ro-RO"/>
              <a:t>numărul de valori distincte ale coloanei indexate este relativ mic (exemplu: o coloană ce conţine starea civilă sau sexul unei persoane).</a:t>
            </a:r>
          </a:p>
          <a:p>
            <a:pPr lvl="0"/>
            <a:r>
              <a:rPr lang="ro-RO"/>
              <a:t>majoritatea interogărilor conţin combinaţii multiple de condiţii WHERE ce implică operatorul OR.</a:t>
            </a:r>
          </a:p>
          <a:p>
            <a:endParaRPr lang="ro-RO"/>
          </a:p>
        </p:txBody>
      </p:sp>
    </p:spTree>
    <p:extLst>
      <p:ext uri="{BB962C8B-B14F-4D97-AF65-F5344CB8AC3E}">
        <p14:creationId xmlns:p14="http://schemas.microsoft.com/office/powerpoint/2010/main" val="3721767077"/>
      </p:ext>
    </p:extLst>
  </p:cSld>
  <p:clrMapOvr>
    <a:masterClrMapping/>
  </p:clrMapOvr>
  <p:transition/>
  <p:timing/>
</p:sld>
</file>

<file path=ppt/slides/slide2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5A15CBC-4311-944E-8B11-B9704CB526B0}"/>
              </a:ext>
            </a:extLst>
          </p:cNvPr>
          <p:cNvSpPr>
            <a:spLocks noGrp="1"/>
          </p:cNvSpPr>
          <p:nvPr>
            <p:ph type="title"/>
          </p:nvPr>
        </p:nvSpPr>
        <p:spPr/>
        <p:txBody>
          <a:bodyPr/>
          <a:lstStyle/>
          <a:p>
            <a:r>
              <a:rPr lang="ro-RO" err="1"/>
              <a:t>Secvenţe</a:t>
            </a:r>
            <a:endParaRPr lang="ro-RO"/>
          </a:p>
        </p:txBody>
      </p:sp>
      <p:sp>
        <p:nvSpPr>
          <p:cNvPr id="3" name="Content Placeholder 2">
            <a:extLst>
              <a:ext uri="{FF2B5EF4-FFF2-40B4-BE49-F238E27FC236}">
                <a16:creationId xmlns:a16="http://schemas.microsoft.com/office/drawing/2014/main" id="{24F87353-92F4-FF4E-8E73-17DD90F51EDF}"/>
              </a:ext>
            </a:extLst>
          </p:cNvPr>
          <p:cNvSpPr>
            <a:spLocks noGrp="1"/>
          </p:cNvSpPr>
          <p:nvPr>
            <p:ph idx="1"/>
          </p:nvPr>
        </p:nvSpPr>
        <p:spPr/>
        <p:txBody>
          <a:bodyPr>
            <a:normAutofit/>
          </a:bodyPr>
          <a:lstStyle/>
          <a:p>
            <a:r>
              <a:rPr lang="ro-RO"/>
              <a:t>De multe ori este necesară crearea unei secvenţe de numere pentru a fi folosite ca valori ale cheii unui tabel.</a:t>
            </a:r>
          </a:p>
          <a:p>
            <a:r>
              <a:rPr lang="ro-RO"/>
              <a:t>Pentru a crea manual o secvenţă de numere, ar fi necesară blocarea rândului care conţine ultima valoare a secvenţei (pentru a evita preluarea acestei valori de mai multe ori) generarea noii valori şi apoi deblocarea rândului.</a:t>
            </a:r>
          </a:p>
          <a:p>
            <a:r>
              <a:rPr lang="ro-RO"/>
              <a:t>Blocarea acestor rânduri poate fi evitată prin folosirea generatorului de secvenţe furnizat de Oracle. </a:t>
            </a:r>
          </a:p>
        </p:txBody>
      </p:sp>
    </p:spTree>
    <p:extLst>
      <p:ext uri="{BB962C8B-B14F-4D97-AF65-F5344CB8AC3E}">
        <p14:creationId xmlns:p14="http://schemas.microsoft.com/office/powerpoint/2010/main" val="3794829042"/>
      </p:ext>
    </p:extLst>
  </p:cSld>
  <p:clrMapOvr>
    <a:masterClrMapping/>
  </p:clrMapOvr>
  <p:transition/>
  <p:timing/>
</p:sld>
</file>

<file path=ppt/slides/slide2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5A15CBC-4311-944E-8B11-B9704CB526B0}"/>
              </a:ext>
            </a:extLst>
          </p:cNvPr>
          <p:cNvSpPr>
            <a:spLocks noGrp="1"/>
          </p:cNvSpPr>
          <p:nvPr>
            <p:ph type="title"/>
          </p:nvPr>
        </p:nvSpPr>
        <p:spPr/>
        <p:txBody>
          <a:bodyPr/>
          <a:lstStyle/>
          <a:p>
            <a:r>
              <a:rPr lang="ro-RO" err="1"/>
              <a:t>Secvenţe (2)</a:t>
            </a:r>
          </a:p>
        </p:txBody>
      </p:sp>
      <p:sp>
        <p:nvSpPr>
          <p:cNvPr id="3" name="Content Placeholder 2">
            <a:extLst>
              <a:ext uri="{FF2B5EF4-FFF2-40B4-BE49-F238E27FC236}">
                <a16:creationId xmlns:a16="http://schemas.microsoft.com/office/drawing/2014/main" id="{24F87353-92F4-FF4E-8E73-17DD90F51EDF}"/>
              </a:ext>
            </a:extLst>
          </p:cNvPr>
          <p:cNvSpPr>
            <a:spLocks noGrp="1"/>
          </p:cNvSpPr>
          <p:nvPr>
            <p:ph idx="1"/>
          </p:nvPr>
        </p:nvSpPr>
        <p:spPr/>
        <p:txBody>
          <a:bodyPr>
            <a:normAutofit/>
          </a:bodyPr>
          <a:lstStyle/>
          <a:p>
            <a:r>
              <a:rPr lang="ro-RO"/>
              <a:t>O secvenţă este un obiect al bazei de date care serveşte la generarea unor numere întregi unice care poate fi folosită simultan de mai mulţi utilizatori, evitând apariţia conflictelor şi a blocării.</a:t>
            </a:r>
          </a:p>
          <a:p>
            <a:r>
              <a:rPr lang="ro-RO" err="1"/>
              <a:t>Secvenţele sunt memorate şi generate indiferent de tabele. </a:t>
            </a:r>
          </a:p>
          <a:p>
            <a:r>
              <a:rPr lang="ro-RO"/>
              <a:t>Prin urmare, aceeaşi secvenţă poate fi utilizată pentru mai multe tabele. </a:t>
            </a:r>
          </a:p>
          <a:p>
            <a:endParaRPr lang="ro-RO"/>
          </a:p>
        </p:txBody>
      </p:sp>
    </p:spTree>
    <p:extLst>
      <p:ext uri="{BB962C8B-B14F-4D97-AF65-F5344CB8AC3E}">
        <p14:creationId xmlns:p14="http://schemas.microsoft.com/office/powerpoint/2010/main" val="3535707528"/>
      </p:ext>
    </p:extLst>
  </p:cSld>
  <p:clrMapOvr>
    <a:masterClrMapping/>
  </p:clrMapOvr>
  <p:transition/>
  <p:timing/>
</p:sld>
</file>

<file path=ppt/slides/slide2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A52EF0C-F501-4940-8A64-265A8312F865}"/>
              </a:ext>
            </a:extLst>
          </p:cNvPr>
          <p:cNvSpPr>
            <a:spLocks noGrp="1"/>
          </p:cNvSpPr>
          <p:nvPr>
            <p:ph type="title"/>
          </p:nvPr>
        </p:nvSpPr>
        <p:spPr/>
        <p:txBody>
          <a:bodyPr/>
          <a:lstStyle/>
          <a:p>
            <a:r>
              <a:rPr lang="ro-RO" err="1"/>
              <a:t>Secvenţe - exemplu</a:t>
            </a:r>
          </a:p>
        </p:txBody>
      </p:sp>
      <p:sp>
        <p:nvSpPr>
          <p:cNvPr id="3" name="Content Placeholder 2">
            <a:extLst>
              <a:ext uri="{FF2B5EF4-FFF2-40B4-BE49-F238E27FC236}">
                <a16:creationId xmlns:a16="http://schemas.microsoft.com/office/drawing/2014/main" id="{27726FC4-269F-6F4F-8EFE-F58FAF2C3E21}"/>
              </a:ext>
            </a:extLst>
          </p:cNvPr>
          <p:cNvSpPr>
            <a:spLocks noGrp="1"/>
          </p:cNvSpPr>
          <p:nvPr>
            <p:ph idx="1"/>
          </p:nvPr>
        </p:nvSpPr>
        <p:spPr/>
        <p:txBody>
          <a:bodyPr/>
          <a:lstStyle/>
          <a:p>
            <a:r>
              <a:rPr lang="ro-RO" cap="all"/>
              <a:t>create sequence</a:t>
            </a:r>
            <a:r>
              <a:rPr lang="ro-RO"/>
              <a:t> sal_seq</a:t>
            </a:r>
            <a:endParaRPr lang="ro-RO"/>
          </a:p>
          <a:p>
            <a:r>
              <a:rPr lang="ro-RO" cap="all"/>
              <a:t>increment by</a:t>
            </a:r>
            <a:r>
              <a:rPr lang="ro-RO"/>
              <a:t> 1</a:t>
            </a:r>
          </a:p>
          <a:p>
            <a:r>
              <a:rPr lang="ro-RO" cap="all"/>
              <a:t>start with</a:t>
            </a:r>
            <a:r>
              <a:rPr lang="ro-RO"/>
              <a:t> 1</a:t>
            </a:r>
          </a:p>
          <a:p>
            <a:r>
              <a:rPr lang="ro-RO" cap="all" err="1"/>
              <a:t>nomaxvalue</a:t>
            </a:r>
            <a:endParaRPr lang="ro-RO"/>
          </a:p>
          <a:p>
            <a:r>
              <a:rPr lang="ro-RO" cap="all" err="1"/>
              <a:t>nocycle</a:t>
            </a:r>
            <a:endParaRPr lang="ro-RO"/>
          </a:p>
          <a:p>
            <a:r>
              <a:rPr lang="ro-RO" cap="all"/>
              <a:t>cache</a:t>
            </a:r>
            <a:r>
              <a:rPr lang="ro-RO"/>
              <a:t> 10;</a:t>
            </a:r>
          </a:p>
          <a:p>
            <a:endParaRPr lang="ro-RO"/>
          </a:p>
        </p:txBody>
      </p:sp>
    </p:spTree>
    <p:extLst>
      <p:ext uri="{BB962C8B-B14F-4D97-AF65-F5344CB8AC3E}">
        <p14:creationId xmlns:p14="http://schemas.microsoft.com/office/powerpoint/2010/main" val="60452260"/>
      </p:ext>
    </p:extLst>
  </p:cSld>
  <p:clrMapOvr>
    <a:masterClrMapping/>
  </p:clrMapOvr>
  <p:transition/>
  <p:timing/>
</p:sld>
</file>

<file path=ppt/slides/slide2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69BFEFF-F140-6941-B354-AC1741DD9264}"/>
              </a:ext>
            </a:extLst>
          </p:cNvPr>
          <p:cNvSpPr>
            <a:spLocks noGrp="1"/>
          </p:cNvSpPr>
          <p:nvPr>
            <p:ph type="title"/>
          </p:nvPr>
        </p:nvSpPr>
        <p:spPr/>
        <p:txBody>
          <a:bodyPr/>
          <a:lstStyle/>
          <a:p>
            <a:r>
              <a:rPr lang="ro-RO"/>
              <a:t>Utilizarea secvenţelor</a:t>
            </a:r>
            <a:endParaRPr lang="ro-RO"/>
          </a:p>
        </p:txBody>
      </p:sp>
      <p:sp>
        <p:nvSpPr>
          <p:cNvPr id="3" name="Content Placeholder 2">
            <a:extLst>
              <a:ext uri="{FF2B5EF4-FFF2-40B4-BE49-F238E27FC236}">
                <a16:creationId xmlns:a16="http://schemas.microsoft.com/office/drawing/2014/main" id="{FC980574-0465-0348-B522-9B352356AC79}"/>
              </a:ext>
            </a:extLst>
          </p:cNvPr>
          <p:cNvSpPr>
            <a:spLocks noGrp="1"/>
          </p:cNvSpPr>
          <p:nvPr>
            <p:ph idx="1"/>
          </p:nvPr>
        </p:nvSpPr>
        <p:spPr/>
        <p:txBody>
          <a:bodyPr>
            <a:normAutofit/>
          </a:bodyPr>
          <a:lstStyle/>
          <a:p>
            <a:r>
              <a:rPr lang="ro-RO"/>
              <a:t>După definirea unei secvenţe, aceasta poate fi utilizată şi incrementată de mai mulţi utilizatori. </a:t>
            </a:r>
          </a:p>
          <a:p>
            <a:r>
              <a:rPr lang="ro-RO"/>
              <a:t>Oracle nu aşteaptă încheierea unei tranzacţii care accesează secvenţa pentru a permite utilizarea ei de către un alt utilizator.</a:t>
            </a:r>
          </a:p>
          <a:p>
            <a:r>
              <a:rPr lang="ro-RO"/>
              <a:t>O secvenţă poate fi referită într-o comandă SQL cu ajutorul pseudo-coloanelor </a:t>
            </a:r>
          </a:p>
          <a:p>
            <a:pPr lvl="1"/>
            <a:r>
              <a:rPr lang="ro-RO" cap="all" err="1"/>
              <a:t>nextval</a:t>
            </a:r>
            <a:r>
              <a:rPr lang="ro-RO"/>
              <a:t> (valoarea următoare) - nume_secventa.</a:t>
            </a:r>
            <a:r>
              <a:rPr lang="ro-RO" cap="all" err="1"/>
              <a:t>nextval</a:t>
            </a:r>
            <a:endParaRPr lang="ro-RO"/>
          </a:p>
          <a:p>
            <a:pPr lvl="1"/>
            <a:r>
              <a:rPr lang="ro-RO" cap="all" err="1"/>
              <a:t>Currval </a:t>
            </a:r>
            <a:r>
              <a:rPr lang="ro-RO"/>
              <a:t>(valoarea curentă) - nume_secventa.</a:t>
            </a:r>
            <a:r>
              <a:rPr lang="ro-RO" cap="all"/>
              <a:t> Currval</a:t>
            </a:r>
            <a:endParaRPr lang="ro-RO"/>
          </a:p>
        </p:txBody>
      </p:sp>
    </p:spTree>
    <p:extLst>
      <p:ext uri="{BB962C8B-B14F-4D97-AF65-F5344CB8AC3E}">
        <p14:creationId xmlns:p14="http://schemas.microsoft.com/office/powerpoint/2010/main" val="2724041660"/>
      </p:ext>
    </p:extLst>
  </p:cSld>
  <p:clrMapOvr>
    <a:masterClrMapping/>
  </p:clrMapOvr>
  <p:transition/>
  <p:timing/>
</p:sld>
</file>

<file path=ppt/slides/slide2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07A1DF4-DF46-5343-9F39-801F26ABC571}"/>
              </a:ext>
            </a:extLst>
          </p:cNvPr>
          <p:cNvSpPr>
            <a:spLocks noGrp="1"/>
          </p:cNvSpPr>
          <p:nvPr>
            <p:ph type="title"/>
          </p:nvPr>
        </p:nvSpPr>
        <p:spPr/>
        <p:txBody>
          <a:bodyPr/>
          <a:lstStyle/>
          <a:p>
            <a:r>
              <a:rPr lang="ro-RO"/>
              <a:t>Utilizarea secvenţelor (2) </a:t>
            </a:r>
          </a:p>
        </p:txBody>
      </p:sp>
      <p:sp>
        <p:nvSpPr>
          <p:cNvPr id="3" name="Content Placeholder 2">
            <a:extLst>
              <a:ext uri="{FF2B5EF4-FFF2-40B4-BE49-F238E27FC236}">
                <a16:creationId xmlns:a16="http://schemas.microsoft.com/office/drawing/2014/main" id="{D4DB17D7-B464-B840-A494-C63E178E74C5}"/>
              </a:ext>
            </a:extLst>
          </p:cNvPr>
          <p:cNvSpPr>
            <a:spLocks noGrp="1"/>
          </p:cNvSpPr>
          <p:nvPr>
            <p:ph idx="1"/>
          </p:nvPr>
        </p:nvSpPr>
        <p:spPr/>
        <p:txBody>
          <a:bodyPr/>
          <a:lstStyle/>
          <a:p>
            <a:r>
              <a:rPr lang="ro-RO"/>
              <a:t>Pentru a utiliza valoarea curentă a secvenţei în sesiunea curentă de lucru se foloseşte pseudo-coloana CURRVAL. </a:t>
            </a:r>
          </a:p>
          <a:p>
            <a:r>
              <a:rPr lang="ro-RO"/>
              <a:t>Valoarea CURRVAL este disponibilă numai dacă NEXTVAL a fost folosită în sesiunea curentă - în caz contrar încercarea de a folosi pseudo-coloana CURRVAL va produce o eroare. </a:t>
            </a:r>
          </a:p>
          <a:p>
            <a:r>
              <a:rPr lang="ro-RO"/>
              <a:t>Un utilizator nu poate avea niciodată acces la un număr generat de o secvenţă la cererea unui alt utilizator – evitarea generării unor valori identice pentru o cheie.</a:t>
            </a:r>
          </a:p>
          <a:p>
            <a:endParaRPr lang="ro-RO"/>
          </a:p>
          <a:p>
            <a:endParaRPr lang="ro-RO"/>
          </a:p>
        </p:txBody>
      </p:sp>
    </p:spTree>
    <p:extLst>
      <p:ext uri="{BB962C8B-B14F-4D97-AF65-F5344CB8AC3E}">
        <p14:creationId xmlns:p14="http://schemas.microsoft.com/office/powerpoint/2010/main" val="2460681368"/>
      </p:ext>
    </p:extLst>
  </p:cSld>
  <p:clrMapOvr>
    <a:masterClrMapping/>
  </p:clrMapOvr>
  <p:transition/>
  <p:timing/>
</p:sld>
</file>

<file path=ppt/slides/slide2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69BFEFF-F140-6941-B354-AC1741DD9264}"/>
              </a:ext>
            </a:extLst>
          </p:cNvPr>
          <p:cNvSpPr>
            <a:spLocks noGrp="1"/>
          </p:cNvSpPr>
          <p:nvPr>
            <p:ph type="title"/>
          </p:nvPr>
        </p:nvSpPr>
        <p:spPr/>
        <p:txBody>
          <a:bodyPr/>
          <a:lstStyle/>
          <a:p>
            <a:r>
              <a:rPr lang="ro-RO"/>
              <a:t>Utilizarea secvenţelor – exemplu (1)</a:t>
            </a:r>
          </a:p>
        </p:txBody>
      </p:sp>
      <p:sp>
        <p:nvSpPr>
          <p:cNvPr id="3" name="Content Placeholder 2">
            <a:extLst>
              <a:ext uri="{FF2B5EF4-FFF2-40B4-BE49-F238E27FC236}">
                <a16:creationId xmlns:a16="http://schemas.microsoft.com/office/drawing/2014/main" id="{FC980574-0465-0348-B522-9B352356AC79}"/>
              </a:ext>
            </a:extLst>
          </p:cNvPr>
          <p:cNvSpPr>
            <a:spLocks noGrp="1"/>
          </p:cNvSpPr>
          <p:nvPr>
            <p:ph idx="1"/>
          </p:nvPr>
        </p:nvSpPr>
        <p:spPr/>
        <p:txBody>
          <a:bodyPr>
            <a:normAutofit fontScale="77500" lnSpcReduction="20000"/>
          </a:bodyPr>
          <a:lstStyle/>
          <a:p>
            <a:r>
              <a:rPr lang="ro-RO"/>
              <a:t>Adaugă un departament si 2 salariati în acest departament</a:t>
            </a:r>
          </a:p>
          <a:p>
            <a:pPr marL="0" indent="0">
              <a:buNone/>
            </a:pPr>
            <a:endParaRPr lang="ro-RO" cap="all"/>
          </a:p>
          <a:p>
            <a:r>
              <a:rPr lang="ro-RO" cap="all"/>
              <a:t>insert into</a:t>
            </a:r>
            <a:r>
              <a:rPr lang="ro-RO"/>
              <a:t> departament (cod_dept, cod_tara, nume_dept)</a:t>
            </a:r>
          </a:p>
          <a:p>
            <a:r>
              <a:rPr lang="ro-RO" cap="all" err="1"/>
              <a:t>values</a:t>
            </a:r>
            <a:r>
              <a:rPr lang="ro-RO"/>
              <a:t> (dept_seq.</a:t>
            </a:r>
            <a:r>
              <a:rPr lang="ro-RO" cap="all" err="1"/>
              <a:t>nextval</a:t>
            </a:r>
            <a:r>
              <a:rPr lang="ro-RO"/>
              <a:t>, 40, 'Proiectare');</a:t>
            </a:r>
          </a:p>
          <a:p>
            <a:pPr marL="0" indent="0">
              <a:buNone/>
            </a:pPr>
            <a:r>
              <a:rPr lang="ro-RO"/>
              <a:t> </a:t>
            </a:r>
          </a:p>
          <a:p>
            <a:r>
              <a:rPr lang="ro-RO" cap="all"/>
              <a:t>insert into</a:t>
            </a:r>
            <a:r>
              <a:rPr lang="ro-RO"/>
              <a:t> salariat (cod_salariat, nume, prenume, data_nastere, cod_dept, cod_tara)</a:t>
            </a:r>
          </a:p>
          <a:p>
            <a:r>
              <a:rPr lang="ro-RO"/>
              <a:t>VALUES (sal_seq.NEXTVAL, 'Vasilescu', 'Costel', '17-MAY-70', dept_seq.CURRVAL, 40);</a:t>
            </a:r>
          </a:p>
          <a:p>
            <a:endParaRPr lang="ro-RO"/>
          </a:p>
          <a:p>
            <a:r>
              <a:rPr lang="ro-RO"/>
              <a:t>INSERT INTO salariat (cod_salariat, nume, prenume, data_nastere, cod_dept, cod_tara)</a:t>
            </a:r>
          </a:p>
          <a:p>
            <a:r>
              <a:rPr lang="ro-RO"/>
              <a:t>VALUES (sal_seq.NEXTVAL, 'Popescu', 'Vasile', '17-JUN-72', dept_seq.CURRVAL, 40);</a:t>
            </a:r>
          </a:p>
          <a:p>
            <a:pPr marL="0" indent="0">
              <a:buNone/>
            </a:pPr>
            <a:endParaRPr lang="ro-RO" cap="all"/>
          </a:p>
        </p:txBody>
      </p:sp>
    </p:spTree>
    <p:extLst>
      <p:ext uri="{BB962C8B-B14F-4D97-AF65-F5344CB8AC3E}">
        <p14:creationId xmlns:p14="http://schemas.microsoft.com/office/powerpoint/2010/main" val="2948551671"/>
      </p:ext>
    </p:extLst>
  </p:cSld>
  <p:clrMapOvr>
    <a:masterClrMapping/>
  </p:clrMapOvr>
  <p:transition/>
  <p:timing/>
</p:sld>
</file>

<file path=ppt/slides/slide2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69BFEFF-F140-6941-B354-AC1741DD9264}"/>
              </a:ext>
            </a:extLst>
          </p:cNvPr>
          <p:cNvSpPr>
            <a:spLocks noGrp="1"/>
          </p:cNvSpPr>
          <p:nvPr>
            <p:ph type="title"/>
          </p:nvPr>
        </p:nvSpPr>
        <p:spPr/>
        <p:txBody>
          <a:bodyPr/>
          <a:lstStyle/>
          <a:p>
            <a:r>
              <a:rPr lang="ro-RO"/>
              <a:t>Utilizarea secvenţelor – exemplu (2)</a:t>
            </a:r>
          </a:p>
        </p:txBody>
      </p:sp>
      <p:sp>
        <p:nvSpPr>
          <p:cNvPr id="3" name="Content Placeholder 2">
            <a:extLst>
              <a:ext uri="{FF2B5EF4-FFF2-40B4-BE49-F238E27FC236}">
                <a16:creationId xmlns:a16="http://schemas.microsoft.com/office/drawing/2014/main" id="{FC980574-0465-0348-B522-9B352356AC79}"/>
              </a:ext>
            </a:extLst>
          </p:cNvPr>
          <p:cNvSpPr>
            <a:spLocks noGrp="1"/>
          </p:cNvSpPr>
          <p:nvPr>
            <p:ph idx="1"/>
          </p:nvPr>
        </p:nvSpPr>
        <p:spPr/>
        <p:txBody>
          <a:bodyPr>
            <a:normAutofit fontScale="77500" lnSpcReduction="20000"/>
          </a:bodyPr>
          <a:lstStyle/>
          <a:p>
            <a:r>
              <a:rPr lang="ro-RO"/>
              <a:t>Adaugă încă un departament si 2 salariati în acest departament</a:t>
            </a:r>
          </a:p>
          <a:p>
            <a:endParaRPr lang="ro-RO"/>
          </a:p>
          <a:p>
            <a:r>
              <a:rPr lang="ro-RO"/>
              <a:t>INSERT INTO departament (cod_dept, cod_tara, nume_dept)</a:t>
            </a:r>
          </a:p>
          <a:p>
            <a:r>
              <a:rPr lang="ro-RO"/>
              <a:t>VALUES (dept_seq.NEXTVAL, 40, 'Vanzari');</a:t>
            </a:r>
          </a:p>
          <a:p>
            <a:pPr marL="0" indent="0">
              <a:buNone/>
            </a:pPr>
            <a:endParaRPr lang="ro-RO"/>
          </a:p>
          <a:p>
            <a:r>
              <a:rPr lang="ro-RO"/>
              <a:t>INSERT INTO salariat (cod_salariat, nume, prenume, data_nastere, cod_dept, cod_tara)</a:t>
            </a:r>
          </a:p>
          <a:p>
            <a:r>
              <a:rPr lang="ro-RO"/>
              <a:t>VALUES (sal_seq.NEXTVAL, 'Ionescu', 'Gheorghe', '12-MAY-71', dept_seq.CURRVAL, 40);</a:t>
            </a:r>
          </a:p>
          <a:p>
            <a:pPr marL="0" indent="0">
              <a:buNone/>
            </a:pPr>
            <a:r>
              <a:rPr lang="ro-RO"/>
              <a:t> </a:t>
            </a:r>
          </a:p>
          <a:p>
            <a:r>
              <a:rPr lang="ro-RO"/>
              <a:t>INSERT INTO salariat (cod_salariat, nume, prenume, data_nastere, cod_dept, cod_tara)</a:t>
            </a:r>
          </a:p>
          <a:p>
            <a:r>
              <a:rPr lang="ro-RO" err="1"/>
              <a:t>values (sal_seq.NEXTVAL, 'Diaconescu', 'Marian', '15-MAY-57', dept_seq.CURRVAL, 40);</a:t>
            </a:r>
          </a:p>
          <a:p>
            <a:pPr marL="0" indent="0">
              <a:buNone/>
            </a:pPr>
            <a:endParaRPr lang="ro-RO" cap="all"/>
          </a:p>
        </p:txBody>
      </p:sp>
    </p:spTree>
    <p:extLst>
      <p:ext uri="{BB962C8B-B14F-4D97-AF65-F5344CB8AC3E}">
        <p14:creationId xmlns:p14="http://schemas.microsoft.com/office/powerpoint/2010/main" val="2481137992"/>
      </p:ext>
    </p:extLst>
  </p:cSld>
  <p:clrMapOvr>
    <a:masterClrMapping/>
  </p:clrMapOvr>
  <p:transition/>
  <p:timing/>
</p:sld>
</file>

<file path=ppt/slides/slide2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A3F233B-958A-5145-86DB-BA9956B6F341}"/>
              </a:ext>
            </a:extLst>
          </p:cNvPr>
          <p:cNvSpPr>
            <a:spLocks noGrp="1"/>
          </p:cNvSpPr>
          <p:nvPr>
            <p:ph type="title"/>
          </p:nvPr>
        </p:nvSpPr>
        <p:spPr/>
        <p:txBody>
          <a:bodyPr/>
          <a:lstStyle/>
          <a:p>
            <a:r>
              <a:rPr lang="ro-RO"/>
              <a:t>Utilizarea secvenţelor (3)</a:t>
            </a:r>
          </a:p>
        </p:txBody>
      </p:sp>
      <p:sp>
        <p:nvSpPr>
          <p:cNvPr id="3" name="Content Placeholder 2">
            <a:extLst>
              <a:ext uri="{FF2B5EF4-FFF2-40B4-BE49-F238E27FC236}">
                <a16:creationId xmlns:a16="http://schemas.microsoft.com/office/drawing/2014/main" id="{7E5E7C0F-64D9-B545-A33B-734EA89E06FC}"/>
              </a:ext>
            </a:extLst>
          </p:cNvPr>
          <p:cNvSpPr>
            <a:spLocks noGrp="1"/>
          </p:cNvSpPr>
          <p:nvPr>
            <p:ph idx="1"/>
          </p:nvPr>
        </p:nvSpPr>
        <p:spPr/>
        <p:txBody>
          <a:bodyPr>
            <a:normAutofit/>
          </a:bodyPr>
          <a:lstStyle/>
          <a:p>
            <a:r>
              <a:rPr lang="ro-RO"/>
              <a:t>Dacă doi sau mai mulţi utilizatori incrementează aceeaşi secvenţă în mod concurent, numerele generate la cererea unuia dintre ei pot să nu fie consecutive deoarece între timp au putut fi generate alte valori la cererea celorlalţi utilizatori. </a:t>
            </a:r>
          </a:p>
          <a:p>
            <a:r>
              <a:rPr lang="ro-RO"/>
              <a:t>Dacă numerele generate de către o secvenţă sunt folosite la popularea unui câmp, este posibil ca valorile din acel câmp să nu fie numere consecutive – în cazul când o tranzacţie a fost derulată înapoi. </a:t>
            </a:r>
          </a:p>
        </p:txBody>
      </p:sp>
    </p:spTree>
    <p:extLst>
      <p:ext uri="{BB962C8B-B14F-4D97-AF65-F5344CB8AC3E}">
        <p14:creationId xmlns:p14="http://schemas.microsoft.com/office/powerpoint/2010/main" val="187793879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CF8F979-AAC5-E245-8773-A7807FC1CA79}"/>
              </a:ext>
            </a:extLst>
          </p:cNvPr>
          <p:cNvSpPr>
            <a:spLocks noGrp="1"/>
          </p:cNvSpPr>
          <p:nvPr>
            <p:ph type="title"/>
          </p:nvPr>
        </p:nvSpPr>
        <p:spPr/>
        <p:txBody>
          <a:bodyPr/>
          <a:lstStyle/>
          <a:p>
            <a:r>
              <a:rPr lang="ro-RO" err="1"/>
              <a:t>Relaţie (legătură) </a:t>
            </a:r>
            <a:endParaRPr lang="ro-RO"/>
          </a:p>
        </p:txBody>
      </p:sp>
      <p:sp>
        <p:nvSpPr>
          <p:cNvPr id="3" name="Content Placeholder 2">
            <a:extLst>
              <a:ext uri="{FF2B5EF4-FFF2-40B4-BE49-F238E27FC236}">
                <a16:creationId xmlns:a16="http://schemas.microsoft.com/office/drawing/2014/main" id="{E13A7D77-E5B9-5944-8908-CCA827A64A4E}"/>
              </a:ext>
            </a:extLst>
          </p:cNvPr>
          <p:cNvSpPr>
            <a:spLocks noGrp="1"/>
          </p:cNvSpPr>
          <p:nvPr>
            <p:ph idx="1"/>
          </p:nvPr>
        </p:nvSpPr>
        <p:spPr/>
        <p:txBody>
          <a:bodyPr/>
          <a:lstStyle/>
          <a:p>
            <a:r>
              <a:rPr lang="ro-RO"/>
              <a:t>asociere nedirecţionată între două entităţi </a:t>
            </a:r>
          </a:p>
          <a:p>
            <a:r>
              <a:rPr lang="ro-RO"/>
              <a:t>“lucrează_în” este o relaţie între entităţile PROFESOR şi FACULTATE,</a:t>
            </a:r>
          </a:p>
          <a:p>
            <a:r>
              <a:rPr lang="ro-RO"/>
              <a:t> “predă” este o relaţie între entităţile PROFESOR şi CURS </a:t>
            </a:r>
          </a:p>
          <a:p>
            <a:r>
              <a:rPr lang="ro-RO"/>
              <a:t>Între două entităţi poate exista mai mult decât o singură relaţie: relaţia “conduce” între entităţile PROFESOR şi FACULTATE.</a:t>
            </a:r>
          </a:p>
          <a:p>
            <a:endParaRPr lang="ro-RO"/>
          </a:p>
        </p:txBody>
      </p:sp>
    </p:spTree>
    <p:extLst>
      <p:ext uri="{BB962C8B-B14F-4D97-AF65-F5344CB8AC3E}">
        <p14:creationId xmlns:p14="http://schemas.microsoft.com/office/powerpoint/2010/main" val="3193059661"/>
      </p:ext>
    </p:extLst>
  </p:cSld>
  <p:clrMapOvr>
    <a:masterClrMapping/>
  </p:clrMapOvr>
  <p:transition/>
  <p:timing/>
</p:sld>
</file>

<file path=ppt/slides/slide2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EE4B37E-FC72-2641-899E-153D778718E0}"/>
              </a:ext>
            </a:extLst>
          </p:cNvPr>
          <p:cNvSpPr>
            <a:spLocks noGrp="1"/>
          </p:cNvSpPr>
          <p:nvPr>
            <p:ph type="ctrTitle"/>
          </p:nvPr>
        </p:nvSpPr>
        <p:spPr/>
        <p:txBody>
          <a:bodyPr>
            <a:normAutofit fontScale="90000"/>
          </a:bodyPr>
          <a:lstStyle/>
          <a:p>
            <a:r>
              <a:rPr lang="ro-RO" b="1"/>
              <a:t>Accesul concurent la date şi păstrarea </a:t>
            </a:r>
            <a:br>
              <a:rPr lang="ro-RO"/>
            </a:br>
            <a:r>
              <a:rPr lang="ro-RO" b="1" err="1"/>
              <a:t>consistenţei acestora</a:t>
            </a:r>
            <a:r>
              <a:rPr lang="ro-RO">
                <a:effectLst/>
              </a:rPr>
              <a:t> </a:t>
            </a:r>
            <a:endParaRPr lang="ro-RO"/>
          </a:p>
        </p:txBody>
      </p:sp>
      <p:sp>
        <p:nvSpPr>
          <p:cNvPr id="3" name="Subtitle 2">
            <a:extLst>
              <a:ext uri="{FF2B5EF4-FFF2-40B4-BE49-F238E27FC236}">
                <a16:creationId xmlns:a16="http://schemas.microsoft.com/office/drawing/2014/main" id="{70DF4B9D-5BFE-F742-959E-03AC70BA975E}"/>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652380937"/>
      </p:ext>
    </p:extLst>
  </p:cSld>
  <p:clrMapOvr>
    <a:masterClrMapping/>
  </p:clrMapOvr>
  <p:transition/>
  <p:timing/>
</p:sld>
</file>

<file path=ppt/slides/slide2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752ED2B-24B3-F648-AF55-BAF2DFE1DE62}"/>
              </a:ext>
            </a:extLst>
          </p:cNvPr>
          <p:cNvSpPr>
            <a:spLocks noGrp="1"/>
          </p:cNvSpPr>
          <p:nvPr>
            <p:ph type="title"/>
          </p:nvPr>
        </p:nvSpPr>
        <p:spPr/>
        <p:txBody>
          <a:bodyPr/>
          <a:lstStyle/>
          <a:p>
            <a:r>
              <a:rPr lang="ro-RO"/>
              <a:t>Concurenta in baze de date</a:t>
            </a:r>
          </a:p>
        </p:txBody>
      </p:sp>
      <p:sp>
        <p:nvSpPr>
          <p:cNvPr id="3" name="Content Placeholder 2">
            <a:extLst>
              <a:ext uri="{FF2B5EF4-FFF2-40B4-BE49-F238E27FC236}">
                <a16:creationId xmlns:a16="http://schemas.microsoft.com/office/drawing/2014/main" id="{A9E8B7B5-653A-A843-94D5-785FB9DF8492}"/>
              </a:ext>
            </a:extLst>
          </p:cNvPr>
          <p:cNvSpPr>
            <a:spLocks noGrp="1"/>
          </p:cNvSpPr>
          <p:nvPr>
            <p:ph idx="1"/>
          </p:nvPr>
        </p:nvSpPr>
        <p:spPr/>
        <p:txBody>
          <a:bodyPr>
            <a:normAutofit lnSpcReduction="10000"/>
          </a:bodyPr>
          <a:lstStyle/>
          <a:p>
            <a:r>
              <a:rPr lang="ro-RO"/>
              <a:t>Baza de date Oracle permite </a:t>
            </a:r>
            <a:r>
              <a:rPr lang="ro-RO" i="1"/>
              <a:t>acces concurent</a:t>
            </a:r>
            <a:r>
              <a:rPr lang="ro-RO"/>
              <a:t>, adică poate fi accesată simultan de mai mulţi utilizatori în cadrul mai multor sesiuni de lucru. </a:t>
            </a:r>
          </a:p>
          <a:p>
            <a:r>
              <a:rPr lang="ro-RO"/>
              <a:t>O problemă fundamentală într-o bază de date cu acces concurent este păstrarea consistenţei datelor </a:t>
            </a:r>
          </a:p>
          <a:p>
            <a:r>
              <a:rPr lang="ro-RO"/>
              <a:t>Utilizatorul trebuie să aibă o “vedere” consistentă asupra bazei de date, incluzând modificările vizibile făcute de către alţi utilizatori </a:t>
            </a:r>
          </a:p>
          <a:p>
            <a:r>
              <a:rPr lang="ro-RO"/>
              <a:t>Oracle trebuie să împiedice modificările incorecte ale datelor, care ar putea compromite integritatea acestora.</a:t>
            </a:r>
          </a:p>
          <a:p>
            <a:r>
              <a:rPr lang="ro-RO"/>
              <a:t>Modalitatea cea mai simplă - fiecare utilizator să-şi aştepte rândul pentru a accesa baza de date -  total neconvenabilă.</a:t>
            </a:r>
          </a:p>
        </p:txBody>
      </p:sp>
    </p:spTree>
    <p:extLst>
      <p:ext uri="{BB962C8B-B14F-4D97-AF65-F5344CB8AC3E}">
        <p14:creationId xmlns:p14="http://schemas.microsoft.com/office/powerpoint/2010/main" val="1459218769"/>
      </p:ext>
    </p:extLst>
  </p:cSld>
  <p:clrMapOvr>
    <a:masterClrMapping/>
  </p:clrMapOvr>
  <p:transition/>
  <p:timing/>
</p:sld>
</file>

<file path=ppt/slides/slide2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752ED2B-24B3-F648-AF55-BAF2DFE1DE62}"/>
              </a:ext>
            </a:extLst>
          </p:cNvPr>
          <p:cNvSpPr>
            <a:spLocks noGrp="1"/>
          </p:cNvSpPr>
          <p:nvPr>
            <p:ph type="title"/>
          </p:nvPr>
        </p:nvSpPr>
        <p:spPr/>
        <p:txBody>
          <a:bodyPr/>
          <a:lstStyle/>
          <a:p>
            <a:r>
              <a:rPr lang="ro-RO"/>
              <a:t>Concurenta in baze de date - mecanisme</a:t>
            </a:r>
          </a:p>
        </p:txBody>
      </p:sp>
      <p:sp>
        <p:nvSpPr>
          <p:cNvPr id="3" name="Content Placeholder 2">
            <a:extLst>
              <a:ext uri="{FF2B5EF4-FFF2-40B4-BE49-F238E27FC236}">
                <a16:creationId xmlns:a16="http://schemas.microsoft.com/office/drawing/2014/main" id="{A9E8B7B5-653A-A843-94D5-785FB9DF8492}"/>
              </a:ext>
            </a:extLst>
          </p:cNvPr>
          <p:cNvSpPr>
            <a:spLocks noGrp="1"/>
          </p:cNvSpPr>
          <p:nvPr>
            <p:ph idx="1"/>
          </p:nvPr>
        </p:nvSpPr>
        <p:spPr/>
        <p:txBody>
          <a:bodyPr>
            <a:normAutofit/>
          </a:bodyPr>
          <a:lstStyle/>
          <a:p>
            <a:r>
              <a:rPr lang="ro-RO"/>
              <a:t>Model de consistenţă multiversiune </a:t>
            </a:r>
          </a:p>
          <a:p>
            <a:r>
              <a:rPr lang="ro-RO"/>
              <a:t>Blocări</a:t>
            </a:r>
          </a:p>
          <a:p>
            <a:endParaRPr lang="ro-RO"/>
          </a:p>
          <a:p>
            <a:r>
              <a:rPr lang="ro-RO"/>
              <a:t>Ambele bazate pe conceptul de tranzacţie. </a:t>
            </a:r>
          </a:p>
          <a:p>
            <a:endParaRPr lang="ro-RO"/>
          </a:p>
          <a:p>
            <a:endParaRPr lang="ro-RO"/>
          </a:p>
        </p:txBody>
      </p:sp>
    </p:spTree>
    <p:extLst>
      <p:ext uri="{BB962C8B-B14F-4D97-AF65-F5344CB8AC3E}">
        <p14:creationId xmlns:p14="http://schemas.microsoft.com/office/powerpoint/2010/main" val="2394729075"/>
      </p:ext>
    </p:extLst>
  </p:cSld>
  <p:clrMapOvr>
    <a:masterClrMapping/>
  </p:clrMapOvr>
  <p:transition/>
  <p:timing/>
</p:sld>
</file>

<file path=ppt/slides/slide2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123A46C-CB0D-B34C-A0C5-B4DD417A04AE}"/>
              </a:ext>
            </a:extLst>
          </p:cNvPr>
          <p:cNvSpPr>
            <a:spLocks noGrp="1"/>
          </p:cNvSpPr>
          <p:nvPr>
            <p:ph type="title"/>
          </p:nvPr>
        </p:nvSpPr>
        <p:spPr/>
        <p:txBody>
          <a:bodyPr/>
          <a:lstStyle/>
          <a:p>
            <a:r>
              <a:rPr lang="ro-RO" err="1"/>
              <a:t>Tranzacţiile </a:t>
            </a:r>
            <a:endParaRPr lang="ro-RO"/>
          </a:p>
        </p:txBody>
      </p:sp>
      <p:sp>
        <p:nvSpPr>
          <p:cNvPr id="3" name="Content Placeholder 2">
            <a:extLst>
              <a:ext uri="{FF2B5EF4-FFF2-40B4-BE49-F238E27FC236}">
                <a16:creationId xmlns:a16="http://schemas.microsoft.com/office/drawing/2014/main" id="{050D6A2A-5658-1C47-9B65-1C123BDD3646}"/>
              </a:ext>
            </a:extLst>
          </p:cNvPr>
          <p:cNvSpPr>
            <a:spLocks noGrp="1"/>
          </p:cNvSpPr>
          <p:nvPr>
            <p:ph idx="1"/>
          </p:nvPr>
        </p:nvSpPr>
        <p:spPr/>
        <p:txBody>
          <a:bodyPr>
            <a:normAutofit lnSpcReduction="10000"/>
          </a:bodyPr>
          <a:lstStyle/>
          <a:p>
            <a:r>
              <a:rPr lang="ro-RO"/>
              <a:t>Conceptul de tranzacţie este fundamental pentru modul în care Oracle asigură consistenţa datelor. </a:t>
            </a:r>
          </a:p>
          <a:p>
            <a:r>
              <a:rPr lang="ro-RO"/>
              <a:t>O tranzacţie este alcătuită din una sau mai multe instrucţiuni SQL. </a:t>
            </a:r>
          </a:p>
          <a:p>
            <a:r>
              <a:rPr lang="ro-RO"/>
              <a:t>O tranzacţie este cea mai mică unitate de lucru - pentru orice tranzacţie, fie sunt executate toate schimbările făcute bazei de date de către tranzacţie, fie nu este executată nici una dintre modificări. </a:t>
            </a:r>
          </a:p>
          <a:p>
            <a:r>
              <a:rPr lang="ro-RO"/>
              <a:t>O tranzacţie nu poate fi executată parţial. </a:t>
            </a:r>
          </a:p>
          <a:p>
            <a:r>
              <a:rPr lang="ro-RO"/>
              <a:t>La sfârşitul unei tranzacţii, schimbările făcute bazei de date sunt fie </a:t>
            </a:r>
          </a:p>
          <a:p>
            <a:pPr lvl="1"/>
            <a:r>
              <a:rPr lang="ro-RO"/>
              <a:t>permanentizate (commited), </a:t>
            </a:r>
          </a:p>
          <a:p>
            <a:pPr lvl="1"/>
            <a:r>
              <a:rPr lang="ro-RO"/>
              <a:t>fie anulate - tranzacţia a fost derulată înapoi (rolled back). </a:t>
            </a:r>
          </a:p>
        </p:txBody>
      </p:sp>
    </p:spTree>
    <p:extLst>
      <p:ext uri="{BB962C8B-B14F-4D97-AF65-F5344CB8AC3E}">
        <p14:creationId xmlns:p14="http://schemas.microsoft.com/office/powerpoint/2010/main" val="1049328551"/>
      </p:ext>
    </p:extLst>
  </p:cSld>
  <p:clrMapOvr>
    <a:masterClrMapping/>
  </p:clrMapOvr>
  <p:transition/>
  <p:timing/>
</p:sld>
</file>

<file path=ppt/slides/slide2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123A46C-CB0D-B34C-A0C5-B4DD417A04AE}"/>
              </a:ext>
            </a:extLst>
          </p:cNvPr>
          <p:cNvSpPr>
            <a:spLocks noGrp="1"/>
          </p:cNvSpPr>
          <p:nvPr>
            <p:ph type="title"/>
          </p:nvPr>
        </p:nvSpPr>
        <p:spPr/>
        <p:txBody>
          <a:bodyPr/>
          <a:lstStyle/>
          <a:p>
            <a:r>
              <a:rPr lang="ro-RO" err="1"/>
              <a:t>Tranzacţiile (2) </a:t>
            </a:r>
            <a:endParaRPr lang="ro-RO"/>
          </a:p>
        </p:txBody>
      </p:sp>
      <p:sp>
        <p:nvSpPr>
          <p:cNvPr id="3" name="Content Placeholder 2">
            <a:extLst>
              <a:ext uri="{FF2B5EF4-FFF2-40B4-BE49-F238E27FC236}">
                <a16:creationId xmlns:a16="http://schemas.microsoft.com/office/drawing/2014/main" id="{050D6A2A-5658-1C47-9B65-1C123BDD3646}"/>
              </a:ext>
            </a:extLst>
          </p:cNvPr>
          <p:cNvSpPr>
            <a:spLocks noGrp="1"/>
          </p:cNvSpPr>
          <p:nvPr>
            <p:ph idx="1"/>
          </p:nvPr>
        </p:nvSpPr>
        <p:spPr/>
        <p:txBody>
          <a:bodyPr>
            <a:normAutofit/>
          </a:bodyPr>
          <a:lstStyle/>
          <a:p>
            <a:r>
              <a:rPr lang="ro-RO"/>
              <a:t>O tranzacţie se încheie când apare una dintre următoarele:</a:t>
            </a:r>
          </a:p>
          <a:p>
            <a:pPr lvl="1"/>
            <a:r>
              <a:rPr lang="ro-RO"/>
              <a:t>COMMIT [WORK] sau ROLLBACK [WORK] - permanentizează modificările făcute de către tranzacţie. </a:t>
            </a:r>
          </a:p>
          <a:p>
            <a:pPr lvl="1"/>
            <a:r>
              <a:rPr lang="ro-RO"/>
              <a:t>ROLLBACK [WORK] - derulează înapoi tranzacţia; </a:t>
            </a:r>
          </a:p>
          <a:p>
            <a:pPr lvl="1"/>
            <a:r>
              <a:rPr lang="ro-RO"/>
              <a:t>o comandă DDL (CREATE,ALTER,DROP) – permanentizare implicită; </a:t>
            </a:r>
          </a:p>
          <a:p>
            <a:pPr lvl="1"/>
            <a:r>
              <a:rPr lang="ro-RO" err="1"/>
              <a:t>sfârşitul sesiunii curente de lucru - permanentizare implicită; </a:t>
            </a:r>
          </a:p>
          <a:p>
            <a:pPr lvl="1"/>
            <a:r>
              <a:rPr lang="ro-RO" err="1"/>
              <a:t>defecţiune hard sau soft - tranzacţia este derulată înapoi pentru recuperarea datelor.</a:t>
            </a:r>
          </a:p>
          <a:p>
            <a:r>
              <a:rPr lang="ro-RO"/>
              <a:t>După terminarea tranzacţiei, următoarea comandă executabilă SQL va începe o nouă tranzacţie.</a:t>
            </a:r>
          </a:p>
        </p:txBody>
      </p:sp>
    </p:spTree>
    <p:extLst>
      <p:ext uri="{BB962C8B-B14F-4D97-AF65-F5344CB8AC3E}">
        <p14:creationId xmlns:p14="http://schemas.microsoft.com/office/powerpoint/2010/main" val="1913875943"/>
      </p:ext>
    </p:extLst>
  </p:cSld>
  <p:clrMapOvr>
    <a:masterClrMapping/>
  </p:clrMapOvr>
  <p:transition/>
  <p:timing/>
</p:sld>
</file>

<file path=ppt/slides/slide2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123A46C-CB0D-B34C-A0C5-B4DD417A04AE}"/>
              </a:ext>
            </a:extLst>
          </p:cNvPr>
          <p:cNvSpPr>
            <a:spLocks noGrp="1"/>
          </p:cNvSpPr>
          <p:nvPr>
            <p:ph type="title"/>
          </p:nvPr>
        </p:nvSpPr>
        <p:spPr/>
        <p:txBody>
          <a:bodyPr/>
          <a:lstStyle/>
          <a:p>
            <a:r>
              <a:rPr lang="ro-RO" err="1"/>
              <a:t>Tranzacţiile (3) </a:t>
            </a:r>
            <a:endParaRPr lang="ro-RO"/>
          </a:p>
        </p:txBody>
      </p:sp>
      <p:sp>
        <p:nvSpPr>
          <p:cNvPr id="3" name="Content Placeholder 2">
            <a:extLst>
              <a:ext uri="{FF2B5EF4-FFF2-40B4-BE49-F238E27FC236}">
                <a16:creationId xmlns:a16="http://schemas.microsoft.com/office/drawing/2014/main" id="{050D6A2A-5658-1C47-9B65-1C123BDD3646}"/>
              </a:ext>
            </a:extLst>
          </p:cNvPr>
          <p:cNvSpPr>
            <a:spLocks noGrp="1"/>
          </p:cNvSpPr>
          <p:nvPr>
            <p:ph idx="1"/>
          </p:nvPr>
        </p:nvSpPr>
        <p:spPr/>
        <p:txBody>
          <a:bodyPr>
            <a:normAutofit/>
          </a:bodyPr>
          <a:lstStyle/>
          <a:p>
            <a:r>
              <a:rPr lang="ro-RO"/>
              <a:t>În timpul executării unei tranzacţii, modificările făcute asupra bazei de date de către acestea nu sunt vizibile altor sesiuni de lucru. </a:t>
            </a:r>
          </a:p>
          <a:p>
            <a:r>
              <a:rPr lang="ro-RO"/>
              <a:t>Dacă tranzacţia este permanentizată, atunci schimbările făcute de aceasta devin vizibile pentru alte sesiuni care încep după permanentizarea acesteia. </a:t>
            </a:r>
          </a:p>
          <a:p>
            <a:r>
              <a:rPr lang="ro-RO"/>
              <a:t>Dacă tranzacţia este derulată înapoi, atunci modificările asupra datelor efectuate de către aceasta sunt anulate - ca şi când instrucţiunile SQL din tranzacţie nu au fost niciodată executate.</a:t>
            </a:r>
          </a:p>
          <a:p>
            <a:endParaRPr lang="ro-RO"/>
          </a:p>
        </p:txBody>
      </p:sp>
    </p:spTree>
    <p:extLst>
      <p:ext uri="{BB962C8B-B14F-4D97-AF65-F5344CB8AC3E}">
        <p14:creationId xmlns:p14="http://schemas.microsoft.com/office/powerpoint/2010/main" val="4142499836"/>
      </p:ext>
    </p:extLst>
  </p:cSld>
  <p:clrMapOvr>
    <a:masterClrMapping/>
  </p:clrMapOvr>
  <p:transition/>
  <p:timing/>
</p:sld>
</file>

<file path=ppt/slides/slide2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123A46C-CB0D-B34C-A0C5-B4DD417A04AE}"/>
              </a:ext>
            </a:extLst>
          </p:cNvPr>
          <p:cNvSpPr>
            <a:spLocks noGrp="1"/>
          </p:cNvSpPr>
          <p:nvPr>
            <p:ph type="title"/>
          </p:nvPr>
        </p:nvSpPr>
        <p:spPr/>
        <p:txBody>
          <a:bodyPr/>
          <a:lstStyle/>
          <a:p>
            <a:r>
              <a:rPr lang="ro-RO" err="1"/>
              <a:t>Tranzacţie - exemplu </a:t>
            </a:r>
            <a:endParaRPr lang="ro-RO"/>
          </a:p>
        </p:txBody>
      </p:sp>
      <p:sp>
        <p:nvSpPr>
          <p:cNvPr id="3" name="Content Placeholder 2">
            <a:extLst>
              <a:ext uri="{FF2B5EF4-FFF2-40B4-BE49-F238E27FC236}">
                <a16:creationId xmlns:a16="http://schemas.microsoft.com/office/drawing/2014/main" id="{050D6A2A-5658-1C47-9B65-1C123BDD3646}"/>
              </a:ext>
            </a:extLst>
          </p:cNvPr>
          <p:cNvSpPr>
            <a:spLocks noGrp="1"/>
          </p:cNvSpPr>
          <p:nvPr>
            <p:ph idx="1"/>
          </p:nvPr>
        </p:nvSpPr>
        <p:spPr/>
        <p:txBody>
          <a:bodyPr>
            <a:normAutofit fontScale="77500" lnSpcReduction="20000"/>
          </a:bodyPr>
          <a:lstStyle/>
          <a:p>
            <a:r>
              <a:rPr lang="ro-RO"/>
              <a:t>UPDATE cont_depozit</a:t>
            </a:r>
            <a:endParaRPr lang="ro-RO"/>
          </a:p>
          <a:p>
            <a:r>
              <a:rPr lang="ro-RO"/>
              <a:t>SET balanta = balanta - 700</a:t>
            </a:r>
          </a:p>
          <a:p>
            <a:r>
              <a:rPr lang="ro-RO"/>
              <a:t>WHERE nr_cont = 87410;</a:t>
            </a:r>
          </a:p>
          <a:p>
            <a:r>
              <a:rPr lang="ro-RO"/>
              <a:t> </a:t>
            </a:r>
          </a:p>
          <a:p>
            <a:r>
              <a:rPr lang="ro-RO"/>
              <a:t>UPDATE cont_depozit</a:t>
            </a:r>
            <a:endParaRPr lang="ro-RO"/>
          </a:p>
          <a:p>
            <a:r>
              <a:rPr lang="ro-RO"/>
              <a:t>SET balanta = balanta + 700</a:t>
            </a:r>
          </a:p>
          <a:p>
            <a:r>
              <a:rPr lang="ro-RO"/>
              <a:t>WHERE nr_cont = 87411;</a:t>
            </a:r>
          </a:p>
          <a:p>
            <a:r>
              <a:rPr lang="ro-RO"/>
              <a:t> </a:t>
            </a:r>
          </a:p>
          <a:p>
            <a:r>
              <a:rPr lang="ro-RO"/>
              <a:t>INSERT INTO jurnal(nr_operatiune, suma, cont_debitor, cont_creditor)</a:t>
            </a:r>
          </a:p>
          <a:p>
            <a:r>
              <a:rPr lang="ro-RO"/>
              <a:t>VALUES (jurnal_seq.NEXTVAL, 700, 87410, 87411);</a:t>
            </a:r>
          </a:p>
          <a:p>
            <a:r>
              <a:rPr lang="ro-RO"/>
              <a:t> </a:t>
            </a:r>
          </a:p>
          <a:p>
            <a:r>
              <a:rPr lang="ro-RO"/>
              <a:t>COMMIT;</a:t>
            </a:r>
          </a:p>
          <a:p>
            <a:endParaRPr lang="ro-RO"/>
          </a:p>
        </p:txBody>
      </p:sp>
    </p:spTree>
    <p:extLst>
      <p:ext uri="{BB962C8B-B14F-4D97-AF65-F5344CB8AC3E}">
        <p14:creationId xmlns:p14="http://schemas.microsoft.com/office/powerpoint/2010/main" val="4235954215"/>
      </p:ext>
    </p:extLst>
  </p:cSld>
  <p:clrMapOvr>
    <a:masterClrMapping/>
  </p:clrMapOvr>
  <p:transition/>
  <p:timing/>
</p:sld>
</file>

<file path=ppt/slides/slide2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123A46C-CB0D-B34C-A0C5-B4DD417A04AE}"/>
              </a:ext>
            </a:extLst>
          </p:cNvPr>
          <p:cNvSpPr>
            <a:spLocks noGrp="1"/>
          </p:cNvSpPr>
          <p:nvPr>
            <p:ph type="title"/>
          </p:nvPr>
        </p:nvSpPr>
        <p:spPr/>
        <p:txBody>
          <a:bodyPr/>
          <a:lstStyle/>
          <a:p>
            <a:r>
              <a:rPr lang="ro-RO" err="1"/>
              <a:t>Tranzacţie – exemplu (2) </a:t>
            </a:r>
            <a:endParaRPr lang="ro-RO"/>
          </a:p>
        </p:txBody>
      </p:sp>
      <p:sp>
        <p:nvSpPr>
          <p:cNvPr id="3" name="Content Placeholder 2">
            <a:extLst>
              <a:ext uri="{FF2B5EF4-FFF2-40B4-BE49-F238E27FC236}">
                <a16:creationId xmlns:a16="http://schemas.microsoft.com/office/drawing/2014/main" id="{050D6A2A-5658-1C47-9B65-1C123BDD3646}"/>
              </a:ext>
            </a:extLst>
          </p:cNvPr>
          <p:cNvSpPr>
            <a:spLocks noGrp="1"/>
          </p:cNvSpPr>
          <p:nvPr>
            <p:ph idx="1"/>
          </p:nvPr>
        </p:nvSpPr>
        <p:spPr/>
        <p:txBody>
          <a:bodyPr>
            <a:normAutofit/>
          </a:bodyPr>
          <a:lstStyle/>
          <a:p>
            <a:r>
              <a:rPr lang="ro-RO"/>
              <a:t>Pentru a asigura corectitudinea datelor, Oracle trebuie să garanteze că toate cele trei operaţii sunt efectuate. </a:t>
            </a:r>
          </a:p>
          <a:p>
            <a:r>
              <a:rPr lang="ro-RO"/>
              <a:t>Dacă ceva neaşteptat (e.g. o defecţiune hard) împiedică executarea uneia dintre instrucţiuni, atunci celelalte instrucţiuni ale tranzacţiei trebuie anulate, adică tranzacţia trebuie derulată înapoi. </a:t>
            </a:r>
          </a:p>
          <a:p>
            <a:r>
              <a:rPr lang="ro-RO"/>
              <a:t>Deci, dacă una dintre instrucţiuni nu se poate executa cu succes, atunci celelalte trebuie anulate pentru a menţine consistenţa bazei de date.</a:t>
            </a:r>
          </a:p>
          <a:p>
            <a:endParaRPr lang="ro-RO"/>
          </a:p>
        </p:txBody>
      </p:sp>
    </p:spTree>
    <p:extLst>
      <p:ext uri="{BB962C8B-B14F-4D97-AF65-F5344CB8AC3E}">
        <p14:creationId xmlns:p14="http://schemas.microsoft.com/office/powerpoint/2010/main" val="1598656185"/>
      </p:ext>
    </p:extLst>
  </p:cSld>
  <p:clrMapOvr>
    <a:masterClrMapping/>
  </p:clrMapOvr>
  <p:transition/>
  <p:timing/>
</p:sld>
</file>

<file path=ppt/slides/slide2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124C69E-0E20-2A4F-B489-9BDE8BEE86B0}"/>
              </a:ext>
            </a:extLst>
          </p:cNvPr>
          <p:cNvSpPr>
            <a:spLocks noGrp="1"/>
          </p:cNvSpPr>
          <p:nvPr>
            <p:ph type="title"/>
          </p:nvPr>
        </p:nvSpPr>
        <p:spPr/>
        <p:txBody>
          <a:bodyPr>
            <a:normAutofit/>
          </a:bodyPr>
          <a:lstStyle/>
          <a:p>
            <a:r>
              <a:rPr lang="ro-RO"/>
              <a:t>Asigurarea consistenţei cu ajutorul tranzacţiilor</a:t>
            </a:r>
            <a:endParaRPr lang="ro-RO"/>
          </a:p>
        </p:txBody>
      </p:sp>
      <p:sp>
        <p:nvSpPr>
          <p:cNvPr id="3" name="Content Placeholder 2">
            <a:extLst>
              <a:ext uri="{FF2B5EF4-FFF2-40B4-BE49-F238E27FC236}">
                <a16:creationId xmlns:a16="http://schemas.microsoft.com/office/drawing/2014/main" id="{FC0F9537-1DD5-974A-AA33-CC6EEEC415CC}"/>
              </a:ext>
            </a:extLst>
          </p:cNvPr>
          <p:cNvSpPr>
            <a:spLocks noGrp="1"/>
          </p:cNvSpPr>
          <p:nvPr>
            <p:ph idx="1"/>
          </p:nvPr>
        </p:nvSpPr>
        <p:spPr/>
        <p:txBody>
          <a:bodyPr>
            <a:normAutofit/>
          </a:bodyPr>
          <a:lstStyle/>
          <a:p>
            <a:r>
              <a:rPr lang="ro-RO"/>
              <a:t>Pentru a asigura această consistenţă, comenzile SQL trebuie să fie grupate în mod logic în tranzacţii. </a:t>
            </a:r>
          </a:p>
          <a:p>
            <a:r>
              <a:rPr lang="ro-RO"/>
              <a:t>O tranzacţie trebuie să fie o unitate logică de lucru, nici mai mult, nici mai puţin. </a:t>
            </a:r>
          </a:p>
          <a:p>
            <a:r>
              <a:rPr lang="ro-RO"/>
              <a:t>Pentru exemplul transferului, cele trei acţiuni efectuate (retragerea sumei din contul de depozit, depunerea ei în contul curent şi înregistrarea în jurnal) trebuie fie să fie toate executate, fie nici una.</a:t>
            </a:r>
          </a:p>
          <a:p>
            <a:r>
              <a:rPr lang="ro-RO"/>
              <a:t>Pentru a asigura consistenţa datelor, orice altă acţiune fără legătură cu operaţiunea dată (de exemplu, un nou depozit într-un alt cont) nu trebuie inclusă în aceeaşi tranzacţie.</a:t>
            </a:r>
          </a:p>
          <a:p>
            <a:endParaRPr lang="ro-RO"/>
          </a:p>
        </p:txBody>
      </p:sp>
    </p:spTree>
    <p:extLst>
      <p:ext uri="{BB962C8B-B14F-4D97-AF65-F5344CB8AC3E}">
        <p14:creationId xmlns:p14="http://schemas.microsoft.com/office/powerpoint/2010/main" val="613672687"/>
      </p:ext>
    </p:extLst>
  </p:cSld>
  <p:clrMapOvr>
    <a:masterClrMapping/>
  </p:clrMapOvr>
  <p:transition/>
  <p:timing/>
</p:sld>
</file>

<file path=ppt/slides/slide2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CF9E308-3B26-654C-BFE8-2F614A999A16}"/>
              </a:ext>
            </a:extLst>
          </p:cNvPr>
          <p:cNvSpPr>
            <a:spLocks noGrp="1"/>
          </p:cNvSpPr>
          <p:nvPr>
            <p:ph type="title"/>
          </p:nvPr>
        </p:nvSpPr>
        <p:spPr/>
        <p:txBody>
          <a:bodyPr/>
          <a:lstStyle/>
          <a:p>
            <a:r>
              <a:rPr lang="ro-RO"/>
              <a:t>Puncte de salvare </a:t>
            </a:r>
          </a:p>
        </p:txBody>
      </p:sp>
      <p:sp>
        <p:nvSpPr>
          <p:cNvPr id="3" name="Content Placeholder 2">
            <a:extLst>
              <a:ext uri="{FF2B5EF4-FFF2-40B4-BE49-F238E27FC236}">
                <a16:creationId xmlns:a16="http://schemas.microsoft.com/office/drawing/2014/main" id="{EF5AC25E-A579-0A47-A73B-8223E0E3B74B}"/>
              </a:ext>
            </a:extLst>
          </p:cNvPr>
          <p:cNvSpPr>
            <a:spLocks noGrp="1"/>
          </p:cNvSpPr>
          <p:nvPr>
            <p:ph idx="1"/>
          </p:nvPr>
        </p:nvSpPr>
        <p:spPr/>
        <p:txBody>
          <a:bodyPr>
            <a:normAutofit/>
          </a:bodyPr>
          <a:lstStyle/>
          <a:p>
            <a:r>
              <a:rPr lang="ro-RO"/>
              <a:t>În cazul tranzacţiilor mai lungi, care conţin multe instrucţiuni SQL, pentru a împărţi tranzacţia în părţi mai mici, pot fi declaraţi delimitatori intermediari, numite puncte de salvare (savepoints).</a:t>
            </a:r>
          </a:p>
          <a:p>
            <a:r>
              <a:rPr lang="ro-RO"/>
              <a:t>Declararea unor puncte de salvare în interiorul unei tranzacţii permite posibilitatea ca la un moment ulterior să fie derulate înapoi toate instrucţiunile executate începând cu un punct de salvare specificat. </a:t>
            </a:r>
          </a:p>
        </p:txBody>
      </p:sp>
    </p:spTree>
    <p:extLst>
      <p:ext uri="{BB962C8B-B14F-4D97-AF65-F5344CB8AC3E}">
        <p14:creationId xmlns:p14="http://schemas.microsoft.com/office/powerpoint/2010/main" val="4247682511"/>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637FC83-6BB7-C44C-9D23-258CEB9B529E}"/>
              </a:ext>
            </a:extLst>
          </p:cNvPr>
          <p:cNvSpPr>
            <a:spLocks noGrp="1"/>
          </p:cNvSpPr>
          <p:nvPr>
            <p:ph type="title"/>
          </p:nvPr>
        </p:nvSpPr>
        <p:spPr/>
        <p:txBody>
          <a:bodyPr/>
          <a:lstStyle/>
          <a:p>
            <a:r>
              <a:rPr lang="ro-RO"/>
              <a:t>Cardinalitatea unei relaţii </a:t>
            </a:r>
          </a:p>
        </p:txBody>
      </p:sp>
      <p:sp>
        <p:nvSpPr>
          <p:cNvPr id="3" name="Content Placeholder 2">
            <a:extLst>
              <a:ext uri="{FF2B5EF4-FFF2-40B4-BE49-F238E27FC236}">
                <a16:creationId xmlns:a16="http://schemas.microsoft.com/office/drawing/2014/main" id="{60A895E9-51F5-524A-96D0-F3C43AE445F6}"/>
              </a:ext>
            </a:extLst>
          </p:cNvPr>
          <p:cNvSpPr>
            <a:spLocks noGrp="1"/>
          </p:cNvSpPr>
          <p:nvPr>
            <p:ph idx="1"/>
          </p:nvPr>
        </p:nvSpPr>
        <p:spPr/>
        <p:txBody>
          <a:bodyPr/>
          <a:lstStyle/>
          <a:p>
            <a:r>
              <a:rPr lang="ro-RO"/>
              <a:t>indică numărul maxim de instanţe din fiecare entitate care poate participa la relaţie </a:t>
            </a:r>
          </a:p>
          <a:p>
            <a:r>
              <a:rPr lang="ro-RO" err="1"/>
              <a:t>Câţi studenţi </a:t>
            </a:r>
            <a:r>
              <a:rPr lang="ro-RO" i="1"/>
              <a:t>pot</a:t>
            </a:r>
            <a:r>
              <a:rPr lang="ro-RO"/>
              <a:t> studia la o facultate? Mulţi. </a:t>
            </a:r>
          </a:p>
          <a:p>
            <a:r>
              <a:rPr lang="ro-RO"/>
              <a:t>Dar la câte facultăţi </a:t>
            </a:r>
            <a:r>
              <a:rPr lang="ro-RO" i="1"/>
              <a:t>poate</a:t>
            </a:r>
            <a:r>
              <a:rPr lang="ro-RO"/>
              <a:t> studia un student? La cel mult una. </a:t>
            </a:r>
          </a:p>
          <a:p>
            <a:r>
              <a:rPr lang="ro-RO"/>
              <a:t>cardinalitatea relaţiei “studiază_la” este de mulţi-la-unu </a:t>
            </a:r>
          </a:p>
          <a:p>
            <a:r>
              <a:rPr lang="ro-RO"/>
              <a:t>Cardinalitatea unei relaţii poate fi de trei feluri: mulţi-la-unu, unu-la-unu sau mulţi-la-mulţi.</a:t>
            </a:r>
          </a:p>
          <a:p>
            <a:endParaRPr lang="ro-RO"/>
          </a:p>
        </p:txBody>
      </p:sp>
    </p:spTree>
    <p:extLst>
      <p:ext uri="{BB962C8B-B14F-4D97-AF65-F5344CB8AC3E}">
        <p14:creationId xmlns:p14="http://schemas.microsoft.com/office/powerpoint/2010/main" val="2859963435"/>
      </p:ext>
    </p:extLst>
  </p:cSld>
  <p:clrMapOvr>
    <a:masterClrMapping/>
  </p:clrMapOvr>
  <p:transition/>
  <p:timing/>
</p:sld>
</file>

<file path=ppt/slides/slide2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3FDD5AE-683A-9646-9E50-C4FCBD37C37B}"/>
              </a:ext>
            </a:extLst>
          </p:cNvPr>
          <p:cNvSpPr>
            <a:spLocks noGrp="1"/>
          </p:cNvSpPr>
          <p:nvPr>
            <p:ph type="title"/>
          </p:nvPr>
        </p:nvSpPr>
        <p:spPr/>
        <p:txBody>
          <a:bodyPr/>
          <a:lstStyle/>
          <a:p>
            <a:r>
              <a:rPr lang="ro-RO"/>
              <a:t>Puncte de salvare - exemplu</a:t>
            </a:r>
          </a:p>
        </p:txBody>
      </p:sp>
      <p:sp>
        <p:nvSpPr>
          <p:cNvPr id="3" name="Content Placeholder 2">
            <a:extLst>
              <a:ext uri="{FF2B5EF4-FFF2-40B4-BE49-F238E27FC236}">
                <a16:creationId xmlns:a16="http://schemas.microsoft.com/office/drawing/2014/main" id="{F3276DDB-09EA-F74A-9891-8D1DED6A6B72}"/>
              </a:ext>
            </a:extLst>
          </p:cNvPr>
          <p:cNvSpPr>
            <a:spLocks noGrp="1"/>
          </p:cNvSpPr>
          <p:nvPr>
            <p:ph idx="1"/>
          </p:nvPr>
        </p:nvSpPr>
        <p:spPr/>
        <p:txBody>
          <a:bodyPr>
            <a:normAutofit fontScale="77500" lnSpcReduction="20000"/>
          </a:bodyPr>
          <a:lstStyle/>
          <a:p>
            <a:r>
              <a:rPr lang="ro-RO" cap="all"/>
              <a:t>insert into</a:t>
            </a:r>
            <a:r>
              <a:rPr lang="ro-RO"/>
              <a:t> departament (cod_dept, cod_tara, nume_dept)</a:t>
            </a:r>
          </a:p>
          <a:p>
            <a:r>
              <a:rPr lang="ro-RO" cap="all" err="1"/>
              <a:t>values</a:t>
            </a:r>
            <a:r>
              <a:rPr lang="ro-RO"/>
              <a:t> (dept_seq.</a:t>
            </a:r>
            <a:r>
              <a:rPr lang="ro-RO" cap="all" err="1"/>
              <a:t>nextval</a:t>
            </a:r>
            <a:r>
              <a:rPr lang="ro-RO"/>
              <a:t>, 40, 'Proiectare');</a:t>
            </a:r>
          </a:p>
          <a:p>
            <a:r>
              <a:rPr lang="ro-RO"/>
              <a:t> </a:t>
            </a:r>
          </a:p>
          <a:p>
            <a:r>
              <a:rPr lang="ro-RO"/>
              <a:t>SAVEPOINT alfa;</a:t>
            </a:r>
          </a:p>
          <a:p>
            <a:r>
              <a:rPr lang="ro-RO"/>
              <a:t> </a:t>
            </a:r>
          </a:p>
          <a:p>
            <a:r>
              <a:rPr lang="ro-RO"/>
              <a:t>INSERT INTO departament (cod_dept, cod_tara, nume_dept)</a:t>
            </a:r>
          </a:p>
          <a:p>
            <a:r>
              <a:rPr lang="ro-RO"/>
              <a:t>VALUES (dept_seq.</a:t>
            </a:r>
            <a:r>
              <a:rPr lang="ro-RO" cap="all" err="1"/>
              <a:t>nextval</a:t>
            </a:r>
            <a:r>
              <a:rPr lang="ro-RO"/>
              <a:t>, 40, 'Vanzari');</a:t>
            </a:r>
          </a:p>
          <a:p>
            <a:r>
              <a:rPr lang="ro-RO"/>
              <a:t> </a:t>
            </a:r>
          </a:p>
          <a:p>
            <a:r>
              <a:rPr lang="ro-RO"/>
              <a:t>SAVEPOINT beta;</a:t>
            </a:r>
          </a:p>
          <a:p>
            <a:r>
              <a:rPr lang="ro-RO"/>
              <a:t> </a:t>
            </a:r>
          </a:p>
          <a:p>
            <a:r>
              <a:rPr lang="ro-RO"/>
              <a:t>INSERT INTO departament (cod_dept, cod_tara, nume_dept)</a:t>
            </a:r>
          </a:p>
          <a:p>
            <a:r>
              <a:rPr lang="ro-RO"/>
              <a:t>VALUES (dept_seq.</a:t>
            </a:r>
            <a:r>
              <a:rPr lang="ro-RO" cap="all" err="1"/>
              <a:t>nextval</a:t>
            </a:r>
            <a:r>
              <a:rPr lang="ro-RO"/>
              <a:t>, 40, 'IT');</a:t>
            </a:r>
          </a:p>
          <a:p>
            <a:endParaRPr lang="ro-RO"/>
          </a:p>
        </p:txBody>
      </p:sp>
    </p:spTree>
    <p:extLst>
      <p:ext uri="{BB962C8B-B14F-4D97-AF65-F5344CB8AC3E}">
        <p14:creationId xmlns:p14="http://schemas.microsoft.com/office/powerpoint/2010/main" val="2302938988"/>
      </p:ext>
    </p:extLst>
  </p:cSld>
  <p:clrMapOvr>
    <a:masterClrMapping/>
  </p:clrMapOvr>
  <p:transition/>
  <p:timing/>
</p:sld>
</file>

<file path=ppt/slides/slide2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3FDD5AE-683A-9646-9E50-C4FCBD37C37B}"/>
              </a:ext>
            </a:extLst>
          </p:cNvPr>
          <p:cNvSpPr>
            <a:spLocks noGrp="1"/>
          </p:cNvSpPr>
          <p:nvPr>
            <p:ph type="title"/>
          </p:nvPr>
        </p:nvSpPr>
        <p:spPr/>
        <p:txBody>
          <a:bodyPr/>
          <a:lstStyle/>
          <a:p>
            <a:r>
              <a:rPr lang="ro-RO"/>
              <a:t>Puncte de salvare – exemplu (2)</a:t>
            </a:r>
          </a:p>
        </p:txBody>
      </p:sp>
      <p:sp>
        <p:nvSpPr>
          <p:cNvPr id="3" name="Content Placeholder 2">
            <a:extLst>
              <a:ext uri="{FF2B5EF4-FFF2-40B4-BE49-F238E27FC236}">
                <a16:creationId xmlns:a16="http://schemas.microsoft.com/office/drawing/2014/main" id="{F3276DDB-09EA-F74A-9891-8D1DED6A6B72}"/>
              </a:ext>
            </a:extLst>
          </p:cNvPr>
          <p:cNvSpPr>
            <a:spLocks noGrp="1"/>
          </p:cNvSpPr>
          <p:nvPr>
            <p:ph idx="1"/>
          </p:nvPr>
        </p:nvSpPr>
        <p:spPr/>
        <p:txBody>
          <a:bodyPr>
            <a:normAutofit fontScale="77500" lnSpcReduction="20000"/>
          </a:bodyPr>
          <a:lstStyle/>
          <a:p>
            <a:r>
              <a:rPr lang="ro-RO"/>
              <a:t>Anularea celei de-a treia inserări în tabelul departament se poate face folosind comanda:</a:t>
            </a:r>
          </a:p>
          <a:p>
            <a:r>
              <a:rPr lang="ro-RO"/>
              <a:t> </a:t>
            </a:r>
          </a:p>
          <a:p>
            <a:r>
              <a:rPr lang="ro-RO"/>
              <a:t>ROLLBACK TO beta;</a:t>
            </a:r>
          </a:p>
          <a:p>
            <a:r>
              <a:rPr lang="ro-RO"/>
              <a:t> </a:t>
            </a:r>
          </a:p>
          <a:p>
            <a:r>
              <a:rPr lang="ro-RO"/>
              <a:t>Anularea ultimelor două inserări se poate face folosind comanda:</a:t>
            </a:r>
          </a:p>
          <a:p>
            <a:r>
              <a:rPr lang="ro-RO"/>
              <a:t> </a:t>
            </a:r>
          </a:p>
          <a:p>
            <a:r>
              <a:rPr lang="ro-RO"/>
              <a:t>ROLLBACK TO alfa;</a:t>
            </a:r>
          </a:p>
          <a:p>
            <a:r>
              <a:rPr lang="ro-RO"/>
              <a:t> </a:t>
            </a:r>
          </a:p>
          <a:p>
            <a:r>
              <a:rPr lang="ro-RO"/>
              <a:t>Anularea tuturor celor trei inserări şi încheierea tranzacţiei se face folosind comanda:</a:t>
            </a:r>
          </a:p>
          <a:p>
            <a:r>
              <a:rPr lang="ro-RO"/>
              <a:t> </a:t>
            </a:r>
          </a:p>
          <a:p>
            <a:r>
              <a:rPr lang="ro-RO"/>
              <a:t>ROLLBACK;</a:t>
            </a:r>
          </a:p>
        </p:txBody>
      </p:sp>
    </p:spTree>
    <p:extLst>
      <p:ext uri="{BB962C8B-B14F-4D97-AF65-F5344CB8AC3E}">
        <p14:creationId xmlns:p14="http://schemas.microsoft.com/office/powerpoint/2010/main" val="1950558934"/>
      </p:ext>
    </p:extLst>
  </p:cSld>
  <p:clrMapOvr>
    <a:masterClrMapping/>
  </p:clrMapOvr>
  <p:transition/>
  <p:timing/>
</p:sld>
</file>

<file path=ppt/slides/slide2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C76DACC-4C5F-F84C-B79E-9550D3108126}"/>
              </a:ext>
            </a:extLst>
          </p:cNvPr>
          <p:cNvSpPr>
            <a:spLocks noGrp="1"/>
          </p:cNvSpPr>
          <p:nvPr>
            <p:ph type="title"/>
          </p:nvPr>
        </p:nvSpPr>
        <p:spPr/>
        <p:txBody>
          <a:bodyPr/>
          <a:lstStyle/>
          <a:p>
            <a:r>
              <a:rPr lang="ro-RO"/>
              <a:t> Transaction Isolation Levels - phenomena</a:t>
            </a:r>
            <a:endParaRPr lang="ro-RO"/>
          </a:p>
        </p:txBody>
      </p:sp>
      <p:sp>
        <p:nvSpPr>
          <p:cNvPr id="3" name="Content Placeholder 2">
            <a:extLst>
              <a:ext uri="{FF2B5EF4-FFF2-40B4-BE49-F238E27FC236}">
                <a16:creationId xmlns:a16="http://schemas.microsoft.com/office/drawing/2014/main" id="{68128858-6EC9-BE42-9F00-BCBD23FFD0C8}"/>
              </a:ext>
            </a:extLst>
          </p:cNvPr>
          <p:cNvSpPr>
            <a:spLocks noGrp="1"/>
          </p:cNvSpPr>
          <p:nvPr>
            <p:ph idx="1"/>
          </p:nvPr>
        </p:nvSpPr>
        <p:spPr/>
        <p:txBody>
          <a:bodyPr>
            <a:normAutofit/>
          </a:bodyPr>
          <a:lstStyle/>
          <a:p>
            <a:r>
              <a:rPr lang="en"/>
              <a:t>Dirty read: You're permitted to read uncommitted, or dirty , data.</a:t>
            </a:r>
          </a:p>
          <a:p>
            <a:r>
              <a:rPr lang="en"/>
              <a:t>Nonrepeatable read: This simply means that if you read a row at time T1 and try to reread that row at time T2, the row may have changed. It may have disappeared, it may have been updated, and so on.</a:t>
            </a:r>
          </a:p>
          <a:p>
            <a:r>
              <a:rPr lang="en"/>
              <a:t>Phantom read: This means that if you execute a query at time T1 and re-execute it at time T2, additional rows may have been added to the database, which may affect your results. This differs from a nonrepeatable read in that with a phantom read, data you already read hasn't been changed, but instead, more data satisfies your query criteria than before.</a:t>
            </a:r>
          </a:p>
          <a:p>
            <a:endParaRPr lang="ro-RO"/>
          </a:p>
        </p:txBody>
      </p:sp>
    </p:spTree>
    <p:extLst>
      <p:ext uri="{BB962C8B-B14F-4D97-AF65-F5344CB8AC3E}">
        <p14:creationId xmlns:p14="http://schemas.microsoft.com/office/powerpoint/2010/main" val="361278402"/>
      </p:ext>
    </p:extLst>
  </p:cSld>
  <p:clrMapOvr>
    <a:masterClrMapping/>
  </p:clrMapOvr>
  <p:transition/>
  <p:timing/>
</p:sld>
</file>

<file path=ppt/slides/slide2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C76DACC-4C5F-F84C-B79E-9550D3108126}"/>
              </a:ext>
            </a:extLst>
          </p:cNvPr>
          <p:cNvSpPr>
            <a:spLocks noGrp="1"/>
          </p:cNvSpPr>
          <p:nvPr>
            <p:ph type="title"/>
          </p:nvPr>
        </p:nvSpPr>
        <p:spPr/>
        <p:txBody>
          <a:bodyPr/>
          <a:lstStyle/>
          <a:p>
            <a:r>
              <a:rPr lang="ro-RO"/>
              <a:t> Transaction Isolation Levels – 4 levels (ANSI)</a:t>
            </a:r>
          </a:p>
        </p:txBody>
      </p:sp>
      <p:sp>
        <p:nvSpPr>
          <p:cNvPr id="3" name="Content Placeholder 2">
            <a:extLst>
              <a:ext uri="{FF2B5EF4-FFF2-40B4-BE49-F238E27FC236}">
                <a16:creationId xmlns:a16="http://schemas.microsoft.com/office/drawing/2014/main" id="{68128858-6EC9-BE42-9F00-BCBD23FFD0C8}"/>
              </a:ext>
            </a:extLst>
          </p:cNvPr>
          <p:cNvSpPr>
            <a:spLocks noGrp="1"/>
          </p:cNvSpPr>
          <p:nvPr>
            <p:ph idx="1"/>
          </p:nvPr>
        </p:nvSpPr>
        <p:spPr/>
        <p:txBody>
          <a:bodyPr>
            <a:normAutofit/>
          </a:bodyPr>
          <a:lstStyle/>
          <a:p>
            <a:pPr marL="0" indent="0">
              <a:buNone/>
            </a:pPr>
            <a:r>
              <a:rPr lang="en" sz="2000" b="1"/>
              <a:t>Isolation Level 		Dirty 		Read Nonrepeatable 	Read Phantom Read</a:t>
            </a:r>
          </a:p>
          <a:p>
            <a:pPr marL="0" indent="0">
              <a:buNone/>
            </a:pPr>
            <a:r>
              <a:rPr lang="en" sz="2000"/>
              <a:t>READ UNCOMMITTED 	Permitted 	Permitted 		Permitted</a:t>
            </a:r>
          </a:p>
          <a:p>
            <a:pPr marL="0" indent="0">
              <a:buNone/>
            </a:pPr>
            <a:r>
              <a:rPr lang="en" sz="2000"/>
              <a:t>READ COMMITTED  	--		Permitted 		Permitted</a:t>
            </a:r>
          </a:p>
          <a:p>
            <a:pPr marL="0" indent="0">
              <a:buNone/>
            </a:pPr>
            <a:r>
              <a:rPr lang="en" sz="2000"/>
              <a:t>REPEATABLE READ	--		--			Permitted</a:t>
            </a:r>
          </a:p>
          <a:p>
            <a:pPr marL="0" indent="0">
              <a:buNone/>
            </a:pPr>
            <a:r>
              <a:rPr lang="en" sz="2000"/>
              <a:t>SERIALIZABLE		-- 		-- 			--</a:t>
            </a:r>
          </a:p>
          <a:p>
            <a:endParaRPr lang="ro-RO"/>
          </a:p>
        </p:txBody>
      </p:sp>
    </p:spTree>
    <p:extLst>
      <p:ext uri="{BB962C8B-B14F-4D97-AF65-F5344CB8AC3E}">
        <p14:creationId xmlns:p14="http://schemas.microsoft.com/office/powerpoint/2010/main" val="1885172891"/>
      </p:ext>
    </p:extLst>
  </p:cSld>
  <p:clrMapOvr>
    <a:masterClrMapping/>
  </p:clrMapOvr>
  <p:transition/>
  <p:timing/>
</p:sld>
</file>

<file path=ppt/slides/slide2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3BDC9D9-DE37-914D-8FDE-9E5132FEFED7}"/>
              </a:ext>
            </a:extLst>
          </p:cNvPr>
          <p:cNvSpPr>
            <a:spLocks noGrp="1"/>
          </p:cNvSpPr>
          <p:nvPr>
            <p:ph type="title"/>
          </p:nvPr>
        </p:nvSpPr>
        <p:spPr/>
        <p:txBody>
          <a:bodyPr/>
          <a:lstStyle/>
          <a:p>
            <a:r>
              <a:rPr lang="ro-RO" err="1"/>
              <a:t>Serializabilitate</a:t>
            </a:r>
            <a:endParaRPr lang="ro-RO"/>
          </a:p>
        </p:txBody>
      </p:sp>
      <p:sp>
        <p:nvSpPr>
          <p:cNvPr id="3" name="Content Placeholder 2">
            <a:extLst>
              <a:ext uri="{FF2B5EF4-FFF2-40B4-BE49-F238E27FC236}">
                <a16:creationId xmlns:a16="http://schemas.microsoft.com/office/drawing/2014/main" id="{2F81E732-080B-064F-BE8F-C3486DD79F44}"/>
              </a:ext>
            </a:extLst>
          </p:cNvPr>
          <p:cNvSpPr>
            <a:spLocks noGrp="1"/>
          </p:cNvSpPr>
          <p:nvPr>
            <p:ph idx="1"/>
          </p:nvPr>
        </p:nvSpPr>
        <p:spPr/>
        <p:txBody>
          <a:bodyPr>
            <a:normAutofit/>
          </a:bodyPr>
          <a:lstStyle/>
          <a:p>
            <a:r>
              <a:rPr lang="ro-RO"/>
              <a:t>O planificare a tranzacțiilor poate fi serializată dacă rezultatul acesteia (de exemplu, starea bazei de date rezultată) este egală cu rezultatul tranzacțiilor sale executate serial, adică fără a se suprapune în timp.</a:t>
            </a:r>
          </a:p>
          <a:p>
            <a:r>
              <a:rPr lang="ro-RO"/>
              <a:t>Este considerat cel mai înalt nivel de izolare (isolation level) între tranzacții și joacă un rol esențial în controlul concurentei.</a:t>
            </a:r>
          </a:p>
          <a:p>
            <a:r>
              <a:rPr lang="ro-RO" err="1"/>
              <a:t>Serizabilitatea este insa prea restrictivă ca măsură a corectitudinii pentru multe aplicatii.</a:t>
            </a:r>
          </a:p>
          <a:p>
            <a:r>
              <a:rPr lang="ro-RO"/>
              <a:t>In general se foloseste nivelul de izolare </a:t>
            </a:r>
            <a:r>
              <a:rPr lang="en"/>
              <a:t>READ COMMITTED.</a:t>
            </a:r>
            <a:endParaRPr lang="ro-RO"/>
          </a:p>
        </p:txBody>
      </p:sp>
    </p:spTree>
    <p:extLst>
      <p:ext uri="{BB962C8B-B14F-4D97-AF65-F5344CB8AC3E}">
        <p14:creationId xmlns:p14="http://schemas.microsoft.com/office/powerpoint/2010/main" val="4175584015"/>
      </p:ext>
    </p:extLst>
  </p:cSld>
  <p:clrMapOvr>
    <a:masterClrMapping/>
  </p:clrMapOvr>
  <p:transition/>
  <p:timing/>
</p:sld>
</file>

<file path=ppt/slides/slide2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C76DACC-4C5F-F84C-B79E-9550D3108126}"/>
              </a:ext>
            </a:extLst>
          </p:cNvPr>
          <p:cNvSpPr>
            <a:spLocks noGrp="1"/>
          </p:cNvSpPr>
          <p:nvPr>
            <p:ph type="title"/>
          </p:nvPr>
        </p:nvSpPr>
        <p:spPr/>
        <p:txBody>
          <a:bodyPr/>
          <a:lstStyle/>
          <a:p>
            <a:r>
              <a:rPr lang="ro-RO"/>
              <a:t> Transaction Isolation Levels – Oracle</a:t>
            </a:r>
          </a:p>
        </p:txBody>
      </p:sp>
      <p:sp>
        <p:nvSpPr>
          <p:cNvPr id="3" name="Content Placeholder 2">
            <a:extLst>
              <a:ext uri="{FF2B5EF4-FFF2-40B4-BE49-F238E27FC236}">
                <a16:creationId xmlns:a16="http://schemas.microsoft.com/office/drawing/2014/main" id="{68128858-6EC9-BE42-9F00-BCBD23FFD0C8}"/>
              </a:ext>
            </a:extLst>
          </p:cNvPr>
          <p:cNvSpPr>
            <a:spLocks noGrp="1"/>
          </p:cNvSpPr>
          <p:nvPr>
            <p:ph idx="1"/>
          </p:nvPr>
        </p:nvSpPr>
        <p:spPr/>
        <p:txBody>
          <a:bodyPr>
            <a:normAutofit/>
          </a:bodyPr>
          <a:lstStyle/>
          <a:p>
            <a:r>
              <a:rPr lang="en"/>
              <a:t>Oracle suporta nivelele de izolare READ COMMITTED  si SERIALIZABLE.</a:t>
            </a:r>
          </a:p>
          <a:p>
            <a:pPr lvl="1"/>
            <a:r>
              <a:rPr lang="en" cap="all"/>
              <a:t>set transaction isolation level serializable</a:t>
            </a:r>
            <a:r>
              <a:rPr lang="en"/>
              <a:t>;</a:t>
            </a:r>
          </a:p>
          <a:p>
            <a:pPr lvl="1"/>
            <a:r>
              <a:rPr lang="en" cap="all"/>
              <a:t>set transaction isolation level read committed;</a:t>
            </a:r>
          </a:p>
          <a:p>
            <a:r>
              <a:rPr lang="en"/>
              <a:t>READ COMMITTED – default (discutat in continuare)</a:t>
            </a:r>
          </a:p>
          <a:p>
            <a:pPr marL="0" indent="0">
              <a:buNone/>
            </a:pPr>
            <a:r>
              <a:rPr lang="en" sz="2000"/>
              <a:t>	-- 			--</a:t>
            </a:r>
          </a:p>
          <a:p>
            <a:endParaRPr lang="ro-RO"/>
          </a:p>
        </p:txBody>
      </p:sp>
    </p:spTree>
    <p:extLst>
      <p:ext uri="{BB962C8B-B14F-4D97-AF65-F5344CB8AC3E}">
        <p14:creationId xmlns:p14="http://schemas.microsoft.com/office/powerpoint/2010/main" val="2343791872"/>
      </p:ext>
    </p:extLst>
  </p:cSld>
  <p:clrMapOvr>
    <a:masterClrMapping/>
  </p:clrMapOvr>
  <p:transition/>
  <p:timing/>
</p:sld>
</file>

<file path=ppt/slides/slide2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91980D9-6DD2-F046-9268-54BEED3976EF}"/>
              </a:ext>
            </a:extLst>
          </p:cNvPr>
          <p:cNvSpPr>
            <a:spLocks noGrp="1"/>
          </p:cNvSpPr>
          <p:nvPr>
            <p:ph type="title"/>
          </p:nvPr>
        </p:nvSpPr>
        <p:spPr/>
        <p:txBody>
          <a:bodyPr/>
          <a:lstStyle/>
          <a:p>
            <a:r>
              <a:rPr lang="ro-RO"/>
              <a:t>Modelul multiversiune şi consistenţa la citire </a:t>
            </a:r>
          </a:p>
        </p:txBody>
      </p:sp>
      <p:sp>
        <p:nvSpPr>
          <p:cNvPr id="3" name="Content Placeholder 2">
            <a:extLst>
              <a:ext uri="{FF2B5EF4-FFF2-40B4-BE49-F238E27FC236}">
                <a16:creationId xmlns:a16="http://schemas.microsoft.com/office/drawing/2014/main" id="{BB75CB98-1D3A-4340-B014-B39D035E2C66}"/>
              </a:ext>
            </a:extLst>
          </p:cNvPr>
          <p:cNvSpPr>
            <a:spLocks noGrp="1"/>
          </p:cNvSpPr>
          <p:nvPr>
            <p:ph idx="1"/>
          </p:nvPr>
        </p:nvSpPr>
        <p:spPr/>
        <p:txBody>
          <a:bodyPr>
            <a:normAutofit fontScale="92500" lnSpcReduction="10000"/>
          </a:bodyPr>
          <a:lstStyle/>
          <a:p>
            <a:r>
              <a:rPr lang="ro-RO"/>
              <a:t>Modelul multiversiune, asigură consistenţa la citire (read consistency):</a:t>
            </a:r>
          </a:p>
          <a:p>
            <a:pPr lvl="0"/>
            <a:r>
              <a:rPr lang="ro-RO"/>
              <a:t>Garantează că setul de date văzut de orice instrucţiune SQL este consistent şi nu se schimbă în timpul execuţiei unei instrucţiuni- consistenţă la citire la nivel de instrucţiune;</a:t>
            </a:r>
          </a:p>
          <a:p>
            <a:pPr lvl="0"/>
            <a:r>
              <a:rPr lang="ro-RO" err="1"/>
              <a:t>Operaţiile de citire (SELECT) nu trebuie să vadă datele care sunt în proces de schimbare;</a:t>
            </a:r>
          </a:p>
          <a:p>
            <a:pPr lvl="0"/>
            <a:r>
              <a:rPr lang="ro-RO" err="1"/>
              <a:t>Operaţiile de scriere (INSERT, UPDATE, DELETE) nu trebuie să afecteze consistenţa datelor şi să întrerupă sau să intre în conflict cu alte operaţii de scriere concurente.</a:t>
            </a:r>
          </a:p>
          <a:p>
            <a:r>
              <a:rPr lang="ro-RO"/>
              <a:t>Ca si cum fiecare utilizator operează asupra unei copii proprii a bazei de date - de unde şi numele de model </a:t>
            </a:r>
            <a:r>
              <a:rPr lang="ro-RO" b="1" err="1"/>
              <a:t>multiversiune</a:t>
            </a:r>
            <a:r>
              <a:rPr lang="ro-RO"/>
              <a:t>.</a:t>
            </a:r>
          </a:p>
          <a:p>
            <a:endParaRPr lang="ro-RO"/>
          </a:p>
        </p:txBody>
      </p:sp>
    </p:spTree>
    <p:extLst>
      <p:ext uri="{BB962C8B-B14F-4D97-AF65-F5344CB8AC3E}">
        <p14:creationId xmlns:p14="http://schemas.microsoft.com/office/powerpoint/2010/main" val="209590043"/>
      </p:ext>
    </p:extLst>
  </p:cSld>
  <p:clrMapOvr>
    <a:masterClrMapping/>
  </p:clrMapOvr>
  <p:transition/>
  <p:timing/>
</p:sld>
</file>

<file path=ppt/slides/slide2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5BC2381-A471-F643-B116-8D13C4CAC57C}"/>
              </a:ext>
            </a:extLst>
          </p:cNvPr>
          <p:cNvSpPr>
            <a:spLocks noGrp="1"/>
          </p:cNvSpPr>
          <p:nvPr>
            <p:ph type="title"/>
          </p:nvPr>
        </p:nvSpPr>
        <p:spPr/>
        <p:txBody>
          <a:bodyPr/>
          <a:lstStyle/>
          <a:p>
            <a:r>
              <a:rPr lang="ro-RO"/>
              <a:t>Implementarea modelului multiversiune </a:t>
            </a:r>
          </a:p>
        </p:txBody>
      </p:sp>
      <p:sp>
        <p:nvSpPr>
          <p:cNvPr id="3" name="Content Placeholder 2">
            <a:extLst>
              <a:ext uri="{FF2B5EF4-FFF2-40B4-BE49-F238E27FC236}">
                <a16:creationId xmlns:a16="http://schemas.microsoft.com/office/drawing/2014/main" id="{0E3CAC62-1C65-BE4F-B532-5945AA5CC629}"/>
              </a:ext>
            </a:extLst>
          </p:cNvPr>
          <p:cNvSpPr>
            <a:spLocks noGrp="1"/>
          </p:cNvSpPr>
          <p:nvPr>
            <p:ph idx="1"/>
          </p:nvPr>
        </p:nvSpPr>
        <p:spPr/>
        <p:txBody>
          <a:bodyPr>
            <a:normAutofit fontScale="85000" lnSpcReduction="20000"/>
          </a:bodyPr>
          <a:lstStyle/>
          <a:p>
            <a:r>
              <a:rPr lang="ro-RO" err="1"/>
              <a:t>Consistenţa la citire este implementată de către Oracle prin păstrarea unei copii a datelor în segmentele de revenire (rollback segments). </a:t>
            </a:r>
          </a:p>
          <a:p>
            <a:r>
              <a:rPr lang="ro-RO"/>
              <a:t>Când este efectuată o operaţie de INSERT, UPDATE sau DELETE asupra unui tabel, Oracle va face o copie a datelor înainte ca acestea să se modifice într-un segment de revenire. </a:t>
            </a:r>
          </a:p>
          <a:p>
            <a:r>
              <a:rPr lang="ro-RO"/>
              <a:t>Toate operaţiile de citire efectuate asupra tabelului în alte sesiuni de lucru vor vedea datele aşa cum erau ele înainte de schimbare. </a:t>
            </a:r>
          </a:p>
          <a:p>
            <a:r>
              <a:rPr lang="ro-RO"/>
              <a:t>Înainte ca datele fie permanentizate, doar utilizatorul din sesiunea curentă va vedea datele modificate, toţi ceilalţi vor vedea datele din segmentul de revenire. </a:t>
            </a:r>
          </a:p>
          <a:p>
            <a:r>
              <a:rPr lang="ro-RO"/>
              <a:t>Dacă schimbările sunt permanentizate, atunci ele vor deveni vizibile şi pentru ceilalţi utilizatori. </a:t>
            </a:r>
          </a:p>
          <a:p>
            <a:r>
              <a:rPr lang="ro-RO"/>
              <a:t>Dacă tranzacţia este derulată înapoi atunci datele din segmentul de revenire sunt scrise înapoi în baza de date, iar ceilalţi utilizatori văd în continuare datele iniţiale.</a:t>
            </a:r>
          </a:p>
          <a:p>
            <a:endParaRPr lang="ro-RO"/>
          </a:p>
        </p:txBody>
      </p:sp>
    </p:spTree>
    <p:extLst>
      <p:ext uri="{BB962C8B-B14F-4D97-AF65-F5344CB8AC3E}">
        <p14:creationId xmlns:p14="http://schemas.microsoft.com/office/powerpoint/2010/main" val="2554678983"/>
      </p:ext>
    </p:extLst>
  </p:cSld>
  <p:clrMapOvr>
    <a:masterClrMapping/>
  </p:clrMapOvr>
  <p:transition/>
  <p:timing/>
</p:sld>
</file>

<file path=ppt/slides/slide2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08382D1-33C3-DD44-AA46-D7A271C35941}"/>
              </a:ext>
            </a:extLst>
          </p:cNvPr>
          <p:cNvSpPr>
            <a:spLocks noGrp="1"/>
          </p:cNvSpPr>
          <p:nvPr>
            <p:ph type="title"/>
          </p:nvPr>
        </p:nvSpPr>
        <p:spPr/>
        <p:txBody>
          <a:bodyPr/>
          <a:lstStyle/>
          <a:p>
            <a:r>
              <a:rPr lang="ro-RO"/>
              <a:t>Blocări (locks)</a:t>
            </a:r>
          </a:p>
        </p:txBody>
      </p:sp>
      <p:sp>
        <p:nvSpPr>
          <p:cNvPr id="3" name="Content Placeholder 2">
            <a:extLst>
              <a:ext uri="{FF2B5EF4-FFF2-40B4-BE49-F238E27FC236}">
                <a16:creationId xmlns:a16="http://schemas.microsoft.com/office/drawing/2014/main" id="{00DC52BA-B9E6-E14A-B358-E1EC8BA971EB}"/>
              </a:ext>
            </a:extLst>
          </p:cNvPr>
          <p:cNvSpPr>
            <a:spLocks noGrp="1"/>
          </p:cNvSpPr>
          <p:nvPr>
            <p:ph idx="1"/>
          </p:nvPr>
        </p:nvSpPr>
        <p:spPr/>
        <p:txBody>
          <a:bodyPr/>
          <a:lstStyle/>
          <a:p>
            <a:r>
              <a:rPr lang="ro-RO"/>
              <a:t>Folosite de Oracle pentru a asigura integritatea datelor, </a:t>
            </a:r>
          </a:p>
          <a:p>
            <a:r>
              <a:rPr lang="ro-RO" err="1"/>
              <a:t>permiţând în acelaşi timp accesul concurent la date de către un număr infinit de utilizatori.</a:t>
            </a:r>
          </a:p>
          <a:p>
            <a:endParaRPr lang="ro-RO"/>
          </a:p>
        </p:txBody>
      </p:sp>
    </p:spTree>
    <p:extLst>
      <p:ext uri="{BB962C8B-B14F-4D97-AF65-F5344CB8AC3E}">
        <p14:creationId xmlns:p14="http://schemas.microsoft.com/office/powerpoint/2010/main" val="1421798165"/>
      </p:ext>
    </p:extLst>
  </p:cSld>
  <p:clrMapOvr>
    <a:masterClrMapping/>
  </p:clrMapOvr>
  <p:transition/>
  <p:timing/>
</p:sld>
</file>

<file path=ppt/slides/slide2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08382D1-33C3-DD44-AA46-D7A271C35941}"/>
              </a:ext>
            </a:extLst>
          </p:cNvPr>
          <p:cNvSpPr>
            <a:spLocks noGrp="1"/>
          </p:cNvSpPr>
          <p:nvPr>
            <p:ph type="title"/>
          </p:nvPr>
        </p:nvSpPr>
        <p:spPr/>
        <p:txBody>
          <a:bodyPr/>
          <a:lstStyle/>
          <a:p>
            <a:r>
              <a:rPr lang="ro-RO"/>
              <a:t>Blocări – clasificare</a:t>
            </a:r>
          </a:p>
        </p:txBody>
      </p:sp>
      <p:sp>
        <p:nvSpPr>
          <p:cNvPr id="3" name="Content Placeholder 2">
            <a:extLst>
              <a:ext uri="{FF2B5EF4-FFF2-40B4-BE49-F238E27FC236}">
                <a16:creationId xmlns:a16="http://schemas.microsoft.com/office/drawing/2014/main" id="{00DC52BA-B9E6-E14A-B358-E1EC8BA971EB}"/>
              </a:ext>
            </a:extLst>
          </p:cNvPr>
          <p:cNvSpPr>
            <a:spLocks noGrp="1"/>
          </p:cNvSpPr>
          <p:nvPr>
            <p:ph idx="1"/>
          </p:nvPr>
        </p:nvSpPr>
        <p:spPr/>
        <p:txBody>
          <a:bodyPr>
            <a:normAutofit lnSpcReduction="10000"/>
          </a:bodyPr>
          <a:lstStyle/>
          <a:p>
            <a:pPr lvl="0"/>
            <a:r>
              <a:rPr lang="ro-RO"/>
              <a:t>Blocări de date sau blocări DML: protejează datele </a:t>
            </a:r>
          </a:p>
          <a:p>
            <a:pPr lvl="1"/>
            <a:r>
              <a:rPr lang="ro-RO"/>
              <a:t>cele mai complexe </a:t>
            </a:r>
          </a:p>
          <a:p>
            <a:pPr lvl="1"/>
            <a:r>
              <a:rPr lang="ro-RO"/>
              <a:t>vor fi discutate in continuare</a:t>
            </a:r>
          </a:p>
          <a:p>
            <a:pPr lvl="0"/>
            <a:r>
              <a:rPr lang="ro-RO"/>
              <a:t>Blocări de dicţionar  sau blocări DDL: protejează definiţia unui obiect al schemei (de exemplu a unui tabel) în timp ce o operaţia DDL acţionează asupra acestuia sau face referire la acesta, </a:t>
            </a:r>
          </a:p>
          <a:p>
            <a:pPr lvl="1"/>
            <a:r>
              <a:rPr lang="ro-RO"/>
              <a:t>e.g. dacă un utilizator creează o procedură, atunci toate obiectele la care se face referinţă în acea procedură vor fi blocate, prevenindu-se modificarea sau distrugerea lor înainte de încheierea compilării procedurii.</a:t>
            </a:r>
          </a:p>
          <a:p>
            <a:r>
              <a:rPr lang="ro-RO"/>
              <a:t>Comenzile SQL de interogare (SELECT fără clauza FOR UPDATE) nu provoacă nici un fel de blocare. </a:t>
            </a:r>
          </a:p>
          <a:p>
            <a:endParaRPr lang="ro-RO"/>
          </a:p>
        </p:txBody>
      </p:sp>
    </p:spTree>
    <p:extLst>
      <p:ext uri="{BB962C8B-B14F-4D97-AF65-F5344CB8AC3E}">
        <p14:creationId xmlns:p14="http://schemas.microsoft.com/office/powerpoint/2010/main" val="1007944466"/>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EEC32F1-3C20-0F45-BCC4-99ACA8335487}"/>
              </a:ext>
            </a:extLst>
          </p:cNvPr>
          <p:cNvSpPr>
            <a:spLocks noGrp="1"/>
          </p:cNvSpPr>
          <p:nvPr>
            <p:ph type="title"/>
          </p:nvPr>
        </p:nvSpPr>
        <p:spPr/>
        <p:txBody>
          <a:bodyPr/>
          <a:lstStyle/>
          <a:p>
            <a:r>
              <a:rPr lang="ro-RO"/>
              <a:t>Cardinalitatea minima</a:t>
            </a:r>
          </a:p>
        </p:txBody>
      </p:sp>
      <p:sp>
        <p:nvSpPr>
          <p:cNvPr id="3" name="Content Placeholder 2">
            <a:extLst>
              <a:ext uri="{FF2B5EF4-FFF2-40B4-BE49-F238E27FC236}">
                <a16:creationId xmlns:a16="http://schemas.microsoft.com/office/drawing/2014/main" id="{9DD7C750-6C3A-5B47-97F9-DFD21413BE6C}"/>
              </a:ext>
            </a:extLst>
          </p:cNvPr>
          <p:cNvSpPr>
            <a:spLocks noGrp="1"/>
          </p:cNvSpPr>
          <p:nvPr>
            <p:ph idx="1"/>
          </p:nvPr>
        </p:nvSpPr>
        <p:spPr>
          <a:xfrm>
            <a:off x="838200" y="1825625"/>
            <a:ext cx="10515600" cy="4351338"/>
          </a:xfrm>
        </p:spPr>
        <p:txBody>
          <a:bodyPr/>
          <a:lstStyle/>
          <a:p>
            <a:r>
              <a:rPr lang="ro-RO"/>
              <a:t>Indică obligativitatea participării entităţilor la relaţie </a:t>
            </a:r>
          </a:p>
          <a:p>
            <a:r>
              <a:rPr lang="ro-RO" err="1"/>
              <a:t>Câţi studenţi </a:t>
            </a:r>
            <a:r>
              <a:rPr lang="ro-RO" i="1"/>
              <a:t>trebuie</a:t>
            </a:r>
            <a:r>
              <a:rPr lang="ro-RO"/>
              <a:t> să studieze la o facultate? Zero. </a:t>
            </a:r>
          </a:p>
          <a:p>
            <a:r>
              <a:rPr lang="ro-RO"/>
              <a:t>Dar la câte facultăţi </a:t>
            </a:r>
            <a:r>
              <a:rPr lang="ro-RO" i="1"/>
              <a:t>trebuie</a:t>
            </a:r>
            <a:r>
              <a:rPr lang="ro-RO"/>
              <a:t> să studieze un student? Cel puţin una. </a:t>
            </a:r>
          </a:p>
          <a:p>
            <a:r>
              <a:rPr lang="ro-RO" err="1"/>
              <a:t>Relaţie </a:t>
            </a:r>
            <a:r>
              <a:rPr lang="ro-RO" i="1"/>
              <a:t>totală</a:t>
            </a:r>
            <a:r>
              <a:rPr lang="ro-RO"/>
              <a:t>:</a:t>
            </a:r>
            <a:r>
              <a:rPr lang="ro-RO" i="1"/>
              <a:t> </a:t>
            </a:r>
            <a:r>
              <a:rPr lang="ro-RO"/>
              <a:t>participarea unei entităţi la relaţie este obligatorie (cardinalitatea minimă respectivă este 1) </a:t>
            </a:r>
          </a:p>
          <a:p>
            <a:r>
              <a:rPr lang="ro-RO" err="1"/>
              <a:t>Relaţie </a:t>
            </a:r>
            <a:r>
              <a:rPr lang="ro-RO" i="1" err="1"/>
              <a:t>parţială</a:t>
            </a:r>
            <a:r>
              <a:rPr lang="ro-RO"/>
              <a:t>:</a:t>
            </a:r>
            <a:r>
              <a:rPr lang="ro-RO" i="1"/>
              <a:t> </a:t>
            </a:r>
            <a:r>
              <a:rPr lang="ro-RO"/>
              <a:t>caz contrar (cardinalitatea minimă respectivă este 0)</a:t>
            </a:r>
          </a:p>
          <a:p>
            <a:r>
              <a:rPr lang="ro-RO"/>
              <a:t>Participarea entităţii STUDENT la relaţia “studiază_la” este parţială, pe când participarea entităţii FACULTATE la aceeaşi relaţie este totală.</a:t>
            </a:r>
          </a:p>
          <a:p>
            <a:endParaRPr lang="ro-RO"/>
          </a:p>
        </p:txBody>
      </p:sp>
      <p:sp>
        <p:nvSpPr>
          <p:cNvPr id="4" name="Rectangle 2">
            <a:extLst>
              <a:ext uri="{FF2B5EF4-FFF2-40B4-BE49-F238E27FC236}">
                <a16:creationId xmlns:a16="http://schemas.microsoft.com/office/drawing/2014/main" id="{E47621E4-7727-5848-A527-CCD51E64355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Rectangle 4">
            <a:extLst>
              <a:ext uri="{FF2B5EF4-FFF2-40B4-BE49-F238E27FC236}">
                <a16:creationId xmlns:a16="http://schemas.microsoft.com/office/drawing/2014/main" id="{365613C7-AE93-A847-A0EC-6C145E58BE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8" name="Rectangle 6">
            <a:extLst>
              <a:ext uri="{FF2B5EF4-FFF2-40B4-BE49-F238E27FC236}">
                <a16:creationId xmlns:a16="http://schemas.microsoft.com/office/drawing/2014/main" id="{EA6FB3DD-C2CF-E948-ABF4-1F9A12F84F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Tree>
    <p:extLst>
      <p:ext uri="{BB962C8B-B14F-4D97-AF65-F5344CB8AC3E}">
        <p14:creationId xmlns:p14="http://schemas.microsoft.com/office/powerpoint/2010/main" val="2695371233"/>
      </p:ext>
    </p:extLst>
  </p:cSld>
  <p:clrMapOvr>
    <a:masterClrMapping/>
  </p:clrMapOvr>
  <p:transition/>
  <p:timing/>
</p:sld>
</file>

<file path=ppt/slides/slide2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08382D1-33C3-DD44-AA46-D7A271C35941}"/>
              </a:ext>
            </a:extLst>
          </p:cNvPr>
          <p:cNvSpPr>
            <a:spLocks noGrp="1"/>
          </p:cNvSpPr>
          <p:nvPr>
            <p:ph type="title"/>
          </p:nvPr>
        </p:nvSpPr>
        <p:spPr/>
        <p:txBody>
          <a:bodyPr/>
          <a:lstStyle/>
          <a:p>
            <a:r>
              <a:rPr lang="ro-RO"/>
              <a:t>Blocări DML – clasificare</a:t>
            </a:r>
          </a:p>
        </p:txBody>
      </p:sp>
      <p:sp>
        <p:nvSpPr>
          <p:cNvPr id="3" name="Content Placeholder 2">
            <a:extLst>
              <a:ext uri="{FF2B5EF4-FFF2-40B4-BE49-F238E27FC236}">
                <a16:creationId xmlns:a16="http://schemas.microsoft.com/office/drawing/2014/main" id="{00DC52BA-B9E6-E14A-B358-E1EC8BA971EB}"/>
              </a:ext>
            </a:extLst>
          </p:cNvPr>
          <p:cNvSpPr>
            <a:spLocks noGrp="1"/>
          </p:cNvSpPr>
          <p:nvPr>
            <p:ph idx="1"/>
          </p:nvPr>
        </p:nvSpPr>
        <p:spPr/>
        <p:txBody>
          <a:bodyPr>
            <a:normAutofit/>
          </a:bodyPr>
          <a:lstStyle/>
          <a:p>
            <a:r>
              <a:rPr lang="ro-RO"/>
              <a:t>Din punct de vedere al resursei blocate, blocările DML pot fi de două feluri:</a:t>
            </a:r>
          </a:p>
          <a:p>
            <a:r>
              <a:rPr lang="ro-RO" b="1"/>
              <a:t>blocări la nivel de rând</a:t>
            </a:r>
            <a:r>
              <a:rPr lang="ro-RO"/>
              <a:t>, atunci când blocarea afectează un singur rând</a:t>
            </a:r>
          </a:p>
          <a:p>
            <a:r>
              <a:rPr lang="ro-RO" b="1"/>
              <a:t>blocări la nivel de tabel</a:t>
            </a:r>
            <a:r>
              <a:rPr lang="ro-RO"/>
              <a:t>, atunci când blocarea afectează întreg tabelul</a:t>
            </a:r>
          </a:p>
          <a:p>
            <a:pPr marL="0" indent="0">
              <a:buNone/>
            </a:pPr>
            <a:endParaRPr lang="ro-RO"/>
          </a:p>
        </p:txBody>
      </p:sp>
    </p:spTree>
    <p:extLst>
      <p:ext uri="{BB962C8B-B14F-4D97-AF65-F5344CB8AC3E}">
        <p14:creationId xmlns:p14="http://schemas.microsoft.com/office/powerpoint/2010/main" val="2517115421"/>
      </p:ext>
    </p:extLst>
  </p:cSld>
  <p:clrMapOvr>
    <a:masterClrMapping/>
  </p:clrMapOvr>
  <p:transition/>
  <p:timing/>
</p:sld>
</file>

<file path=ppt/slides/slide2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08382D1-33C3-DD44-AA46-D7A271C35941}"/>
              </a:ext>
            </a:extLst>
          </p:cNvPr>
          <p:cNvSpPr>
            <a:spLocks noGrp="1"/>
          </p:cNvSpPr>
          <p:nvPr>
            <p:ph type="title"/>
          </p:nvPr>
        </p:nvSpPr>
        <p:spPr/>
        <p:txBody>
          <a:bodyPr/>
          <a:lstStyle/>
          <a:p>
            <a:r>
              <a:rPr lang="ro-RO"/>
              <a:t>Blocări DML – clasificare (2)</a:t>
            </a:r>
          </a:p>
        </p:txBody>
      </p:sp>
      <p:sp>
        <p:nvSpPr>
          <p:cNvPr id="3" name="Content Placeholder 2">
            <a:extLst>
              <a:ext uri="{FF2B5EF4-FFF2-40B4-BE49-F238E27FC236}">
                <a16:creationId xmlns:a16="http://schemas.microsoft.com/office/drawing/2014/main" id="{00DC52BA-B9E6-E14A-B358-E1EC8BA971EB}"/>
              </a:ext>
            </a:extLst>
          </p:cNvPr>
          <p:cNvSpPr>
            <a:spLocks noGrp="1"/>
          </p:cNvSpPr>
          <p:nvPr>
            <p:ph idx="1"/>
          </p:nvPr>
        </p:nvSpPr>
        <p:spPr/>
        <p:txBody>
          <a:bodyPr>
            <a:normAutofit/>
          </a:bodyPr>
          <a:lstStyle/>
          <a:p>
            <a:r>
              <a:rPr lang="ro-RO"/>
              <a:t>Din punct de vedere al modului de declanşare a blocării, blocările DML sunt de două feluri</a:t>
            </a:r>
          </a:p>
          <a:p>
            <a:pPr lvl="0"/>
            <a:r>
              <a:rPr lang="ro-RO" b="1"/>
              <a:t>Implicite</a:t>
            </a:r>
            <a:r>
              <a:rPr lang="ro-RO"/>
              <a:t> - blocarea este făcută în mod automat de către Oracle în urma efectuării unor operaţii de INSERT, UPDATE sau DELETE şi nu necesită nici o acţiune din partea utilizatorului.</a:t>
            </a:r>
          </a:p>
          <a:p>
            <a:pPr lvl="0"/>
            <a:r>
              <a:rPr lang="ro-RO" b="1"/>
              <a:t>Explicite</a:t>
            </a:r>
            <a:r>
              <a:rPr lang="ro-RO"/>
              <a:t> - apar ca urmare a executării de către utilizator a următoarelor comenzi SQL</a:t>
            </a:r>
          </a:p>
          <a:p>
            <a:pPr lvl="1"/>
            <a:r>
              <a:rPr lang="ro-RO"/>
              <a:t>SELECT cu clauza FOR UPDATE</a:t>
            </a:r>
          </a:p>
          <a:p>
            <a:pPr lvl="1"/>
            <a:r>
              <a:rPr lang="ro-RO"/>
              <a:t>LOCK  TABLE</a:t>
            </a:r>
          </a:p>
          <a:p>
            <a:pPr marL="0" indent="0">
              <a:buNone/>
            </a:pPr>
            <a:endParaRPr lang="ro-RO"/>
          </a:p>
        </p:txBody>
      </p:sp>
    </p:spTree>
    <p:extLst>
      <p:ext uri="{BB962C8B-B14F-4D97-AF65-F5344CB8AC3E}">
        <p14:creationId xmlns:p14="http://schemas.microsoft.com/office/powerpoint/2010/main" val="4279168909"/>
      </p:ext>
    </p:extLst>
  </p:cSld>
  <p:clrMapOvr>
    <a:masterClrMapping/>
  </p:clrMapOvr>
  <p:transition/>
  <p:timing/>
</p:sld>
</file>

<file path=ppt/slides/slide2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0B6D236-3120-264D-981C-61FF451C4DE6}"/>
              </a:ext>
            </a:extLst>
          </p:cNvPr>
          <p:cNvSpPr>
            <a:spLocks noGrp="1"/>
          </p:cNvSpPr>
          <p:nvPr>
            <p:ph type="title"/>
          </p:nvPr>
        </p:nvSpPr>
        <p:spPr/>
        <p:txBody>
          <a:bodyPr/>
          <a:lstStyle/>
          <a:p>
            <a:r>
              <a:rPr lang="ro-RO"/>
              <a:t>Blocări la nivel de rând</a:t>
            </a:r>
          </a:p>
        </p:txBody>
      </p:sp>
      <p:sp>
        <p:nvSpPr>
          <p:cNvPr id="3" name="Content Placeholder 2">
            <a:extLst>
              <a:ext uri="{FF2B5EF4-FFF2-40B4-BE49-F238E27FC236}">
                <a16:creationId xmlns:a16="http://schemas.microsoft.com/office/drawing/2014/main" id="{FA48A24D-4F98-CC44-8A20-33231D957CD3}"/>
              </a:ext>
            </a:extLst>
          </p:cNvPr>
          <p:cNvSpPr>
            <a:spLocks noGrp="1"/>
          </p:cNvSpPr>
          <p:nvPr>
            <p:ph idx="1"/>
          </p:nvPr>
        </p:nvSpPr>
        <p:spPr/>
        <p:txBody>
          <a:bodyPr>
            <a:normAutofit lnSpcReduction="10000"/>
          </a:bodyPr>
          <a:lstStyle/>
          <a:p>
            <a:r>
              <a:rPr lang="ro-RO"/>
              <a:t>Apar în mod implicit la efectuarea de INSERT, UPDATE şi DELETE şi explicit la executarea comenzii SELECT cu clauza FOR UPDATE.  </a:t>
            </a:r>
          </a:p>
          <a:p>
            <a:r>
              <a:rPr lang="ro-RO"/>
              <a:t>În momentul efectuării unor operaţii de INSERT, UPDATE sau DELETE asupra datelor, rândul sau rândurile afectate de aceste operaţii sunt blocate. </a:t>
            </a:r>
          </a:p>
          <a:p>
            <a:r>
              <a:rPr lang="ro-RO"/>
              <a:t>Blocarea se efectuează la nivel de rând, adică la nivelul cel mai de jos posibil, şi nu la nivel de tabel, asigurându-se astfel cel mai bun acces concurent posibil. </a:t>
            </a:r>
          </a:p>
          <a:p>
            <a:r>
              <a:rPr lang="ro-RO" err="1"/>
              <a:t>Combinaţia între modelul multiversiune şi blocările la nivel de rând asigură faptul că utilizatorii nu intră în competiţie pentru date decât dacă încearcă accesarea aceluiaşi rând. </a:t>
            </a:r>
          </a:p>
          <a:p>
            <a:endParaRPr lang="ro-RO"/>
          </a:p>
        </p:txBody>
      </p:sp>
    </p:spTree>
    <p:extLst>
      <p:ext uri="{BB962C8B-B14F-4D97-AF65-F5344CB8AC3E}">
        <p14:creationId xmlns:p14="http://schemas.microsoft.com/office/powerpoint/2010/main" val="1350608902"/>
      </p:ext>
    </p:extLst>
  </p:cSld>
  <p:clrMapOvr>
    <a:masterClrMapping/>
  </p:clrMapOvr>
  <p:transition/>
  <p:timing/>
</p:sld>
</file>

<file path=ppt/slides/slide2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78DBE2E-3AE0-134B-9996-5FB34DCA3683}"/>
              </a:ext>
            </a:extLst>
          </p:cNvPr>
          <p:cNvSpPr>
            <a:spLocks noGrp="1"/>
          </p:cNvSpPr>
          <p:nvPr>
            <p:ph type="title"/>
          </p:nvPr>
        </p:nvSpPr>
        <p:spPr/>
        <p:txBody>
          <a:bodyPr>
            <a:normAutofit/>
          </a:bodyPr>
          <a:lstStyle/>
          <a:p>
            <a:r>
              <a:rPr lang="ro-RO"/>
              <a:t>Mecanismul pentru gestionarea concurenţei:</a:t>
            </a:r>
          </a:p>
        </p:txBody>
      </p:sp>
      <p:sp>
        <p:nvSpPr>
          <p:cNvPr id="3" name="Content Placeholder 2">
            <a:extLst>
              <a:ext uri="{FF2B5EF4-FFF2-40B4-BE49-F238E27FC236}">
                <a16:creationId xmlns:a16="http://schemas.microsoft.com/office/drawing/2014/main" id="{9167249A-D9B3-9444-AD29-6083C7D68B86}"/>
              </a:ext>
            </a:extLst>
          </p:cNvPr>
          <p:cNvSpPr>
            <a:spLocks noGrp="1"/>
          </p:cNvSpPr>
          <p:nvPr>
            <p:ph idx="1"/>
          </p:nvPr>
        </p:nvSpPr>
        <p:spPr/>
        <p:txBody>
          <a:bodyPr/>
          <a:lstStyle/>
          <a:p>
            <a:pPr lvl="0"/>
            <a:r>
              <a:rPr lang="ro-RO" err="1"/>
              <a:t>Operaţiile de citire (SELECT) nu trebuie să aştepte până la terminarea operaţiilor de scriere (INSERT, UPDATE, DELETE) sau a altor operaţii de citire efectuate asupra aceloraşi rânduri.</a:t>
            </a:r>
          </a:p>
          <a:p>
            <a:pPr lvl="0"/>
            <a:r>
              <a:rPr lang="ro-RO" err="1"/>
              <a:t>Operaţiile de scriere nu trebuie să aştepte până la terminarea operaţiilor de citire efectuate asupra aceloraşi rânduri, cu excepţia situaţiei când acest lucru este cerul explicit de o comandă SELECT … FOR UPDATE</a:t>
            </a:r>
          </a:p>
          <a:p>
            <a:pPr lvl="0"/>
            <a:r>
              <a:rPr lang="ro-RO" err="1"/>
              <a:t>Operaţiile de scriere trebuie doar să aştepte pentru alte operaţii de scriere care încercă să modifice aceleaşi rânduri în tranzacţii concurente.</a:t>
            </a:r>
          </a:p>
          <a:p>
            <a:endParaRPr lang="ro-RO"/>
          </a:p>
        </p:txBody>
      </p:sp>
    </p:spTree>
    <p:extLst>
      <p:ext uri="{BB962C8B-B14F-4D97-AF65-F5344CB8AC3E}">
        <p14:creationId xmlns:p14="http://schemas.microsoft.com/office/powerpoint/2010/main" val="597362560"/>
      </p:ext>
    </p:extLst>
  </p:cSld>
  <p:clrMapOvr>
    <a:masterClrMapping/>
  </p:clrMapOvr>
  <p:transition/>
  <p:timing/>
</p:sld>
</file>

<file path=ppt/slides/slide2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0B6D236-3120-264D-981C-61FF451C4DE6}"/>
              </a:ext>
            </a:extLst>
          </p:cNvPr>
          <p:cNvSpPr>
            <a:spLocks noGrp="1"/>
          </p:cNvSpPr>
          <p:nvPr>
            <p:ph type="title"/>
          </p:nvPr>
        </p:nvSpPr>
        <p:spPr/>
        <p:txBody>
          <a:bodyPr/>
          <a:lstStyle/>
          <a:p>
            <a:r>
              <a:rPr lang="ro-RO"/>
              <a:t>Blocări la nivel de rând (2)</a:t>
            </a:r>
          </a:p>
        </p:txBody>
      </p:sp>
      <p:sp>
        <p:nvSpPr>
          <p:cNvPr id="3" name="Content Placeholder 2">
            <a:extLst>
              <a:ext uri="{FF2B5EF4-FFF2-40B4-BE49-F238E27FC236}">
                <a16:creationId xmlns:a16="http://schemas.microsoft.com/office/drawing/2014/main" id="{FA48A24D-4F98-CC44-8A20-33231D957CD3}"/>
              </a:ext>
            </a:extLst>
          </p:cNvPr>
          <p:cNvSpPr>
            <a:spLocks noGrp="1"/>
          </p:cNvSpPr>
          <p:nvPr>
            <p:ph idx="1"/>
          </p:nvPr>
        </p:nvSpPr>
        <p:spPr/>
        <p:txBody>
          <a:bodyPr>
            <a:normAutofit/>
          </a:bodyPr>
          <a:lstStyle/>
          <a:p>
            <a:r>
              <a:rPr lang="ro-RO"/>
              <a:t>La nivel de rând, blocările se pot face numai în modul exclusiv (X), adică un utilizator nu poate modifica un rând până ce tranzacţia care l-a blocat s-a terminat</a:t>
            </a:r>
          </a:p>
          <a:p>
            <a:r>
              <a:rPr lang="ro-RO"/>
              <a:t>Dacă o tranzacţie obţine o blocare pentru un rând, atunci ea obţine şi o blocare la nivel de tabel pentru tabelul corespunzător. </a:t>
            </a:r>
          </a:p>
          <a:p>
            <a:r>
              <a:rPr lang="ro-RO"/>
              <a:t>O blocare la nivel de tabel este necesară si pentru a preveni operaţii DDL care ar interacţiona cu modificările de date din tranzacţia curentă. </a:t>
            </a:r>
          </a:p>
        </p:txBody>
      </p:sp>
    </p:spTree>
    <p:extLst>
      <p:ext uri="{BB962C8B-B14F-4D97-AF65-F5344CB8AC3E}">
        <p14:creationId xmlns:p14="http://schemas.microsoft.com/office/powerpoint/2010/main" val="3140861247"/>
      </p:ext>
    </p:extLst>
  </p:cSld>
  <p:clrMapOvr>
    <a:masterClrMapping/>
  </p:clrMapOvr>
  <p:transition/>
  <p:timing/>
</p:sld>
</file>

<file path=ppt/slides/slide2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EAF850D-7DDA-8F4F-AEC5-608AFB06AD28}"/>
              </a:ext>
            </a:extLst>
          </p:cNvPr>
          <p:cNvSpPr>
            <a:spLocks noGrp="1"/>
          </p:cNvSpPr>
          <p:nvPr>
            <p:ph type="title"/>
          </p:nvPr>
        </p:nvSpPr>
        <p:spPr/>
        <p:txBody>
          <a:bodyPr/>
          <a:lstStyle/>
          <a:p>
            <a:r>
              <a:rPr lang="ro-RO"/>
              <a:t>Blocări la nivel de tabel</a:t>
            </a:r>
          </a:p>
        </p:txBody>
      </p:sp>
      <p:sp>
        <p:nvSpPr>
          <p:cNvPr id="3" name="Content Placeholder 2">
            <a:extLst>
              <a:ext uri="{FF2B5EF4-FFF2-40B4-BE49-F238E27FC236}">
                <a16:creationId xmlns:a16="http://schemas.microsoft.com/office/drawing/2014/main" id="{52DF7B2B-A6EF-994D-9F49-CE95825E1C36}"/>
              </a:ext>
            </a:extLst>
          </p:cNvPr>
          <p:cNvSpPr>
            <a:spLocks noGrp="1"/>
          </p:cNvSpPr>
          <p:nvPr>
            <p:ph idx="1"/>
          </p:nvPr>
        </p:nvSpPr>
        <p:spPr/>
        <p:txBody>
          <a:bodyPr>
            <a:normAutofit/>
          </a:bodyPr>
          <a:lstStyle/>
          <a:p>
            <a:r>
              <a:rPr lang="ro-RO"/>
              <a:t>O tranzacţie obţine o blocare la nivel de tabel </a:t>
            </a:r>
          </a:p>
          <a:p>
            <a:r>
              <a:rPr lang="ro-RO"/>
              <a:t>în mod implicit atunci când asupra tabelului este executată una dintre comenzile INSERT, UPDATE sau DELETE sau </a:t>
            </a:r>
          </a:p>
          <a:p>
            <a:r>
              <a:rPr lang="ro-RO"/>
              <a:t>în mod explicit, prin comenzile SELECT … FOR UPDATE şi LOCK TABLE.</a:t>
            </a:r>
          </a:p>
          <a:p>
            <a:r>
              <a:rPr lang="ro-RO"/>
              <a:t>Blocările la nivel de tabel au următoarele două scopuri: </a:t>
            </a:r>
          </a:p>
          <a:p>
            <a:pPr lvl="1"/>
            <a:r>
              <a:rPr lang="ro-RO"/>
              <a:t>rezervarea accesului la tabel pentru tranzacţia curentă şi </a:t>
            </a:r>
          </a:p>
          <a:p>
            <a:pPr lvl="1"/>
            <a:r>
              <a:rPr lang="ro-RO"/>
              <a:t>prevenirea de operaţii DDL care ar intra în conflict cu această tranzacţie (e.g. operaţii ALTER sau DROP dacă există o tranzacţie neterminată care deţine o blocare la nivel de tabel)</a:t>
            </a:r>
          </a:p>
          <a:p>
            <a:endParaRPr lang="ro-RO"/>
          </a:p>
        </p:txBody>
      </p:sp>
    </p:spTree>
    <p:extLst>
      <p:ext uri="{BB962C8B-B14F-4D97-AF65-F5344CB8AC3E}">
        <p14:creationId xmlns:p14="http://schemas.microsoft.com/office/powerpoint/2010/main" val="3977865332"/>
      </p:ext>
    </p:extLst>
  </p:cSld>
  <p:clrMapOvr>
    <a:masterClrMapping/>
  </p:clrMapOvr>
  <p:transition/>
  <p:timing/>
</p:sld>
</file>

<file path=ppt/slides/slide2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EAF850D-7DDA-8F4F-AEC5-608AFB06AD28}"/>
              </a:ext>
            </a:extLst>
          </p:cNvPr>
          <p:cNvSpPr>
            <a:spLocks noGrp="1"/>
          </p:cNvSpPr>
          <p:nvPr>
            <p:ph type="title"/>
          </p:nvPr>
        </p:nvSpPr>
        <p:spPr/>
        <p:txBody>
          <a:bodyPr/>
          <a:lstStyle/>
          <a:p>
            <a:r>
              <a:rPr lang="ro-RO"/>
              <a:t>Blocări la nivel de tabel - moduri</a:t>
            </a:r>
          </a:p>
        </p:txBody>
      </p:sp>
      <p:sp>
        <p:nvSpPr>
          <p:cNvPr id="3" name="Content Placeholder 2">
            <a:extLst>
              <a:ext uri="{FF2B5EF4-FFF2-40B4-BE49-F238E27FC236}">
                <a16:creationId xmlns:a16="http://schemas.microsoft.com/office/drawing/2014/main" id="{52DF7B2B-A6EF-994D-9F49-CE95825E1C36}"/>
              </a:ext>
            </a:extLst>
          </p:cNvPr>
          <p:cNvSpPr>
            <a:spLocks noGrp="1"/>
          </p:cNvSpPr>
          <p:nvPr>
            <p:ph idx="1"/>
          </p:nvPr>
        </p:nvSpPr>
        <p:spPr/>
        <p:txBody>
          <a:bodyPr>
            <a:normAutofit/>
          </a:bodyPr>
          <a:lstStyle/>
          <a:p>
            <a:pPr lvl="0"/>
            <a:r>
              <a:rPr lang="ro-RO"/>
              <a:t>RS - row share (cel mai puţin restrictiv)</a:t>
            </a:r>
          </a:p>
          <a:p>
            <a:pPr lvl="0"/>
            <a:r>
              <a:rPr lang="ro-RO"/>
              <a:t>RX - row exclusive</a:t>
            </a:r>
          </a:p>
          <a:p>
            <a:pPr lvl="0"/>
            <a:r>
              <a:rPr lang="ro-RO"/>
              <a:t>S - share</a:t>
            </a:r>
            <a:endParaRPr lang="ro-RO"/>
          </a:p>
          <a:p>
            <a:pPr lvl="0"/>
            <a:r>
              <a:rPr lang="ro-RO"/>
              <a:t>SRX - share row exclusive</a:t>
            </a:r>
          </a:p>
          <a:p>
            <a:pPr lvl="0"/>
            <a:r>
              <a:rPr lang="ro-RO"/>
              <a:t>X – exclusive (cel mai restrictiv)</a:t>
            </a:r>
          </a:p>
          <a:p>
            <a:pPr marL="0" indent="0">
              <a:buNone/>
            </a:pPr>
            <a:endParaRPr lang="ro-RO"/>
          </a:p>
        </p:txBody>
      </p:sp>
    </p:spTree>
    <p:extLst>
      <p:ext uri="{BB962C8B-B14F-4D97-AF65-F5344CB8AC3E}">
        <p14:creationId xmlns:p14="http://schemas.microsoft.com/office/powerpoint/2010/main" val="929271744"/>
      </p:ext>
    </p:extLst>
  </p:cSld>
  <p:clrMapOvr>
    <a:masterClrMapping/>
  </p:clrMapOvr>
  <p:transition/>
  <p:timing/>
</p:sld>
</file>

<file path=ppt/slides/slide2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45D3631-918E-B74F-8F41-590058104493}"/>
              </a:ext>
            </a:extLst>
          </p:cNvPr>
          <p:cNvSpPr>
            <a:spLocks noGrp="1"/>
          </p:cNvSpPr>
          <p:nvPr>
            <p:ph type="title"/>
          </p:nvPr>
        </p:nvSpPr>
        <p:spPr/>
        <p:txBody>
          <a:bodyPr/>
          <a:lstStyle/>
          <a:p>
            <a:r>
              <a:rPr lang="ro-RO"/>
              <a:t>Comanda SELECT cu clauza FOR UPDATE</a:t>
            </a:r>
          </a:p>
        </p:txBody>
      </p:sp>
      <p:sp>
        <p:nvSpPr>
          <p:cNvPr id="3" name="Content Placeholder 2">
            <a:extLst>
              <a:ext uri="{FF2B5EF4-FFF2-40B4-BE49-F238E27FC236}">
                <a16:creationId xmlns:a16="http://schemas.microsoft.com/office/drawing/2014/main" id="{4BC7D5DC-39EE-6448-A5B2-2AF8F8287437}"/>
              </a:ext>
            </a:extLst>
          </p:cNvPr>
          <p:cNvSpPr>
            <a:spLocks noGrp="1"/>
          </p:cNvSpPr>
          <p:nvPr>
            <p:ph idx="1"/>
          </p:nvPr>
        </p:nvSpPr>
        <p:spPr/>
        <p:txBody>
          <a:bodyPr/>
          <a:lstStyle/>
          <a:p>
            <a:r>
              <a:rPr lang="ro-RO"/>
              <a:t>Folosirea clauzei FOR UPDATE într-o comandă SELECT determină blocarea rândurilor selectate în modul X şi blocarea întregului tabel sau tabelelor pe care se face interogarea în modul RS. </a:t>
            </a:r>
          </a:p>
          <a:p>
            <a:r>
              <a:rPr lang="ro-RO"/>
              <a:t>Deci comanda SELECT cu clauza FOR UPDATE nu modifică rândurile selectate ci doar le blochează. </a:t>
            </a:r>
          </a:p>
          <a:p>
            <a:r>
              <a:rPr lang="ro-RO"/>
              <a:t>Această comandă este foarte folositoare pentru “aducerea” unui rând mai devreme într-o tranzacţie, înainte de a-l actualiza. </a:t>
            </a:r>
          </a:p>
          <a:p>
            <a:r>
              <a:rPr lang="ro-RO"/>
              <a:t>La actualizarea rândurilor (prin comanda UPDATE) blocarea la nivel de rând rămâne neschimbată în timp ce modul de blocare al tabelului devine RX. </a:t>
            </a:r>
          </a:p>
          <a:p>
            <a:endParaRPr lang="ro-RO"/>
          </a:p>
        </p:txBody>
      </p:sp>
    </p:spTree>
    <p:extLst>
      <p:ext uri="{BB962C8B-B14F-4D97-AF65-F5344CB8AC3E}">
        <p14:creationId xmlns:p14="http://schemas.microsoft.com/office/powerpoint/2010/main" val="2682373398"/>
      </p:ext>
    </p:extLst>
  </p:cSld>
  <p:clrMapOvr>
    <a:masterClrMapping/>
  </p:clrMapOvr>
  <p:transition/>
  <p:timing/>
</p:sld>
</file>

<file path=ppt/slides/slide2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45D3631-918E-B74F-8F41-590058104493}"/>
              </a:ext>
            </a:extLst>
          </p:cNvPr>
          <p:cNvSpPr>
            <a:spLocks noGrp="1"/>
          </p:cNvSpPr>
          <p:nvPr>
            <p:ph type="title"/>
          </p:nvPr>
        </p:nvSpPr>
        <p:spPr/>
        <p:txBody>
          <a:bodyPr/>
          <a:lstStyle/>
          <a:p>
            <a:r>
              <a:rPr lang="ro-RO"/>
              <a:t>SELECT cu clauza FOR UPDATE - exemplu</a:t>
            </a:r>
          </a:p>
        </p:txBody>
      </p:sp>
      <p:sp>
        <p:nvSpPr>
          <p:cNvPr id="3" name="Content Placeholder 2">
            <a:extLst>
              <a:ext uri="{FF2B5EF4-FFF2-40B4-BE49-F238E27FC236}">
                <a16:creationId xmlns:a16="http://schemas.microsoft.com/office/drawing/2014/main" id="{4BC7D5DC-39EE-6448-A5B2-2AF8F8287437}"/>
              </a:ext>
            </a:extLst>
          </p:cNvPr>
          <p:cNvSpPr>
            <a:spLocks noGrp="1"/>
          </p:cNvSpPr>
          <p:nvPr>
            <p:ph idx="1"/>
          </p:nvPr>
        </p:nvSpPr>
        <p:spPr/>
        <p:txBody>
          <a:bodyPr>
            <a:normAutofit fontScale="85000" lnSpcReduction="20000"/>
          </a:bodyPr>
          <a:lstStyle/>
          <a:p>
            <a:r>
              <a:rPr lang="ro-RO"/>
              <a:t>SELECT salariu</a:t>
            </a:r>
          </a:p>
          <a:p>
            <a:r>
              <a:rPr lang="ro-RO"/>
              <a:t>INTO v_salariu</a:t>
            </a:r>
            <a:endParaRPr lang="ro-RO"/>
          </a:p>
          <a:p>
            <a:r>
              <a:rPr lang="ro-RO"/>
              <a:t>FROM salariat</a:t>
            </a:r>
          </a:p>
          <a:p>
            <a:r>
              <a:rPr lang="ro-RO"/>
              <a:t>WHERE cod_salariat = 102</a:t>
            </a:r>
          </a:p>
          <a:p>
            <a:r>
              <a:rPr lang="ro-RO"/>
              <a:t>FOR UPDATE OF salariu;</a:t>
            </a:r>
          </a:p>
          <a:p>
            <a:r>
              <a:rPr lang="ro-RO"/>
              <a:t> </a:t>
            </a:r>
          </a:p>
          <a:p>
            <a:r>
              <a:rPr lang="ro-RO"/>
              <a:t>UPDATE salariat</a:t>
            </a:r>
          </a:p>
          <a:p>
            <a:r>
              <a:rPr lang="ro-RO"/>
              <a:t>SET salariu = v_salariu + 500</a:t>
            </a:r>
          </a:p>
          <a:p>
            <a:r>
              <a:rPr lang="ro-RO"/>
              <a:t>WHERE cod_salariat = 102;</a:t>
            </a:r>
          </a:p>
          <a:p>
            <a:r>
              <a:rPr lang="ro-RO"/>
              <a:t> </a:t>
            </a:r>
          </a:p>
          <a:p>
            <a:r>
              <a:rPr lang="ro-RO"/>
              <a:t>COMMIT;</a:t>
            </a:r>
          </a:p>
          <a:p>
            <a:endParaRPr lang="ro-RO"/>
          </a:p>
        </p:txBody>
      </p:sp>
    </p:spTree>
    <p:extLst>
      <p:ext uri="{BB962C8B-B14F-4D97-AF65-F5344CB8AC3E}">
        <p14:creationId xmlns:p14="http://schemas.microsoft.com/office/powerpoint/2010/main" val="4241577799"/>
      </p:ext>
    </p:extLst>
  </p:cSld>
  <p:clrMapOvr>
    <a:masterClrMapping/>
  </p:clrMapOvr>
  <p:transition/>
  <p:timing/>
</p:sld>
</file>

<file path=ppt/slides/slide2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45D3631-918E-B74F-8F41-590058104493}"/>
              </a:ext>
            </a:extLst>
          </p:cNvPr>
          <p:cNvSpPr>
            <a:spLocks noGrp="1"/>
          </p:cNvSpPr>
          <p:nvPr>
            <p:ph type="title"/>
          </p:nvPr>
        </p:nvSpPr>
        <p:spPr/>
        <p:txBody>
          <a:bodyPr/>
          <a:lstStyle/>
          <a:p>
            <a:r>
              <a:rPr lang="ro-RO"/>
              <a:t>SELECT cu clauza FOR UPDATE – exemplu (2)</a:t>
            </a:r>
          </a:p>
        </p:txBody>
      </p:sp>
      <p:sp>
        <p:nvSpPr>
          <p:cNvPr id="3" name="Content Placeholder 2">
            <a:extLst>
              <a:ext uri="{FF2B5EF4-FFF2-40B4-BE49-F238E27FC236}">
                <a16:creationId xmlns:a16="http://schemas.microsoft.com/office/drawing/2014/main" id="{4BC7D5DC-39EE-6448-A5B2-2AF8F8287437}"/>
              </a:ext>
            </a:extLst>
          </p:cNvPr>
          <p:cNvSpPr>
            <a:spLocks noGrp="1"/>
          </p:cNvSpPr>
          <p:nvPr>
            <p:ph idx="1"/>
          </p:nvPr>
        </p:nvSpPr>
        <p:spPr/>
        <p:txBody>
          <a:bodyPr>
            <a:normAutofit/>
          </a:bodyPr>
          <a:lstStyle/>
          <a:p>
            <a:r>
              <a:rPr lang="ro-RO"/>
              <a:t>La executarea primei comenzi, rândul cu cod_salariat = 2 este blocat în mod X în timp ce tabelul salariat este blocat în mod RS. </a:t>
            </a:r>
          </a:p>
          <a:p>
            <a:r>
              <a:rPr lang="ro-RO"/>
              <a:t>La executarea celei de-a doua comenzi, blocarea la nivel de rând se menţine în timp ce blocarea la nivel de tabel este schimbată în modul RX. </a:t>
            </a:r>
          </a:p>
          <a:p>
            <a:r>
              <a:rPr lang="ro-RO"/>
              <a:t>La executarea instrucţiunii COMMIT, tranzacţia este permanentizată şi toate blocările sunt eliberate.</a:t>
            </a:r>
          </a:p>
          <a:p>
            <a:endParaRPr lang="ro-RO"/>
          </a:p>
        </p:txBody>
      </p:sp>
    </p:spTree>
    <p:extLst>
      <p:ext uri="{BB962C8B-B14F-4D97-AF65-F5344CB8AC3E}">
        <p14:creationId xmlns:p14="http://schemas.microsoft.com/office/powerpoint/2010/main" val="2475978468"/>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45AE9C2-6CE7-4C44-87ED-ED05433B3C0F}"/>
              </a:ext>
            </a:extLst>
          </p:cNvPr>
          <p:cNvSpPr>
            <a:spLocks noGrp="1"/>
          </p:cNvSpPr>
          <p:nvPr>
            <p:ph type="title"/>
          </p:nvPr>
        </p:nvSpPr>
        <p:spPr/>
        <p:txBody>
          <a:bodyPr/>
          <a:lstStyle/>
          <a:p>
            <a:r>
              <a:rPr lang="ro-RO"/>
              <a:t>Diagrama Entitate-relatie</a:t>
            </a:r>
            <a:endParaRPr lang="ro-RO"/>
          </a:p>
        </p:txBody>
      </p:sp>
      <p:sp>
        <p:nvSpPr>
          <p:cNvPr id="3" name="Content Placeholder 2">
            <a:extLst>
              <a:ext uri="{FF2B5EF4-FFF2-40B4-BE49-F238E27FC236}">
                <a16:creationId xmlns:a16="http://schemas.microsoft.com/office/drawing/2014/main" id="{2CC7863C-4598-0B43-97BF-D79A764B30EB}"/>
              </a:ext>
            </a:extLst>
          </p:cNvPr>
          <p:cNvSpPr>
            <a:spLocks noGrp="1"/>
          </p:cNvSpPr>
          <p:nvPr>
            <p:ph idx="1"/>
          </p:nvPr>
        </p:nvSpPr>
        <p:spPr>
          <a:xfrm>
            <a:off x="838200" y="1825625"/>
            <a:ext cx="10515600" cy="4351338"/>
          </a:xfrm>
        </p:spPr>
        <p:txBody>
          <a:bodyPr/>
          <a:lstStyle/>
          <a:p>
            <a:endParaRPr lang="ro-RO"/>
          </a:p>
        </p:txBody>
      </p:sp>
      <p:sp>
        <p:nvSpPr>
          <p:cNvPr id="4" name="Rectangle 2">
            <a:extLst>
              <a:ext uri="{FF2B5EF4-FFF2-40B4-BE49-F238E27FC236}">
                <a16:creationId xmlns:a16="http://schemas.microsoft.com/office/drawing/2014/main" id="{B8601C81-7391-7648-89BF-1D8B9D99EC5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D330042F-AF9B-A54A-9A86-1F44D9F40492}"/>
              </a:ext>
            </a:extLst>
          </p:cNvPr>
          <p:cNvGraphicFramePr>
            <a:graphicFrameLocks noChangeAspect="1"/>
          </p:cNvGraphicFramePr>
          <p:nvPr>
            <p:extLst>
              <p:ext uri="{D42A27DB-BD31-4B8C-83A1-F6EECF244321}">
                <p14:modId xmlns:p14="http://schemas.microsoft.com/office/powerpoint/2010/main" val="2428909417"/>
              </p:ext>
            </p:extLst>
          </p:nvPr>
        </p:nvGraphicFramePr>
        <p:xfrm>
          <a:off x="3676650" y="2055812"/>
          <a:ext cx="4838700" cy="4432300"/>
        </p:xfrm>
        <a:graphic>
          <a:graphicData uri="http://schemas.openxmlformats.org/presentationml/2006/ole">
            <mc:AlternateContent>
              <mc:Choice xmlns:v="urn:schemas-microsoft-com:vml" Requires="v">
                <p:oleObj spid="_x0000_s1038" name="Picture" r:id="rId2" imgW="14516100" imgH="13296900" progId="Word.Picture.8">
                  <p:embed/>
                </p:oleObj>
              </mc:Choice>
              <mc:Fallback>
                <p:oleObj name="Picture" r:id="rId2" imgW="14516100" imgH="132969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676650" y="2055812"/>
                        <a:ext cx="4838700" cy="4432300"/>
                      </a:xfrm>
                      <a:prstGeom prst="rect">
                        <a:avLst/>
                      </a:prstGeom>
                      <a:noFill/>
                    </p:spPr>
                  </p:pic>
                </p:oleObj>
              </mc:Fallback>
            </mc:AlternateContent>
          </a:graphicData>
        </a:graphic>
      </p:graphicFrame>
    </p:spTree>
    <p:extLst>
      <p:ext uri="{BB962C8B-B14F-4D97-AF65-F5344CB8AC3E}">
        <p14:creationId xmlns:p14="http://schemas.microsoft.com/office/powerpoint/2010/main" val="3164239579"/>
      </p:ext>
    </p:extLst>
  </p:cSld>
  <p:clrMapOvr>
    <a:masterClrMapping/>
  </p:clrMapOvr>
  <p:transition/>
  <p:timing/>
</p:sld>
</file>

<file path=ppt/slides/slide2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FF47714-8427-7A43-B9BF-395A49FC9ED0}"/>
              </a:ext>
            </a:extLst>
          </p:cNvPr>
          <p:cNvSpPr>
            <a:spLocks noGrp="1"/>
          </p:cNvSpPr>
          <p:nvPr>
            <p:ph type="title"/>
          </p:nvPr>
        </p:nvSpPr>
        <p:spPr/>
        <p:txBody>
          <a:bodyPr/>
          <a:lstStyle/>
          <a:p>
            <a:r>
              <a:rPr lang="ro-RO"/>
              <a:t>Comanda LOCK TABLE </a:t>
            </a:r>
          </a:p>
        </p:txBody>
      </p:sp>
      <p:sp>
        <p:nvSpPr>
          <p:cNvPr id="3" name="Content Placeholder 2">
            <a:extLst>
              <a:ext uri="{FF2B5EF4-FFF2-40B4-BE49-F238E27FC236}">
                <a16:creationId xmlns:a16="http://schemas.microsoft.com/office/drawing/2014/main" id="{7F6CED8D-67D2-114F-B5BB-4598A4F39083}"/>
              </a:ext>
            </a:extLst>
          </p:cNvPr>
          <p:cNvSpPr>
            <a:spLocks noGrp="1"/>
          </p:cNvSpPr>
          <p:nvPr>
            <p:ph idx="1"/>
          </p:nvPr>
        </p:nvSpPr>
        <p:spPr/>
        <p:txBody>
          <a:bodyPr/>
          <a:lstStyle/>
          <a:p>
            <a:r>
              <a:rPr lang="ro-RO"/>
              <a:t>Unul sau mai multe tabele pot fi blocate în oricare din modurile prezentate mai sus folosind comanda LOCK TABLE.</a:t>
            </a:r>
          </a:p>
          <a:p>
            <a:r>
              <a:rPr lang="ro-RO"/>
              <a:t> </a:t>
            </a:r>
          </a:p>
          <a:p>
            <a:r>
              <a:rPr lang="ro-RO"/>
              <a:t>LOCK TABLE nume_tabel  [, nume_tabel] …</a:t>
            </a:r>
          </a:p>
          <a:p>
            <a:r>
              <a:rPr lang="ro-RO"/>
              <a:t>IN mod_blocare MODE </a:t>
            </a:r>
          </a:p>
          <a:p>
            <a:r>
              <a:rPr lang="ro-RO"/>
              <a:t>[NOWAIT]</a:t>
            </a:r>
          </a:p>
          <a:p>
            <a:endParaRPr lang="ro-RO"/>
          </a:p>
        </p:txBody>
      </p:sp>
    </p:spTree>
    <p:extLst>
      <p:ext uri="{BB962C8B-B14F-4D97-AF65-F5344CB8AC3E}">
        <p14:creationId xmlns:p14="http://schemas.microsoft.com/office/powerpoint/2010/main" val="4177296341"/>
      </p:ext>
    </p:extLst>
  </p:cSld>
  <p:clrMapOvr>
    <a:masterClrMapping/>
  </p:clrMapOvr>
  <p:transition/>
  <p:timing/>
</p:sld>
</file>

<file path=ppt/slides/slide2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045C429-E390-A345-A4F5-F3E243D40585}"/>
              </a:ext>
            </a:extLst>
          </p:cNvPr>
          <p:cNvSpPr>
            <a:spLocks noGrp="1"/>
          </p:cNvSpPr>
          <p:nvPr>
            <p:ph type="title"/>
          </p:nvPr>
        </p:nvSpPr>
        <p:spPr/>
        <p:txBody>
          <a:bodyPr/>
          <a:lstStyle/>
          <a:p>
            <a:r>
              <a:rPr lang="ro-RO"/>
              <a:t>Interblocarea (deadlock)</a:t>
            </a:r>
          </a:p>
        </p:txBody>
      </p:sp>
      <p:sp>
        <p:nvSpPr>
          <p:cNvPr id="3" name="Content Placeholder 2">
            <a:extLst>
              <a:ext uri="{FF2B5EF4-FFF2-40B4-BE49-F238E27FC236}">
                <a16:creationId xmlns:a16="http://schemas.microsoft.com/office/drawing/2014/main" id="{B4402D47-37F5-2F44-A8B3-AFCC4263E39E}"/>
              </a:ext>
            </a:extLst>
          </p:cNvPr>
          <p:cNvSpPr>
            <a:spLocks noGrp="1"/>
          </p:cNvSpPr>
          <p:nvPr>
            <p:ph idx="1"/>
          </p:nvPr>
        </p:nvSpPr>
        <p:spPr/>
        <p:txBody>
          <a:bodyPr/>
          <a:lstStyle/>
          <a:p>
            <a:r>
              <a:rPr lang="ro-RO"/>
              <a:t>Datorită accesului concurent la date este posibil ca mai mulţi utilizatori să se blocheze reciproc. </a:t>
            </a:r>
          </a:p>
          <a:p>
            <a:r>
              <a:rPr lang="ro-RO"/>
              <a:t>Această situaţie se numeşte interblocare </a:t>
            </a:r>
          </a:p>
          <a:p>
            <a:r>
              <a:rPr lang="ro-RO"/>
              <a:t>Fiecare dintre utilizatori aşteaptă ca celălalt să elibereze resursa blocată. </a:t>
            </a:r>
          </a:p>
          <a:p>
            <a:r>
              <a:rPr lang="ro-RO"/>
              <a:t>În cazul acesta problema nu se poate rezolva prin simpla aşteptare, una din tranzacţii trebuind să fie derulată înapoi.</a:t>
            </a:r>
          </a:p>
          <a:p>
            <a:endParaRPr lang="ro-RO"/>
          </a:p>
        </p:txBody>
      </p:sp>
    </p:spTree>
    <p:extLst>
      <p:ext uri="{BB962C8B-B14F-4D97-AF65-F5344CB8AC3E}">
        <p14:creationId xmlns:p14="http://schemas.microsoft.com/office/powerpoint/2010/main" val="2046091387"/>
      </p:ext>
    </p:extLst>
  </p:cSld>
  <p:clrMapOvr>
    <a:masterClrMapping/>
  </p:clrMapOvr>
  <p:transition/>
  <p:timing/>
</p:sld>
</file>

<file path=ppt/slides/slide2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045C429-E390-A345-A4F5-F3E243D40585}"/>
              </a:ext>
            </a:extLst>
          </p:cNvPr>
          <p:cNvSpPr>
            <a:spLocks noGrp="1"/>
          </p:cNvSpPr>
          <p:nvPr>
            <p:ph type="title"/>
          </p:nvPr>
        </p:nvSpPr>
        <p:spPr/>
        <p:txBody>
          <a:bodyPr/>
          <a:lstStyle/>
          <a:p>
            <a:r>
              <a:rPr lang="ro-RO"/>
              <a:t>Interblocarea - exemplu</a:t>
            </a:r>
          </a:p>
        </p:txBody>
      </p:sp>
      <p:graphicFrame>
        <p:nvGraphicFramePr>
          <p:cNvPr id="4" name="Content Placeholder 3">
            <a:extLst>
              <a:ext uri="{FF2B5EF4-FFF2-40B4-BE49-F238E27FC236}">
                <a16:creationId xmlns:a16="http://schemas.microsoft.com/office/drawing/2014/main" id="{E338A355-88C2-F844-8199-942BE35A3416}"/>
              </a:ext>
            </a:extLst>
          </p:cNvPr>
          <p:cNvGraphicFramePr>
            <a:graphicFrameLocks noGrp="1"/>
          </p:cNvGraphicFramePr>
          <p:nvPr>
            <p:ph idx="1"/>
            <p:extLst>
              <p:ext uri="{D42A27DB-BD31-4B8C-83A1-F6EECF244321}">
                <p14:modId xmlns:p14="http://schemas.microsoft.com/office/powerpoint/2010/main" val="3017490132"/>
              </p:ext>
            </p:extLst>
          </p:nvPr>
        </p:nvGraphicFramePr>
        <p:xfrm>
          <a:off x="1148320" y="1956393"/>
          <a:ext cx="9356650" cy="4089916"/>
        </p:xfrm>
        <a:graphic>
          <a:graphicData uri="http://schemas.openxmlformats.org/drawingml/2006/table">
            <a:tbl>
              <a:tblPr>
                <a:tableStyleId>{5C22544A-7EE6-4342-B048-85BDC9FD1C3A}</a:tableStyleId>
              </a:tblPr>
              <a:tblGrid>
                <a:gridCol w="4678325">
                  <a:extLst>
                    <a:ext uri="{9D8B030D-6E8A-4147-A177-3AD203B41FA5}">
                      <a16:colId xmlns:a16="http://schemas.microsoft.com/office/drawing/2014/main" val="280672203"/>
                    </a:ext>
                  </a:extLst>
                </a:gridCol>
                <a:gridCol w="4678325">
                  <a:extLst>
                    <a:ext uri="{9D8B030D-6E8A-4147-A177-3AD203B41FA5}">
                      <a16:colId xmlns:a16="http://schemas.microsoft.com/office/drawing/2014/main" val="3756643523"/>
                    </a:ext>
                  </a:extLst>
                </a:gridCol>
              </a:tblGrid>
              <a:tr h="408992">
                <a:tc>
                  <a:txBody>
                    <a:bodyPr vert="horz" wrap="square"/>
                    <a:lstStyle/>
                    <a:p>
                      <a:pPr algn="just">
                        <a:spcAft>
                          <a:spcPct val="0"/>
                        </a:spcAft>
                      </a:pPr>
                      <a:r>
                        <a:rPr lang="ro-RO" sz="1200">
                          <a:effectLst/>
                        </a:rPr>
                        <a:t>Tranzacţia A</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Tranzacţia B</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07437467"/>
                  </a:ext>
                </a:extLst>
              </a:tr>
              <a:tr h="3680924">
                <a:tc>
                  <a:txBody>
                    <a:bodyPr vert="horz" wrap="square"/>
                    <a:lstStyle/>
                    <a:p>
                      <a:pPr algn="just">
                        <a:spcAft>
                          <a:spcPct val="0"/>
                        </a:spcAft>
                      </a:pPr>
                      <a:r>
                        <a:rPr lang="ro-RO" sz="1200">
                          <a:effectLst/>
                        </a:rPr>
                        <a:t>UPDATE salariat</a:t>
                      </a:r>
                      <a:endParaRPr lang="ro-RO" sz="1000">
                        <a:effectLst/>
                      </a:endParaRPr>
                    </a:p>
                    <a:p>
                      <a:pPr algn="just">
                        <a:spcAft>
                          <a:spcPct val="0"/>
                        </a:spcAft>
                      </a:pPr>
                      <a:r>
                        <a:rPr lang="ro-RO" sz="1200">
                          <a:effectLst/>
                        </a:rPr>
                        <a:t>SET salariu = 3500</a:t>
                      </a:r>
                      <a:endParaRPr lang="ro-RO" sz="1000">
                        <a:effectLst/>
                      </a:endParaRPr>
                    </a:p>
                    <a:p>
                      <a:pPr algn="just">
                        <a:spcAft>
                          <a:spcPct val="0"/>
                        </a:spcAft>
                      </a:pPr>
                      <a:r>
                        <a:rPr lang="ro-RO" sz="1200">
                          <a:effectLst/>
                        </a:rPr>
                        <a:t>WHERE cod_salariat = 102;</a:t>
                      </a:r>
                      <a:endParaRPr lang="ro-RO" sz="1000">
                        <a:effectLst/>
                      </a:endParaRPr>
                    </a:p>
                    <a:p>
                      <a:pPr algn="just">
                        <a:spcAft>
                          <a:spcPct val="0"/>
                        </a:spcAft>
                      </a:pPr>
                      <a:r>
                        <a:rPr lang="ro-RO" sz="1200">
                          <a:effectLst/>
                        </a:rPr>
                        <a:t> </a:t>
                      </a:r>
                      <a:endParaRPr lang="ro-RO" sz="1000">
                        <a:effectLst/>
                      </a:endParaRPr>
                    </a:p>
                    <a:p>
                      <a:pPr algn="just">
                        <a:spcAft>
                          <a:spcPct val="0"/>
                        </a:spcAft>
                      </a:pPr>
                      <a:r>
                        <a:rPr lang="ro-RO" sz="1200">
                          <a:effectLst/>
                        </a:rPr>
                        <a:t> </a:t>
                      </a:r>
                      <a:endParaRPr lang="ro-RO" sz="1000">
                        <a:effectLst/>
                      </a:endParaRPr>
                    </a:p>
                    <a:p>
                      <a:pPr algn="just">
                        <a:spcAft>
                          <a:spcPct val="0"/>
                        </a:spcAft>
                      </a:pPr>
                      <a:r>
                        <a:rPr lang="ro-RO" sz="1200">
                          <a:effectLst/>
                        </a:rPr>
                        <a:t>UPDATE departament</a:t>
                      </a:r>
                      <a:endParaRPr lang="ro-RO" sz="1000">
                        <a:effectLst/>
                      </a:endParaRPr>
                    </a:p>
                    <a:p>
                      <a:pPr algn="just">
                        <a:spcAft>
                          <a:spcPct val="0"/>
                        </a:spcAft>
                      </a:pPr>
                      <a:r>
                        <a:rPr lang="ro-RO" sz="1200">
                          <a:effectLst/>
                        </a:rPr>
                        <a:t>SET localitate = ‘Ploiesti’</a:t>
                      </a:r>
                      <a:endParaRPr lang="ro-RO" sz="1000">
                        <a:effectLst/>
                      </a:endParaRPr>
                    </a:p>
                    <a:p>
                      <a:pPr algn="just">
                        <a:spcAft>
                          <a:spcPct val="0"/>
                        </a:spcAft>
                      </a:pPr>
                      <a:r>
                        <a:rPr lang="ro-RO" sz="1200">
                          <a:effectLst/>
                        </a:rPr>
                        <a:t>WHERE cod_dept = 2</a:t>
                      </a:r>
                      <a:endParaRPr lang="ro-RO" sz="1000">
                        <a:effectLst/>
                      </a:endParaRPr>
                    </a:p>
                    <a:p>
                      <a:pPr algn="just">
                        <a:spcAft>
                          <a:spcPct val="0"/>
                        </a:spcAft>
                      </a:pPr>
                      <a:r>
                        <a:rPr lang="ro-RO" sz="1200">
                          <a:effectLst/>
                        </a:rPr>
                        <a:t>AND cod_tara = 40</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UPDATE departament</a:t>
                      </a:r>
                      <a:endParaRPr lang="ro-RO" sz="1000">
                        <a:effectLst/>
                      </a:endParaRPr>
                    </a:p>
                    <a:p>
                      <a:pPr algn="just">
                        <a:spcAft>
                          <a:spcPct val="0"/>
                        </a:spcAft>
                      </a:pPr>
                      <a:r>
                        <a:rPr lang="ro-RO" sz="1200">
                          <a:effectLst/>
                        </a:rPr>
                        <a:t>SET nume_dept = ‘Proiectare’</a:t>
                      </a:r>
                      <a:endParaRPr lang="ro-RO" sz="1000">
                        <a:effectLst/>
                      </a:endParaRPr>
                    </a:p>
                    <a:p>
                      <a:pPr algn="just">
                        <a:spcAft>
                          <a:spcPct val="0"/>
                        </a:spcAft>
                      </a:pPr>
                      <a:r>
                        <a:rPr lang="ro-RO" sz="1200">
                          <a:effectLst/>
                        </a:rPr>
                        <a:t>WHERE cod_dept = 2</a:t>
                      </a:r>
                      <a:endParaRPr lang="ro-RO" sz="1000">
                        <a:effectLst/>
                      </a:endParaRPr>
                    </a:p>
                    <a:p>
                      <a:pPr algn="just">
                        <a:spcAft>
                          <a:spcPct val="0"/>
                        </a:spcAft>
                      </a:pPr>
                      <a:r>
                        <a:rPr lang="ro-RO" sz="1200">
                          <a:effectLst/>
                        </a:rPr>
                        <a:t>AND cod_tara = 40</a:t>
                      </a:r>
                      <a:endParaRPr lang="ro-RO" sz="1000">
                        <a:effectLst/>
                      </a:endParaRPr>
                    </a:p>
                    <a:p>
                      <a:pPr algn="just">
                        <a:spcAft>
                          <a:spcPct val="0"/>
                        </a:spcAft>
                      </a:pPr>
                      <a:r>
                        <a:rPr lang="ro-RO" sz="1200">
                          <a:effectLst/>
                        </a:rPr>
                        <a:t> </a:t>
                      </a:r>
                      <a:endParaRPr lang="ro-RO" sz="1000">
                        <a:effectLst/>
                      </a:endParaRPr>
                    </a:p>
                    <a:p>
                      <a:pPr algn="just">
                        <a:spcAft>
                          <a:spcPct val="0"/>
                        </a:spcAft>
                      </a:pPr>
                      <a:r>
                        <a:rPr lang="ro-RO" sz="1200">
                          <a:effectLst/>
                        </a:rPr>
                        <a:t>UPDATE salariat</a:t>
                      </a:r>
                      <a:endParaRPr lang="ro-RO" sz="1000">
                        <a:effectLst/>
                      </a:endParaRPr>
                    </a:p>
                    <a:p>
                      <a:pPr algn="just">
                        <a:spcAft>
                          <a:spcPct val="0"/>
                        </a:spcAft>
                      </a:pPr>
                      <a:r>
                        <a:rPr lang="ro-RO" sz="1200">
                          <a:effectLst/>
                        </a:rPr>
                        <a:t>SET  manager = 101</a:t>
                      </a:r>
                      <a:endParaRPr lang="ro-RO" sz="1000">
                        <a:effectLst/>
                      </a:endParaRPr>
                    </a:p>
                    <a:p>
                      <a:pPr algn="just">
                        <a:spcAft>
                          <a:spcPct val="0"/>
                        </a:spcAft>
                      </a:pPr>
                      <a:r>
                        <a:rPr lang="ro-RO" sz="1200">
                          <a:effectLst/>
                        </a:rPr>
                        <a:t>WHERE cod_salariat = 102;</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61151744"/>
                  </a:ext>
                </a:extLst>
              </a:tr>
            </a:tbl>
          </a:graphicData>
        </a:graphic>
      </p:graphicFrame>
    </p:spTree>
    <p:extLst>
      <p:ext uri="{BB962C8B-B14F-4D97-AF65-F5344CB8AC3E}">
        <p14:creationId xmlns:p14="http://schemas.microsoft.com/office/powerpoint/2010/main" val="4093581066"/>
      </p:ext>
    </p:extLst>
  </p:cSld>
  <p:clrMapOvr>
    <a:masterClrMapping/>
  </p:clrMapOvr>
  <p:transition/>
  <p:timing/>
</p:sld>
</file>

<file path=ppt/slides/slide2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824F2C7-2308-5941-A0B2-D7F12E5BB07B}"/>
              </a:ext>
            </a:extLst>
          </p:cNvPr>
          <p:cNvSpPr>
            <a:spLocks noGrp="1"/>
          </p:cNvSpPr>
          <p:nvPr>
            <p:ph type="title"/>
          </p:nvPr>
        </p:nvSpPr>
        <p:spPr/>
        <p:txBody>
          <a:bodyPr/>
          <a:lstStyle/>
          <a:p>
            <a:r>
              <a:rPr lang="ro-RO"/>
              <a:t>Interblocarea – exemplu (2)</a:t>
            </a:r>
          </a:p>
        </p:txBody>
      </p:sp>
      <p:sp>
        <p:nvSpPr>
          <p:cNvPr id="3" name="Content Placeholder 2">
            <a:extLst>
              <a:ext uri="{FF2B5EF4-FFF2-40B4-BE49-F238E27FC236}">
                <a16:creationId xmlns:a16="http://schemas.microsoft.com/office/drawing/2014/main" id="{754F28E3-E9FB-5042-8FAB-5B7154CA14EB}"/>
              </a:ext>
            </a:extLst>
          </p:cNvPr>
          <p:cNvSpPr>
            <a:spLocks noGrp="1"/>
          </p:cNvSpPr>
          <p:nvPr>
            <p:ph idx="1"/>
          </p:nvPr>
        </p:nvSpPr>
        <p:spPr/>
        <p:txBody>
          <a:bodyPr>
            <a:normAutofit lnSpcReduction="10000"/>
          </a:bodyPr>
          <a:lstStyle/>
          <a:p>
            <a:r>
              <a:rPr lang="ro-RO"/>
              <a:t>La executarea primelor instrucţiuni din fiecare tranzacţie nu este nici o problemă. </a:t>
            </a:r>
          </a:p>
          <a:p>
            <a:r>
              <a:rPr lang="ro-RO"/>
              <a:t>Când însă tranzacţiile încercă să obţină blocări pentru instrucţiunile respective se va ajunge la interblocare deoarece tranzacţia A trebuie să aştepte ca tranzacţia B să deblocheze rândul din tabelul departament în timp ce tranzacţia B trebuie să aştepte ca tranzacţia A să deblocheze rândul din tabelul salariat. </a:t>
            </a:r>
          </a:p>
          <a:p>
            <a:r>
              <a:rPr lang="ro-RO"/>
              <a:t>În general o interblocare poate să fie cauzată de mai mult de două tranzacţii, de exemplu tranzacţia 2 aşteaptă după tranzacţia 1, tranzacţia 3 după tranzacţia 2, etc., iar tranzacţia 1 aşteptă după tranzacţia </a:t>
            </a:r>
            <a:r>
              <a:rPr lang="ro-RO" i="1"/>
              <a:t>n</a:t>
            </a:r>
            <a:r>
              <a:rPr lang="ro-RO"/>
              <a:t>. </a:t>
            </a:r>
          </a:p>
          <a:p>
            <a:endParaRPr lang="ro-RO"/>
          </a:p>
        </p:txBody>
      </p:sp>
    </p:spTree>
    <p:extLst>
      <p:ext uri="{BB962C8B-B14F-4D97-AF65-F5344CB8AC3E}">
        <p14:creationId xmlns:p14="http://schemas.microsoft.com/office/powerpoint/2010/main" val="2022104325"/>
      </p:ext>
    </p:extLst>
  </p:cSld>
  <p:clrMapOvr>
    <a:masterClrMapping/>
  </p:clrMapOvr>
  <p:transition/>
  <p:timing/>
</p:sld>
</file>

<file path=ppt/slides/slide2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500A191-8556-C145-8D2F-DA191EC7362D}"/>
              </a:ext>
            </a:extLst>
          </p:cNvPr>
          <p:cNvSpPr>
            <a:spLocks noGrp="1"/>
          </p:cNvSpPr>
          <p:nvPr>
            <p:ph type="title"/>
          </p:nvPr>
        </p:nvSpPr>
        <p:spPr/>
        <p:txBody>
          <a:bodyPr/>
          <a:lstStyle/>
          <a:p>
            <a:r>
              <a:rPr lang="ro-RO"/>
              <a:t>Detectarea interblocării</a:t>
            </a:r>
          </a:p>
        </p:txBody>
      </p:sp>
      <p:sp>
        <p:nvSpPr>
          <p:cNvPr id="3" name="Content Placeholder 2">
            <a:extLst>
              <a:ext uri="{FF2B5EF4-FFF2-40B4-BE49-F238E27FC236}">
                <a16:creationId xmlns:a16="http://schemas.microsoft.com/office/drawing/2014/main" id="{ED2067EE-44E7-624A-8C84-667D083DE91D}"/>
              </a:ext>
            </a:extLst>
          </p:cNvPr>
          <p:cNvSpPr>
            <a:spLocks noGrp="1"/>
          </p:cNvSpPr>
          <p:nvPr>
            <p:ph idx="1"/>
          </p:nvPr>
        </p:nvSpPr>
        <p:spPr/>
        <p:txBody>
          <a:bodyPr/>
          <a:lstStyle/>
          <a:p>
            <a:r>
              <a:rPr lang="ro-RO"/>
              <a:t>Oracle detectează interblocările în mod automat. </a:t>
            </a:r>
          </a:p>
          <a:p>
            <a:r>
              <a:rPr lang="ro-RO"/>
              <a:t>Oracle semnalează o eroare uneia dintre tranzacţiile implicate şi derulează înapoi ultima instrucţiune din acesta tranzacţie. </a:t>
            </a:r>
          </a:p>
          <a:p>
            <a:r>
              <a:rPr lang="ro-RO"/>
              <a:t>Acest lucru rezolvă interblocarea, deşi cealaltă tranzacţie poate încă să aştepte până la deblocarea resursei pentru care aşteaptă. </a:t>
            </a:r>
          </a:p>
          <a:p>
            <a:r>
              <a:rPr lang="ro-RO"/>
              <a:t>De obicei, tranzacţia semnalată trebuie derulată înapoi în mod explicit.</a:t>
            </a:r>
          </a:p>
          <a:p>
            <a:endParaRPr lang="ro-RO"/>
          </a:p>
        </p:txBody>
      </p:sp>
    </p:spTree>
    <p:extLst>
      <p:ext uri="{BB962C8B-B14F-4D97-AF65-F5344CB8AC3E}">
        <p14:creationId xmlns:p14="http://schemas.microsoft.com/office/powerpoint/2010/main" val="309055680"/>
      </p:ext>
    </p:extLst>
  </p:cSld>
  <p:clrMapOvr>
    <a:masterClrMapping/>
  </p:clrMapOvr>
  <p:transition/>
  <p:timing/>
</p:sld>
</file>

<file path=ppt/slides/slide2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64EA96A-9D41-9B4C-A057-921DA8A89068}"/>
              </a:ext>
            </a:extLst>
          </p:cNvPr>
          <p:cNvSpPr>
            <a:spLocks noGrp="1"/>
          </p:cNvSpPr>
          <p:nvPr>
            <p:ph type="title"/>
          </p:nvPr>
        </p:nvSpPr>
        <p:spPr/>
        <p:txBody>
          <a:bodyPr/>
          <a:lstStyle/>
          <a:p>
            <a:r>
              <a:rPr lang="ro-RO"/>
              <a:t>Evitarea interblocării</a:t>
            </a:r>
          </a:p>
        </p:txBody>
      </p:sp>
      <p:sp>
        <p:nvSpPr>
          <p:cNvPr id="3" name="Content Placeholder 2">
            <a:extLst>
              <a:ext uri="{FF2B5EF4-FFF2-40B4-BE49-F238E27FC236}">
                <a16:creationId xmlns:a16="http://schemas.microsoft.com/office/drawing/2014/main" id="{43A44550-E096-4242-9430-3F8BC3985281}"/>
              </a:ext>
            </a:extLst>
          </p:cNvPr>
          <p:cNvSpPr>
            <a:spLocks noGrp="1"/>
          </p:cNvSpPr>
          <p:nvPr>
            <p:ph idx="1"/>
          </p:nvPr>
        </p:nvSpPr>
        <p:spPr/>
        <p:txBody>
          <a:bodyPr/>
          <a:lstStyle/>
          <a:p>
            <a:r>
              <a:rPr lang="ro-RO"/>
              <a:t>Interblocările pot fi de obicei evitate dacă tranzacţiile care accesează aceleaşi tabele blochează aceste tabele în aceeaşi ordine, prin blocare implicită sau explicită. </a:t>
            </a:r>
          </a:p>
          <a:p>
            <a:r>
              <a:rPr lang="ro-RO"/>
              <a:t>De exemplu, putem impune regula ca, atunci când este accesat atât un tabel master cât şi un tabel detaliu, să fie blocat întâi tabelul master şi după aceea cel de detaliu. </a:t>
            </a:r>
          </a:p>
          <a:p>
            <a:r>
              <a:rPr lang="ro-RO"/>
              <a:t>Dacă astfel de reguli sunt bine alcătuite şi aplicate, atunci probabilitatea de apariţie a interblocărilor este foarte rară.</a:t>
            </a:r>
          </a:p>
          <a:p>
            <a:endParaRPr lang="ro-RO"/>
          </a:p>
        </p:txBody>
      </p:sp>
    </p:spTree>
    <p:extLst>
      <p:ext uri="{BB962C8B-B14F-4D97-AF65-F5344CB8AC3E}">
        <p14:creationId xmlns:p14="http://schemas.microsoft.com/office/powerpoint/2010/main" val="330744146"/>
      </p:ext>
    </p:extLst>
  </p:cSld>
  <p:clrMapOvr>
    <a:masterClrMapping/>
  </p:clrMapOvr>
  <p:transition/>
  <p:timing/>
</p:sld>
</file>

<file path=ppt/slides/slide2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51F4B19-3A74-404C-8F2A-9F23988831F9}"/>
              </a:ext>
            </a:extLst>
          </p:cNvPr>
          <p:cNvSpPr>
            <a:spLocks noGrp="1"/>
          </p:cNvSpPr>
          <p:nvPr>
            <p:ph type="ctrTitle"/>
          </p:nvPr>
        </p:nvSpPr>
        <p:spPr/>
        <p:txBody>
          <a:bodyPr/>
          <a:lstStyle/>
          <a:p>
            <a:r>
              <a:rPr lang="ro-RO"/>
              <a:t>Securitatea bazei de date Oracle </a:t>
            </a:r>
            <a:endParaRPr lang="ro-RO"/>
          </a:p>
        </p:txBody>
      </p:sp>
      <p:sp>
        <p:nvSpPr>
          <p:cNvPr id="3" name="Subtitle 2">
            <a:extLst>
              <a:ext uri="{FF2B5EF4-FFF2-40B4-BE49-F238E27FC236}">
                <a16:creationId xmlns:a16="http://schemas.microsoft.com/office/drawing/2014/main" id="{F1FB8283-8BF4-E244-B384-7C4720612690}"/>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4106995652"/>
      </p:ext>
    </p:extLst>
  </p:cSld>
  <p:clrMapOvr>
    <a:masterClrMapping/>
  </p:clrMapOvr>
  <p:transition/>
  <p:timing/>
</p:sld>
</file>

<file path=ppt/slides/slide2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52BF9EC-1DCD-C94C-B549-1863F8653298}"/>
              </a:ext>
            </a:extLst>
          </p:cNvPr>
          <p:cNvSpPr>
            <a:spLocks noGrp="1"/>
          </p:cNvSpPr>
          <p:nvPr>
            <p:ph type="title"/>
          </p:nvPr>
        </p:nvSpPr>
        <p:spPr/>
        <p:txBody>
          <a:bodyPr/>
          <a:lstStyle/>
          <a:p>
            <a:r>
              <a:rPr lang="ro-RO"/>
              <a:t>Elemente de baza</a:t>
            </a:r>
          </a:p>
        </p:txBody>
      </p:sp>
      <p:sp>
        <p:nvSpPr>
          <p:cNvPr id="3" name="Content Placeholder 2">
            <a:extLst>
              <a:ext uri="{FF2B5EF4-FFF2-40B4-BE49-F238E27FC236}">
                <a16:creationId xmlns:a16="http://schemas.microsoft.com/office/drawing/2014/main" id="{9E503C75-A7B1-EA47-978C-57DD695B006C}"/>
              </a:ext>
            </a:extLst>
          </p:cNvPr>
          <p:cNvSpPr>
            <a:spLocks noGrp="1"/>
          </p:cNvSpPr>
          <p:nvPr>
            <p:ph idx="1"/>
          </p:nvPr>
        </p:nvSpPr>
        <p:spPr/>
        <p:txBody>
          <a:bodyPr/>
          <a:lstStyle/>
          <a:p>
            <a:r>
              <a:rPr lang="ro-RO"/>
              <a:t>Utilizatori</a:t>
            </a:r>
          </a:p>
          <a:p>
            <a:r>
              <a:rPr lang="ro-RO"/>
              <a:t>Privilegii</a:t>
            </a:r>
          </a:p>
          <a:p>
            <a:r>
              <a:rPr lang="ro-RO"/>
              <a:t>Roluri</a:t>
            </a:r>
          </a:p>
        </p:txBody>
      </p:sp>
    </p:spTree>
    <p:extLst>
      <p:ext uri="{BB962C8B-B14F-4D97-AF65-F5344CB8AC3E}">
        <p14:creationId xmlns:p14="http://schemas.microsoft.com/office/powerpoint/2010/main" val="2436505571"/>
      </p:ext>
    </p:extLst>
  </p:cSld>
  <p:clrMapOvr>
    <a:masterClrMapping/>
  </p:clrMapOvr>
  <p:transition/>
  <p:timing/>
</p:sld>
</file>

<file path=ppt/slides/slide2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B9C19B7-0F3A-7B45-9515-6C54FCF3357A}"/>
              </a:ext>
            </a:extLst>
          </p:cNvPr>
          <p:cNvSpPr>
            <a:spLocks noGrp="1"/>
          </p:cNvSpPr>
          <p:nvPr>
            <p:ph type="title"/>
          </p:nvPr>
        </p:nvSpPr>
        <p:spPr/>
        <p:txBody>
          <a:bodyPr/>
          <a:lstStyle/>
          <a:p>
            <a:r>
              <a:rPr lang="ro-RO"/>
              <a:t>Utilizatori</a:t>
            </a:r>
          </a:p>
        </p:txBody>
      </p:sp>
      <p:sp>
        <p:nvSpPr>
          <p:cNvPr id="3" name="Content Placeholder 2">
            <a:extLst>
              <a:ext uri="{FF2B5EF4-FFF2-40B4-BE49-F238E27FC236}">
                <a16:creationId xmlns:a16="http://schemas.microsoft.com/office/drawing/2014/main" id="{C66D8F12-8254-CA4B-A7BB-F079B6BC6A52}"/>
              </a:ext>
            </a:extLst>
          </p:cNvPr>
          <p:cNvSpPr>
            <a:spLocks noGrp="1"/>
          </p:cNvSpPr>
          <p:nvPr>
            <p:ph idx="1"/>
          </p:nvPr>
        </p:nvSpPr>
        <p:spPr/>
        <p:txBody>
          <a:bodyPr>
            <a:normAutofit/>
          </a:bodyPr>
          <a:lstStyle/>
          <a:p>
            <a:r>
              <a:rPr lang="ro-RO"/>
              <a:t>Baza de date Oracle conţine propriul ei sistem de securitate care previne accesul neautorizat la baza de date. </a:t>
            </a:r>
          </a:p>
          <a:p>
            <a:r>
              <a:rPr lang="ro-RO"/>
              <a:t>Sistemul de securitate al bazei de date Oracle este realizat prin intermediul utilizatorilor bazei de date. </a:t>
            </a:r>
          </a:p>
          <a:p>
            <a:r>
              <a:rPr lang="ro-RO"/>
              <a:t>Serverul bazei de date nu permite accesul la baza de date dacă nu este utilizat un nume şi o parolă corectă. </a:t>
            </a:r>
          </a:p>
          <a:p>
            <a:r>
              <a:rPr lang="ro-RO"/>
              <a:t>Obs: un utilizator înseamnă un cont de utilizator, nu o persoană care accesează baza de date. </a:t>
            </a:r>
          </a:p>
          <a:p>
            <a:r>
              <a:rPr lang="ro-RO"/>
              <a:t>Schemă - colecţie de obiecte disponibile unui utilizator. </a:t>
            </a:r>
          </a:p>
        </p:txBody>
      </p:sp>
    </p:spTree>
    <p:extLst>
      <p:ext uri="{BB962C8B-B14F-4D97-AF65-F5344CB8AC3E}">
        <p14:creationId xmlns:p14="http://schemas.microsoft.com/office/powerpoint/2010/main" val="3518569986"/>
      </p:ext>
    </p:extLst>
  </p:cSld>
  <p:clrMapOvr>
    <a:masterClrMapping/>
  </p:clrMapOvr>
  <p:transition/>
  <p:timing/>
</p:sld>
</file>

<file path=ppt/slides/slide2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442C81-478F-6E4F-B95A-C62D0B7A10B4}"/>
              </a:ext>
            </a:extLst>
          </p:cNvPr>
          <p:cNvSpPr>
            <a:spLocks noGrp="1"/>
          </p:cNvSpPr>
          <p:nvPr>
            <p:ph type="title"/>
          </p:nvPr>
        </p:nvSpPr>
        <p:spPr/>
        <p:txBody>
          <a:bodyPr/>
          <a:lstStyle/>
          <a:p>
            <a:r>
              <a:rPr lang="ro-RO"/>
              <a:t>Privilegii</a:t>
            </a:r>
          </a:p>
        </p:txBody>
      </p:sp>
      <p:sp>
        <p:nvSpPr>
          <p:cNvPr id="3" name="Content Placeholder 2">
            <a:extLst>
              <a:ext uri="{FF2B5EF4-FFF2-40B4-BE49-F238E27FC236}">
                <a16:creationId xmlns:a16="http://schemas.microsoft.com/office/drawing/2014/main" id="{E94CDC6C-B90D-BC46-BFBD-9545341E6963}"/>
              </a:ext>
            </a:extLst>
          </p:cNvPr>
          <p:cNvSpPr>
            <a:spLocks noGrp="1"/>
          </p:cNvSpPr>
          <p:nvPr>
            <p:ph idx="1"/>
          </p:nvPr>
        </p:nvSpPr>
        <p:spPr/>
        <p:txBody>
          <a:bodyPr>
            <a:normAutofit fontScale="92500" lnSpcReduction="10000"/>
          </a:bodyPr>
          <a:lstStyle/>
          <a:p>
            <a:r>
              <a:rPr lang="ro-RO"/>
              <a:t>Privilegii - drepturi acordate utilizatorilor. </a:t>
            </a:r>
          </a:p>
          <a:p>
            <a:r>
              <a:rPr lang="ro-RO"/>
              <a:t>Privilegiu - permisiunea de a executa o acţiune sau de a accesa un obiect aparţinând unui alt utilizator. </a:t>
            </a:r>
          </a:p>
          <a:p>
            <a:r>
              <a:rPr lang="ro-RO"/>
              <a:t>Un utilizator nu poate executa nici un fel de acţiune fără a avea privilegiul să o facă. </a:t>
            </a:r>
          </a:p>
          <a:p>
            <a:r>
              <a:rPr lang="ro-RO" b="1"/>
              <a:t>Privilegii de sistem </a:t>
            </a:r>
            <a:r>
              <a:rPr lang="ro-RO"/>
              <a:t>- permit utilizatorului să efectueze operaţii precum conectarea la baza de date şi crearea de obiecte. </a:t>
            </a:r>
          </a:p>
          <a:p>
            <a:r>
              <a:rPr lang="ro-RO"/>
              <a:t>Odată ce utilizatorul a creat obiecte ale bazei de date, el este apoi responsabil de a acorda drepturi altor utilizatori pentru obiectele care sunt proprietatea lui. </a:t>
            </a:r>
          </a:p>
          <a:p>
            <a:r>
              <a:rPr lang="ro-RO"/>
              <a:t>Aceste drepturi sunt numite </a:t>
            </a:r>
            <a:r>
              <a:rPr lang="ro-RO" b="1"/>
              <a:t>privilegii la nivel de obiect</a:t>
            </a:r>
            <a:r>
              <a:rPr lang="ro-RO"/>
              <a:t>. </a:t>
            </a:r>
          </a:p>
          <a:p>
            <a:endParaRPr lang="ro-RO"/>
          </a:p>
        </p:txBody>
      </p:sp>
    </p:spTree>
    <p:extLst>
      <p:ext uri="{BB962C8B-B14F-4D97-AF65-F5344CB8AC3E}">
        <p14:creationId xmlns:p14="http://schemas.microsoft.com/office/powerpoint/2010/main" val="1534522251"/>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81BB3E8-AD3A-144C-A23D-8885312A6671}"/>
              </a:ext>
            </a:extLst>
          </p:cNvPr>
          <p:cNvSpPr>
            <a:spLocks noGrp="1"/>
          </p:cNvSpPr>
          <p:nvPr>
            <p:ph type="title"/>
          </p:nvPr>
        </p:nvSpPr>
        <p:spPr/>
        <p:txBody>
          <a:bodyPr/>
          <a:lstStyle/>
          <a:p>
            <a:r>
              <a:rPr lang="ro-RO" err="1"/>
              <a:t>Relational vs noSQL</a:t>
            </a:r>
            <a:endParaRPr lang="ro-RO"/>
          </a:p>
        </p:txBody>
      </p:sp>
      <p:sp>
        <p:nvSpPr>
          <p:cNvPr id="3" name="Content Placeholder 2">
            <a:extLst>
              <a:ext uri="{FF2B5EF4-FFF2-40B4-BE49-F238E27FC236}">
                <a16:creationId xmlns:a16="http://schemas.microsoft.com/office/drawing/2014/main" id="{C603137D-AEA1-D14F-A943-881ABDBC2BF2}"/>
              </a:ext>
            </a:extLst>
          </p:cNvPr>
          <p:cNvSpPr>
            <a:spLocks noGrp="1"/>
          </p:cNvSpPr>
          <p:nvPr>
            <p:ph idx="1"/>
          </p:nvPr>
        </p:nvSpPr>
        <p:spPr/>
        <p:txBody>
          <a:bodyPr>
            <a:normAutofit/>
          </a:bodyPr>
          <a:lstStyle/>
          <a:p>
            <a:r>
              <a:rPr lang="ro-RO" err="1"/>
              <a:t>Relational </a:t>
            </a:r>
          </a:p>
          <a:p>
            <a:pPr lvl="1"/>
            <a:r>
              <a:rPr lang="ro-RO"/>
              <a:t>Fundament matematic riguros</a:t>
            </a:r>
          </a:p>
          <a:p>
            <a:pPr lvl="1"/>
            <a:r>
              <a:rPr lang="ro-RO"/>
              <a:t>Putin flexibil</a:t>
            </a:r>
          </a:p>
          <a:p>
            <a:endParaRPr lang="ro-RO"/>
          </a:p>
          <a:p>
            <a:r>
              <a:rPr lang="ro-RO" err="1"/>
              <a:t>NoSQL</a:t>
            </a:r>
            <a:endParaRPr lang="ro-RO"/>
          </a:p>
          <a:p>
            <a:pPr lvl="1"/>
            <a:r>
              <a:rPr lang="ro-RO"/>
              <a:t>Flexibil - permite procesare paralela</a:t>
            </a:r>
          </a:p>
          <a:p>
            <a:pPr lvl="1"/>
            <a:r>
              <a:rPr lang="ro-RO"/>
              <a:t>Lipsa fundamentare riguroasa si standardizare</a:t>
            </a:r>
          </a:p>
          <a:p>
            <a:endParaRPr lang="ro-RO"/>
          </a:p>
          <a:p>
            <a:r>
              <a:rPr lang="ro-RO" err="1"/>
              <a:t>Only time will tell</a:t>
            </a:r>
          </a:p>
        </p:txBody>
      </p:sp>
    </p:spTree>
    <p:extLst>
      <p:ext uri="{BB962C8B-B14F-4D97-AF65-F5344CB8AC3E}">
        <p14:creationId xmlns:p14="http://schemas.microsoft.com/office/powerpoint/2010/main" val="1249017516"/>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598F9E7-6197-A74F-BFA1-95977DBB7B7A}"/>
              </a:ext>
            </a:extLst>
          </p:cNvPr>
          <p:cNvSpPr>
            <a:spLocks noGrp="1"/>
          </p:cNvSpPr>
          <p:nvPr>
            <p:ph type="title"/>
          </p:nvPr>
        </p:nvSpPr>
        <p:spPr/>
        <p:txBody>
          <a:bodyPr/>
          <a:lstStyle/>
          <a:p>
            <a:r>
              <a:rPr lang="ro-RO"/>
              <a:t>Atribut</a:t>
            </a:r>
          </a:p>
        </p:txBody>
      </p:sp>
      <p:sp>
        <p:nvSpPr>
          <p:cNvPr id="3" name="Content Placeholder 2">
            <a:extLst>
              <a:ext uri="{FF2B5EF4-FFF2-40B4-BE49-F238E27FC236}">
                <a16:creationId xmlns:a16="http://schemas.microsoft.com/office/drawing/2014/main" id="{A4927539-3388-6F4F-9B80-6BEFE325CD73}"/>
              </a:ext>
            </a:extLst>
          </p:cNvPr>
          <p:cNvSpPr>
            <a:spLocks noGrp="1"/>
          </p:cNvSpPr>
          <p:nvPr>
            <p:ph idx="1"/>
          </p:nvPr>
        </p:nvSpPr>
        <p:spPr/>
        <p:txBody>
          <a:bodyPr/>
          <a:lstStyle/>
          <a:p>
            <a:r>
              <a:rPr lang="ro-RO"/>
              <a:t>caracteristică a unei entităţi sau a unei relaţii</a:t>
            </a:r>
            <a:endParaRPr lang="ro-RO"/>
          </a:p>
          <a:p>
            <a:r>
              <a:rPr lang="ro-RO"/>
              <a:t>numele, prenumele, vârsta şi numărul de ore predate sunt atribute ale entităţii PROFESOR</a:t>
            </a:r>
          </a:p>
          <a:p>
            <a:r>
              <a:rPr lang="ro-RO" err="1"/>
              <a:t>şi relaţiile pot avea atribute. </a:t>
            </a:r>
          </a:p>
          <a:p>
            <a:pPr lvl="1"/>
            <a:r>
              <a:rPr lang="ro-RO" err="1"/>
              <a:t>relaţia “urmează” dintre STUDENT şi CURS poate avea ca atribute nota obţinută la examen şi nota obţinută la restanţă </a:t>
            </a:r>
          </a:p>
          <a:p>
            <a:pPr lvl="1"/>
            <a:r>
              <a:rPr lang="ro-RO" err="1"/>
              <a:t>relaţia “lucrează_în” dintre PROFESOR şi FACULTATE poate avea ca atribut data angajării.</a:t>
            </a:r>
          </a:p>
        </p:txBody>
      </p:sp>
    </p:spTree>
    <p:extLst>
      <p:ext uri="{BB962C8B-B14F-4D97-AF65-F5344CB8AC3E}">
        <p14:creationId xmlns:p14="http://schemas.microsoft.com/office/powerpoint/2010/main" val="2742042960"/>
      </p:ext>
    </p:extLst>
  </p:cSld>
  <p:clrMapOvr>
    <a:masterClrMapping/>
  </p:clrMapOvr>
  <p:transition/>
  <p:timing/>
</p:sld>
</file>

<file path=ppt/slides/slide3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6B493B8-D079-9C43-913F-7C9F0500DCD9}"/>
              </a:ext>
            </a:extLst>
          </p:cNvPr>
          <p:cNvSpPr>
            <a:spLocks noGrp="1"/>
          </p:cNvSpPr>
          <p:nvPr>
            <p:ph type="title"/>
          </p:nvPr>
        </p:nvSpPr>
        <p:spPr/>
        <p:txBody>
          <a:bodyPr/>
          <a:lstStyle/>
          <a:p>
            <a:r>
              <a:rPr lang="ro-RO"/>
              <a:t>Roluri</a:t>
            </a:r>
          </a:p>
        </p:txBody>
      </p:sp>
      <p:sp>
        <p:nvSpPr>
          <p:cNvPr id="3" name="Content Placeholder 2">
            <a:extLst>
              <a:ext uri="{FF2B5EF4-FFF2-40B4-BE49-F238E27FC236}">
                <a16:creationId xmlns:a16="http://schemas.microsoft.com/office/drawing/2014/main" id="{35236150-1EA8-854B-92C7-C8CBEF5387B6}"/>
              </a:ext>
            </a:extLst>
          </p:cNvPr>
          <p:cNvSpPr>
            <a:spLocks noGrp="1"/>
          </p:cNvSpPr>
          <p:nvPr>
            <p:ph idx="1"/>
          </p:nvPr>
        </p:nvSpPr>
        <p:spPr/>
        <p:txBody>
          <a:bodyPr/>
          <a:lstStyle/>
          <a:p>
            <a:r>
              <a:rPr lang="ro-RO"/>
              <a:t>Rolurile sunt utilizate pentru a simplifica administrarea privilegiilor.</a:t>
            </a:r>
          </a:p>
          <a:p>
            <a:r>
              <a:rPr lang="ro-RO"/>
              <a:t>In loc de a acorda un anumit privilegiu direct unui utilizator, privilegiile sunt acordate unui rol, iar un rol este acordat la rândul lui unui utilizator. </a:t>
            </a:r>
          </a:p>
          <a:p>
            <a:r>
              <a:rPr lang="ro-RO"/>
              <a:t>Rol - grup de privilegii.</a:t>
            </a:r>
          </a:p>
          <a:p>
            <a:endParaRPr lang="ro-RO"/>
          </a:p>
        </p:txBody>
      </p:sp>
    </p:spTree>
    <p:extLst>
      <p:ext uri="{BB962C8B-B14F-4D97-AF65-F5344CB8AC3E}">
        <p14:creationId xmlns:p14="http://schemas.microsoft.com/office/powerpoint/2010/main" val="299641989"/>
      </p:ext>
    </p:extLst>
  </p:cSld>
  <p:clrMapOvr>
    <a:masterClrMapping/>
  </p:clrMapOvr>
  <p:transition/>
  <p:timing/>
</p:sld>
</file>

<file path=ppt/slides/slide3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1E44DFB-7346-E049-BA97-D06A8CD56E10}"/>
              </a:ext>
            </a:extLst>
          </p:cNvPr>
          <p:cNvSpPr>
            <a:spLocks noGrp="1"/>
          </p:cNvSpPr>
          <p:nvPr>
            <p:ph type="title"/>
          </p:nvPr>
        </p:nvSpPr>
        <p:spPr/>
        <p:txBody>
          <a:bodyPr/>
          <a:lstStyle/>
          <a:p>
            <a:r>
              <a:rPr lang="ro-RO"/>
              <a:t>Privilegii de sistem</a:t>
            </a:r>
          </a:p>
        </p:txBody>
      </p:sp>
      <p:sp>
        <p:nvSpPr>
          <p:cNvPr id="3" name="Content Placeholder 2">
            <a:extLst>
              <a:ext uri="{FF2B5EF4-FFF2-40B4-BE49-F238E27FC236}">
                <a16:creationId xmlns:a16="http://schemas.microsoft.com/office/drawing/2014/main" id="{413D89AA-691A-D34F-9298-986E60A3AAAC}"/>
              </a:ext>
            </a:extLst>
          </p:cNvPr>
          <p:cNvSpPr>
            <a:spLocks noGrp="1"/>
          </p:cNvSpPr>
          <p:nvPr>
            <p:ph idx="1"/>
          </p:nvPr>
        </p:nvSpPr>
        <p:spPr/>
        <p:txBody>
          <a:bodyPr/>
          <a:lstStyle/>
          <a:p>
            <a:r>
              <a:rPr lang="ro-RO" err="1"/>
              <a:t>Acţiunile pe care un utilizator le poate efectua asupra bazei de date sunt administrate prin privilegiile de sistem acordate acestuia. </a:t>
            </a:r>
          </a:p>
          <a:p>
            <a:r>
              <a:rPr lang="ro-RO"/>
              <a:t>Denumirea privilegiilor de sistem - inspirată de acţiunile pe care le permit. </a:t>
            </a:r>
          </a:p>
          <a:p>
            <a:r>
              <a:rPr lang="ro-RO"/>
              <a:t>Ele variază de la permisiunea de a se conecta la o baza de date (</a:t>
            </a:r>
            <a:r>
              <a:rPr lang="ro-RO" cap="all"/>
              <a:t>create session</a:t>
            </a:r>
            <a:r>
              <a:rPr lang="ro-RO"/>
              <a:t>) </a:t>
            </a:r>
          </a:p>
          <a:p>
            <a:r>
              <a:rPr lang="ro-RO"/>
              <a:t>la dreptul de a crea un tabel (</a:t>
            </a:r>
            <a:r>
              <a:rPr lang="ro-RO" cap="all"/>
              <a:t>create any table</a:t>
            </a:r>
            <a:r>
              <a:rPr lang="ro-RO"/>
              <a:t>) sau index (</a:t>
            </a:r>
            <a:r>
              <a:rPr lang="ro-RO" cap="all"/>
              <a:t>create any index</a:t>
            </a:r>
            <a:r>
              <a:rPr lang="ro-RO"/>
              <a:t>) sau de a distruge un tabel (DROP ANY TABLE) sau index (</a:t>
            </a:r>
            <a:r>
              <a:rPr lang="ro-RO" cap="all" err="1"/>
              <a:t>drop any index</a:t>
            </a:r>
            <a:r>
              <a:rPr lang="ro-RO"/>
              <a:t>) din schema oricărui utilizator.</a:t>
            </a:r>
          </a:p>
        </p:txBody>
      </p:sp>
    </p:spTree>
    <p:extLst>
      <p:ext uri="{BB962C8B-B14F-4D97-AF65-F5344CB8AC3E}">
        <p14:creationId xmlns:p14="http://schemas.microsoft.com/office/powerpoint/2010/main" val="3342859279"/>
      </p:ext>
    </p:extLst>
  </p:cSld>
  <p:clrMapOvr>
    <a:masterClrMapping/>
  </p:clrMapOvr>
  <p:transition/>
  <p:timing/>
</p:sld>
</file>

<file path=ppt/slides/slide3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9CC202D-2E46-2C47-9447-5540F39E7591}"/>
              </a:ext>
            </a:extLst>
          </p:cNvPr>
          <p:cNvSpPr>
            <a:spLocks noGrp="1"/>
          </p:cNvSpPr>
          <p:nvPr>
            <p:ph type="title"/>
          </p:nvPr>
        </p:nvSpPr>
        <p:spPr/>
        <p:txBody>
          <a:bodyPr/>
          <a:lstStyle/>
          <a:p>
            <a:r>
              <a:rPr lang="ro-RO"/>
              <a:t>Privilegii la nivel de obiect</a:t>
            </a:r>
          </a:p>
        </p:txBody>
      </p:sp>
      <p:sp>
        <p:nvSpPr>
          <p:cNvPr id="3" name="Content Placeholder 2">
            <a:extLst>
              <a:ext uri="{FF2B5EF4-FFF2-40B4-BE49-F238E27FC236}">
                <a16:creationId xmlns:a16="http://schemas.microsoft.com/office/drawing/2014/main" id="{6A520732-00F0-0D46-8194-AA8B379F7E91}"/>
              </a:ext>
            </a:extLst>
          </p:cNvPr>
          <p:cNvSpPr>
            <a:spLocks noGrp="1"/>
          </p:cNvSpPr>
          <p:nvPr>
            <p:ph idx="1"/>
          </p:nvPr>
        </p:nvSpPr>
        <p:spPr/>
        <p:txBody>
          <a:bodyPr/>
          <a:lstStyle/>
          <a:p>
            <a:r>
              <a:rPr lang="ro-RO"/>
              <a:t>Determină ce acces au utilizatorii la obiectele bazei de date. </a:t>
            </a:r>
          </a:p>
          <a:p>
            <a:r>
              <a:rPr lang="ro-RO"/>
              <a:t>Fiecare privilegiu la nivel de obiect este permis independent de celelalte (un privilegiu de obiect este acordat numai pentru un obiect).</a:t>
            </a:r>
          </a:p>
          <a:p>
            <a:endParaRPr lang="ro-RO"/>
          </a:p>
        </p:txBody>
      </p:sp>
    </p:spTree>
    <p:extLst>
      <p:ext uri="{BB962C8B-B14F-4D97-AF65-F5344CB8AC3E}">
        <p14:creationId xmlns:p14="http://schemas.microsoft.com/office/powerpoint/2010/main" val="3152562457"/>
      </p:ext>
    </p:extLst>
  </p:cSld>
  <p:clrMapOvr>
    <a:masterClrMapping/>
  </p:clrMapOvr>
  <p:transition/>
  <p:timing/>
</p:sld>
</file>

<file path=ppt/slides/slide3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9CC202D-2E46-2C47-9447-5540F39E7591}"/>
              </a:ext>
            </a:extLst>
          </p:cNvPr>
          <p:cNvSpPr>
            <a:spLocks noGrp="1"/>
          </p:cNvSpPr>
          <p:nvPr>
            <p:ph type="title"/>
          </p:nvPr>
        </p:nvSpPr>
        <p:spPr/>
        <p:txBody>
          <a:bodyPr/>
          <a:lstStyle/>
          <a:p>
            <a:r>
              <a:rPr lang="ro-RO"/>
              <a:t>Privilegii la nivel de obiect (2)</a:t>
            </a:r>
          </a:p>
        </p:txBody>
      </p:sp>
      <p:graphicFrame>
        <p:nvGraphicFramePr>
          <p:cNvPr id="4" name="Content Placeholder 3">
            <a:extLst>
              <a:ext uri="{FF2B5EF4-FFF2-40B4-BE49-F238E27FC236}">
                <a16:creationId xmlns:a16="http://schemas.microsoft.com/office/drawing/2014/main" id="{1F64C5AF-1F83-6B47-8A11-2B2536230880}"/>
              </a:ext>
            </a:extLst>
          </p:cNvPr>
          <p:cNvGraphicFramePr>
            <a:graphicFrameLocks noGrp="1"/>
          </p:cNvGraphicFramePr>
          <p:nvPr>
            <p:ph idx="1"/>
            <p:extLst>
              <p:ext uri="{D42A27DB-BD31-4B8C-83A1-F6EECF244321}">
                <p14:modId xmlns:p14="http://schemas.microsoft.com/office/powerpoint/2010/main" val="3594387736"/>
              </p:ext>
            </p:extLst>
          </p:nvPr>
        </p:nvGraphicFramePr>
        <p:xfrm>
          <a:off x="1610139" y="1411358"/>
          <a:ext cx="8666922" cy="5307495"/>
        </p:xfrm>
        <a:graphic>
          <a:graphicData uri="http://schemas.openxmlformats.org/drawingml/2006/table">
            <a:tbl>
              <a:tblPr firstRow="1" firstCol="1" bandRow="1" bandCol="1">
                <a:tableStyleId>{5C22544A-7EE6-4342-B048-85BDC9FD1C3A}</a:tableStyleId>
              </a:tblPr>
              <a:tblGrid>
                <a:gridCol w="1743258">
                  <a:extLst>
                    <a:ext uri="{9D8B030D-6E8A-4147-A177-3AD203B41FA5}">
                      <a16:colId xmlns:a16="http://schemas.microsoft.com/office/drawing/2014/main" val="18927804"/>
                    </a:ext>
                  </a:extLst>
                </a:gridCol>
                <a:gridCol w="6923664">
                  <a:extLst>
                    <a:ext uri="{9D8B030D-6E8A-4147-A177-3AD203B41FA5}">
                      <a16:colId xmlns:a16="http://schemas.microsoft.com/office/drawing/2014/main" val="758869176"/>
                    </a:ext>
                  </a:extLst>
                </a:gridCol>
              </a:tblGrid>
              <a:tr h="558683">
                <a:tc>
                  <a:txBody>
                    <a:bodyPr vert="horz" wrap="square"/>
                    <a:lstStyle/>
                    <a:p>
                      <a:pPr algn="l">
                        <a:spcAft>
                          <a:spcPct val="0"/>
                        </a:spcAft>
                      </a:pPr>
                      <a:r>
                        <a:rPr lang="ro-RO" sz="1200">
                          <a:effectLst/>
                        </a:rPr>
                        <a:t>Privilegiul de obiect</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Descrierea permisiunii</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97672518"/>
                  </a:ext>
                </a:extLst>
              </a:tr>
              <a:tr h="558683">
                <a:tc>
                  <a:txBody>
                    <a:bodyPr vert="horz" wrap="square"/>
                    <a:lstStyle/>
                    <a:p>
                      <a:pPr algn="l">
                        <a:spcAft>
                          <a:spcPct val="0"/>
                        </a:spcAft>
                      </a:pPr>
                      <a:r>
                        <a:rPr lang="ro-RO" sz="1200" cap="all">
                          <a:effectLst/>
                        </a:rPr>
                        <a:t>select</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Selectarea rândurilor dintr-un tabel, vedere sau instantaneu şi extragerea numerelor dintr-un generator de secvenţe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79563755"/>
                  </a:ext>
                </a:extLst>
              </a:tr>
              <a:tr h="279342">
                <a:tc>
                  <a:txBody>
                    <a:bodyPr vert="horz" wrap="square"/>
                    <a:lstStyle/>
                    <a:p>
                      <a:pPr algn="l">
                        <a:spcAft>
                          <a:spcPct val="0"/>
                        </a:spcAft>
                      </a:pPr>
                      <a:r>
                        <a:rPr lang="ro-RO" sz="1200" cap="all">
                          <a:effectLst/>
                        </a:rPr>
                        <a:t>insert</a:t>
                      </a:r>
                      <a:r>
                        <a:rPr lang="ro-RO" sz="1200">
                          <a:effectLst/>
                        </a:rPr>
                        <a:t> </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Inserarea înregistrărilor într-un tabel sau vedere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33052298"/>
                  </a:ext>
                </a:extLst>
              </a:tr>
              <a:tr h="279342">
                <a:tc>
                  <a:txBody>
                    <a:bodyPr vert="horz" wrap="square"/>
                    <a:lstStyle/>
                    <a:p>
                      <a:pPr algn="l">
                        <a:spcAft>
                          <a:spcPct val="0"/>
                        </a:spcAft>
                      </a:pPr>
                      <a:r>
                        <a:rPr lang="ro-RO" sz="1200" cap="all">
                          <a:effectLst/>
                        </a:rPr>
                        <a:t>update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Actualizarea înregistrărilor dintr-un tabel sau vedere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9186677"/>
                  </a:ext>
                </a:extLst>
              </a:tr>
              <a:tr h="279342">
                <a:tc>
                  <a:txBody>
                    <a:bodyPr vert="horz" wrap="square"/>
                    <a:lstStyle/>
                    <a:p>
                      <a:pPr algn="l">
                        <a:spcAft>
                          <a:spcPct val="0"/>
                        </a:spcAft>
                      </a:pPr>
                      <a:r>
                        <a:rPr lang="ro-RO" sz="1200" cap="all">
                          <a:effectLst/>
                        </a:rPr>
                        <a:t>delete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Ştergerea înregistrărilor dintr-un tabel sau vedere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9640746"/>
                  </a:ext>
                </a:extLst>
              </a:tr>
              <a:tr h="558683">
                <a:tc>
                  <a:txBody>
                    <a:bodyPr vert="horz" wrap="square"/>
                    <a:lstStyle/>
                    <a:p>
                      <a:pPr algn="l">
                        <a:spcAft>
                          <a:spcPct val="0"/>
                        </a:spcAft>
                      </a:pPr>
                      <a:r>
                        <a:rPr lang="ro-RO" sz="1200" cap="all">
                          <a:effectLst/>
                        </a:rPr>
                        <a:t>alter</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Modificarea structurii şi parametrilor unui tabel sau a unei secvenţe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68002652"/>
                  </a:ext>
                </a:extLst>
              </a:tr>
              <a:tr h="279342">
                <a:tc>
                  <a:txBody>
                    <a:bodyPr vert="horz" wrap="square"/>
                    <a:lstStyle/>
                    <a:p>
                      <a:pPr algn="l">
                        <a:spcAft>
                          <a:spcPct val="0"/>
                        </a:spcAft>
                      </a:pPr>
                      <a:r>
                        <a:rPr lang="ro-RO" sz="1200" cap="all">
                          <a:effectLst/>
                        </a:rPr>
                        <a:t>references</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Referirea unui tabel utilizând chei străine</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7426687"/>
                  </a:ext>
                </a:extLst>
              </a:tr>
              <a:tr h="1955394">
                <a:tc>
                  <a:txBody>
                    <a:bodyPr vert="horz" wrap="square"/>
                    <a:lstStyle/>
                    <a:p>
                      <a:pPr algn="l">
                        <a:spcAft>
                          <a:spcPct val="0"/>
                        </a:spcAft>
                      </a:pPr>
                      <a:r>
                        <a:rPr lang="ro-RO" sz="1200" cap="all">
                          <a:effectLst/>
                        </a:rPr>
                        <a:t>execute</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Executarea unei proceduri funcţii, pachet sau proceduri externe şi accesarea obiectelor declarate în specificaţia pachetului: în plus, pentru opţiunea obiect din Oracle8 (vezi capitolul 10), acest privilegiu se poate acorda şi asupra unui tip de date creat de utilizator, în acest caz acest tip de date putând fi folosit la crearea unor tabele, la definirea unor coloane din tabele şi la declararea unor variabile sau parametrii</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72807823"/>
                  </a:ext>
                </a:extLst>
              </a:tr>
              <a:tr h="279342">
                <a:tc>
                  <a:txBody>
                    <a:bodyPr vert="horz" wrap="square"/>
                    <a:lstStyle/>
                    <a:p>
                      <a:pPr algn="l">
                        <a:spcAft>
                          <a:spcPct val="0"/>
                        </a:spcAft>
                      </a:pPr>
                      <a:r>
                        <a:rPr lang="ro-RO" sz="1200" cap="all">
                          <a:effectLst/>
                        </a:rPr>
                        <a:t>index</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Crearea indecşilor tabelului</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626186"/>
                  </a:ext>
                </a:extLst>
              </a:tr>
              <a:tr h="279342">
                <a:tc>
                  <a:txBody>
                    <a:bodyPr vert="horz" wrap="square"/>
                    <a:lstStyle/>
                    <a:p>
                      <a:pPr algn="l">
                        <a:spcAft>
                          <a:spcPct val="0"/>
                        </a:spcAft>
                      </a:pPr>
                      <a:r>
                        <a:rPr lang="ro-RO" sz="1200" cap="all">
                          <a:effectLst/>
                        </a:rPr>
                        <a:t>READ</a:t>
                      </a:r>
                      <a:endParaRPr lang="ro-RO" sz="10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l">
                        <a:spcAft>
                          <a:spcPct val="0"/>
                        </a:spcAft>
                      </a:pPr>
                      <a:r>
                        <a:rPr lang="ro-RO" sz="1200">
                          <a:effectLst/>
                        </a:rPr>
                        <a:t>Citirea unui BFILE din directorul specificat </a:t>
                      </a:r>
                      <a:endParaRPr lang="ro-RO"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2454985"/>
                  </a:ext>
                </a:extLst>
              </a:tr>
            </a:tbl>
          </a:graphicData>
        </a:graphic>
      </p:graphicFrame>
      <p:sp>
        <p:nvSpPr>
          <p:cNvPr id="5" name="Rectangle 1">
            <a:extLst>
              <a:ext uri="{FF2B5EF4-FFF2-40B4-BE49-F238E27FC236}">
                <a16:creationId xmlns:a16="http://schemas.microsoft.com/office/drawing/2014/main" id="{4A60C67A-15FD-C348-834F-C46352F04A56}"/>
              </a:ext>
            </a:extLst>
          </p:cNvPr>
          <p:cNvSpPr>
            <a:spLocks noChangeArrowheads="1"/>
          </p:cNvSpPr>
          <p:nvPr/>
        </p:nvSpPr>
        <p:spPr bwMode="auto">
          <a:xfrm>
            <a:off x="-4124543" y="-124213"/>
            <a:ext cx="19746637" cy="69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Tree>
    <p:extLst>
      <p:ext uri="{BB962C8B-B14F-4D97-AF65-F5344CB8AC3E}">
        <p14:creationId xmlns:p14="http://schemas.microsoft.com/office/powerpoint/2010/main" val="1493863480"/>
      </p:ext>
    </p:extLst>
  </p:cSld>
  <p:clrMapOvr>
    <a:masterClrMapping/>
  </p:clrMapOvr>
  <p:transition/>
  <p:timing/>
</p:sld>
</file>

<file path=ppt/slides/slide3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F8386BA-0BF7-0345-8BD6-0D644144D357}"/>
              </a:ext>
            </a:extLst>
          </p:cNvPr>
          <p:cNvSpPr>
            <a:spLocks noGrp="1"/>
          </p:cNvSpPr>
          <p:nvPr>
            <p:ph type="title"/>
          </p:nvPr>
        </p:nvSpPr>
        <p:spPr/>
        <p:txBody>
          <a:bodyPr/>
          <a:lstStyle/>
          <a:p>
            <a:r>
              <a:rPr lang="ro-RO"/>
              <a:t>Securitatea in Oracle</a:t>
            </a:r>
          </a:p>
        </p:txBody>
      </p:sp>
      <p:sp>
        <p:nvSpPr>
          <p:cNvPr id="3" name="Content Placeholder 2">
            <a:extLst>
              <a:ext uri="{FF2B5EF4-FFF2-40B4-BE49-F238E27FC236}">
                <a16:creationId xmlns:a16="http://schemas.microsoft.com/office/drawing/2014/main" id="{CC838572-57B2-9749-A0D7-9C4E622AA379}"/>
              </a:ext>
            </a:extLst>
          </p:cNvPr>
          <p:cNvSpPr>
            <a:spLocks noGrp="1"/>
          </p:cNvSpPr>
          <p:nvPr>
            <p:ph idx="1"/>
          </p:nvPr>
        </p:nvSpPr>
        <p:spPr/>
        <p:txBody>
          <a:bodyPr/>
          <a:lstStyle/>
          <a:p>
            <a:r>
              <a:rPr lang="ro-RO"/>
              <a:t>Fiecare obiect al bazei de date este proprietatea unui utilizator al bazei de date (obiectul face parte din schema respectivului utilizator).</a:t>
            </a:r>
          </a:p>
          <a:p>
            <a:r>
              <a:rPr lang="ro-RO"/>
              <a:t>Proprietarul unui obiect are control deplin asupra acestuia. </a:t>
            </a:r>
          </a:p>
          <a:p>
            <a:r>
              <a:rPr lang="ro-RO"/>
              <a:t>El poate efectua orice acţiune asupra unui obiect deţinut fără să aibă privilegii la nivel de obiect deoarece aceste privilegii sunt implicite. </a:t>
            </a:r>
          </a:p>
          <a:p>
            <a:r>
              <a:rPr lang="ro-RO"/>
              <a:t>În plus, proprietarul unui obiect poate acorda privilegii asupra obiectului respectiv şi altor utilizatori.</a:t>
            </a:r>
          </a:p>
          <a:p>
            <a:pPr marL="0" indent="0">
              <a:buNone/>
            </a:pPr>
            <a:endParaRPr lang="ro-RO"/>
          </a:p>
          <a:p>
            <a:endParaRPr lang="ro-RO"/>
          </a:p>
        </p:txBody>
      </p:sp>
    </p:spTree>
    <p:extLst>
      <p:ext uri="{BB962C8B-B14F-4D97-AF65-F5344CB8AC3E}">
        <p14:creationId xmlns:p14="http://schemas.microsoft.com/office/powerpoint/2010/main" val="50470073"/>
      </p:ext>
    </p:extLst>
  </p:cSld>
  <p:clrMapOvr>
    <a:masterClrMapping/>
  </p:clrMapOvr>
  <p:transition/>
  <p:timing/>
</p:sld>
</file>

<file path=ppt/slides/slide3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F8386BA-0BF7-0345-8BD6-0D644144D357}"/>
              </a:ext>
            </a:extLst>
          </p:cNvPr>
          <p:cNvSpPr>
            <a:spLocks noGrp="1"/>
          </p:cNvSpPr>
          <p:nvPr>
            <p:ph type="title"/>
          </p:nvPr>
        </p:nvSpPr>
        <p:spPr/>
        <p:txBody>
          <a:bodyPr/>
          <a:lstStyle/>
          <a:p>
            <a:r>
              <a:rPr lang="ro-RO"/>
              <a:t>Securitatea in Oracle (2)</a:t>
            </a:r>
          </a:p>
        </p:txBody>
      </p:sp>
      <p:sp>
        <p:nvSpPr>
          <p:cNvPr id="3" name="Content Placeholder 2">
            <a:extLst>
              <a:ext uri="{FF2B5EF4-FFF2-40B4-BE49-F238E27FC236}">
                <a16:creationId xmlns:a16="http://schemas.microsoft.com/office/drawing/2014/main" id="{CC838572-57B2-9749-A0D7-9C4E622AA379}"/>
              </a:ext>
            </a:extLst>
          </p:cNvPr>
          <p:cNvSpPr>
            <a:spLocks noGrp="1"/>
          </p:cNvSpPr>
          <p:nvPr>
            <p:ph idx="1"/>
          </p:nvPr>
        </p:nvSpPr>
        <p:spPr/>
        <p:txBody>
          <a:bodyPr/>
          <a:lstStyle/>
          <a:p>
            <a:r>
              <a:rPr lang="ro-RO"/>
              <a:t>Pentru a efectua o acţiune asupra unui obiect (interogare, actualizare, distrugere, etc.), un utilizator trebuie să se găsească în unul din următoarele cazuri:</a:t>
            </a:r>
          </a:p>
          <a:p>
            <a:pPr lvl="0"/>
            <a:r>
              <a:rPr lang="ro-RO"/>
              <a:t>să fie proprietarul acelui obiect;</a:t>
            </a:r>
          </a:p>
          <a:p>
            <a:pPr lvl="0"/>
            <a:r>
              <a:rPr lang="ro-RO"/>
              <a:t>să aibă acordat privilegiul la nivelul obiectului respectiv de efectua acea acţiune ;</a:t>
            </a:r>
          </a:p>
          <a:p>
            <a:r>
              <a:rPr lang="ro-RO"/>
              <a:t>să aibă acordat privilegiul de sistem care să îi permită acest lucru.</a:t>
            </a:r>
          </a:p>
          <a:p>
            <a:endParaRPr lang="ro-RO"/>
          </a:p>
        </p:txBody>
      </p:sp>
    </p:spTree>
    <p:extLst>
      <p:ext uri="{BB962C8B-B14F-4D97-AF65-F5344CB8AC3E}">
        <p14:creationId xmlns:p14="http://schemas.microsoft.com/office/powerpoint/2010/main" val="2121338451"/>
      </p:ext>
    </p:extLst>
  </p:cSld>
  <p:clrMapOvr>
    <a:masterClrMapping/>
  </p:clrMapOvr>
  <p:transition/>
  <p:timing/>
</p:sld>
</file>

<file path=ppt/slides/slide3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F8386BA-0BF7-0345-8BD6-0D644144D357}"/>
              </a:ext>
            </a:extLst>
          </p:cNvPr>
          <p:cNvSpPr>
            <a:spLocks noGrp="1"/>
          </p:cNvSpPr>
          <p:nvPr>
            <p:ph type="title"/>
          </p:nvPr>
        </p:nvSpPr>
        <p:spPr/>
        <p:txBody>
          <a:bodyPr/>
          <a:lstStyle/>
          <a:p>
            <a:r>
              <a:rPr lang="ro-RO"/>
              <a:t>Securitatea in Oracle - exemplu</a:t>
            </a:r>
          </a:p>
        </p:txBody>
      </p:sp>
      <p:sp>
        <p:nvSpPr>
          <p:cNvPr id="3" name="Content Placeholder 2">
            <a:extLst>
              <a:ext uri="{FF2B5EF4-FFF2-40B4-BE49-F238E27FC236}">
                <a16:creationId xmlns:a16="http://schemas.microsoft.com/office/drawing/2014/main" id="{CC838572-57B2-9749-A0D7-9C4E622AA379}"/>
              </a:ext>
            </a:extLst>
          </p:cNvPr>
          <p:cNvSpPr>
            <a:spLocks noGrp="1"/>
          </p:cNvSpPr>
          <p:nvPr>
            <p:ph idx="1"/>
          </p:nvPr>
        </p:nvSpPr>
        <p:spPr/>
        <p:txBody>
          <a:bodyPr/>
          <a:lstStyle/>
          <a:p>
            <a:r>
              <a:rPr lang="ro-RO"/>
              <a:t>Pentru a putea interoga (</a:t>
            </a:r>
            <a:r>
              <a:rPr lang="ro-RO" cap="all"/>
              <a:t>select</a:t>
            </a:r>
            <a:r>
              <a:rPr lang="ro-RO"/>
              <a:t>) un tabel, un utilizator trebuie </a:t>
            </a:r>
          </a:p>
          <a:p>
            <a:r>
              <a:rPr lang="ro-RO"/>
              <a:t>să fie proprietarul acelui tabel, </a:t>
            </a:r>
          </a:p>
          <a:p>
            <a:r>
              <a:rPr lang="ro-RO"/>
              <a:t>să posede privilegiul </a:t>
            </a:r>
            <a:r>
              <a:rPr lang="ro-RO" cap="all"/>
              <a:t>select</a:t>
            </a:r>
            <a:r>
              <a:rPr lang="ro-RO"/>
              <a:t> pe acel tabel sau </a:t>
            </a:r>
          </a:p>
          <a:p>
            <a:r>
              <a:rPr lang="ro-RO"/>
              <a:t>să posede privilegiul de sistem </a:t>
            </a:r>
            <a:r>
              <a:rPr lang="ro-RO" cap="all"/>
              <a:t>select any table</a:t>
            </a:r>
            <a:r>
              <a:rPr lang="ro-RO"/>
              <a:t>.</a:t>
            </a:r>
          </a:p>
        </p:txBody>
      </p:sp>
    </p:spTree>
    <p:extLst>
      <p:ext uri="{BB962C8B-B14F-4D97-AF65-F5344CB8AC3E}">
        <p14:creationId xmlns:p14="http://schemas.microsoft.com/office/powerpoint/2010/main" val="3969980522"/>
      </p:ext>
    </p:extLst>
  </p:cSld>
  <p:clrMapOvr>
    <a:masterClrMapping/>
  </p:clrMapOvr>
  <p:transition/>
  <p:timing/>
</p:sld>
</file>

<file path=ppt/slides/slide3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540AECC-67E1-2D48-9405-D1F74E83903C}"/>
              </a:ext>
            </a:extLst>
          </p:cNvPr>
          <p:cNvSpPr>
            <a:spLocks noGrp="1"/>
          </p:cNvSpPr>
          <p:nvPr>
            <p:ph type="title"/>
          </p:nvPr>
        </p:nvSpPr>
        <p:spPr/>
        <p:txBody>
          <a:bodyPr/>
          <a:lstStyle/>
          <a:p>
            <a:r>
              <a:rPr lang="ro-RO"/>
              <a:t>Roluri</a:t>
            </a:r>
          </a:p>
        </p:txBody>
      </p:sp>
      <p:sp>
        <p:nvSpPr>
          <p:cNvPr id="3" name="Content Placeholder 2">
            <a:extLst>
              <a:ext uri="{FF2B5EF4-FFF2-40B4-BE49-F238E27FC236}">
                <a16:creationId xmlns:a16="http://schemas.microsoft.com/office/drawing/2014/main" id="{7516660F-9D06-7B44-8C33-4B11B57F824F}"/>
              </a:ext>
            </a:extLst>
          </p:cNvPr>
          <p:cNvSpPr>
            <a:spLocks noGrp="1"/>
          </p:cNvSpPr>
          <p:nvPr>
            <p:ph idx="1"/>
          </p:nvPr>
        </p:nvSpPr>
        <p:spPr/>
        <p:txBody>
          <a:bodyPr>
            <a:normAutofit/>
          </a:bodyPr>
          <a:lstStyle/>
          <a:p>
            <a:r>
              <a:rPr lang="ro-RO"/>
              <a:t>Pentru a simplifica modul de administrare, privilegiile pot fi grupate în </a:t>
            </a:r>
            <a:r>
              <a:rPr lang="ro-RO" i="1"/>
              <a:t>roluri (roles)</a:t>
            </a:r>
            <a:r>
              <a:rPr lang="ro-RO"/>
              <a:t>. </a:t>
            </a:r>
          </a:p>
          <a:p>
            <a:r>
              <a:rPr lang="ro-RO"/>
              <a:t>Un grup de privilegii pot fi acordate unui rol, iar un rol poate fi acordat la rândul lui unui utilizator, acordându-se astfel utilizatorului în mod implicit privilegiile asociate cu acel rol. </a:t>
            </a:r>
          </a:p>
          <a:p>
            <a:r>
              <a:rPr lang="ro-RO"/>
              <a:t>De asemenea, este posibilă acordarea unui rol altui rol, putându-se crea astfel ierarhii de roluri. </a:t>
            </a:r>
          </a:p>
          <a:p>
            <a:r>
              <a:rPr lang="ro-RO"/>
              <a:t>În plus, unui rol îi poate fi revocat un privilegiu după cum şi unui utilizator îi poate fi revocat un rol.  </a:t>
            </a:r>
          </a:p>
        </p:txBody>
      </p:sp>
    </p:spTree>
    <p:extLst>
      <p:ext uri="{BB962C8B-B14F-4D97-AF65-F5344CB8AC3E}">
        <p14:creationId xmlns:p14="http://schemas.microsoft.com/office/powerpoint/2010/main" val="1393424517"/>
      </p:ext>
    </p:extLst>
  </p:cSld>
  <p:clrMapOvr>
    <a:masterClrMapping/>
  </p:clrMapOvr>
  <p:transition/>
  <p:timing/>
</p:sld>
</file>

<file path=ppt/slides/slide3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540AECC-67E1-2D48-9405-D1F74E83903C}"/>
              </a:ext>
            </a:extLst>
          </p:cNvPr>
          <p:cNvSpPr>
            <a:spLocks noGrp="1"/>
          </p:cNvSpPr>
          <p:nvPr>
            <p:ph type="title"/>
          </p:nvPr>
        </p:nvSpPr>
        <p:spPr/>
        <p:txBody>
          <a:bodyPr/>
          <a:lstStyle/>
          <a:p>
            <a:r>
              <a:rPr lang="ro-RO"/>
              <a:t>Roluri (2)</a:t>
            </a:r>
          </a:p>
        </p:txBody>
      </p:sp>
      <p:sp>
        <p:nvSpPr>
          <p:cNvPr id="3" name="Content Placeholder 2">
            <a:extLst>
              <a:ext uri="{FF2B5EF4-FFF2-40B4-BE49-F238E27FC236}">
                <a16:creationId xmlns:a16="http://schemas.microsoft.com/office/drawing/2014/main" id="{7516660F-9D06-7B44-8C33-4B11B57F824F}"/>
              </a:ext>
            </a:extLst>
          </p:cNvPr>
          <p:cNvSpPr>
            <a:spLocks noGrp="1"/>
          </p:cNvSpPr>
          <p:nvPr>
            <p:ph idx="1"/>
          </p:nvPr>
        </p:nvSpPr>
        <p:spPr/>
        <p:txBody>
          <a:bodyPr>
            <a:normAutofit/>
          </a:bodyPr>
          <a:lstStyle/>
          <a:p>
            <a:r>
              <a:rPr lang="ro-RO"/>
              <a:t>Rolurile permit simplificarea gestionarii privilegiilor: în loc de a acorda mai multe privilegii unui utilizator, acestuia îi poate fi acordat rolul care conţine aceste privilegii. </a:t>
            </a:r>
          </a:p>
          <a:p>
            <a:r>
              <a:rPr lang="ro-RO"/>
              <a:t>Au si avantajul de a putea fi administrate dinamic: atunci când privilegiile unui rol se modifică, aceste modificări se reflectă automat în privilegiile acordate utilizatorilor care deţin rolul respectiv. </a:t>
            </a:r>
          </a:p>
          <a:p>
            <a:r>
              <a:rPr lang="ro-RO"/>
              <a:t>În plus, un rol poate fi activat sau dezactivat în cadrul aceleiaşi sesiuni, aceasta având ca efect acordarea sau retragerea privilegiilor respective utilizatorului.</a:t>
            </a:r>
          </a:p>
          <a:p>
            <a:endParaRPr lang="ro-RO"/>
          </a:p>
        </p:txBody>
      </p:sp>
    </p:spTree>
    <p:extLst>
      <p:ext uri="{BB962C8B-B14F-4D97-AF65-F5344CB8AC3E}">
        <p14:creationId xmlns:p14="http://schemas.microsoft.com/office/powerpoint/2010/main" val="4274094240"/>
      </p:ext>
    </p:extLst>
  </p:cSld>
  <p:clrMapOvr>
    <a:masterClrMapping/>
  </p:clrMapOvr>
  <p:transition/>
  <p:timing/>
</p:sld>
</file>

<file path=ppt/slides/slide3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93EAA3A-BD0B-1D4F-9E77-77C4C94B8EB9}"/>
              </a:ext>
            </a:extLst>
          </p:cNvPr>
          <p:cNvSpPr>
            <a:spLocks noGrp="1"/>
          </p:cNvSpPr>
          <p:nvPr>
            <p:ph type="title"/>
          </p:nvPr>
        </p:nvSpPr>
        <p:spPr/>
        <p:txBody>
          <a:bodyPr/>
          <a:lstStyle/>
          <a:p>
            <a:r>
              <a:rPr lang="ro-RO"/>
              <a:t>DBA – rol predefinit</a:t>
            </a:r>
          </a:p>
        </p:txBody>
      </p:sp>
      <p:sp>
        <p:nvSpPr>
          <p:cNvPr id="3" name="Content Placeholder 2">
            <a:extLst>
              <a:ext uri="{FF2B5EF4-FFF2-40B4-BE49-F238E27FC236}">
                <a16:creationId xmlns:a16="http://schemas.microsoft.com/office/drawing/2014/main" id="{10EFCFCD-EB42-5A4A-A930-042F69912622}"/>
              </a:ext>
            </a:extLst>
          </p:cNvPr>
          <p:cNvSpPr>
            <a:spLocks noGrp="1"/>
          </p:cNvSpPr>
          <p:nvPr>
            <p:ph idx="1"/>
          </p:nvPr>
        </p:nvSpPr>
        <p:spPr/>
        <p:txBody>
          <a:bodyPr/>
          <a:lstStyle/>
          <a:p>
            <a:r>
              <a:rPr lang="ro-RO"/>
              <a:t>Creat automat la fiecare instalare Oracle Database. </a:t>
            </a:r>
          </a:p>
          <a:p>
            <a:r>
              <a:rPr lang="ro-RO"/>
              <a:t>Conține majoritatea privilegiilor de sistem. </a:t>
            </a:r>
          </a:p>
          <a:p>
            <a:r>
              <a:rPr lang="ro-RO"/>
              <a:t>Rolul DBA trebuie acordat numai administratorilor bazei de date.</a:t>
            </a:r>
          </a:p>
        </p:txBody>
      </p:sp>
    </p:spTree>
    <p:extLst>
      <p:ext uri="{BB962C8B-B14F-4D97-AF65-F5344CB8AC3E}">
        <p14:creationId xmlns:p14="http://schemas.microsoft.com/office/powerpoint/2010/main" val="4177754504"/>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8407578-F3CE-8F41-95E9-2D4CCFC1D349}"/>
              </a:ext>
            </a:extLst>
          </p:cNvPr>
          <p:cNvSpPr>
            <a:spLocks noGrp="1"/>
          </p:cNvSpPr>
          <p:nvPr>
            <p:ph type="title"/>
          </p:nvPr>
        </p:nvSpPr>
        <p:spPr/>
        <p:txBody>
          <a:bodyPr/>
          <a:lstStyle/>
          <a:p>
            <a:r>
              <a:rPr lang="ro-RO"/>
              <a:t>Modelul entitate-legătură şi modelul relaţional</a:t>
            </a:r>
            <a:endParaRPr lang="ro-RO"/>
          </a:p>
        </p:txBody>
      </p:sp>
      <p:sp>
        <p:nvSpPr>
          <p:cNvPr id="3" name="Content Placeholder 2">
            <a:extLst>
              <a:ext uri="{FF2B5EF4-FFF2-40B4-BE49-F238E27FC236}">
                <a16:creationId xmlns:a16="http://schemas.microsoft.com/office/drawing/2014/main" id="{0E542C69-47A8-3E4D-9ED3-5667BFDF0070}"/>
              </a:ext>
            </a:extLst>
          </p:cNvPr>
          <p:cNvSpPr>
            <a:spLocks noGrp="1"/>
          </p:cNvSpPr>
          <p:nvPr>
            <p:ph idx="1"/>
          </p:nvPr>
        </p:nvSpPr>
        <p:spPr/>
        <p:txBody>
          <a:bodyPr/>
          <a:lstStyle/>
          <a:p>
            <a:pPr lvl="0"/>
            <a:r>
              <a:rPr lang="ro-RO"/>
              <a:t>O entitate devine un tabel.</a:t>
            </a:r>
          </a:p>
          <a:p>
            <a:pPr lvl="0"/>
            <a:r>
              <a:rPr lang="ro-RO"/>
              <a:t>Un atribut al unei entităţi devine o coloană a tabelului respectiv.</a:t>
            </a:r>
          </a:p>
          <a:p>
            <a:r>
              <a:rPr lang="ro-RO"/>
              <a:t>O relaţie va fi reprezentată fie printr-un tabel special, fie printr-o cheie străină</a:t>
            </a:r>
          </a:p>
        </p:txBody>
      </p:sp>
    </p:spTree>
    <p:extLst>
      <p:ext uri="{BB962C8B-B14F-4D97-AF65-F5344CB8AC3E}">
        <p14:creationId xmlns:p14="http://schemas.microsoft.com/office/powerpoint/2010/main" val="1901848727"/>
      </p:ext>
    </p:extLst>
  </p:cSld>
  <p:clrMapOvr>
    <a:masterClrMapping/>
  </p:clrMapOvr>
  <p:transition/>
  <p:timing/>
</p:sld>
</file>

<file path=ppt/slides/slide3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64574B9-6385-1C48-A8A2-49947118F79D}"/>
              </a:ext>
            </a:extLst>
          </p:cNvPr>
          <p:cNvSpPr>
            <a:spLocks noGrp="1"/>
          </p:cNvSpPr>
          <p:nvPr>
            <p:ph type="title"/>
          </p:nvPr>
        </p:nvSpPr>
        <p:spPr/>
        <p:txBody>
          <a:bodyPr/>
          <a:lstStyle/>
          <a:p>
            <a:r>
              <a:rPr lang="ro-RO"/>
              <a:t>Conturi de utilizator administrative</a:t>
            </a:r>
          </a:p>
        </p:txBody>
      </p:sp>
      <p:sp>
        <p:nvSpPr>
          <p:cNvPr id="3" name="Content Placeholder 2">
            <a:extLst>
              <a:ext uri="{FF2B5EF4-FFF2-40B4-BE49-F238E27FC236}">
                <a16:creationId xmlns:a16="http://schemas.microsoft.com/office/drawing/2014/main" id="{8B50C91B-F994-8C47-82FD-20D4E00D3BDC}"/>
              </a:ext>
            </a:extLst>
          </p:cNvPr>
          <p:cNvSpPr>
            <a:spLocks noGrp="1"/>
          </p:cNvSpPr>
          <p:nvPr>
            <p:ph idx="1"/>
          </p:nvPr>
        </p:nvSpPr>
        <p:spPr/>
        <p:txBody>
          <a:bodyPr/>
          <a:lstStyle/>
          <a:p>
            <a:r>
              <a:rPr lang="ro-RO"/>
              <a:t>Două conturi de utilizator administrative sunt create automat când este instalat Oracle Database:</a:t>
            </a:r>
          </a:p>
          <a:p>
            <a:endParaRPr lang="ro-RO"/>
          </a:p>
          <a:p>
            <a:r>
              <a:rPr lang="ro-RO"/>
              <a:t>SYS (parola implicită: CHANGE_ON_INSTALL)</a:t>
            </a:r>
          </a:p>
          <a:p>
            <a:endParaRPr lang="ro-RO"/>
          </a:p>
          <a:p>
            <a:r>
              <a:rPr lang="ro-RO"/>
              <a:t>SYSTEM (parola implicită: MANAGER)</a:t>
            </a:r>
          </a:p>
        </p:txBody>
      </p:sp>
    </p:spTree>
    <p:extLst>
      <p:ext uri="{BB962C8B-B14F-4D97-AF65-F5344CB8AC3E}">
        <p14:creationId xmlns:p14="http://schemas.microsoft.com/office/powerpoint/2010/main" val="2462470311"/>
      </p:ext>
    </p:extLst>
  </p:cSld>
  <p:clrMapOvr>
    <a:masterClrMapping/>
  </p:clrMapOvr>
  <p:transition/>
  <p:timing/>
</p:sld>
</file>

<file path=ppt/slides/slide3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560ECAF-6A2A-3C48-873D-9D363AE79166}"/>
              </a:ext>
            </a:extLst>
          </p:cNvPr>
          <p:cNvSpPr>
            <a:spLocks noGrp="1"/>
          </p:cNvSpPr>
          <p:nvPr>
            <p:ph type="title"/>
          </p:nvPr>
        </p:nvSpPr>
        <p:spPr/>
        <p:txBody>
          <a:bodyPr/>
          <a:lstStyle/>
          <a:p>
            <a:r>
              <a:rPr lang="ro-RO"/>
              <a:t>Utilizatorul SYS</a:t>
            </a:r>
          </a:p>
        </p:txBody>
      </p:sp>
      <p:sp>
        <p:nvSpPr>
          <p:cNvPr id="3" name="Content Placeholder 2">
            <a:extLst>
              <a:ext uri="{FF2B5EF4-FFF2-40B4-BE49-F238E27FC236}">
                <a16:creationId xmlns:a16="http://schemas.microsoft.com/office/drawing/2014/main" id="{29CB3A0D-B968-3D42-B6E3-82399D73B7B6}"/>
              </a:ext>
            </a:extLst>
          </p:cNvPr>
          <p:cNvSpPr>
            <a:spLocks noGrp="1"/>
          </p:cNvSpPr>
          <p:nvPr>
            <p:ph idx="1"/>
          </p:nvPr>
        </p:nvSpPr>
        <p:spPr/>
        <p:txBody>
          <a:bodyPr>
            <a:normAutofit fontScale="92500" lnSpcReduction="10000"/>
          </a:bodyPr>
          <a:lstStyle/>
          <a:p>
            <a:r>
              <a:rPr lang="ro-RO"/>
              <a:t>Când este creata o bază de date Oracle, utilizatorul SYS este creat automat și ii este  acordat rolul DBA.</a:t>
            </a:r>
          </a:p>
          <a:p>
            <a:r>
              <a:rPr lang="ro-RO"/>
              <a:t>Toate tabelele și vederile dicționarului de date bază de date sunt stocate în schema SYS. </a:t>
            </a:r>
          </a:p>
          <a:p>
            <a:r>
              <a:rPr lang="ro-RO"/>
              <a:t>Pentru a menține integritatea dicționarului de date, tabelele din schema SYS sunt manipulate numai de baza de date. </a:t>
            </a:r>
          </a:p>
          <a:p>
            <a:r>
              <a:rPr lang="ro-RO"/>
              <a:t>Acestea nu ar trebui să fie niciodată modificate de niciun utilizator sau administrator de baze de date, și nimeni nu ar trebui să creeze tabele în schema utilizatorului SYS.</a:t>
            </a:r>
          </a:p>
          <a:p>
            <a:r>
              <a:rPr lang="ro-RO"/>
              <a:t>Majoritatea utilizatorilor bazei de date nu ar trebui sa se poata conecta la baza de date folosind contul SYS.</a:t>
            </a:r>
          </a:p>
        </p:txBody>
      </p:sp>
    </p:spTree>
    <p:extLst>
      <p:ext uri="{BB962C8B-B14F-4D97-AF65-F5344CB8AC3E}">
        <p14:creationId xmlns:p14="http://schemas.microsoft.com/office/powerpoint/2010/main" val="3858473382"/>
      </p:ext>
    </p:extLst>
  </p:cSld>
  <p:clrMapOvr>
    <a:masterClrMapping/>
  </p:clrMapOvr>
  <p:transition/>
  <p:timing/>
</p:sld>
</file>

<file path=ppt/slides/slide3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560ECAF-6A2A-3C48-873D-9D363AE79166}"/>
              </a:ext>
            </a:extLst>
          </p:cNvPr>
          <p:cNvSpPr>
            <a:spLocks noGrp="1"/>
          </p:cNvSpPr>
          <p:nvPr>
            <p:ph type="title"/>
          </p:nvPr>
        </p:nvSpPr>
        <p:spPr/>
        <p:txBody>
          <a:bodyPr/>
          <a:lstStyle/>
          <a:p>
            <a:r>
              <a:rPr lang="ro-RO"/>
              <a:t>Utilizatorul SYSTEM</a:t>
            </a:r>
          </a:p>
        </p:txBody>
      </p:sp>
      <p:sp>
        <p:nvSpPr>
          <p:cNvPr id="3" name="Content Placeholder 2">
            <a:extLst>
              <a:ext uri="{FF2B5EF4-FFF2-40B4-BE49-F238E27FC236}">
                <a16:creationId xmlns:a16="http://schemas.microsoft.com/office/drawing/2014/main" id="{29CB3A0D-B968-3D42-B6E3-82399D73B7B6}"/>
              </a:ext>
            </a:extLst>
          </p:cNvPr>
          <p:cNvSpPr>
            <a:spLocks noGrp="1"/>
          </p:cNvSpPr>
          <p:nvPr>
            <p:ph idx="1"/>
          </p:nvPr>
        </p:nvSpPr>
        <p:spPr/>
        <p:txBody>
          <a:bodyPr>
            <a:normAutofit/>
          </a:bodyPr>
          <a:lstStyle/>
          <a:p>
            <a:r>
              <a:rPr lang="ro-RO"/>
              <a:t>Când este creata o bază de date Oracle, utilizatorul SYSTEM este, de asemenea, creat și automat și ii este  acordat rolul DBA.</a:t>
            </a:r>
          </a:p>
          <a:p>
            <a:r>
              <a:rPr lang="ro-RO"/>
              <a:t>Numele de utilizator SYSTEM este folosit pentru a crea tabele și vederi suplimentare care afișează informații administrative, tabele interne și vederi utilizate de diverse opțiuni și instrumente Oracle. </a:t>
            </a:r>
          </a:p>
          <a:p>
            <a:r>
              <a:rPr lang="ro-RO"/>
              <a:t>Schema SYSTEM nu trebuie utilizata niciodata pentru a stoca tabele de interes pentru utilizatorii non-administrativi.</a:t>
            </a:r>
          </a:p>
        </p:txBody>
      </p:sp>
    </p:spTree>
    <p:extLst>
      <p:ext uri="{BB962C8B-B14F-4D97-AF65-F5344CB8AC3E}">
        <p14:creationId xmlns:p14="http://schemas.microsoft.com/office/powerpoint/2010/main" val="2653093264"/>
      </p:ext>
    </p:extLst>
  </p:cSld>
  <p:clrMapOvr>
    <a:masterClrMapping/>
  </p:clrMapOvr>
  <p:transition/>
  <p:timing/>
</p:sld>
</file>

<file path=ppt/slides/slide3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8AEEA80-9D42-DF4E-850B-356D1E2FD0E6}"/>
              </a:ext>
            </a:extLst>
          </p:cNvPr>
          <p:cNvSpPr>
            <a:spLocks noGrp="1"/>
          </p:cNvSpPr>
          <p:nvPr>
            <p:ph type="title"/>
          </p:nvPr>
        </p:nvSpPr>
        <p:spPr/>
        <p:txBody>
          <a:bodyPr>
            <a:normAutofit/>
          </a:bodyPr>
          <a:lstStyle/>
          <a:p>
            <a:r>
              <a:rPr lang="ro-RO"/>
              <a:t>Comanda CREATE USER</a:t>
            </a:r>
            <a:endParaRPr lang="en-RO"/>
          </a:p>
        </p:txBody>
      </p:sp>
      <p:sp>
        <p:nvSpPr>
          <p:cNvPr id="3" name="Content Placeholder 2">
            <a:extLst>
              <a:ext uri="{FF2B5EF4-FFF2-40B4-BE49-F238E27FC236}">
                <a16:creationId xmlns:a16="http://schemas.microsoft.com/office/drawing/2014/main" id="{658BA0E9-603F-834C-A1FC-B55F44887BFC}"/>
              </a:ext>
            </a:extLst>
          </p:cNvPr>
          <p:cNvSpPr>
            <a:spLocks noGrp="1"/>
          </p:cNvSpPr>
          <p:nvPr>
            <p:ph idx="1"/>
          </p:nvPr>
        </p:nvSpPr>
        <p:spPr/>
        <p:txBody>
          <a:bodyPr/>
          <a:lstStyle/>
          <a:p>
            <a:r>
              <a:rPr lang="ro-RO"/>
              <a:t>CREATE USER costel</a:t>
            </a:r>
            <a:endParaRPr lang="en-RO"/>
          </a:p>
          <a:p>
            <a:r>
              <a:rPr lang="ro-RO"/>
              <a:t>IDENTIFIED BY costica</a:t>
            </a:r>
            <a:endParaRPr lang="en-RO"/>
          </a:p>
          <a:p>
            <a:r>
              <a:rPr lang="ro-RO"/>
              <a:t>DEFAULT TABLESPACE ts_alfa</a:t>
            </a:r>
            <a:endParaRPr lang="en-RO"/>
          </a:p>
          <a:p>
            <a:r>
              <a:rPr lang="ro-RO"/>
              <a:t>TEMPORARY TABLESPACE ts_temp</a:t>
            </a:r>
            <a:endParaRPr lang="en-RO"/>
          </a:p>
          <a:p>
            <a:r>
              <a:rPr lang="ro-RO"/>
              <a:t>QUOTA UNLIMITED ON ts_alfa</a:t>
            </a:r>
            <a:endParaRPr lang="en-RO"/>
          </a:p>
          <a:p>
            <a:r>
              <a:rPr lang="ro-RO"/>
              <a:t>QUOTA UNLIMITED ON ts_beta</a:t>
            </a:r>
            <a:endParaRPr lang="en-RO"/>
          </a:p>
          <a:p>
            <a:r>
              <a:rPr lang="ro-RO"/>
              <a:t>QUOTA UNLIMITED ON ts_temp;</a:t>
            </a:r>
            <a:endParaRPr lang="en-RO"/>
          </a:p>
          <a:p>
            <a:endParaRPr lang="en-RO"/>
          </a:p>
        </p:txBody>
      </p:sp>
    </p:spTree>
    <p:extLst>
      <p:ext uri="{BB962C8B-B14F-4D97-AF65-F5344CB8AC3E}">
        <p14:creationId xmlns:p14="http://schemas.microsoft.com/office/powerpoint/2010/main" val="2235556733"/>
      </p:ext>
    </p:extLst>
  </p:cSld>
  <p:clrMapOvr>
    <a:masterClrMapping/>
  </p:clrMapOvr>
  <p:transition/>
  <p:timing/>
</p:sld>
</file>

<file path=ppt/slides/slide3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8AEEA80-9D42-DF4E-850B-356D1E2FD0E6}"/>
              </a:ext>
            </a:extLst>
          </p:cNvPr>
          <p:cNvSpPr>
            <a:spLocks noGrp="1"/>
          </p:cNvSpPr>
          <p:nvPr>
            <p:ph type="title"/>
          </p:nvPr>
        </p:nvSpPr>
        <p:spPr/>
        <p:txBody>
          <a:bodyPr>
            <a:normAutofit/>
          </a:bodyPr>
          <a:lstStyle/>
          <a:p>
            <a:r>
              <a:rPr lang="ro-RO"/>
              <a:t>Comanda ALTER USER</a:t>
            </a:r>
            <a:endParaRPr lang="en-RO"/>
          </a:p>
        </p:txBody>
      </p:sp>
      <p:sp>
        <p:nvSpPr>
          <p:cNvPr id="3" name="Content Placeholder 2">
            <a:extLst>
              <a:ext uri="{FF2B5EF4-FFF2-40B4-BE49-F238E27FC236}">
                <a16:creationId xmlns:a16="http://schemas.microsoft.com/office/drawing/2014/main" id="{658BA0E9-603F-834C-A1FC-B55F44887BFC}"/>
              </a:ext>
            </a:extLst>
          </p:cNvPr>
          <p:cNvSpPr>
            <a:spLocks noGrp="1"/>
          </p:cNvSpPr>
          <p:nvPr>
            <p:ph idx="1"/>
          </p:nvPr>
        </p:nvSpPr>
        <p:spPr/>
        <p:txBody>
          <a:bodyPr/>
          <a:lstStyle/>
          <a:p>
            <a:r>
              <a:rPr lang="ro-RO"/>
              <a:t>ALTER USER costel</a:t>
            </a:r>
            <a:endParaRPr lang="en-RO"/>
          </a:p>
          <a:p>
            <a:r>
              <a:rPr lang="ro-RO"/>
              <a:t>IDENTIFIED BY costi;</a:t>
            </a:r>
            <a:endParaRPr lang="en-RO"/>
          </a:p>
          <a:p>
            <a:endParaRPr lang="en-RO"/>
          </a:p>
        </p:txBody>
      </p:sp>
    </p:spTree>
    <p:extLst>
      <p:ext uri="{BB962C8B-B14F-4D97-AF65-F5344CB8AC3E}">
        <p14:creationId xmlns:p14="http://schemas.microsoft.com/office/powerpoint/2010/main" val="3446154909"/>
      </p:ext>
    </p:extLst>
  </p:cSld>
  <p:clrMapOvr>
    <a:masterClrMapping/>
  </p:clrMapOvr>
  <p:transition/>
  <p:timing/>
</p:sld>
</file>

<file path=ppt/slides/slide3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8AEEA80-9D42-DF4E-850B-356D1E2FD0E6}"/>
              </a:ext>
            </a:extLst>
          </p:cNvPr>
          <p:cNvSpPr>
            <a:spLocks noGrp="1"/>
          </p:cNvSpPr>
          <p:nvPr>
            <p:ph type="title"/>
          </p:nvPr>
        </p:nvSpPr>
        <p:spPr/>
        <p:txBody>
          <a:bodyPr>
            <a:normAutofit/>
          </a:bodyPr>
          <a:lstStyle/>
          <a:p>
            <a:r>
              <a:rPr lang="ro-RO"/>
              <a:t>Comanda DROP USER</a:t>
            </a:r>
            <a:endParaRPr lang="en-RO"/>
          </a:p>
        </p:txBody>
      </p:sp>
      <p:sp>
        <p:nvSpPr>
          <p:cNvPr id="3" name="Content Placeholder 2">
            <a:extLst>
              <a:ext uri="{FF2B5EF4-FFF2-40B4-BE49-F238E27FC236}">
                <a16:creationId xmlns:a16="http://schemas.microsoft.com/office/drawing/2014/main" id="{658BA0E9-603F-834C-A1FC-B55F44887BFC}"/>
              </a:ext>
            </a:extLst>
          </p:cNvPr>
          <p:cNvSpPr>
            <a:spLocks noGrp="1"/>
          </p:cNvSpPr>
          <p:nvPr>
            <p:ph idx="1"/>
          </p:nvPr>
        </p:nvSpPr>
        <p:spPr/>
        <p:txBody>
          <a:bodyPr/>
          <a:lstStyle/>
          <a:p>
            <a:r>
              <a:rPr lang="ro-RO"/>
              <a:t>Dacă există obiecte în schema utilizatorului, atunci acestea trebuie distruse înainte de distrugerea utilizatorului. </a:t>
            </a:r>
          </a:p>
          <a:p>
            <a:r>
              <a:rPr lang="ro-RO"/>
              <a:t>Aceasta pe poate face automat folosind opţiunea CASCADE a acestei comenzi:</a:t>
            </a:r>
            <a:endParaRPr lang="en-RO"/>
          </a:p>
          <a:p>
            <a:pPr marL="0" indent="0">
              <a:buNone/>
            </a:pPr>
            <a:endParaRPr lang="en-RO"/>
          </a:p>
          <a:p>
            <a:r>
              <a:rPr lang="ro-RO"/>
              <a:t>DROP USER costel CASCADE;</a:t>
            </a:r>
            <a:endParaRPr lang="en-RO"/>
          </a:p>
          <a:p>
            <a:endParaRPr lang="en-RO"/>
          </a:p>
        </p:txBody>
      </p:sp>
    </p:spTree>
    <p:extLst>
      <p:ext uri="{BB962C8B-B14F-4D97-AF65-F5344CB8AC3E}">
        <p14:creationId xmlns:p14="http://schemas.microsoft.com/office/powerpoint/2010/main" val="304734033"/>
      </p:ext>
    </p:extLst>
  </p:cSld>
  <p:clrMapOvr>
    <a:masterClrMapping/>
  </p:clrMapOvr>
  <p:transition/>
  <p:timing/>
</p:sld>
</file>

<file path=ppt/slides/slide3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C69BE4B-E56C-2B4B-B51D-5B7E49A7B385}"/>
              </a:ext>
            </a:extLst>
          </p:cNvPr>
          <p:cNvSpPr>
            <a:spLocks noGrp="1"/>
          </p:cNvSpPr>
          <p:nvPr>
            <p:ph type="title"/>
          </p:nvPr>
        </p:nvSpPr>
        <p:spPr/>
        <p:txBody>
          <a:bodyPr/>
          <a:lstStyle/>
          <a:p>
            <a:r>
              <a:rPr lang="en-RO"/>
              <a:t>Comanda </a:t>
            </a:r>
            <a:r>
              <a:rPr lang="ro-RO"/>
              <a:t>CREATE ROLE </a:t>
            </a:r>
            <a:endParaRPr lang="en-RO"/>
          </a:p>
        </p:txBody>
      </p:sp>
      <p:sp>
        <p:nvSpPr>
          <p:cNvPr id="3" name="Content Placeholder 2">
            <a:extLst>
              <a:ext uri="{FF2B5EF4-FFF2-40B4-BE49-F238E27FC236}">
                <a16:creationId xmlns:a16="http://schemas.microsoft.com/office/drawing/2014/main" id="{58021C06-9A4A-D244-B137-AB31E0F5A893}"/>
              </a:ext>
            </a:extLst>
          </p:cNvPr>
          <p:cNvSpPr>
            <a:spLocks noGrp="1"/>
          </p:cNvSpPr>
          <p:nvPr>
            <p:ph idx="1"/>
          </p:nvPr>
        </p:nvSpPr>
        <p:spPr/>
        <p:txBody>
          <a:bodyPr/>
          <a:lstStyle/>
          <a:p>
            <a:r>
              <a:rPr lang="ro-RO"/>
              <a:t>CREATE ROLE rol_costel;</a:t>
            </a:r>
          </a:p>
          <a:p>
            <a:pPr marL="0" indent="0">
              <a:buNone/>
            </a:pPr>
            <a:endParaRPr lang="en-RO"/>
          </a:p>
          <a:p>
            <a:r>
              <a:rPr lang="ro-RO"/>
              <a:t>CREATE ROLE tanta IDENTIFIED BY tantica;</a:t>
            </a:r>
          </a:p>
          <a:p>
            <a:endParaRPr lang="ro-RO"/>
          </a:p>
          <a:p>
            <a:r>
              <a:rPr lang="ro-RO"/>
              <a:t>IDENTIFIED arată că orice utilizator căruia îi va fi acordat rolul creat va trebui verificat. </a:t>
            </a:r>
            <a:endParaRPr lang="en-RO"/>
          </a:p>
          <a:p>
            <a:endParaRPr lang="en-RO"/>
          </a:p>
        </p:txBody>
      </p:sp>
    </p:spTree>
    <p:extLst>
      <p:ext uri="{BB962C8B-B14F-4D97-AF65-F5344CB8AC3E}">
        <p14:creationId xmlns:p14="http://schemas.microsoft.com/office/powerpoint/2010/main" val="1996618768"/>
      </p:ext>
    </p:extLst>
  </p:cSld>
  <p:clrMapOvr>
    <a:masterClrMapping/>
  </p:clrMapOvr>
  <p:transition/>
  <p:timing/>
</p:sld>
</file>

<file path=ppt/slides/slide3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4EE19F2-DE7D-0644-B067-4385881FB08C}"/>
              </a:ext>
            </a:extLst>
          </p:cNvPr>
          <p:cNvSpPr>
            <a:spLocks noGrp="1"/>
          </p:cNvSpPr>
          <p:nvPr>
            <p:ph type="title"/>
          </p:nvPr>
        </p:nvSpPr>
        <p:spPr/>
        <p:txBody>
          <a:bodyPr/>
          <a:lstStyle/>
          <a:p>
            <a:r>
              <a:rPr lang="en-RO"/>
              <a:t>Comanda </a:t>
            </a:r>
            <a:r>
              <a:rPr lang="ro-RO"/>
              <a:t>ALTER ROLE </a:t>
            </a:r>
            <a:endParaRPr lang="en-RO"/>
          </a:p>
        </p:txBody>
      </p:sp>
      <p:sp>
        <p:nvSpPr>
          <p:cNvPr id="3" name="Content Placeholder 2">
            <a:extLst>
              <a:ext uri="{FF2B5EF4-FFF2-40B4-BE49-F238E27FC236}">
                <a16:creationId xmlns:a16="http://schemas.microsoft.com/office/drawing/2014/main" id="{0BE3C4B1-073C-6A4E-84E9-7E274CC3964E}"/>
              </a:ext>
            </a:extLst>
          </p:cNvPr>
          <p:cNvSpPr>
            <a:spLocks noGrp="1"/>
          </p:cNvSpPr>
          <p:nvPr>
            <p:ph idx="1"/>
          </p:nvPr>
        </p:nvSpPr>
        <p:spPr/>
        <p:txBody>
          <a:bodyPr/>
          <a:lstStyle/>
          <a:p>
            <a:r>
              <a:rPr lang="ro-RO"/>
              <a:t>ALTER ROLE tanta NOT IDENTIFIED;</a:t>
            </a:r>
          </a:p>
          <a:p>
            <a:endParaRPr lang="ro-RO"/>
          </a:p>
          <a:p>
            <a:r>
              <a:rPr lang="ro-RO"/>
              <a:t>NOT IDENTIFIED arată că orice utilizator căruia îi va fi acordat rolul creat nu va trebui identificat în momentul când activează rolul.</a:t>
            </a:r>
            <a:endParaRPr lang="en-RO"/>
          </a:p>
          <a:p>
            <a:endParaRPr lang="en-RO"/>
          </a:p>
          <a:p>
            <a:pPr marL="0" indent="0">
              <a:buNone/>
            </a:pPr>
            <a:endParaRPr lang="en-RO"/>
          </a:p>
        </p:txBody>
      </p:sp>
    </p:spTree>
    <p:extLst>
      <p:ext uri="{BB962C8B-B14F-4D97-AF65-F5344CB8AC3E}">
        <p14:creationId xmlns:p14="http://schemas.microsoft.com/office/powerpoint/2010/main" val="4172720917"/>
      </p:ext>
    </p:extLst>
  </p:cSld>
  <p:clrMapOvr>
    <a:masterClrMapping/>
  </p:clrMapOvr>
  <p:transition/>
  <p:timing/>
</p:sld>
</file>

<file path=ppt/slides/slide3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4EE19F2-DE7D-0644-B067-4385881FB08C}"/>
              </a:ext>
            </a:extLst>
          </p:cNvPr>
          <p:cNvSpPr>
            <a:spLocks noGrp="1"/>
          </p:cNvSpPr>
          <p:nvPr>
            <p:ph type="title"/>
          </p:nvPr>
        </p:nvSpPr>
        <p:spPr/>
        <p:txBody>
          <a:bodyPr/>
          <a:lstStyle/>
          <a:p>
            <a:r>
              <a:rPr lang="en-RO"/>
              <a:t>Comanda </a:t>
            </a:r>
            <a:r>
              <a:rPr lang="ro-RO"/>
              <a:t>DROP ROLE </a:t>
            </a:r>
            <a:endParaRPr lang="en-RO"/>
          </a:p>
        </p:txBody>
      </p:sp>
      <p:sp>
        <p:nvSpPr>
          <p:cNvPr id="3" name="Content Placeholder 2">
            <a:extLst>
              <a:ext uri="{FF2B5EF4-FFF2-40B4-BE49-F238E27FC236}">
                <a16:creationId xmlns:a16="http://schemas.microsoft.com/office/drawing/2014/main" id="{0BE3C4B1-073C-6A4E-84E9-7E274CC3964E}"/>
              </a:ext>
            </a:extLst>
          </p:cNvPr>
          <p:cNvSpPr>
            <a:spLocks noGrp="1"/>
          </p:cNvSpPr>
          <p:nvPr>
            <p:ph idx="1"/>
          </p:nvPr>
        </p:nvSpPr>
        <p:spPr/>
        <p:txBody>
          <a:bodyPr/>
          <a:lstStyle/>
          <a:p>
            <a:r>
              <a:rPr lang="ro-RO"/>
              <a:t>DROP ROLE tanta;</a:t>
            </a:r>
            <a:endParaRPr lang="en-RO"/>
          </a:p>
          <a:p>
            <a:pPr marL="0" indent="0">
              <a:buNone/>
            </a:pPr>
            <a:endParaRPr lang="en-RO"/>
          </a:p>
        </p:txBody>
      </p:sp>
    </p:spTree>
    <p:extLst>
      <p:ext uri="{BB962C8B-B14F-4D97-AF65-F5344CB8AC3E}">
        <p14:creationId xmlns:p14="http://schemas.microsoft.com/office/powerpoint/2010/main" val="3863450651"/>
      </p:ext>
    </p:extLst>
  </p:cSld>
  <p:clrMapOvr>
    <a:masterClrMapping/>
  </p:clrMapOvr>
  <p:transition/>
  <p:timing/>
</p:sld>
</file>

<file path=ppt/slides/slide3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EC08438-7E51-0B4A-BEF2-E9681DEF7755}"/>
              </a:ext>
            </a:extLst>
          </p:cNvPr>
          <p:cNvSpPr>
            <a:spLocks noGrp="1"/>
          </p:cNvSpPr>
          <p:nvPr>
            <p:ph type="title"/>
          </p:nvPr>
        </p:nvSpPr>
        <p:spPr/>
        <p:txBody>
          <a:bodyPr/>
          <a:lstStyle/>
          <a:p>
            <a:r>
              <a:rPr lang="ro-RO"/>
              <a:t>Comanda GRANT</a:t>
            </a:r>
          </a:p>
        </p:txBody>
      </p:sp>
      <p:sp>
        <p:nvSpPr>
          <p:cNvPr id="3" name="Content Placeholder 2">
            <a:extLst>
              <a:ext uri="{FF2B5EF4-FFF2-40B4-BE49-F238E27FC236}">
                <a16:creationId xmlns:a16="http://schemas.microsoft.com/office/drawing/2014/main" id="{7B4EEBCA-31D8-3C49-B86F-E17598F0E413}"/>
              </a:ext>
            </a:extLst>
          </p:cNvPr>
          <p:cNvSpPr>
            <a:spLocks noGrp="1"/>
          </p:cNvSpPr>
          <p:nvPr>
            <p:ph idx="1"/>
          </p:nvPr>
        </p:nvSpPr>
        <p:spPr/>
        <p:txBody>
          <a:bodyPr/>
          <a:lstStyle/>
          <a:p>
            <a:r>
              <a:rPr lang="ro-RO"/>
              <a:t>Instrucțiunea GRANT se utilizeaza pentru a acorda privilegii/roluri unui anumit utilizator sau rol.</a:t>
            </a:r>
          </a:p>
          <a:p>
            <a:r>
              <a:rPr lang="ro-RO"/>
              <a:t>PUBLIC este folosit pentru a acorda privilegiile de sistem sau rolurile specificate tuturor rolurilor şi utilizatorilor existenţi.</a:t>
            </a:r>
          </a:p>
        </p:txBody>
      </p:sp>
    </p:spTree>
    <p:extLst>
      <p:ext uri="{BB962C8B-B14F-4D97-AF65-F5344CB8AC3E}">
        <p14:creationId xmlns:p14="http://schemas.microsoft.com/office/powerpoint/2010/main" val="663419831"/>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2213E1D-D86D-8E4A-A3EC-A4B83B75431B}"/>
              </a:ext>
            </a:extLst>
          </p:cNvPr>
          <p:cNvSpPr>
            <a:spLocks noGrp="1"/>
          </p:cNvSpPr>
          <p:nvPr>
            <p:ph type="title"/>
          </p:nvPr>
        </p:nvSpPr>
        <p:spPr/>
        <p:txBody>
          <a:bodyPr/>
          <a:lstStyle/>
          <a:p>
            <a:r>
              <a:rPr lang="ro-RO"/>
              <a:t>Cheie primara</a:t>
            </a:r>
          </a:p>
        </p:txBody>
      </p:sp>
      <p:sp>
        <p:nvSpPr>
          <p:cNvPr id="3" name="Content Placeholder 2">
            <a:extLst>
              <a:ext uri="{FF2B5EF4-FFF2-40B4-BE49-F238E27FC236}">
                <a16:creationId xmlns:a16="http://schemas.microsoft.com/office/drawing/2014/main" id="{0CA0F5B0-DDBE-E141-89A2-7AC63B167D27}"/>
              </a:ext>
            </a:extLst>
          </p:cNvPr>
          <p:cNvSpPr>
            <a:spLocks noGrp="1"/>
          </p:cNvSpPr>
          <p:nvPr>
            <p:ph idx="1"/>
          </p:nvPr>
        </p:nvSpPr>
        <p:spPr/>
        <p:txBody>
          <a:bodyPr/>
          <a:lstStyle/>
          <a:p>
            <a:r>
              <a:rPr lang="ro-RO" i="1"/>
              <a:t>cheie</a:t>
            </a:r>
            <a:r>
              <a:rPr lang="ro-RO"/>
              <a:t> (primara) a unei entităţi: atribut sau un set de atribute care identifică în mod unic o instanţă a acelei entităţi</a:t>
            </a:r>
            <a:endParaRPr lang="ro-RO"/>
          </a:p>
          <a:p>
            <a:r>
              <a:rPr lang="ro-RO"/>
              <a:t>chei: </a:t>
            </a:r>
            <a:r>
              <a:rPr lang="ro-RO" i="1"/>
              <a:t>naturale</a:t>
            </a:r>
            <a:r>
              <a:rPr lang="ro-RO"/>
              <a:t> şi </a:t>
            </a:r>
            <a:r>
              <a:rPr lang="ro-RO" i="1"/>
              <a:t>artificiale</a:t>
            </a:r>
          </a:p>
          <a:p>
            <a:r>
              <a:rPr lang="ro-RO"/>
              <a:t>cheie naturală - combinaţia nume, prenume, dată de naştere </a:t>
            </a:r>
          </a:p>
          <a:p>
            <a:r>
              <a:rPr lang="ro-RO"/>
              <a:t>cheie artificială - codul studentului </a:t>
            </a:r>
          </a:p>
          <a:p>
            <a:pPr marL="0" indent="0">
              <a:buNone/>
            </a:pPr>
            <a:endParaRPr lang="ro-RO"/>
          </a:p>
        </p:txBody>
      </p:sp>
    </p:spTree>
    <p:extLst>
      <p:ext uri="{BB962C8B-B14F-4D97-AF65-F5344CB8AC3E}">
        <p14:creationId xmlns:p14="http://schemas.microsoft.com/office/powerpoint/2010/main" val="79141228"/>
      </p:ext>
    </p:extLst>
  </p:cSld>
  <p:clrMapOvr>
    <a:masterClrMapping/>
  </p:clrMapOvr>
  <p:transition/>
  <p:timing/>
</p:sld>
</file>

<file path=ppt/slides/slide3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EC08438-7E51-0B4A-BEF2-E9681DEF7755}"/>
              </a:ext>
            </a:extLst>
          </p:cNvPr>
          <p:cNvSpPr>
            <a:spLocks noGrp="1"/>
          </p:cNvSpPr>
          <p:nvPr>
            <p:ph type="title"/>
          </p:nvPr>
        </p:nvSpPr>
        <p:spPr/>
        <p:txBody>
          <a:bodyPr/>
          <a:lstStyle/>
          <a:p>
            <a:r>
              <a:rPr lang="ro-RO"/>
              <a:t>Comanda GRANT - exemple</a:t>
            </a:r>
          </a:p>
        </p:txBody>
      </p:sp>
      <p:sp>
        <p:nvSpPr>
          <p:cNvPr id="3" name="Content Placeholder 2">
            <a:extLst>
              <a:ext uri="{FF2B5EF4-FFF2-40B4-BE49-F238E27FC236}">
                <a16:creationId xmlns:a16="http://schemas.microsoft.com/office/drawing/2014/main" id="{7B4EEBCA-31D8-3C49-B86F-E17598F0E413}"/>
              </a:ext>
            </a:extLst>
          </p:cNvPr>
          <p:cNvSpPr>
            <a:spLocks noGrp="1"/>
          </p:cNvSpPr>
          <p:nvPr>
            <p:ph idx="1"/>
          </p:nvPr>
        </p:nvSpPr>
        <p:spPr/>
        <p:txBody>
          <a:bodyPr>
            <a:normAutofit lnSpcReduction="10000"/>
          </a:bodyPr>
          <a:lstStyle/>
          <a:p>
            <a:r>
              <a:rPr lang="ro-RO"/>
              <a:t>GRANT CREATE CLUSTER, CREATE TABLE </a:t>
            </a:r>
          </a:p>
          <a:p>
            <a:r>
              <a:rPr lang="ro-RO"/>
              <a:t>TO rol_costel;</a:t>
            </a:r>
          </a:p>
          <a:p>
            <a:endParaRPr lang="ro-RO"/>
          </a:p>
          <a:p>
            <a:r>
              <a:rPr lang="ro-RO"/>
              <a:t>GRANT rol_costel </a:t>
            </a:r>
          </a:p>
          <a:p>
            <a:r>
              <a:rPr lang="ro-RO"/>
              <a:t>TO costel;</a:t>
            </a:r>
          </a:p>
          <a:p>
            <a:endParaRPr lang="ro-RO"/>
          </a:p>
          <a:p>
            <a:r>
              <a:rPr lang="ro-RO"/>
              <a:t>GRANT SELECT ON studenti </a:t>
            </a:r>
          </a:p>
          <a:p>
            <a:r>
              <a:rPr lang="ro-RO"/>
              <a:t>TO costel, rol_costel</a:t>
            </a:r>
            <a:endParaRPr lang="ro-RO"/>
          </a:p>
          <a:p>
            <a:r>
              <a:rPr lang="ro-RO"/>
              <a:t>WITH GRANT OPTION;</a:t>
            </a:r>
          </a:p>
        </p:txBody>
      </p:sp>
    </p:spTree>
    <p:extLst>
      <p:ext uri="{BB962C8B-B14F-4D97-AF65-F5344CB8AC3E}">
        <p14:creationId xmlns:p14="http://schemas.microsoft.com/office/powerpoint/2010/main" val="1392569003"/>
      </p:ext>
    </p:extLst>
  </p:cSld>
  <p:clrMapOvr>
    <a:masterClrMapping/>
  </p:clrMapOvr>
  <p:transition/>
  <p:timing/>
</p:sld>
</file>

<file path=ppt/slides/slide3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EC08438-7E51-0B4A-BEF2-E9681DEF7755}"/>
              </a:ext>
            </a:extLst>
          </p:cNvPr>
          <p:cNvSpPr>
            <a:spLocks noGrp="1"/>
          </p:cNvSpPr>
          <p:nvPr>
            <p:ph type="title"/>
          </p:nvPr>
        </p:nvSpPr>
        <p:spPr/>
        <p:txBody>
          <a:bodyPr/>
          <a:lstStyle/>
          <a:p>
            <a:r>
              <a:rPr lang="ro-RO"/>
              <a:t>Comanda GRANT – exemple (2)</a:t>
            </a:r>
          </a:p>
        </p:txBody>
      </p:sp>
      <p:sp>
        <p:nvSpPr>
          <p:cNvPr id="3" name="Content Placeholder 2">
            <a:extLst>
              <a:ext uri="{FF2B5EF4-FFF2-40B4-BE49-F238E27FC236}">
                <a16:creationId xmlns:a16="http://schemas.microsoft.com/office/drawing/2014/main" id="{7B4EEBCA-31D8-3C49-B86F-E17598F0E413}"/>
              </a:ext>
            </a:extLst>
          </p:cNvPr>
          <p:cNvSpPr>
            <a:spLocks noGrp="1"/>
          </p:cNvSpPr>
          <p:nvPr>
            <p:ph idx="1"/>
          </p:nvPr>
        </p:nvSpPr>
        <p:spPr/>
        <p:txBody>
          <a:bodyPr>
            <a:normAutofit/>
          </a:bodyPr>
          <a:lstStyle/>
          <a:p>
            <a:r>
              <a:rPr lang="ro-RO"/>
              <a:t>GRANT ALL ON studenti</a:t>
            </a:r>
            <a:endParaRPr lang="ro-RO"/>
          </a:p>
          <a:p>
            <a:r>
              <a:rPr lang="ro-RO"/>
              <a:t>TO costel.</a:t>
            </a:r>
          </a:p>
          <a:p>
            <a:endParaRPr lang="ro-RO"/>
          </a:p>
          <a:p>
            <a:r>
              <a:rPr lang="ro-RO"/>
              <a:t>GRANT INSERT, DELETE ON studenti </a:t>
            </a:r>
          </a:p>
          <a:p>
            <a:r>
              <a:rPr lang="ro-RO"/>
              <a:t>TO costel;</a:t>
            </a:r>
          </a:p>
          <a:p>
            <a:endParaRPr lang="ro-RO"/>
          </a:p>
        </p:txBody>
      </p:sp>
    </p:spTree>
    <p:extLst>
      <p:ext uri="{BB962C8B-B14F-4D97-AF65-F5344CB8AC3E}">
        <p14:creationId xmlns:p14="http://schemas.microsoft.com/office/powerpoint/2010/main" val="3570702492"/>
      </p:ext>
    </p:extLst>
  </p:cSld>
  <p:clrMapOvr>
    <a:masterClrMapping/>
  </p:clrMapOvr>
  <p:transition/>
  <p:timing/>
</p:sld>
</file>

<file path=ppt/slides/slide3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EC08438-7E51-0B4A-BEF2-E9681DEF7755}"/>
              </a:ext>
            </a:extLst>
          </p:cNvPr>
          <p:cNvSpPr>
            <a:spLocks noGrp="1"/>
          </p:cNvSpPr>
          <p:nvPr>
            <p:ph type="title"/>
          </p:nvPr>
        </p:nvSpPr>
        <p:spPr/>
        <p:txBody>
          <a:bodyPr/>
          <a:lstStyle/>
          <a:p>
            <a:r>
              <a:rPr lang="ro-RO"/>
              <a:t>Comanda REVOKE – exemple</a:t>
            </a:r>
          </a:p>
        </p:txBody>
      </p:sp>
      <p:sp>
        <p:nvSpPr>
          <p:cNvPr id="3" name="Content Placeholder 2">
            <a:extLst>
              <a:ext uri="{FF2B5EF4-FFF2-40B4-BE49-F238E27FC236}">
                <a16:creationId xmlns:a16="http://schemas.microsoft.com/office/drawing/2014/main" id="{7B4EEBCA-31D8-3C49-B86F-E17598F0E413}"/>
              </a:ext>
            </a:extLst>
          </p:cNvPr>
          <p:cNvSpPr>
            <a:spLocks noGrp="1"/>
          </p:cNvSpPr>
          <p:nvPr>
            <p:ph idx="1"/>
          </p:nvPr>
        </p:nvSpPr>
        <p:spPr/>
        <p:txBody>
          <a:bodyPr>
            <a:normAutofit/>
          </a:bodyPr>
          <a:lstStyle/>
          <a:p>
            <a:r>
              <a:rPr lang="ro-RO"/>
              <a:t>REVOKE CREATE CLUSTER</a:t>
            </a:r>
          </a:p>
          <a:p>
            <a:r>
              <a:rPr lang="ro-RO"/>
              <a:t>FROM rol_costel;</a:t>
            </a:r>
          </a:p>
          <a:p>
            <a:endParaRPr lang="ro-RO"/>
          </a:p>
          <a:p>
            <a:r>
              <a:rPr lang="ro-RO"/>
              <a:t>REVOKE rol_costel</a:t>
            </a:r>
            <a:endParaRPr lang="ro-RO"/>
          </a:p>
          <a:p>
            <a:r>
              <a:rPr lang="ro-RO"/>
              <a:t>FROM costel;</a:t>
            </a:r>
          </a:p>
          <a:p>
            <a:endParaRPr lang="ro-RO"/>
          </a:p>
        </p:txBody>
      </p:sp>
    </p:spTree>
    <p:extLst>
      <p:ext uri="{BB962C8B-B14F-4D97-AF65-F5344CB8AC3E}">
        <p14:creationId xmlns:p14="http://schemas.microsoft.com/office/powerpoint/2010/main" val="480808616"/>
      </p:ext>
    </p:extLst>
  </p:cSld>
  <p:clrMapOvr>
    <a:masterClrMapping/>
  </p:clrMapOvr>
  <p:transition/>
  <p:timing/>
</p:sld>
</file>

<file path=ppt/slides/slide3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EC08438-7E51-0B4A-BEF2-E9681DEF7755}"/>
              </a:ext>
            </a:extLst>
          </p:cNvPr>
          <p:cNvSpPr>
            <a:spLocks noGrp="1"/>
          </p:cNvSpPr>
          <p:nvPr>
            <p:ph type="title"/>
          </p:nvPr>
        </p:nvSpPr>
        <p:spPr/>
        <p:txBody>
          <a:bodyPr/>
          <a:lstStyle/>
          <a:p>
            <a:r>
              <a:rPr lang="ro-RO"/>
              <a:t>Comanda REVOKE – exemple (2)</a:t>
            </a:r>
          </a:p>
        </p:txBody>
      </p:sp>
      <p:sp>
        <p:nvSpPr>
          <p:cNvPr id="3" name="Content Placeholder 2">
            <a:extLst>
              <a:ext uri="{FF2B5EF4-FFF2-40B4-BE49-F238E27FC236}">
                <a16:creationId xmlns:a16="http://schemas.microsoft.com/office/drawing/2014/main" id="{7B4EEBCA-31D8-3C49-B86F-E17598F0E413}"/>
              </a:ext>
            </a:extLst>
          </p:cNvPr>
          <p:cNvSpPr>
            <a:spLocks noGrp="1"/>
          </p:cNvSpPr>
          <p:nvPr>
            <p:ph idx="1"/>
          </p:nvPr>
        </p:nvSpPr>
        <p:spPr/>
        <p:txBody>
          <a:bodyPr>
            <a:normAutofit/>
          </a:bodyPr>
          <a:lstStyle/>
          <a:p>
            <a:r>
              <a:rPr lang="ro-RO"/>
              <a:t>REVOKE ALL ON persoana </a:t>
            </a:r>
          </a:p>
          <a:p>
            <a:r>
              <a:rPr lang="ro-RO"/>
              <a:t>FROM costel;</a:t>
            </a:r>
          </a:p>
          <a:p>
            <a:r>
              <a:rPr lang="ro-RO"/>
              <a:t>  </a:t>
            </a:r>
          </a:p>
          <a:p>
            <a:r>
              <a:rPr lang="ro-RO"/>
              <a:t>REVOKE SELECT ON persoana </a:t>
            </a:r>
          </a:p>
          <a:p>
            <a:r>
              <a:rPr lang="ro-RO"/>
              <a:t>FROM PUBLIC;</a:t>
            </a:r>
          </a:p>
          <a:p>
            <a:endParaRPr lang="ro-RO"/>
          </a:p>
        </p:txBody>
      </p:sp>
    </p:spTree>
    <p:extLst>
      <p:ext uri="{BB962C8B-B14F-4D97-AF65-F5344CB8AC3E}">
        <p14:creationId xmlns:p14="http://schemas.microsoft.com/office/powerpoint/2010/main" val="3518807108"/>
      </p:ext>
    </p:extLst>
  </p:cSld>
  <p:clrMapOvr>
    <a:masterClrMapping/>
  </p:clrMapOvr>
  <p:transition/>
  <p:timing/>
</p:sld>
</file>

<file path=ppt/slides/slide3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EC08438-7E51-0B4A-BEF2-E9681DEF7755}"/>
              </a:ext>
            </a:extLst>
          </p:cNvPr>
          <p:cNvSpPr>
            <a:spLocks noGrp="1"/>
          </p:cNvSpPr>
          <p:nvPr>
            <p:ph type="title"/>
          </p:nvPr>
        </p:nvSpPr>
        <p:spPr/>
        <p:txBody>
          <a:bodyPr/>
          <a:lstStyle/>
          <a:p>
            <a:r>
              <a:rPr lang="ro-RO"/>
              <a:t>Comanda REVOKE – exemple (3)</a:t>
            </a:r>
          </a:p>
        </p:txBody>
      </p:sp>
      <p:sp>
        <p:nvSpPr>
          <p:cNvPr id="3" name="Content Placeholder 2">
            <a:extLst>
              <a:ext uri="{FF2B5EF4-FFF2-40B4-BE49-F238E27FC236}">
                <a16:creationId xmlns:a16="http://schemas.microsoft.com/office/drawing/2014/main" id="{7B4EEBCA-31D8-3C49-B86F-E17598F0E413}"/>
              </a:ext>
            </a:extLst>
          </p:cNvPr>
          <p:cNvSpPr>
            <a:spLocks noGrp="1"/>
          </p:cNvSpPr>
          <p:nvPr>
            <p:ph idx="1"/>
          </p:nvPr>
        </p:nvSpPr>
        <p:spPr/>
        <p:txBody>
          <a:bodyPr>
            <a:normAutofit lnSpcReduction="10000"/>
          </a:bodyPr>
          <a:lstStyle/>
          <a:p>
            <a:r>
              <a:rPr lang="ro-RO"/>
              <a:t>REVOKE REFERENCES ON persoana </a:t>
            </a:r>
          </a:p>
          <a:p>
            <a:r>
              <a:rPr lang="ro-RO"/>
              <a:t>FROM costel</a:t>
            </a:r>
            <a:endParaRPr lang="ro-RO"/>
          </a:p>
          <a:p>
            <a:r>
              <a:rPr lang="ro-RO"/>
              <a:t>CASCADE CONSTRAINTS;</a:t>
            </a:r>
          </a:p>
          <a:p>
            <a:pPr marL="0" indent="0">
              <a:buNone/>
            </a:pPr>
            <a:endParaRPr lang="ro-RO"/>
          </a:p>
          <a:p>
            <a:r>
              <a:rPr lang="ro-RO"/>
              <a:t>CASCADE CONSTRAINTS indică faptul că se va şterge orice restricţie de integritate referenţială definită asupra tabelului de către utilizatorul respectiv. </a:t>
            </a:r>
          </a:p>
          <a:p>
            <a:r>
              <a:rPr lang="ro-RO" err="1"/>
              <a:t>Opţiune folosită dacă privilegiul revocat este REFERENCES sau ALL PRIVILEGES şi dacă cel căruia i se revocă privilegiul a definit o restricţie de integritate referenţială asupra tabelului.</a:t>
            </a:r>
            <a:endParaRPr lang="en-RO"/>
          </a:p>
          <a:p>
            <a:endParaRPr lang="ro-RO"/>
          </a:p>
        </p:txBody>
      </p:sp>
    </p:spTree>
    <p:extLst>
      <p:ext uri="{BB962C8B-B14F-4D97-AF65-F5344CB8AC3E}">
        <p14:creationId xmlns:p14="http://schemas.microsoft.com/office/powerpoint/2010/main" val="39505956"/>
      </p:ext>
    </p:extLst>
  </p:cSld>
  <p:clrMapOvr>
    <a:masterClrMapping/>
  </p:clrMapOvr>
  <p:transition/>
  <p:timing/>
</p:sld>
</file>

<file path=ppt/slides/slide3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152BEAC-176C-6645-984E-BDFA31DF0F29}"/>
              </a:ext>
            </a:extLst>
          </p:cNvPr>
          <p:cNvSpPr>
            <a:spLocks noGrp="1"/>
          </p:cNvSpPr>
          <p:nvPr>
            <p:ph type="ctrTitle"/>
          </p:nvPr>
        </p:nvSpPr>
        <p:spPr/>
        <p:txBody>
          <a:bodyPr/>
          <a:lstStyle/>
          <a:p>
            <a:r>
              <a:rPr lang="ro-RO"/>
              <a:t>PL/SQL</a:t>
            </a:r>
          </a:p>
        </p:txBody>
      </p:sp>
      <p:sp>
        <p:nvSpPr>
          <p:cNvPr id="3" name="Subtitle 2">
            <a:extLst>
              <a:ext uri="{FF2B5EF4-FFF2-40B4-BE49-F238E27FC236}">
                <a16:creationId xmlns:a16="http://schemas.microsoft.com/office/drawing/2014/main" id="{5B664C70-02A0-4B4B-ADD2-BA833A16F8A4}"/>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2092538396"/>
      </p:ext>
    </p:extLst>
  </p:cSld>
  <p:clrMapOvr>
    <a:masterClrMapping/>
  </p:clrMapOvr>
  <p:transition/>
  <p:timing/>
</p:sld>
</file>

<file path=ppt/slides/slide3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453801E-D1C2-3A45-932D-8A45C5AE299E}"/>
              </a:ext>
            </a:extLst>
          </p:cNvPr>
          <p:cNvSpPr>
            <a:spLocks noGrp="1"/>
          </p:cNvSpPr>
          <p:nvPr>
            <p:ph type="title"/>
          </p:nvPr>
        </p:nvSpPr>
        <p:spPr/>
        <p:txBody>
          <a:bodyPr/>
          <a:lstStyle/>
          <a:p>
            <a:r>
              <a:rPr lang="ro-RO"/>
              <a:t>PL/SQL</a:t>
            </a:r>
          </a:p>
        </p:txBody>
      </p:sp>
      <p:sp>
        <p:nvSpPr>
          <p:cNvPr id="3" name="Content Placeholder 2">
            <a:extLst>
              <a:ext uri="{FF2B5EF4-FFF2-40B4-BE49-F238E27FC236}">
                <a16:creationId xmlns:a16="http://schemas.microsoft.com/office/drawing/2014/main" id="{95501AAD-879E-C443-88C9-B5C3B89D5A5C}"/>
              </a:ext>
            </a:extLst>
          </p:cNvPr>
          <p:cNvSpPr>
            <a:spLocks noGrp="1"/>
          </p:cNvSpPr>
          <p:nvPr>
            <p:ph idx="1"/>
          </p:nvPr>
        </p:nvSpPr>
        <p:spPr/>
        <p:txBody>
          <a:bodyPr/>
          <a:lstStyle/>
          <a:p>
            <a:r>
              <a:rPr lang="ro-RO"/>
              <a:t>PL/SQL (Procedural Language/ Structured Query Language) </a:t>
            </a:r>
          </a:p>
          <a:p>
            <a:r>
              <a:rPr lang="ro-RO"/>
              <a:t>Extensie a limbajului Oracle SQL. </a:t>
            </a:r>
          </a:p>
          <a:p>
            <a:r>
              <a:rPr lang="ro-RO"/>
              <a:t>Permite ca instrucţiunile SQL de interogare şi manipulare a datelor să fie incluse în blocuri sau unităţi procedurale de cod. </a:t>
            </a:r>
          </a:p>
          <a:p>
            <a:r>
              <a:rPr lang="ro-RO"/>
              <a:t>PL/SQL este un limbaj cu structură de bloc. </a:t>
            </a:r>
          </a:p>
          <a:p>
            <a:r>
              <a:rPr lang="ro-RO"/>
              <a:t>Folosit pentru a realiza proceduri, funcţii şi blocuri ce combină instrucţiunile SQL cu instrucţiunile procedurale.</a:t>
            </a:r>
          </a:p>
          <a:p>
            <a:endParaRPr lang="ro-RO"/>
          </a:p>
        </p:txBody>
      </p:sp>
    </p:spTree>
    <p:extLst>
      <p:ext uri="{BB962C8B-B14F-4D97-AF65-F5344CB8AC3E}">
        <p14:creationId xmlns:p14="http://schemas.microsoft.com/office/powerpoint/2010/main" val="396815673"/>
      </p:ext>
    </p:extLst>
  </p:cSld>
  <p:clrMapOvr>
    <a:masterClrMapping/>
  </p:clrMapOvr>
  <p:transition/>
  <p:timing/>
</p:sld>
</file>

<file path=ppt/slides/slide3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8E96F98-AB1A-124F-B0F5-A2417F301682}"/>
              </a:ext>
            </a:extLst>
          </p:cNvPr>
          <p:cNvSpPr>
            <a:spLocks noGrp="1"/>
          </p:cNvSpPr>
          <p:nvPr>
            <p:ph type="title"/>
          </p:nvPr>
        </p:nvSpPr>
        <p:spPr/>
        <p:txBody>
          <a:bodyPr/>
          <a:lstStyle/>
          <a:p>
            <a:r>
              <a:rPr lang="ro-RO"/>
              <a:t>Blocuri PL/SQL</a:t>
            </a:r>
          </a:p>
        </p:txBody>
      </p:sp>
      <p:sp>
        <p:nvSpPr>
          <p:cNvPr id="3" name="Content Placeholder 2">
            <a:extLst>
              <a:ext uri="{FF2B5EF4-FFF2-40B4-BE49-F238E27FC236}">
                <a16:creationId xmlns:a16="http://schemas.microsoft.com/office/drawing/2014/main" id="{046F1F3B-AB94-1C4F-ABBE-DCFD76F3271F}"/>
              </a:ext>
            </a:extLst>
          </p:cNvPr>
          <p:cNvSpPr>
            <a:spLocks noGrp="1"/>
          </p:cNvSpPr>
          <p:nvPr>
            <p:ph idx="1"/>
          </p:nvPr>
        </p:nvSpPr>
        <p:spPr/>
        <p:txBody>
          <a:bodyPr/>
          <a:lstStyle/>
          <a:p>
            <a:r>
              <a:rPr lang="ro-RO"/>
              <a:t>Blocurile anonime</a:t>
            </a:r>
          </a:p>
          <a:p>
            <a:r>
              <a:rPr lang="ro-RO"/>
              <a:t>Subprograme (proceduri , funcţii)</a:t>
            </a:r>
          </a:p>
          <a:p>
            <a:endParaRPr lang="ro-RO"/>
          </a:p>
          <a:p>
            <a:endParaRPr lang="ro-RO"/>
          </a:p>
        </p:txBody>
      </p:sp>
    </p:spTree>
    <p:extLst>
      <p:ext uri="{BB962C8B-B14F-4D97-AF65-F5344CB8AC3E}">
        <p14:creationId xmlns:p14="http://schemas.microsoft.com/office/powerpoint/2010/main" val="1287311180"/>
      </p:ext>
    </p:extLst>
  </p:cSld>
  <p:clrMapOvr>
    <a:masterClrMapping/>
  </p:clrMapOvr>
  <p:transition/>
  <p:timing/>
</p:sld>
</file>

<file path=ppt/slides/slide3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4061B89-E34F-D440-A244-C8105F50ED09}"/>
              </a:ext>
            </a:extLst>
          </p:cNvPr>
          <p:cNvSpPr>
            <a:spLocks noGrp="1"/>
          </p:cNvSpPr>
          <p:nvPr>
            <p:ph type="title"/>
          </p:nvPr>
        </p:nvSpPr>
        <p:spPr/>
        <p:txBody>
          <a:bodyPr/>
          <a:lstStyle/>
          <a:p>
            <a:r>
              <a:rPr lang="en-GB"/>
              <a:t>Bloc anonim</a:t>
            </a:r>
            <a:endParaRPr lang="ro-RO"/>
          </a:p>
        </p:txBody>
      </p:sp>
      <p:sp>
        <p:nvSpPr>
          <p:cNvPr id="7" name="Content Placeholder 6">
            <a:extLst>
              <a:ext uri="{FF2B5EF4-FFF2-40B4-BE49-F238E27FC236}">
                <a16:creationId xmlns:a16="http://schemas.microsoft.com/office/drawing/2014/main" id="{C0FD21BB-36C5-584B-9882-BDE4936D59C9}"/>
              </a:ext>
            </a:extLst>
          </p:cNvPr>
          <p:cNvSpPr>
            <a:spLocks noGrp="1"/>
          </p:cNvSpPr>
          <p:nvPr>
            <p:ph idx="1"/>
          </p:nvPr>
        </p:nvSpPr>
        <p:spPr/>
        <p:txBody>
          <a:bodyPr/>
          <a:lstStyle/>
          <a:p>
            <a:pPr>
              <a:spcAft>
                <a:spcPct val="0"/>
              </a:spcAft>
            </a:pPr>
            <a:r>
              <a:rPr lang="en-GB">
                <a:latin typeface="Times New Roman" panose="02020603050405020304" pitchFamily="18" charset="0"/>
                <a:ea typeface="Times New Roman" panose="02020603050405020304" pitchFamily="18" charset="0"/>
              </a:rPr>
              <a:t>[DECLARE]</a:t>
            </a:r>
            <a:endParaRPr lang="ro-RO">
              <a:effectLst/>
              <a:latin typeface="Times New Roman" panose="02020603050405020304" pitchFamily="18" charset="0"/>
              <a:ea typeface="Times New Roman" panose="02020603050405020304" pitchFamily="18" charset="0"/>
            </a:endParaRPr>
          </a:p>
          <a:p>
            <a:pPr marL="0" indent="0">
              <a:spcAft>
                <a:spcPct val="0"/>
              </a:spcAft>
              <a:buNone/>
            </a:pP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BEGIN</a:t>
            </a:r>
            <a:endParaRPr lang="ro-RO">
              <a:effectLst/>
              <a:latin typeface="Times New Roman" panose="02020603050405020304" pitchFamily="18" charset="0"/>
              <a:ea typeface="Times New Roman" panose="02020603050405020304" pitchFamily="18" charset="0"/>
            </a:endParaRPr>
          </a:p>
          <a:p>
            <a:pPr indent="457200">
              <a:spcAft>
                <a:spcPct val="0"/>
              </a:spcAft>
            </a:pPr>
            <a:r>
              <a:rPr lang="en-GB" err="1">
                <a:effectLst/>
                <a:latin typeface="Times New Roman" panose="02020603050405020304" pitchFamily="18" charset="0"/>
                <a:ea typeface="Times New Roman" panose="02020603050405020304" pitchFamily="18" charset="0"/>
              </a:rPr>
              <a:t>Instrucţiuni</a:t>
            </a: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[EXCEPTION]</a:t>
            </a:r>
            <a:endParaRPr lang="ro-RO">
              <a:effectLst/>
              <a:latin typeface="Times New Roman" panose="02020603050405020304" pitchFamily="18" charset="0"/>
              <a:ea typeface="Times New Roman" panose="02020603050405020304" pitchFamily="18" charset="0"/>
            </a:endParaRPr>
          </a:p>
          <a:p>
            <a:pPr indent="457200">
              <a:spcAft>
                <a:spcPct val="0"/>
              </a:spcAft>
            </a:pPr>
            <a:r>
              <a:rPr lang="en-GB">
                <a:effectLst/>
                <a:latin typeface="Times New Roman" panose="02020603050405020304" pitchFamily="18" charset="0"/>
                <a:ea typeface="Times New Roman" panose="02020603050405020304" pitchFamily="18" charset="0"/>
              </a:rPr>
              <a:t>[Instrucţiuni]</a:t>
            </a: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END;</a:t>
            </a:r>
            <a:endParaRPr lang="ro-RO">
              <a:effectLst/>
              <a:latin typeface="Times New Roman" panose="02020603050405020304" pitchFamily="18" charset="0"/>
              <a:ea typeface="Times New Roman" panose="02020603050405020304" pitchFamily="18" charset="0"/>
            </a:endParaRPr>
          </a:p>
          <a:p>
            <a:endParaRPr lang="ro-RO"/>
          </a:p>
        </p:txBody>
      </p:sp>
    </p:spTree>
    <p:extLst>
      <p:ext uri="{BB962C8B-B14F-4D97-AF65-F5344CB8AC3E}">
        <p14:creationId xmlns:p14="http://schemas.microsoft.com/office/powerpoint/2010/main" val="661784463"/>
      </p:ext>
    </p:extLst>
  </p:cSld>
  <p:clrMapOvr>
    <a:masterClrMapping/>
  </p:clrMapOvr>
  <p:transition/>
  <p:timing/>
</p:sld>
</file>

<file path=ppt/slides/slide3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5586764-41A9-2C4A-B7FB-332DC10E905B}"/>
              </a:ext>
            </a:extLst>
          </p:cNvPr>
          <p:cNvSpPr>
            <a:spLocks noGrp="1"/>
          </p:cNvSpPr>
          <p:nvPr>
            <p:ph type="title"/>
          </p:nvPr>
        </p:nvSpPr>
        <p:spPr/>
        <p:txBody>
          <a:bodyPr/>
          <a:lstStyle/>
          <a:p>
            <a:r>
              <a:rPr lang="ro-RO"/>
              <a:t>Procedura</a:t>
            </a:r>
          </a:p>
        </p:txBody>
      </p:sp>
      <p:sp>
        <p:nvSpPr>
          <p:cNvPr id="4" name="Content Placeholder 3">
            <a:extLst>
              <a:ext uri="{FF2B5EF4-FFF2-40B4-BE49-F238E27FC236}">
                <a16:creationId xmlns:a16="http://schemas.microsoft.com/office/drawing/2014/main" id="{72BC2596-338C-AC4D-8729-6DC4BA8A4C4E}"/>
              </a:ext>
            </a:extLst>
          </p:cNvPr>
          <p:cNvSpPr>
            <a:spLocks noGrp="1" noChangeAspect="1" noEditPoints="1" noChangeArrowheads="1" noChangeShapeType="1" noTextEdit="1"/>
          </p:cNvSpPr>
          <p:nvPr>
            <p:ph idx="1"/>
          </p:nvPr>
        </p:nvSpPr>
        <p:spPr bwMode="auto">
          <a:xfrm>
            <a:off x="838200" y="1825625"/>
            <a:ext cx="10515600" cy="4351338"/>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12700" tIns="12700" rIns="12700" bIns="12700" anchor="t" anchorCtr="0" upright="1">
            <a:noAutofit/>
          </a:bodyPr>
          <a:lstStyle/>
          <a:p>
            <a:pPr>
              <a:spcAft>
                <a:spcPct val="0"/>
              </a:spcAft>
            </a:pPr>
            <a:r>
              <a:rPr lang="en-GB">
                <a:effectLst/>
                <a:latin typeface="Times New Roman" panose="02020603050405020304" pitchFamily="18" charset="0"/>
                <a:ea typeface="Times New Roman" panose="02020603050405020304" pitchFamily="18" charset="0"/>
              </a:rPr>
              <a:t>PROCEDURE nume </a:t>
            </a:r>
            <a:r>
              <a:rPr lang="en-US">
                <a:effectLst/>
                <a:latin typeface="Times New Roman" panose="02020603050405020304" pitchFamily="18" charset="0"/>
                <a:ea typeface="Times New Roman" panose="02020603050405020304" pitchFamily="18" charset="0"/>
              </a:rPr>
              <a:t>[list</a:t>
            </a:r>
            <a:r>
              <a:rPr lang="ro-RO">
                <a:effectLst/>
                <a:latin typeface="Times New Roman" panose="02020603050405020304" pitchFamily="18" charset="0"/>
                <a:ea typeface="Times New Roman" panose="02020603050405020304" pitchFamily="18" charset="0"/>
              </a:rPr>
              <a:t>ă argumente</a:t>
            </a:r>
            <a:r>
              <a:rPr lang="en-US">
                <a:effectLst/>
                <a:latin typeface="Times New Roman" panose="02020603050405020304" pitchFamily="18" charset="0"/>
                <a:ea typeface="Times New Roman" panose="02020603050405020304" pitchFamily="18" charset="0"/>
              </a:rPr>
              <a:t>]</a:t>
            </a: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IS</a:t>
            </a:r>
            <a:endParaRPr lang="ro-RO">
              <a:effectLst/>
              <a:latin typeface="Times New Roman" panose="02020603050405020304" pitchFamily="18" charset="0"/>
              <a:ea typeface="Times New Roman" panose="02020603050405020304" pitchFamily="18" charset="0"/>
            </a:endParaRPr>
          </a:p>
          <a:p>
            <a:pPr indent="457200">
              <a:spcAft>
                <a:spcPct val="0"/>
              </a:spcAft>
            </a:pPr>
            <a:r>
              <a:rPr lang="en-US">
                <a:effectLst/>
                <a:latin typeface="Times New Roman" panose="02020603050405020304" pitchFamily="18" charset="0"/>
                <a:ea typeface="Times New Roman" panose="02020603050405020304" pitchFamily="18" charset="0"/>
              </a:rPr>
              <a:t>[declarare variabile locale]</a:t>
            </a: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BEGIN</a:t>
            </a:r>
            <a:endParaRPr lang="ro-RO">
              <a:effectLst/>
              <a:latin typeface="Times New Roman" panose="02020603050405020304" pitchFamily="18" charset="0"/>
              <a:ea typeface="Times New Roman" panose="02020603050405020304" pitchFamily="18" charset="0"/>
            </a:endParaRPr>
          </a:p>
          <a:p>
            <a:pPr indent="457200">
              <a:spcAft>
                <a:spcPct val="0"/>
              </a:spcAft>
            </a:pPr>
            <a:r>
              <a:rPr lang="en-GB" err="1">
                <a:effectLst/>
                <a:latin typeface="Times New Roman" panose="02020603050405020304" pitchFamily="18" charset="0"/>
                <a:ea typeface="Times New Roman" panose="02020603050405020304" pitchFamily="18" charset="0"/>
              </a:rPr>
              <a:t>Instrucţiuni</a:t>
            </a: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[EXCEPTION]</a:t>
            </a:r>
            <a:endParaRPr lang="ro-RO">
              <a:effectLst/>
              <a:latin typeface="Times New Roman" panose="02020603050405020304" pitchFamily="18" charset="0"/>
              <a:ea typeface="Times New Roman" panose="02020603050405020304" pitchFamily="18" charset="0"/>
            </a:endParaRPr>
          </a:p>
          <a:p>
            <a:pPr indent="457200">
              <a:spcAft>
                <a:spcPct val="0"/>
              </a:spcAft>
            </a:pPr>
            <a:r>
              <a:rPr lang="en-GB">
                <a:effectLst/>
                <a:latin typeface="Times New Roman" panose="02020603050405020304" pitchFamily="18" charset="0"/>
                <a:ea typeface="Times New Roman" panose="02020603050405020304" pitchFamily="18" charset="0"/>
              </a:rPr>
              <a:t>[Instrucţiuni]</a:t>
            </a:r>
            <a:endParaRPr lang="ro-RO">
              <a:effectLst/>
              <a:latin typeface="Times New Roman" panose="02020603050405020304" pitchFamily="18" charset="0"/>
              <a:ea typeface="Times New Roman" panose="02020603050405020304" pitchFamily="18" charset="0"/>
            </a:endParaRPr>
          </a:p>
          <a:p>
            <a:pPr>
              <a:spcAft>
                <a:spcPct val="0"/>
              </a:spcAft>
            </a:pPr>
            <a:r>
              <a:rPr lang="en-GB">
                <a:effectLst/>
                <a:latin typeface="Times New Roman" panose="02020603050405020304" pitchFamily="18" charset="0"/>
                <a:ea typeface="Times New Roman" panose="02020603050405020304" pitchFamily="18" charset="0"/>
              </a:rPr>
              <a:t>END;</a:t>
            </a:r>
            <a:endParaRPr lang="ro-RO">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1840100"/>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2213E1D-D86D-8E4A-A3EC-A4B83B75431B}"/>
              </a:ext>
            </a:extLst>
          </p:cNvPr>
          <p:cNvSpPr>
            <a:spLocks noGrp="1"/>
          </p:cNvSpPr>
          <p:nvPr>
            <p:ph type="title"/>
          </p:nvPr>
        </p:nvSpPr>
        <p:spPr/>
        <p:txBody>
          <a:bodyPr/>
          <a:lstStyle/>
          <a:p>
            <a:r>
              <a:rPr lang="ro-RO"/>
              <a:t>Chei naturale vs chei artificiale</a:t>
            </a:r>
          </a:p>
        </p:txBody>
      </p:sp>
      <p:sp>
        <p:nvSpPr>
          <p:cNvPr id="3" name="Content Placeholder 2">
            <a:extLst>
              <a:ext uri="{FF2B5EF4-FFF2-40B4-BE49-F238E27FC236}">
                <a16:creationId xmlns:a16="http://schemas.microsoft.com/office/drawing/2014/main" id="{0CA0F5B0-DDBE-E141-89A2-7AC63B167D27}"/>
              </a:ext>
            </a:extLst>
          </p:cNvPr>
          <p:cNvSpPr>
            <a:spLocks noGrp="1"/>
          </p:cNvSpPr>
          <p:nvPr>
            <p:ph idx="1"/>
          </p:nvPr>
        </p:nvSpPr>
        <p:spPr/>
        <p:txBody>
          <a:bodyPr/>
          <a:lstStyle/>
          <a:p>
            <a:r>
              <a:rPr lang="ro-RO"/>
              <a:t>Avantaje ale cheilor primare artificiale </a:t>
            </a:r>
          </a:p>
          <a:p>
            <a:pPr lvl="1"/>
            <a:r>
              <a:rPr lang="ro-RO"/>
              <a:t>Stabilitatea</a:t>
            </a:r>
          </a:p>
          <a:p>
            <a:pPr lvl="1"/>
            <a:r>
              <a:rPr lang="ro-RO"/>
              <a:t>Simplitatea</a:t>
            </a:r>
          </a:p>
          <a:p>
            <a:pPr lvl="1"/>
            <a:r>
              <a:rPr lang="ro-RO"/>
              <a:t>Nu prezintă ambiguităţi</a:t>
            </a:r>
            <a:endParaRPr lang="ro-RO"/>
          </a:p>
          <a:p>
            <a:pPr lvl="1"/>
            <a:r>
              <a:rPr lang="ro-RO"/>
              <a:t>Elimină valorile Null</a:t>
            </a:r>
            <a:endParaRPr lang="ro-RO"/>
          </a:p>
        </p:txBody>
      </p:sp>
    </p:spTree>
    <p:extLst>
      <p:ext uri="{BB962C8B-B14F-4D97-AF65-F5344CB8AC3E}">
        <p14:creationId xmlns:p14="http://schemas.microsoft.com/office/powerpoint/2010/main" val="1436585011"/>
      </p:ext>
    </p:extLst>
  </p:cSld>
  <p:clrMapOvr>
    <a:masterClrMapping/>
  </p:clrMapOvr>
  <p:transition/>
  <p:timing/>
</p:sld>
</file>

<file path=ppt/slides/slide3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69A1392-12CC-984F-AD53-298E21D4E95A}"/>
              </a:ext>
            </a:extLst>
          </p:cNvPr>
          <p:cNvSpPr>
            <a:spLocks noGrp="1"/>
          </p:cNvSpPr>
          <p:nvPr>
            <p:ph type="title"/>
          </p:nvPr>
        </p:nvSpPr>
        <p:spPr/>
        <p:txBody>
          <a:bodyPr/>
          <a:lstStyle/>
          <a:p>
            <a:r>
              <a:rPr lang="ro-RO" err="1"/>
              <a:t>Functie</a:t>
            </a:r>
            <a:endParaRPr lang="ro-RO"/>
          </a:p>
        </p:txBody>
      </p:sp>
      <p:sp>
        <p:nvSpPr>
          <p:cNvPr id="4" name="Content Placeholder 3">
            <a:extLst>
              <a:ext uri="{FF2B5EF4-FFF2-40B4-BE49-F238E27FC236}">
                <a16:creationId xmlns:a16="http://schemas.microsoft.com/office/drawing/2014/main" id="{41659587-7870-034B-BFB8-9C0996A781C4}"/>
              </a:ext>
            </a:extLst>
          </p:cNvPr>
          <p:cNvSpPr>
            <a:spLocks noGrp="1" noChangeAspect="1" noEditPoints="1" noChangeArrowheads="1" noChangeShapeType="1" noTextEdit="1"/>
          </p:cNvSpPr>
          <p:nvPr>
            <p:ph idx="1"/>
          </p:nvPr>
        </p:nvSpPr>
        <p:spPr bwMode="auto">
          <a:xfrm>
            <a:off x="838200" y="1825625"/>
            <a:ext cx="10515600" cy="4351338"/>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12700" tIns="12700" rIns="12700" bIns="12700" anchor="t" anchorCtr="0" upright="1">
            <a:noAutofit/>
          </a:bodyPr>
          <a:lstStyle/>
          <a:p>
            <a:pPr>
              <a:spcAft>
                <a:spcPct val="0"/>
              </a:spcAft>
            </a:pPr>
            <a:r>
              <a:rPr lang="en-GB" sz="2000">
                <a:effectLst/>
                <a:latin typeface="Times New Roman" panose="02020603050405020304" pitchFamily="18" charset="0"/>
                <a:ea typeface="Times New Roman" panose="02020603050405020304" pitchFamily="18" charset="0"/>
              </a:rPr>
              <a:t>FUNCTION nume </a:t>
            </a:r>
            <a:r>
              <a:rPr lang="en-US" sz="2000">
                <a:effectLst/>
                <a:latin typeface="Times New Roman" panose="02020603050405020304" pitchFamily="18" charset="0"/>
                <a:ea typeface="Times New Roman" panose="02020603050405020304" pitchFamily="18" charset="0"/>
              </a:rPr>
              <a:t>[list</a:t>
            </a:r>
            <a:r>
              <a:rPr lang="ro-RO" sz="2000">
                <a:effectLst/>
                <a:latin typeface="Times New Roman" panose="02020603050405020304" pitchFamily="18" charset="0"/>
                <a:ea typeface="Times New Roman" panose="02020603050405020304" pitchFamily="18" charset="0"/>
              </a:rPr>
              <a:t>ă argumente</a:t>
            </a:r>
            <a:r>
              <a:rPr lang="en-US" sz="2000">
                <a:effectLst/>
                <a:latin typeface="Times New Roman" panose="02020603050405020304" pitchFamily="18" charset="0"/>
                <a:ea typeface="Times New Roman" panose="02020603050405020304" pitchFamily="18" charset="0"/>
              </a:rPr>
              <a:t>]</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RETURN tipul_dat</a:t>
            </a:r>
            <a:r>
              <a:rPr lang="ro-RO" sz="2000" err="1">
                <a:effectLst/>
                <a:latin typeface="Times New Roman" panose="02020603050405020304" pitchFamily="18" charset="0"/>
                <a:ea typeface="Times New Roman" panose="02020603050405020304" pitchFamily="18" charset="0"/>
              </a:rPr>
              <a:t>ă_returnată</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IS</a:t>
            </a:r>
            <a:endParaRPr lang="ro-RO" sz="2000">
              <a:effectLst/>
              <a:latin typeface="Times New Roman" panose="02020603050405020304" pitchFamily="18" charset="0"/>
              <a:ea typeface="Times New Roman" panose="02020603050405020304" pitchFamily="18" charset="0"/>
            </a:endParaRPr>
          </a:p>
          <a:p>
            <a:pPr indent="457200">
              <a:spcAft>
                <a:spcPct val="0"/>
              </a:spcAft>
            </a:pPr>
            <a:r>
              <a:rPr lang="en-US" sz="2000">
                <a:effectLst/>
                <a:latin typeface="Times New Roman" panose="02020603050405020304" pitchFamily="18" charset="0"/>
                <a:ea typeface="Times New Roman" panose="02020603050405020304" pitchFamily="18" charset="0"/>
              </a:rPr>
              <a:t>[declarare variabile locale]</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BEGIN</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	Instrucţiuni;</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	RETURN rezultat;</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[EXCEPTION]</a:t>
            </a:r>
            <a:endParaRPr lang="ro-RO" sz="2000">
              <a:effectLst/>
              <a:latin typeface="Times New Roman" panose="02020603050405020304" pitchFamily="18" charset="0"/>
              <a:ea typeface="Times New Roman" panose="02020603050405020304" pitchFamily="18" charset="0"/>
            </a:endParaRPr>
          </a:p>
          <a:p>
            <a:pPr indent="457200">
              <a:spcAft>
                <a:spcPct val="0"/>
              </a:spcAft>
            </a:pPr>
            <a:r>
              <a:rPr lang="en-GB" sz="2000">
                <a:effectLst/>
                <a:latin typeface="Times New Roman" panose="02020603050405020304" pitchFamily="18" charset="0"/>
                <a:ea typeface="Times New Roman" panose="02020603050405020304" pitchFamily="18" charset="0"/>
              </a:rPr>
              <a:t>[Instrucţiuni;</a:t>
            </a:r>
            <a:endParaRPr lang="ro-RO" sz="2000">
              <a:effectLst/>
              <a:latin typeface="Times New Roman" panose="02020603050405020304" pitchFamily="18" charset="0"/>
              <a:ea typeface="Times New Roman" panose="02020603050405020304" pitchFamily="18" charset="0"/>
            </a:endParaRPr>
          </a:p>
          <a:p>
            <a:pPr indent="457200">
              <a:spcAft>
                <a:spcPct val="0"/>
              </a:spcAft>
            </a:pPr>
            <a:r>
              <a:rPr lang="en-GB" sz="2000">
                <a:effectLst/>
                <a:latin typeface="Times New Roman" panose="02020603050405020304" pitchFamily="18" charset="0"/>
                <a:ea typeface="Times New Roman" panose="02020603050405020304" pitchFamily="18" charset="0"/>
              </a:rPr>
              <a:t>RETURN rezultat;]</a:t>
            </a:r>
            <a:endParaRPr lang="ro-RO" sz="2000">
              <a:effectLst/>
              <a:latin typeface="Times New Roman" panose="02020603050405020304" pitchFamily="18" charset="0"/>
              <a:ea typeface="Times New Roman" panose="02020603050405020304" pitchFamily="18" charset="0"/>
            </a:endParaRPr>
          </a:p>
          <a:p>
            <a:pPr>
              <a:spcAft>
                <a:spcPct val="0"/>
              </a:spcAft>
            </a:pPr>
            <a:r>
              <a:rPr lang="en-GB" sz="2000">
                <a:effectLst/>
                <a:latin typeface="Times New Roman" panose="02020603050405020304" pitchFamily="18" charset="0"/>
                <a:ea typeface="Times New Roman" panose="02020603050405020304" pitchFamily="18" charset="0"/>
              </a:rPr>
              <a:t>END;</a:t>
            </a:r>
            <a:endParaRPr lang="ro-RO"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65049"/>
      </p:ext>
    </p:extLst>
  </p:cSld>
  <p:clrMapOvr>
    <a:masterClrMapping/>
  </p:clrMapOvr>
  <p:transition/>
  <p:timing/>
</p:sld>
</file>

<file path=ppt/slides/slide3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3EB800C-9655-4D47-9B91-0209F12F5903}"/>
              </a:ext>
            </a:extLst>
          </p:cNvPr>
          <p:cNvSpPr>
            <a:spLocks noGrp="1"/>
          </p:cNvSpPr>
          <p:nvPr>
            <p:ph type="title"/>
          </p:nvPr>
        </p:nvSpPr>
        <p:spPr/>
        <p:txBody>
          <a:bodyPr/>
          <a:lstStyle/>
          <a:p>
            <a:r>
              <a:rPr lang="ro-RO"/>
              <a:t>Atributul %TYPE</a:t>
            </a:r>
          </a:p>
        </p:txBody>
      </p:sp>
      <p:sp>
        <p:nvSpPr>
          <p:cNvPr id="3" name="Content Placeholder 2">
            <a:extLst>
              <a:ext uri="{FF2B5EF4-FFF2-40B4-BE49-F238E27FC236}">
                <a16:creationId xmlns:a16="http://schemas.microsoft.com/office/drawing/2014/main" id="{E983E209-ADA0-CF44-ACAE-59EC3F49F9FD}"/>
              </a:ext>
            </a:extLst>
          </p:cNvPr>
          <p:cNvSpPr>
            <a:spLocks noGrp="1"/>
          </p:cNvSpPr>
          <p:nvPr>
            <p:ph idx="1"/>
          </p:nvPr>
        </p:nvSpPr>
        <p:spPr/>
        <p:txBody>
          <a:bodyPr/>
          <a:lstStyle/>
          <a:p>
            <a:r>
              <a:rPr lang="ro-RO"/>
              <a:t>În momentul declarării variabilelor PL/SQL cu scopul de a stoca valorile unei coloane trebuie să avem grijă ca variabila să aibă acelaşi tip de dată cu coloana tabelului. </a:t>
            </a:r>
          </a:p>
          <a:p>
            <a:r>
              <a:rPr lang="ro-RO"/>
              <a:t>Dacă nu se îndeplineşte această condiţie va fi semnalată o eroare în momentul execuţiei. </a:t>
            </a:r>
          </a:p>
          <a:p>
            <a:r>
              <a:rPr lang="ro-RO"/>
              <a:t>Utilizând atributul %TYPE putem atribui unei variabile tipul şi mărimea coloanei aşa cum este definită în dicţionarul de date. </a:t>
            </a:r>
          </a:p>
          <a:p>
            <a:endParaRPr lang="ro-RO"/>
          </a:p>
        </p:txBody>
      </p:sp>
    </p:spTree>
    <p:extLst>
      <p:ext uri="{BB962C8B-B14F-4D97-AF65-F5344CB8AC3E}">
        <p14:creationId xmlns:p14="http://schemas.microsoft.com/office/powerpoint/2010/main" val="1771376873"/>
      </p:ext>
    </p:extLst>
  </p:cSld>
  <p:clrMapOvr>
    <a:masterClrMapping/>
  </p:clrMapOvr>
  <p:transition/>
  <p:timing/>
</p:sld>
</file>

<file path=ppt/slides/slide3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3EB800C-9655-4D47-9B91-0209F12F5903}"/>
              </a:ext>
            </a:extLst>
          </p:cNvPr>
          <p:cNvSpPr>
            <a:spLocks noGrp="1"/>
          </p:cNvSpPr>
          <p:nvPr>
            <p:ph type="title"/>
          </p:nvPr>
        </p:nvSpPr>
        <p:spPr/>
        <p:txBody>
          <a:bodyPr/>
          <a:lstStyle/>
          <a:p>
            <a:r>
              <a:rPr lang="ro-RO"/>
              <a:t>Atributul %TYPE - exemplu</a:t>
            </a:r>
          </a:p>
        </p:txBody>
      </p:sp>
      <p:sp>
        <p:nvSpPr>
          <p:cNvPr id="3" name="Content Placeholder 2">
            <a:extLst>
              <a:ext uri="{FF2B5EF4-FFF2-40B4-BE49-F238E27FC236}">
                <a16:creationId xmlns:a16="http://schemas.microsoft.com/office/drawing/2014/main" id="{E983E209-ADA0-CF44-ACAE-59EC3F49F9FD}"/>
              </a:ext>
            </a:extLst>
          </p:cNvPr>
          <p:cNvSpPr>
            <a:spLocks noGrp="1"/>
          </p:cNvSpPr>
          <p:nvPr>
            <p:ph idx="1"/>
          </p:nvPr>
        </p:nvSpPr>
        <p:spPr/>
        <p:txBody>
          <a:bodyPr>
            <a:normAutofit lnSpcReduction="10000"/>
          </a:bodyPr>
          <a:lstStyle/>
          <a:p>
            <a:r>
              <a:rPr lang="ro-RO"/>
              <a:t>DECLARE</a:t>
            </a:r>
          </a:p>
          <a:p>
            <a:r>
              <a:rPr lang="ro-RO"/>
              <a:t>	v_nume	angajati.nume%TYPE;</a:t>
            </a:r>
          </a:p>
          <a:p>
            <a:r>
              <a:rPr lang="ro-RO"/>
              <a:t>	v_salariu	angajati.salariu%TYPE;</a:t>
            </a:r>
          </a:p>
          <a:p>
            <a:r>
              <a:rPr lang="ro-RO"/>
              <a:t>BEGIN</a:t>
            </a:r>
          </a:p>
          <a:p>
            <a:r>
              <a:rPr lang="ro-RO"/>
              <a:t>	SELECT nume, salariu</a:t>
            </a:r>
          </a:p>
          <a:p>
            <a:r>
              <a:rPr lang="ro-RO"/>
              <a:t>	INTO v_nume, v_salariu</a:t>
            </a:r>
            <a:endParaRPr lang="ro-RO"/>
          </a:p>
          <a:p>
            <a:r>
              <a:rPr lang="ro-RO"/>
              <a:t>	FROM angajati;</a:t>
            </a:r>
          </a:p>
          <a:p>
            <a:r>
              <a:rPr lang="ro-RO"/>
              <a:t>	-- alte acţiuni</a:t>
            </a:r>
            <a:endParaRPr lang="ro-RO"/>
          </a:p>
          <a:p>
            <a:r>
              <a:rPr lang="ro-RO"/>
              <a:t>END; </a:t>
            </a:r>
            <a:endParaRPr lang="ro-RO"/>
          </a:p>
        </p:txBody>
      </p:sp>
    </p:spTree>
    <p:extLst>
      <p:ext uri="{BB962C8B-B14F-4D97-AF65-F5344CB8AC3E}">
        <p14:creationId xmlns:p14="http://schemas.microsoft.com/office/powerpoint/2010/main" val="1317653997"/>
      </p:ext>
    </p:extLst>
  </p:cSld>
  <p:clrMapOvr>
    <a:masterClrMapping/>
  </p:clrMapOvr>
  <p:transition/>
  <p:timing/>
</p:sld>
</file>

<file path=ppt/slides/slide3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3EB800C-9655-4D47-9B91-0209F12F5903}"/>
              </a:ext>
            </a:extLst>
          </p:cNvPr>
          <p:cNvSpPr>
            <a:spLocks noGrp="1"/>
          </p:cNvSpPr>
          <p:nvPr>
            <p:ph type="title"/>
          </p:nvPr>
        </p:nvSpPr>
        <p:spPr/>
        <p:txBody>
          <a:bodyPr/>
          <a:lstStyle/>
          <a:p>
            <a:r>
              <a:rPr lang="ro-RO"/>
              <a:t>Atributul %ROWTYPE </a:t>
            </a:r>
            <a:endParaRPr lang="ro-RO"/>
          </a:p>
        </p:txBody>
      </p:sp>
      <p:sp>
        <p:nvSpPr>
          <p:cNvPr id="3" name="Content Placeholder 2">
            <a:extLst>
              <a:ext uri="{FF2B5EF4-FFF2-40B4-BE49-F238E27FC236}">
                <a16:creationId xmlns:a16="http://schemas.microsoft.com/office/drawing/2014/main" id="{E983E209-ADA0-CF44-ACAE-59EC3F49F9FD}"/>
              </a:ext>
            </a:extLst>
          </p:cNvPr>
          <p:cNvSpPr>
            <a:spLocks noGrp="1"/>
          </p:cNvSpPr>
          <p:nvPr>
            <p:ph idx="1"/>
          </p:nvPr>
        </p:nvSpPr>
        <p:spPr/>
        <p:txBody>
          <a:bodyPr>
            <a:normAutofit/>
          </a:bodyPr>
          <a:lstStyle/>
          <a:p>
            <a:r>
              <a:rPr lang="ro-RO"/>
              <a:t>O variabilă de tip înregistrare PL/SQL conţine o colecţie de câmpuri diferite, fiecare câmp putând fi adresat în mod individual. </a:t>
            </a:r>
          </a:p>
          <a:p>
            <a:r>
              <a:rPr lang="ro-RO"/>
              <a:t>Variabila de tip înregistrare este foarte folositoare atunci când se doreşte extragerea unui rând dintr-un tabel în vederea procesării lui într-un program PL/SQL (în special în cursoare). </a:t>
            </a:r>
          </a:p>
          <a:p>
            <a:r>
              <a:rPr lang="ro-RO"/>
              <a:t>Pentru a declara o variabilă de tip înregistrare se foloseşte atributul %ROWTYPE</a:t>
            </a:r>
          </a:p>
        </p:txBody>
      </p:sp>
    </p:spTree>
    <p:extLst>
      <p:ext uri="{BB962C8B-B14F-4D97-AF65-F5344CB8AC3E}">
        <p14:creationId xmlns:p14="http://schemas.microsoft.com/office/powerpoint/2010/main" val="1186831122"/>
      </p:ext>
    </p:extLst>
  </p:cSld>
  <p:clrMapOvr>
    <a:masterClrMapping/>
  </p:clrMapOvr>
  <p:transition/>
  <p:timing/>
</p:sld>
</file>

<file path=ppt/slides/slide3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3EB800C-9655-4D47-9B91-0209F12F5903}"/>
              </a:ext>
            </a:extLst>
          </p:cNvPr>
          <p:cNvSpPr>
            <a:spLocks noGrp="1"/>
          </p:cNvSpPr>
          <p:nvPr>
            <p:ph type="title"/>
          </p:nvPr>
        </p:nvSpPr>
        <p:spPr/>
        <p:txBody>
          <a:bodyPr/>
          <a:lstStyle/>
          <a:p>
            <a:r>
              <a:rPr lang="ro-RO"/>
              <a:t>Atributul %ROWTYPE - exemplu</a:t>
            </a:r>
          </a:p>
        </p:txBody>
      </p:sp>
      <p:sp>
        <p:nvSpPr>
          <p:cNvPr id="3" name="Content Placeholder 2">
            <a:extLst>
              <a:ext uri="{FF2B5EF4-FFF2-40B4-BE49-F238E27FC236}">
                <a16:creationId xmlns:a16="http://schemas.microsoft.com/office/drawing/2014/main" id="{E983E209-ADA0-CF44-ACAE-59EC3F49F9FD}"/>
              </a:ext>
            </a:extLst>
          </p:cNvPr>
          <p:cNvSpPr>
            <a:spLocks noGrp="1"/>
          </p:cNvSpPr>
          <p:nvPr>
            <p:ph idx="1"/>
          </p:nvPr>
        </p:nvSpPr>
        <p:spPr/>
        <p:txBody>
          <a:bodyPr>
            <a:normAutofit/>
          </a:bodyPr>
          <a:lstStyle/>
          <a:p>
            <a:r>
              <a:rPr lang="ro-RO"/>
              <a:t>DECLARE</a:t>
            </a:r>
          </a:p>
          <a:p>
            <a:r>
              <a:rPr lang="ro-RO"/>
              <a:t>	angajat_inreg		angajati%ROWTYPE;</a:t>
            </a:r>
          </a:p>
          <a:p>
            <a:pPr marL="457200" lvl="1" indent="0">
              <a:buNone/>
            </a:pPr>
            <a:r>
              <a:rPr lang="ro-RO"/>
              <a:t>       ....</a:t>
            </a:r>
          </a:p>
          <a:p>
            <a:r>
              <a:rPr lang="ro-RO"/>
              <a:t>BEGIN</a:t>
            </a:r>
          </a:p>
          <a:p>
            <a:r>
              <a:rPr lang="ro-RO"/>
              <a:t>	SELECT * INTO angajat_inreg</a:t>
            </a:r>
            <a:endParaRPr lang="ro-RO"/>
          </a:p>
          <a:p>
            <a:r>
              <a:rPr lang="ro-RO"/>
              <a:t>	FROM angajati WHERE cod=101;</a:t>
            </a:r>
          </a:p>
          <a:p>
            <a:r>
              <a:rPr lang="ro-RO"/>
              <a:t>	-- alte acţiuni;</a:t>
            </a:r>
          </a:p>
          <a:p>
            <a:r>
              <a:rPr lang="ro-RO"/>
              <a:t>END;</a:t>
            </a:r>
          </a:p>
          <a:p>
            <a:endParaRPr lang="ro-RO"/>
          </a:p>
        </p:txBody>
      </p:sp>
    </p:spTree>
    <p:extLst>
      <p:ext uri="{BB962C8B-B14F-4D97-AF65-F5344CB8AC3E}">
        <p14:creationId xmlns:p14="http://schemas.microsoft.com/office/powerpoint/2010/main" val="1670628150"/>
      </p:ext>
    </p:extLst>
  </p:cSld>
  <p:clrMapOvr>
    <a:masterClrMapping/>
  </p:clrMapOvr>
  <p:transition/>
  <p:timing/>
</p:sld>
</file>

<file path=ppt/slides/slide3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3EB800C-9655-4D47-9B91-0209F12F5903}"/>
              </a:ext>
            </a:extLst>
          </p:cNvPr>
          <p:cNvSpPr>
            <a:spLocks noGrp="1"/>
          </p:cNvSpPr>
          <p:nvPr>
            <p:ph type="title"/>
          </p:nvPr>
        </p:nvSpPr>
        <p:spPr/>
        <p:txBody>
          <a:bodyPr/>
          <a:lstStyle/>
          <a:p>
            <a:r>
              <a:rPr lang="ro-RO"/>
              <a:t>Atributul %ROWTYPE – exemplu (2)</a:t>
            </a:r>
          </a:p>
        </p:txBody>
      </p:sp>
      <p:sp>
        <p:nvSpPr>
          <p:cNvPr id="3" name="Content Placeholder 2">
            <a:extLst>
              <a:ext uri="{FF2B5EF4-FFF2-40B4-BE49-F238E27FC236}">
                <a16:creationId xmlns:a16="http://schemas.microsoft.com/office/drawing/2014/main" id="{E983E209-ADA0-CF44-ACAE-59EC3F49F9FD}"/>
              </a:ext>
            </a:extLst>
          </p:cNvPr>
          <p:cNvSpPr>
            <a:spLocks noGrp="1"/>
          </p:cNvSpPr>
          <p:nvPr>
            <p:ph idx="1"/>
          </p:nvPr>
        </p:nvSpPr>
        <p:spPr/>
        <p:txBody>
          <a:bodyPr>
            <a:normAutofit fontScale="92500" lnSpcReduction="20000"/>
          </a:bodyPr>
          <a:lstStyle/>
          <a:p>
            <a:r>
              <a:rPr lang="ro-RO"/>
              <a:t>Putem să atribuim unei variabile de tip înregistrare valorile unei alte variabile de tip înregistrare cu condiţia ca tabelele pe care se bazează aceste variabile să aibă aceeaşi structură sau să se bazeze pe acelaşi tabel</a:t>
            </a:r>
          </a:p>
          <a:p>
            <a:endParaRPr lang="ro-RO"/>
          </a:p>
          <a:p>
            <a:r>
              <a:rPr lang="ro-RO"/>
              <a:t>DECLARE</a:t>
            </a:r>
          </a:p>
          <a:p>
            <a:r>
              <a:rPr lang="ro-RO"/>
              <a:t>	inreg1		angajati%ROWTYPE;</a:t>
            </a:r>
          </a:p>
          <a:p>
            <a:r>
              <a:rPr lang="ro-RO"/>
              <a:t>	inreg2		angajati%ROWTYPE;</a:t>
            </a:r>
          </a:p>
          <a:p>
            <a:r>
              <a:rPr lang="ro-RO"/>
              <a:t>BEGIN</a:t>
            </a:r>
          </a:p>
          <a:p>
            <a:r>
              <a:rPr lang="ro-RO"/>
              <a:t>	inreg1:=inreg2;</a:t>
            </a:r>
          </a:p>
          <a:p>
            <a:r>
              <a:rPr lang="ro-RO"/>
              <a:t>	--alte acţiuni</a:t>
            </a:r>
            <a:endParaRPr lang="ro-RO"/>
          </a:p>
          <a:p>
            <a:r>
              <a:rPr lang="ro-RO"/>
              <a:t>END;</a:t>
            </a:r>
          </a:p>
        </p:txBody>
      </p:sp>
    </p:spTree>
    <p:extLst>
      <p:ext uri="{BB962C8B-B14F-4D97-AF65-F5344CB8AC3E}">
        <p14:creationId xmlns:p14="http://schemas.microsoft.com/office/powerpoint/2010/main" val="4288388247"/>
      </p:ext>
    </p:extLst>
  </p:cSld>
  <p:clrMapOvr>
    <a:masterClrMapping/>
  </p:clrMapOvr>
  <p:transition/>
  <p:timing/>
</p:sld>
</file>

<file path=ppt/slides/slide3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0DFA72E-ADBF-C040-BFD5-AB11D8C0B235}"/>
              </a:ext>
            </a:extLst>
          </p:cNvPr>
          <p:cNvSpPr>
            <a:spLocks noGrp="1"/>
          </p:cNvSpPr>
          <p:nvPr>
            <p:ph type="title"/>
          </p:nvPr>
        </p:nvSpPr>
        <p:spPr/>
        <p:txBody>
          <a:bodyPr/>
          <a:lstStyle/>
          <a:p>
            <a:r>
              <a:rPr lang="ro-RO" b="1"/>
              <a:t>Comanda SELECT cu clauza INTO</a:t>
            </a:r>
            <a:endParaRPr lang="ro-RO"/>
          </a:p>
        </p:txBody>
      </p:sp>
      <p:sp>
        <p:nvSpPr>
          <p:cNvPr id="3" name="Content Placeholder 2">
            <a:extLst>
              <a:ext uri="{FF2B5EF4-FFF2-40B4-BE49-F238E27FC236}">
                <a16:creationId xmlns:a16="http://schemas.microsoft.com/office/drawing/2014/main" id="{A9AF5CF9-8408-FF44-B8AF-D4B3F01ED52E}"/>
              </a:ext>
            </a:extLst>
          </p:cNvPr>
          <p:cNvSpPr>
            <a:spLocks noGrp="1"/>
          </p:cNvSpPr>
          <p:nvPr>
            <p:ph idx="1"/>
          </p:nvPr>
        </p:nvSpPr>
        <p:spPr/>
        <p:txBody>
          <a:bodyPr/>
          <a:lstStyle/>
          <a:p>
            <a:r>
              <a:rPr lang="ro-RO"/>
              <a:t>Comanda SELECT într-un bloc PL/SQL trebuie să returneze o singură înregistrare. </a:t>
            </a:r>
          </a:p>
          <a:p>
            <a:r>
              <a:rPr lang="ro-RO"/>
              <a:t>Returnarea mai multor înregistrări sau a nici uneia va genera o eroare.</a:t>
            </a:r>
          </a:p>
          <a:p>
            <a:r>
              <a:rPr lang="ro-RO"/>
              <a:t>Există posibilitatea folosirii acestor erori pentru a testa dacă o comandă SELECT returnează zero, una sau mai multe înregistrări.</a:t>
            </a:r>
          </a:p>
          <a:p>
            <a:r>
              <a:rPr lang="ro-RO"/>
              <a:t>Clauza INTO este obligatorie şi trebuie plasată între clauza SELECT şi FROM. </a:t>
            </a:r>
          </a:p>
          <a:p>
            <a:r>
              <a:rPr lang="ro-RO"/>
              <a:t>Această clauză este utilizată pentru a specifica numele variabilelor ce vor stoca valorile returnate de interogare.</a:t>
            </a:r>
          </a:p>
          <a:p>
            <a:endParaRPr lang="ro-RO"/>
          </a:p>
        </p:txBody>
      </p:sp>
    </p:spTree>
    <p:extLst>
      <p:ext uri="{BB962C8B-B14F-4D97-AF65-F5344CB8AC3E}">
        <p14:creationId xmlns:p14="http://schemas.microsoft.com/office/powerpoint/2010/main" val="3276297038"/>
      </p:ext>
    </p:extLst>
  </p:cSld>
  <p:clrMapOvr>
    <a:masterClrMapping/>
  </p:clrMapOvr>
  <p:transition/>
  <p:timing/>
</p:sld>
</file>

<file path=ppt/slides/slide3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9463A6C-0BAE-F147-BA9D-4AE1FF9F5C50}"/>
              </a:ext>
            </a:extLst>
          </p:cNvPr>
          <p:cNvSpPr>
            <a:spLocks noGrp="1"/>
          </p:cNvSpPr>
          <p:nvPr>
            <p:ph type="title"/>
          </p:nvPr>
        </p:nvSpPr>
        <p:spPr/>
        <p:txBody>
          <a:bodyPr/>
          <a:lstStyle/>
          <a:p>
            <a:r>
              <a:rPr lang="ro-RO"/>
              <a:t>Controlul condiţional</a:t>
            </a:r>
            <a:endParaRPr lang="ro-RO"/>
          </a:p>
        </p:txBody>
      </p:sp>
      <p:sp>
        <p:nvSpPr>
          <p:cNvPr id="3" name="Content Placeholder 2">
            <a:extLst>
              <a:ext uri="{FF2B5EF4-FFF2-40B4-BE49-F238E27FC236}">
                <a16:creationId xmlns:a16="http://schemas.microsoft.com/office/drawing/2014/main" id="{A2D9B544-0645-AF45-B6D3-CE3D8354FA6E}"/>
              </a:ext>
            </a:extLst>
          </p:cNvPr>
          <p:cNvSpPr>
            <a:spLocks noGrp="1"/>
          </p:cNvSpPr>
          <p:nvPr>
            <p:ph idx="1"/>
          </p:nvPr>
        </p:nvSpPr>
        <p:spPr/>
        <p:txBody>
          <a:bodyPr/>
          <a:lstStyle/>
          <a:p>
            <a:r>
              <a:rPr lang="ro-RO"/>
              <a:t>IF condiţie</a:t>
            </a:r>
            <a:endParaRPr lang="ro-RO"/>
          </a:p>
          <a:p>
            <a:r>
              <a:rPr lang="ro-RO"/>
              <a:t>THEN</a:t>
            </a:r>
          </a:p>
          <a:p>
            <a:pPr lvl="1"/>
            <a:r>
              <a:rPr lang="ro-RO" err="1"/>
              <a:t>acţiuni</a:t>
            </a:r>
            <a:endParaRPr lang="ro-RO"/>
          </a:p>
          <a:p>
            <a:r>
              <a:rPr lang="ro-RO"/>
              <a:t>[ELSIF condiţie</a:t>
            </a:r>
            <a:endParaRPr lang="ro-RO"/>
          </a:p>
          <a:p>
            <a:r>
              <a:rPr lang="ro-RO"/>
              <a:t>THEN</a:t>
            </a:r>
          </a:p>
          <a:p>
            <a:pPr lvl="1"/>
            <a:r>
              <a:rPr lang="ro-RO" err="1"/>
              <a:t>acţiuni]</a:t>
            </a:r>
          </a:p>
          <a:p>
            <a:r>
              <a:rPr lang="ro-RO"/>
              <a:t>[ELSE acţiuni]</a:t>
            </a:r>
          </a:p>
          <a:p>
            <a:r>
              <a:rPr lang="ro-RO"/>
              <a:t>END IF;</a:t>
            </a:r>
          </a:p>
          <a:p>
            <a:endParaRPr lang="ro-RO"/>
          </a:p>
        </p:txBody>
      </p:sp>
    </p:spTree>
    <p:extLst>
      <p:ext uri="{BB962C8B-B14F-4D97-AF65-F5344CB8AC3E}">
        <p14:creationId xmlns:p14="http://schemas.microsoft.com/office/powerpoint/2010/main" val="1062754699"/>
      </p:ext>
    </p:extLst>
  </p:cSld>
  <p:clrMapOvr>
    <a:masterClrMapping/>
  </p:clrMapOvr>
  <p:transition/>
  <p:timing/>
</p:sld>
</file>

<file path=ppt/slides/slide3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9463A6C-0BAE-F147-BA9D-4AE1FF9F5C50}"/>
              </a:ext>
            </a:extLst>
          </p:cNvPr>
          <p:cNvSpPr>
            <a:spLocks noGrp="1"/>
          </p:cNvSpPr>
          <p:nvPr>
            <p:ph type="title"/>
          </p:nvPr>
        </p:nvSpPr>
        <p:spPr/>
        <p:txBody>
          <a:bodyPr/>
          <a:lstStyle/>
          <a:p>
            <a:r>
              <a:rPr lang="ro-RO"/>
              <a:t>Controlul condiţional - exemplu</a:t>
            </a:r>
          </a:p>
        </p:txBody>
      </p:sp>
      <p:sp>
        <p:nvSpPr>
          <p:cNvPr id="3" name="Content Placeholder 2">
            <a:extLst>
              <a:ext uri="{FF2B5EF4-FFF2-40B4-BE49-F238E27FC236}">
                <a16:creationId xmlns:a16="http://schemas.microsoft.com/office/drawing/2014/main" id="{A2D9B544-0645-AF45-B6D3-CE3D8354FA6E}"/>
              </a:ext>
            </a:extLst>
          </p:cNvPr>
          <p:cNvSpPr>
            <a:spLocks noGrp="1"/>
          </p:cNvSpPr>
          <p:nvPr>
            <p:ph idx="1"/>
          </p:nvPr>
        </p:nvSpPr>
        <p:spPr/>
        <p:txBody>
          <a:bodyPr/>
          <a:lstStyle/>
          <a:p>
            <a:r>
              <a:rPr lang="ro-RO"/>
              <a:t>IF v_nume = ‘Ionescu’</a:t>
            </a:r>
          </a:p>
          <a:p>
            <a:r>
              <a:rPr lang="ro-RO"/>
              <a:t>THEN</a:t>
            </a:r>
          </a:p>
          <a:p>
            <a:r>
              <a:rPr lang="ro-RO"/>
              <a:t>	v_bonus:=500000;</a:t>
            </a:r>
          </a:p>
          <a:p>
            <a:r>
              <a:rPr lang="ro-RO"/>
              <a:t>ELSE</a:t>
            </a:r>
          </a:p>
          <a:p>
            <a:r>
              <a:rPr lang="ro-RO"/>
              <a:t>	v_bonus:=0;</a:t>
            </a:r>
          </a:p>
          <a:p>
            <a:r>
              <a:rPr lang="ro-RO"/>
              <a:t>END IF;</a:t>
            </a:r>
          </a:p>
        </p:txBody>
      </p:sp>
    </p:spTree>
    <p:extLst>
      <p:ext uri="{BB962C8B-B14F-4D97-AF65-F5344CB8AC3E}">
        <p14:creationId xmlns:p14="http://schemas.microsoft.com/office/powerpoint/2010/main" val="2716116268"/>
      </p:ext>
    </p:extLst>
  </p:cSld>
  <p:clrMapOvr>
    <a:masterClrMapping/>
  </p:clrMapOvr>
  <p:transition/>
  <p:timing/>
</p:sld>
</file>

<file path=ppt/slides/slide3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9463A6C-0BAE-F147-BA9D-4AE1FF9F5C50}"/>
              </a:ext>
            </a:extLst>
          </p:cNvPr>
          <p:cNvSpPr>
            <a:spLocks noGrp="1"/>
          </p:cNvSpPr>
          <p:nvPr>
            <p:ph type="title"/>
          </p:nvPr>
        </p:nvSpPr>
        <p:spPr/>
        <p:txBody>
          <a:bodyPr/>
          <a:lstStyle/>
          <a:p>
            <a:r>
              <a:rPr lang="ro-RO"/>
              <a:t>Controlul condiţional – exemplu (2)</a:t>
            </a:r>
          </a:p>
        </p:txBody>
      </p:sp>
      <p:sp>
        <p:nvSpPr>
          <p:cNvPr id="3" name="Content Placeholder 2">
            <a:extLst>
              <a:ext uri="{FF2B5EF4-FFF2-40B4-BE49-F238E27FC236}">
                <a16:creationId xmlns:a16="http://schemas.microsoft.com/office/drawing/2014/main" id="{A2D9B544-0645-AF45-B6D3-CE3D8354FA6E}"/>
              </a:ext>
            </a:extLst>
          </p:cNvPr>
          <p:cNvSpPr>
            <a:spLocks noGrp="1"/>
          </p:cNvSpPr>
          <p:nvPr>
            <p:ph idx="1"/>
          </p:nvPr>
        </p:nvSpPr>
        <p:spPr/>
        <p:txBody>
          <a:bodyPr>
            <a:normAutofit lnSpcReduction="10000"/>
          </a:bodyPr>
          <a:lstStyle/>
          <a:p>
            <a:r>
              <a:rPr lang="ro-RO"/>
              <a:t>IF titlu = ‘dna’</a:t>
            </a:r>
          </a:p>
          <a:p>
            <a:r>
              <a:rPr lang="ro-RO"/>
              <a:t>THEN</a:t>
            </a:r>
          </a:p>
          <a:p>
            <a:r>
              <a:rPr lang="ro-RO"/>
              <a:t>       statut:=‘casatorit’;</a:t>
            </a:r>
          </a:p>
          <a:p>
            <a:r>
              <a:rPr lang="ro-RO"/>
              <a:t>ELSIF titlu = ‘dra’</a:t>
            </a:r>
          </a:p>
          <a:p>
            <a:r>
              <a:rPr lang="ro-RO"/>
              <a:t>THEN</a:t>
            </a:r>
          </a:p>
          <a:p>
            <a:r>
              <a:rPr lang="ro-RO"/>
              <a:t>       statut:=‘necasatorita’;</a:t>
            </a:r>
          </a:p>
          <a:p>
            <a:r>
              <a:rPr lang="ro-RO"/>
              <a:t>ELSE</a:t>
            </a:r>
          </a:p>
          <a:p>
            <a:r>
              <a:rPr lang="ro-RO"/>
              <a:t>       statut:=‘necunoscut’;</a:t>
            </a:r>
          </a:p>
          <a:p>
            <a:r>
              <a:rPr lang="ro-RO"/>
              <a:t>END IF;</a:t>
            </a:r>
          </a:p>
        </p:txBody>
      </p:sp>
    </p:spTree>
    <p:extLst>
      <p:ext uri="{BB962C8B-B14F-4D97-AF65-F5344CB8AC3E}">
        <p14:creationId xmlns:p14="http://schemas.microsoft.com/office/powerpoint/2010/main" val="2682702203"/>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CAFB1E-92F9-0D47-9E79-5E3210FE7C8A}"/>
              </a:ext>
            </a:extLst>
          </p:cNvPr>
          <p:cNvSpPr>
            <a:spLocks noGrp="1"/>
          </p:cNvSpPr>
          <p:nvPr>
            <p:ph type="title"/>
          </p:nvPr>
        </p:nvSpPr>
        <p:spPr/>
        <p:txBody>
          <a:bodyPr/>
          <a:lstStyle/>
          <a:p>
            <a:r>
              <a:rPr lang="ro-RO" err="1"/>
              <a:t>Subentitate/Superentitate</a:t>
            </a:r>
            <a:endParaRPr lang="ro-RO"/>
          </a:p>
        </p:txBody>
      </p:sp>
      <p:sp>
        <p:nvSpPr>
          <p:cNvPr id="3" name="Content Placeholder 2">
            <a:extLst>
              <a:ext uri="{FF2B5EF4-FFF2-40B4-BE49-F238E27FC236}">
                <a16:creationId xmlns:a16="http://schemas.microsoft.com/office/drawing/2014/main" id="{C50EEE73-408D-054A-A30F-63D61D28C665}"/>
              </a:ext>
            </a:extLst>
          </p:cNvPr>
          <p:cNvSpPr>
            <a:spLocks noGrp="1"/>
          </p:cNvSpPr>
          <p:nvPr>
            <p:ph idx="1"/>
          </p:nvPr>
        </p:nvSpPr>
        <p:spPr/>
        <p:txBody>
          <a:bodyPr>
            <a:normAutofit fontScale="92500" lnSpcReduction="20000"/>
          </a:bodyPr>
          <a:lstStyle/>
          <a:p>
            <a:r>
              <a:rPr lang="ro-RO" err="1"/>
              <a:t>Subentitate - submulţime a unei alte entităţi, numită superentitate. </a:t>
            </a:r>
          </a:p>
          <a:p>
            <a:r>
              <a:rPr lang="ro-RO" err="1"/>
              <a:t>Superentitate PERSONAL </a:t>
            </a:r>
          </a:p>
          <a:p>
            <a:r>
              <a:rPr lang="ro-RO" err="1"/>
              <a:t>Subentitati PROFESOR si PERSONAL_ADMINISTRATIV. </a:t>
            </a:r>
          </a:p>
          <a:p>
            <a:r>
              <a:rPr lang="ro-RO"/>
              <a:t>Cheia primară, atributele şi relaţiile unei superentităţi sunt valabile pentru orice subentitate, </a:t>
            </a:r>
          </a:p>
          <a:p>
            <a:r>
              <a:rPr lang="ro-RO"/>
              <a:t>“cod_personal” – cheia primară a entităţii PROFESOR </a:t>
            </a:r>
          </a:p>
          <a:p>
            <a:r>
              <a:rPr lang="ro-RO"/>
              <a:t>Unele dintre atributele subentităţii PROFESOR ( “nume”, “prenume”, “data_nasterii”) se regăsesc printre atributele entităţii PERSONAL. </a:t>
            </a:r>
          </a:p>
          <a:p>
            <a:r>
              <a:rPr lang="ro-RO" err="1"/>
              <a:t>Subentitatea PROFESOR poate avea şi alte atribute (gradul didactic).</a:t>
            </a:r>
          </a:p>
          <a:p>
            <a:r>
              <a:rPr lang="ro-RO"/>
              <a:t>Atributele comune - repartizate superentităţii</a:t>
            </a:r>
            <a:endParaRPr lang="ro-RO"/>
          </a:p>
          <a:p>
            <a:r>
              <a:rPr lang="ro-RO"/>
              <a:t>Atributele specifice - repartizate subentităţilor.</a:t>
            </a:r>
          </a:p>
          <a:p>
            <a:endParaRPr lang="ro-RO"/>
          </a:p>
        </p:txBody>
      </p:sp>
    </p:spTree>
    <p:extLst>
      <p:ext uri="{BB962C8B-B14F-4D97-AF65-F5344CB8AC3E}">
        <p14:creationId xmlns:p14="http://schemas.microsoft.com/office/powerpoint/2010/main" val="1624530218"/>
      </p:ext>
    </p:extLst>
  </p:cSld>
  <p:clrMapOvr>
    <a:masterClrMapping/>
  </p:clrMapOvr>
  <p:transition/>
  <p:timing/>
</p:sld>
</file>

<file path=ppt/slides/slide3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BFC3E29-331D-4248-8BF8-6F971EE25FE8}"/>
              </a:ext>
            </a:extLst>
          </p:cNvPr>
          <p:cNvSpPr>
            <a:spLocks noGrp="1"/>
          </p:cNvSpPr>
          <p:nvPr>
            <p:ph type="title"/>
          </p:nvPr>
        </p:nvSpPr>
        <p:spPr/>
        <p:txBody>
          <a:bodyPr/>
          <a:lstStyle/>
          <a:p>
            <a:r>
              <a:rPr lang="ro-RO"/>
              <a:t>Controlul iterativ</a:t>
            </a:r>
          </a:p>
        </p:txBody>
      </p:sp>
      <p:sp>
        <p:nvSpPr>
          <p:cNvPr id="3" name="Content Placeholder 2">
            <a:extLst>
              <a:ext uri="{FF2B5EF4-FFF2-40B4-BE49-F238E27FC236}">
                <a16:creationId xmlns:a16="http://schemas.microsoft.com/office/drawing/2014/main" id="{60C301A0-BACA-D04D-A9FC-8447DDBE8436}"/>
              </a:ext>
            </a:extLst>
          </p:cNvPr>
          <p:cNvSpPr>
            <a:spLocks noGrp="1"/>
          </p:cNvSpPr>
          <p:nvPr>
            <p:ph idx="1"/>
          </p:nvPr>
        </p:nvSpPr>
        <p:spPr/>
        <p:txBody>
          <a:bodyPr/>
          <a:lstStyle/>
          <a:p>
            <a:r>
              <a:rPr lang="ro-RO" err="1"/>
              <a:t>Instrucţiunea LOOP</a:t>
            </a:r>
          </a:p>
          <a:p>
            <a:r>
              <a:rPr lang="ro-RO" err="1"/>
              <a:t>Instrucţiunea FOR-LOOP</a:t>
            </a:r>
          </a:p>
          <a:p>
            <a:r>
              <a:rPr lang="ro-RO" err="1"/>
              <a:t>Instrucţiunea WHILE</a:t>
            </a:r>
          </a:p>
          <a:p>
            <a:endParaRPr lang="ro-RO"/>
          </a:p>
        </p:txBody>
      </p:sp>
    </p:spTree>
    <p:extLst>
      <p:ext uri="{BB962C8B-B14F-4D97-AF65-F5344CB8AC3E}">
        <p14:creationId xmlns:p14="http://schemas.microsoft.com/office/powerpoint/2010/main" val="590419249"/>
      </p:ext>
    </p:extLst>
  </p:cSld>
  <p:clrMapOvr>
    <a:masterClrMapping/>
  </p:clrMapOvr>
  <p:transition/>
  <p:timing/>
</p:sld>
</file>

<file path=ppt/slides/slide3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8E35707-75D5-4346-829B-207DE589BA0F}"/>
              </a:ext>
            </a:extLst>
          </p:cNvPr>
          <p:cNvSpPr>
            <a:spLocks noGrp="1"/>
          </p:cNvSpPr>
          <p:nvPr>
            <p:ph type="title"/>
          </p:nvPr>
        </p:nvSpPr>
        <p:spPr/>
        <p:txBody>
          <a:bodyPr/>
          <a:lstStyle/>
          <a:p>
            <a:r>
              <a:rPr lang="ro-RO"/>
              <a:t>LOOP</a:t>
            </a:r>
          </a:p>
        </p:txBody>
      </p:sp>
      <p:sp>
        <p:nvSpPr>
          <p:cNvPr id="3" name="Content Placeholder 2">
            <a:extLst>
              <a:ext uri="{FF2B5EF4-FFF2-40B4-BE49-F238E27FC236}">
                <a16:creationId xmlns:a16="http://schemas.microsoft.com/office/drawing/2014/main" id="{DBBB361A-99F1-9D48-B6B3-65D50A1B6031}"/>
              </a:ext>
            </a:extLst>
          </p:cNvPr>
          <p:cNvSpPr>
            <a:spLocks noGrp="1"/>
          </p:cNvSpPr>
          <p:nvPr>
            <p:ph idx="1"/>
          </p:nvPr>
        </p:nvSpPr>
        <p:spPr/>
        <p:txBody>
          <a:bodyPr>
            <a:normAutofit lnSpcReduction="10000"/>
          </a:bodyPr>
          <a:lstStyle/>
          <a:p>
            <a:r>
              <a:rPr lang="ro-RO"/>
              <a:t>LOOP</a:t>
            </a:r>
          </a:p>
          <a:p>
            <a:r>
              <a:rPr lang="ro-RO"/>
              <a:t>       i:=i+1;</a:t>
            </a:r>
          </a:p>
          <a:p>
            <a:r>
              <a:rPr lang="ro-RO"/>
              <a:t>       -- alte acţiuni</a:t>
            </a:r>
            <a:endParaRPr lang="ro-RO"/>
          </a:p>
          <a:p>
            <a:r>
              <a:rPr lang="ro-RO"/>
              <a:t>       IF i&gt;=10</a:t>
            </a:r>
          </a:p>
          <a:p>
            <a:r>
              <a:rPr lang="ro-RO"/>
              <a:t>       THEN</a:t>
            </a:r>
          </a:p>
          <a:p>
            <a:r>
              <a:rPr lang="ro-RO"/>
              <a:t>              COMMIT;</a:t>
            </a:r>
          </a:p>
          <a:p>
            <a:r>
              <a:rPr lang="ro-RO"/>
              <a:t>	      EXIT;</a:t>
            </a:r>
          </a:p>
          <a:p>
            <a:r>
              <a:rPr lang="ro-RO"/>
              <a:t>       END IF;</a:t>
            </a:r>
          </a:p>
          <a:p>
            <a:r>
              <a:rPr lang="ro-RO"/>
              <a:t>END LOOP;</a:t>
            </a:r>
          </a:p>
          <a:p>
            <a:endParaRPr lang="ro-RO"/>
          </a:p>
        </p:txBody>
      </p:sp>
    </p:spTree>
    <p:extLst>
      <p:ext uri="{BB962C8B-B14F-4D97-AF65-F5344CB8AC3E}">
        <p14:creationId xmlns:p14="http://schemas.microsoft.com/office/powerpoint/2010/main" val="2707847113"/>
      </p:ext>
    </p:extLst>
  </p:cSld>
  <p:clrMapOvr>
    <a:masterClrMapping/>
  </p:clrMapOvr>
  <p:transition/>
  <p:timing/>
</p:sld>
</file>

<file path=ppt/slides/slide3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8E35707-75D5-4346-829B-207DE589BA0F}"/>
              </a:ext>
            </a:extLst>
          </p:cNvPr>
          <p:cNvSpPr>
            <a:spLocks noGrp="1"/>
          </p:cNvSpPr>
          <p:nvPr>
            <p:ph type="title"/>
          </p:nvPr>
        </p:nvSpPr>
        <p:spPr/>
        <p:txBody>
          <a:bodyPr/>
          <a:lstStyle/>
          <a:p>
            <a:r>
              <a:rPr lang="ro-RO"/>
              <a:t>LOOP (2)</a:t>
            </a:r>
          </a:p>
        </p:txBody>
      </p:sp>
      <p:sp>
        <p:nvSpPr>
          <p:cNvPr id="3" name="Content Placeholder 2">
            <a:extLst>
              <a:ext uri="{FF2B5EF4-FFF2-40B4-BE49-F238E27FC236}">
                <a16:creationId xmlns:a16="http://schemas.microsoft.com/office/drawing/2014/main" id="{DBBB361A-99F1-9D48-B6B3-65D50A1B6031}"/>
              </a:ext>
            </a:extLst>
          </p:cNvPr>
          <p:cNvSpPr>
            <a:spLocks noGrp="1"/>
          </p:cNvSpPr>
          <p:nvPr>
            <p:ph idx="1"/>
          </p:nvPr>
        </p:nvSpPr>
        <p:spPr/>
        <p:txBody>
          <a:bodyPr>
            <a:normAutofit/>
          </a:bodyPr>
          <a:lstStyle/>
          <a:p>
            <a:r>
              <a:rPr lang="ro-RO"/>
              <a:t>LOOP</a:t>
            </a:r>
          </a:p>
          <a:p>
            <a:r>
              <a:rPr lang="ro-RO"/>
              <a:t>	i:=i+1;</a:t>
            </a:r>
          </a:p>
          <a:p>
            <a:r>
              <a:rPr lang="ro-RO"/>
              <a:t>	-- alte acţiuni</a:t>
            </a:r>
            <a:endParaRPr lang="ro-RO"/>
          </a:p>
          <a:p>
            <a:r>
              <a:rPr lang="ro-RO"/>
              <a:t>	EXIT WHEN i&gt;=10;</a:t>
            </a:r>
          </a:p>
          <a:p>
            <a:r>
              <a:rPr lang="ro-RO"/>
              <a:t>END LOOP;</a:t>
            </a:r>
          </a:p>
          <a:p>
            <a:endParaRPr lang="ro-RO"/>
          </a:p>
        </p:txBody>
      </p:sp>
    </p:spTree>
    <p:extLst>
      <p:ext uri="{BB962C8B-B14F-4D97-AF65-F5344CB8AC3E}">
        <p14:creationId xmlns:p14="http://schemas.microsoft.com/office/powerpoint/2010/main" val="30004456"/>
      </p:ext>
    </p:extLst>
  </p:cSld>
  <p:clrMapOvr>
    <a:masterClrMapping/>
  </p:clrMapOvr>
  <p:transition/>
  <p:timing/>
</p:sld>
</file>

<file path=ppt/slides/slide3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0881948-326F-D541-87E1-3FD176CE471D}"/>
              </a:ext>
            </a:extLst>
          </p:cNvPr>
          <p:cNvSpPr>
            <a:spLocks noGrp="1"/>
          </p:cNvSpPr>
          <p:nvPr>
            <p:ph type="title"/>
          </p:nvPr>
        </p:nvSpPr>
        <p:spPr/>
        <p:txBody>
          <a:bodyPr/>
          <a:lstStyle/>
          <a:p>
            <a:r>
              <a:rPr lang="ro-RO"/>
              <a:t>FOR-LOOP</a:t>
            </a:r>
          </a:p>
        </p:txBody>
      </p:sp>
      <p:sp>
        <p:nvSpPr>
          <p:cNvPr id="3" name="Content Placeholder 2">
            <a:extLst>
              <a:ext uri="{FF2B5EF4-FFF2-40B4-BE49-F238E27FC236}">
                <a16:creationId xmlns:a16="http://schemas.microsoft.com/office/drawing/2014/main" id="{2079C6AB-DC3C-A74F-9057-8A22167E9DD2}"/>
              </a:ext>
            </a:extLst>
          </p:cNvPr>
          <p:cNvSpPr>
            <a:spLocks noGrp="1"/>
          </p:cNvSpPr>
          <p:nvPr>
            <p:ph idx="1"/>
          </p:nvPr>
        </p:nvSpPr>
        <p:spPr/>
        <p:txBody>
          <a:bodyPr/>
          <a:lstStyle/>
          <a:p>
            <a:r>
              <a:rPr lang="ro-RO"/>
              <a:t>FOR i IN 1..100</a:t>
            </a:r>
          </a:p>
          <a:p>
            <a:r>
              <a:rPr lang="ro-RO"/>
              <a:t>LOOP</a:t>
            </a:r>
          </a:p>
          <a:p>
            <a:r>
              <a:rPr lang="ro-RO"/>
              <a:t>	-- contorul i ia valoarea 1 la prima iteraţie şi 100 la ultima</a:t>
            </a:r>
          </a:p>
          <a:p>
            <a:r>
              <a:rPr lang="ro-RO"/>
              <a:t>END LOOP;</a:t>
            </a:r>
          </a:p>
        </p:txBody>
      </p:sp>
    </p:spTree>
    <p:extLst>
      <p:ext uri="{BB962C8B-B14F-4D97-AF65-F5344CB8AC3E}">
        <p14:creationId xmlns:p14="http://schemas.microsoft.com/office/powerpoint/2010/main" val="4139079443"/>
      </p:ext>
    </p:extLst>
  </p:cSld>
  <p:clrMapOvr>
    <a:masterClrMapping/>
  </p:clrMapOvr>
  <p:transition/>
  <p:timing/>
</p:sld>
</file>

<file path=ppt/slides/slide3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0881948-326F-D541-87E1-3FD176CE471D}"/>
              </a:ext>
            </a:extLst>
          </p:cNvPr>
          <p:cNvSpPr>
            <a:spLocks noGrp="1"/>
          </p:cNvSpPr>
          <p:nvPr>
            <p:ph type="title"/>
          </p:nvPr>
        </p:nvSpPr>
        <p:spPr/>
        <p:txBody>
          <a:bodyPr/>
          <a:lstStyle/>
          <a:p>
            <a:r>
              <a:rPr lang="ro-RO"/>
              <a:t>FOR-LOOP (2)</a:t>
            </a:r>
          </a:p>
        </p:txBody>
      </p:sp>
      <p:sp>
        <p:nvSpPr>
          <p:cNvPr id="3" name="Content Placeholder 2">
            <a:extLst>
              <a:ext uri="{FF2B5EF4-FFF2-40B4-BE49-F238E27FC236}">
                <a16:creationId xmlns:a16="http://schemas.microsoft.com/office/drawing/2014/main" id="{2079C6AB-DC3C-A74F-9057-8A22167E9DD2}"/>
              </a:ext>
            </a:extLst>
          </p:cNvPr>
          <p:cNvSpPr>
            <a:spLocks noGrp="1"/>
          </p:cNvSpPr>
          <p:nvPr>
            <p:ph idx="1"/>
          </p:nvPr>
        </p:nvSpPr>
        <p:spPr/>
        <p:txBody>
          <a:bodyPr/>
          <a:lstStyle/>
          <a:p>
            <a:r>
              <a:rPr lang="ro-RO"/>
              <a:t>FOR n IN REVERSE 50..100</a:t>
            </a:r>
          </a:p>
          <a:p>
            <a:r>
              <a:rPr lang="ro-RO"/>
              <a:t>LOOP</a:t>
            </a:r>
          </a:p>
          <a:p>
            <a:r>
              <a:rPr lang="ro-RO"/>
              <a:t>	-- contorul n ia valoarea 100 la prima iteraţie şi 50 la ultima</a:t>
            </a:r>
          </a:p>
          <a:p>
            <a:r>
              <a:rPr lang="ro-RO"/>
              <a:t>END LOOP;</a:t>
            </a:r>
          </a:p>
        </p:txBody>
      </p:sp>
    </p:spTree>
    <p:extLst>
      <p:ext uri="{BB962C8B-B14F-4D97-AF65-F5344CB8AC3E}">
        <p14:creationId xmlns:p14="http://schemas.microsoft.com/office/powerpoint/2010/main" val="1099680903"/>
      </p:ext>
    </p:extLst>
  </p:cSld>
  <p:clrMapOvr>
    <a:masterClrMapping/>
  </p:clrMapOvr>
  <p:transition/>
  <p:timing/>
</p:sld>
</file>

<file path=ppt/slides/slide3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007C0BF-41BA-9E45-83C6-0997B80E6E62}"/>
              </a:ext>
            </a:extLst>
          </p:cNvPr>
          <p:cNvSpPr>
            <a:spLocks noGrp="1"/>
          </p:cNvSpPr>
          <p:nvPr>
            <p:ph type="title"/>
          </p:nvPr>
        </p:nvSpPr>
        <p:spPr/>
        <p:txBody>
          <a:bodyPr/>
          <a:lstStyle/>
          <a:p>
            <a:r>
              <a:rPr lang="ro-RO"/>
              <a:t>WHILE</a:t>
            </a:r>
          </a:p>
        </p:txBody>
      </p:sp>
      <p:sp>
        <p:nvSpPr>
          <p:cNvPr id="3" name="Content Placeholder 2">
            <a:extLst>
              <a:ext uri="{FF2B5EF4-FFF2-40B4-BE49-F238E27FC236}">
                <a16:creationId xmlns:a16="http://schemas.microsoft.com/office/drawing/2014/main" id="{EDD2D75F-176C-3C48-85F8-DF0215C21D0E}"/>
              </a:ext>
            </a:extLst>
          </p:cNvPr>
          <p:cNvSpPr>
            <a:spLocks noGrp="1"/>
          </p:cNvSpPr>
          <p:nvPr>
            <p:ph idx="1"/>
          </p:nvPr>
        </p:nvSpPr>
        <p:spPr/>
        <p:txBody>
          <a:bodyPr/>
          <a:lstStyle/>
          <a:p>
            <a:r>
              <a:rPr lang="ro-RO"/>
              <a:t>WHILE nume LIKE ‘F%’ AND salariu &gt; 1000000</a:t>
            </a:r>
          </a:p>
          <a:p>
            <a:r>
              <a:rPr lang="ro-RO"/>
              <a:t>LOOP</a:t>
            </a:r>
          </a:p>
          <a:p>
            <a:r>
              <a:rPr lang="ro-RO"/>
              <a:t>	--acţiuni</a:t>
            </a:r>
            <a:endParaRPr lang="ro-RO"/>
          </a:p>
          <a:p>
            <a:r>
              <a:rPr lang="ro-RO"/>
              <a:t>END LOOP;</a:t>
            </a:r>
          </a:p>
          <a:p>
            <a:endParaRPr lang="ro-RO"/>
          </a:p>
        </p:txBody>
      </p:sp>
    </p:spTree>
    <p:extLst>
      <p:ext uri="{BB962C8B-B14F-4D97-AF65-F5344CB8AC3E}">
        <p14:creationId xmlns:p14="http://schemas.microsoft.com/office/powerpoint/2010/main" val="3437543889"/>
      </p:ext>
    </p:extLst>
  </p:cSld>
  <p:clrMapOvr>
    <a:masterClrMapping/>
  </p:clrMapOvr>
  <p:transition/>
  <p:timing/>
</p:sld>
</file>

<file path=ppt/slides/slide3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CA347A-93F5-8F42-BAC1-C1CE1BDD6874}"/>
              </a:ext>
            </a:extLst>
          </p:cNvPr>
          <p:cNvSpPr>
            <a:spLocks noGrp="1"/>
          </p:cNvSpPr>
          <p:nvPr>
            <p:ph type="title"/>
          </p:nvPr>
        </p:nvSpPr>
        <p:spPr/>
        <p:txBody>
          <a:bodyPr/>
          <a:lstStyle/>
          <a:p>
            <a:r>
              <a:rPr lang="ro-RO" err="1"/>
              <a:t>Instrucţiunea vidă (NULL)</a:t>
            </a:r>
          </a:p>
        </p:txBody>
      </p:sp>
      <p:sp>
        <p:nvSpPr>
          <p:cNvPr id="3" name="Content Placeholder 2">
            <a:extLst>
              <a:ext uri="{FF2B5EF4-FFF2-40B4-BE49-F238E27FC236}">
                <a16:creationId xmlns:a16="http://schemas.microsoft.com/office/drawing/2014/main" id="{CD93993E-6375-614B-B96C-41DE1603EDAE}"/>
              </a:ext>
            </a:extLst>
          </p:cNvPr>
          <p:cNvSpPr>
            <a:spLocks noGrp="1"/>
          </p:cNvSpPr>
          <p:nvPr>
            <p:ph idx="1"/>
          </p:nvPr>
        </p:nvSpPr>
        <p:spPr/>
        <p:txBody>
          <a:bodyPr/>
          <a:lstStyle/>
          <a:p>
            <a:r>
              <a:rPr lang="ro-RO" err="1"/>
              <a:t>Instrucţiunea NULL specifică în mod explicit faptul că nu va fi executată nici o acţiune iar controlul este transferat instrucţiunii imediat următoare.</a:t>
            </a:r>
          </a:p>
          <a:p>
            <a:endParaRPr lang="ro-RO"/>
          </a:p>
        </p:txBody>
      </p:sp>
    </p:spTree>
    <p:extLst>
      <p:ext uri="{BB962C8B-B14F-4D97-AF65-F5344CB8AC3E}">
        <p14:creationId xmlns:p14="http://schemas.microsoft.com/office/powerpoint/2010/main" val="3139699291"/>
      </p:ext>
    </p:extLst>
  </p:cSld>
  <p:clrMapOvr>
    <a:masterClrMapping/>
  </p:clrMapOvr>
  <p:transition/>
  <p:timing/>
</p:sld>
</file>

<file path=ppt/slides/slide3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err="1"/>
              <a:t>Excepţiile</a:t>
            </a:r>
            <a:endParaRPr lang="ro-RO"/>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a:bodyPr>
          <a:lstStyle/>
          <a:p>
            <a:r>
              <a:rPr lang="ro-RO"/>
              <a:t>Reprezintă o eroare sau un avertisment care este generat fie de severul Oracle, fie de aplicaţia utilizatorului. </a:t>
            </a:r>
          </a:p>
          <a:p>
            <a:r>
              <a:rPr lang="ro-RO"/>
              <a:t>Mecanismul numit </a:t>
            </a:r>
            <a:r>
              <a:rPr lang="ro-RO" i="1"/>
              <a:t>tratarea erorilor</a:t>
            </a:r>
            <a:r>
              <a:rPr lang="ro-RO"/>
              <a:t> permite programului să îşi continue execuţia şi în prezenţa anumitor erori.</a:t>
            </a:r>
          </a:p>
          <a:p>
            <a:r>
              <a:rPr lang="ro-RO"/>
              <a:t>Un bloc se termină întotdeauna când apare o excepţie dar se pot executa acţiuni ulterioare apariţiei excepţiei într-o secţiune specială de tratare a excepţiilor. </a:t>
            </a:r>
          </a:p>
          <a:p>
            <a:r>
              <a:rPr lang="ro-RO"/>
              <a:t>Astfel, dacă există acţiuni în secţiunea de tratare a excepţiilor, excepţia (eroarea) nu se va propaga în bloc sau în mediul de execuţie.</a:t>
            </a:r>
          </a:p>
          <a:p>
            <a:endParaRPr lang="ro-RO"/>
          </a:p>
        </p:txBody>
      </p:sp>
    </p:spTree>
    <p:extLst>
      <p:ext uri="{BB962C8B-B14F-4D97-AF65-F5344CB8AC3E}">
        <p14:creationId xmlns:p14="http://schemas.microsoft.com/office/powerpoint/2010/main" val="2298588500"/>
      </p:ext>
    </p:extLst>
  </p:cSld>
  <p:clrMapOvr>
    <a:masterClrMapping/>
  </p:clrMapOvr>
  <p:transition/>
  <p:timing/>
</p:sld>
</file>

<file path=ppt/slides/slide3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err="1"/>
              <a:t>Excepţiile (2)</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a:bodyPr>
          <a:lstStyle/>
          <a:p>
            <a:r>
              <a:rPr lang="ro-RO"/>
              <a:t>De două tipuri:</a:t>
            </a:r>
          </a:p>
          <a:p>
            <a:r>
              <a:rPr lang="ro-RO"/>
              <a:t>Predefinite</a:t>
            </a:r>
          </a:p>
          <a:p>
            <a:r>
              <a:rPr lang="ro-RO"/>
              <a:t>Definite de utilizator</a:t>
            </a:r>
          </a:p>
        </p:txBody>
      </p:sp>
    </p:spTree>
    <p:extLst>
      <p:ext uri="{BB962C8B-B14F-4D97-AF65-F5344CB8AC3E}">
        <p14:creationId xmlns:p14="http://schemas.microsoft.com/office/powerpoint/2010/main" val="96710849"/>
      </p:ext>
    </p:extLst>
  </p:cSld>
  <p:clrMapOvr>
    <a:masterClrMapping/>
  </p:clrMapOvr>
  <p:transition/>
  <p:timing/>
</p:sld>
</file>

<file path=ppt/slides/slide3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30F47F2-B790-5E48-9AA3-8CA56C13DB10}"/>
              </a:ext>
            </a:extLst>
          </p:cNvPr>
          <p:cNvSpPr>
            <a:spLocks noGrp="1"/>
          </p:cNvSpPr>
          <p:nvPr>
            <p:ph type="title"/>
          </p:nvPr>
        </p:nvSpPr>
        <p:spPr/>
        <p:txBody>
          <a:bodyPr/>
          <a:lstStyle/>
          <a:p>
            <a:r>
              <a:rPr lang="ro-RO"/>
              <a:t>Activarea excepţiilor</a:t>
            </a:r>
            <a:endParaRPr lang="ro-RO"/>
          </a:p>
        </p:txBody>
      </p:sp>
      <p:sp>
        <p:nvSpPr>
          <p:cNvPr id="3" name="Content Placeholder 2">
            <a:extLst>
              <a:ext uri="{FF2B5EF4-FFF2-40B4-BE49-F238E27FC236}">
                <a16:creationId xmlns:a16="http://schemas.microsoft.com/office/drawing/2014/main" id="{EEA0BD6B-77A1-4141-93C2-7614EA6AE2F5}"/>
              </a:ext>
            </a:extLst>
          </p:cNvPr>
          <p:cNvSpPr>
            <a:spLocks noGrp="1"/>
          </p:cNvSpPr>
          <p:nvPr>
            <p:ph idx="1"/>
          </p:nvPr>
        </p:nvSpPr>
        <p:spPr/>
        <p:txBody>
          <a:bodyPr>
            <a:normAutofit/>
          </a:bodyPr>
          <a:lstStyle/>
          <a:p>
            <a:pPr lvl="0"/>
            <a:r>
              <a:rPr lang="ro-RO"/>
              <a:t>Prin apariţia unei erori Oracle, asociată cu o excepţie, fapt care duce la activarea excepţiei respective în mod automat. </a:t>
            </a:r>
          </a:p>
          <a:p>
            <a:pPr lvl="0"/>
            <a:r>
              <a:rPr lang="ro-RO"/>
              <a:t>Prin activarea excepţiei explicit, utilizând comanda RAISE în interiorul blocului. Cu această comandă se pot activa </a:t>
            </a:r>
          </a:p>
          <a:p>
            <a:pPr lvl="1"/>
            <a:r>
              <a:rPr lang="ro-RO" err="1"/>
              <a:t>excepţii predefinite sau </a:t>
            </a:r>
          </a:p>
          <a:p>
            <a:pPr lvl="1"/>
            <a:r>
              <a:rPr lang="ro-RO"/>
              <a:t>definite de utilizator. </a:t>
            </a:r>
          </a:p>
        </p:txBody>
      </p:sp>
    </p:spTree>
    <p:extLst>
      <p:ext uri="{BB962C8B-B14F-4D97-AF65-F5344CB8AC3E}">
        <p14:creationId xmlns:p14="http://schemas.microsoft.com/office/powerpoint/2010/main" val="3615596251"/>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CAFB1E-92F9-0D47-9E79-5E3210FE7C8A}"/>
              </a:ext>
            </a:extLst>
          </p:cNvPr>
          <p:cNvSpPr>
            <a:spLocks noGrp="1"/>
          </p:cNvSpPr>
          <p:nvPr>
            <p:ph type="title"/>
          </p:nvPr>
        </p:nvSpPr>
        <p:spPr/>
        <p:txBody>
          <a:bodyPr/>
          <a:lstStyle/>
          <a:p>
            <a:r>
              <a:rPr lang="ro-RO" err="1"/>
              <a:t>Subentitate/Superentitate - Cardinalitate</a:t>
            </a:r>
          </a:p>
        </p:txBody>
      </p:sp>
      <p:sp>
        <p:nvSpPr>
          <p:cNvPr id="3" name="Content Placeholder 2">
            <a:extLst>
              <a:ext uri="{FF2B5EF4-FFF2-40B4-BE49-F238E27FC236}">
                <a16:creationId xmlns:a16="http://schemas.microsoft.com/office/drawing/2014/main" id="{C50EEE73-408D-054A-A30F-63D61D28C665}"/>
              </a:ext>
            </a:extLst>
          </p:cNvPr>
          <p:cNvSpPr>
            <a:spLocks noGrp="1"/>
          </p:cNvSpPr>
          <p:nvPr>
            <p:ph idx="1"/>
          </p:nvPr>
        </p:nvSpPr>
        <p:spPr/>
        <p:txBody>
          <a:bodyPr>
            <a:normAutofit/>
          </a:bodyPr>
          <a:lstStyle/>
          <a:p>
            <a:r>
              <a:rPr lang="ro-RO" err="1"/>
              <a:t>Relatie subentitate - superentitate </a:t>
            </a:r>
          </a:p>
          <a:p>
            <a:r>
              <a:rPr lang="ro-RO"/>
              <a:t>Cardinalitate (maxima) 1:1</a:t>
            </a:r>
          </a:p>
          <a:p>
            <a:r>
              <a:rPr lang="ro-RO"/>
              <a:t>Cardinalitatea minimă 1:0. </a:t>
            </a:r>
          </a:p>
          <a:p>
            <a:endParaRPr lang="ro-RO"/>
          </a:p>
        </p:txBody>
      </p:sp>
    </p:spTree>
    <p:extLst>
      <p:ext uri="{BB962C8B-B14F-4D97-AF65-F5344CB8AC3E}">
        <p14:creationId xmlns:p14="http://schemas.microsoft.com/office/powerpoint/2010/main" val="654821450"/>
      </p:ext>
    </p:extLst>
  </p:cSld>
  <p:clrMapOvr>
    <a:masterClrMapping/>
  </p:clrMapOvr>
  <p:transition/>
  <p:timing/>
</p:sld>
</file>

<file path=ppt/slides/slide3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err="1"/>
              <a:t>Excepţiile predefinite</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a:bodyPr>
          <a:lstStyle/>
          <a:p>
            <a:r>
              <a:rPr lang="ro-RO"/>
              <a:t>predefinite de sistemul Oracle</a:t>
            </a:r>
          </a:p>
          <a:p>
            <a:r>
              <a:rPr lang="ro-RO"/>
              <a:t>asociate unui cod specific de eroare. </a:t>
            </a:r>
          </a:p>
          <a:p>
            <a:r>
              <a:rPr lang="ro-RO"/>
              <a:t>pot avea drept cauză căderi ale echipamentelor sau ale reţelei, erori de programare, erori legate de integritatea datelor şi multe alte cauze.</a:t>
            </a:r>
          </a:p>
          <a:p>
            <a:r>
              <a:rPr lang="ro-RO" err="1"/>
              <a:t>Deşi fiecare eroare Oracle are asociat un cod specific, excepţiile trebuiesc referite numai prin nume. </a:t>
            </a:r>
          </a:p>
        </p:txBody>
      </p:sp>
    </p:spTree>
    <p:extLst>
      <p:ext uri="{BB962C8B-B14F-4D97-AF65-F5344CB8AC3E}">
        <p14:creationId xmlns:p14="http://schemas.microsoft.com/office/powerpoint/2010/main" val="1718538519"/>
      </p:ext>
    </p:extLst>
  </p:cSld>
  <p:clrMapOvr>
    <a:masterClrMapping/>
  </p:clrMapOvr>
  <p:transition/>
  <p:timing/>
</p:sld>
</file>

<file path=ppt/slides/slide3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err="1"/>
              <a:t>Excepţiile predefinite - exemple</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a:bodyPr>
          <a:lstStyle/>
          <a:p>
            <a:r>
              <a:rPr lang="ro-RO"/>
              <a:t>DUP_VAL_ON_INDEX - Detectarea unei valori duplicate într-o coloană cu index unic. </a:t>
            </a:r>
          </a:p>
          <a:p>
            <a:r>
              <a:rPr lang="ro-RO"/>
              <a:t>INVALID_CURSOR - Efectuarea unei operaţii ilegale asupra unui cursor. </a:t>
            </a:r>
          </a:p>
          <a:p>
            <a:r>
              <a:rPr lang="ro-RO"/>
              <a:t>NO_DATA_FOUND - Comanda SELECT...INTO nu returnează nici o înregistrare.</a:t>
            </a:r>
          </a:p>
          <a:p>
            <a:r>
              <a:rPr lang="ro-RO"/>
              <a:t>TOO_MANY_ROWS - O instrucţiune SELECT ...INTO a returnat mai mult de o singură linie. </a:t>
            </a:r>
          </a:p>
          <a:p>
            <a:r>
              <a:rPr lang="ro-RO"/>
              <a:t>ZERO_DIVIDE - Încercare de împărţire la zero. </a:t>
            </a:r>
          </a:p>
        </p:txBody>
      </p:sp>
    </p:spTree>
    <p:extLst>
      <p:ext uri="{BB962C8B-B14F-4D97-AF65-F5344CB8AC3E}">
        <p14:creationId xmlns:p14="http://schemas.microsoft.com/office/powerpoint/2010/main" val="534730092"/>
      </p:ext>
    </p:extLst>
  </p:cSld>
  <p:clrMapOvr>
    <a:masterClrMapping/>
  </p:clrMapOvr>
  <p:transition/>
  <p:timing/>
</p:sld>
</file>

<file path=ppt/slides/slide3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a:t>Utilizarea excepţiilor predefinite</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fontScale="55000" lnSpcReduction="20000"/>
          </a:bodyPr>
          <a:lstStyle/>
          <a:p>
            <a:r>
              <a:rPr lang="ro-RO"/>
              <a:t>DECLARE</a:t>
            </a:r>
          </a:p>
          <a:p>
            <a:r>
              <a:rPr lang="ro-RO"/>
              <a:t>	v_nume	angajati.nume%TYPE;</a:t>
            </a:r>
          </a:p>
          <a:p>
            <a:r>
              <a:rPr lang="ro-RO"/>
              <a:t>	v_salariu	angajati.salariu%TYPE;</a:t>
            </a:r>
          </a:p>
          <a:p>
            <a:r>
              <a:rPr lang="ro-RO"/>
              <a:t>BEGIN</a:t>
            </a:r>
          </a:p>
          <a:p>
            <a:r>
              <a:rPr lang="ro-RO"/>
              <a:t>	SELECT nume, salariu INTO v_nume, v_salariu FROM angajati</a:t>
            </a:r>
            <a:endParaRPr lang="ro-RO"/>
          </a:p>
          <a:p>
            <a:r>
              <a:rPr lang="ro-RO"/>
              <a:t>	WHERE data_nastere BETWEEN ‘01-JAN-74’ AND ‘31-DEC-74’;</a:t>
            </a:r>
          </a:p>
          <a:p>
            <a:r>
              <a:rPr lang="ro-RO"/>
              <a:t>EXCEPTION</a:t>
            </a:r>
          </a:p>
          <a:p>
            <a:r>
              <a:rPr lang="ro-RO"/>
              <a:t>	WHEN no_data_found	THEN</a:t>
            </a:r>
          </a:p>
          <a:p>
            <a:r>
              <a:rPr lang="ro-RO"/>
              <a:t>                            INSERT INTO tabel_erori</a:t>
            </a:r>
            <a:endParaRPr lang="ro-RO"/>
          </a:p>
          <a:p>
            <a:r>
              <a:rPr lang="ro-RO"/>
              <a:t>                            VALUES (‘Nimeni născut în 74’);</a:t>
            </a:r>
          </a:p>
          <a:p>
            <a:r>
              <a:rPr lang="ro-RO"/>
              <a:t>	WHEN too_many_rows THEN</a:t>
            </a:r>
          </a:p>
          <a:p>
            <a:r>
              <a:rPr lang="ro-RO"/>
              <a:t>                            INSERT INTO tabel_erori</a:t>
            </a:r>
            <a:endParaRPr lang="ro-RO"/>
          </a:p>
          <a:p>
            <a:r>
              <a:rPr lang="ro-RO"/>
              <a:t>                            VALUES (‘Mai mult decât o persoană în 74’);</a:t>
            </a:r>
          </a:p>
          <a:p>
            <a:r>
              <a:rPr lang="ro-RO"/>
              <a:t>END;</a:t>
            </a:r>
          </a:p>
        </p:txBody>
      </p:sp>
    </p:spTree>
    <p:extLst>
      <p:ext uri="{BB962C8B-B14F-4D97-AF65-F5344CB8AC3E}">
        <p14:creationId xmlns:p14="http://schemas.microsoft.com/office/powerpoint/2010/main" val="3624160695"/>
      </p:ext>
    </p:extLst>
  </p:cSld>
  <p:clrMapOvr>
    <a:masterClrMapping/>
  </p:clrMapOvr>
  <p:transition/>
  <p:timing/>
</p:sld>
</file>

<file path=ppt/slides/slide3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a:t>Utilizarea excepţiilor predefinite (2)</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a:bodyPr>
          <a:lstStyle/>
          <a:p>
            <a:r>
              <a:rPr lang="ro-RO" err="1"/>
              <a:t>Excepţiile pre-definite pot fi activate explicit cu ajutorul comenzii RAISE nume_exceptie. </a:t>
            </a:r>
          </a:p>
        </p:txBody>
      </p:sp>
    </p:spTree>
    <p:extLst>
      <p:ext uri="{BB962C8B-B14F-4D97-AF65-F5344CB8AC3E}">
        <p14:creationId xmlns:p14="http://schemas.microsoft.com/office/powerpoint/2010/main" val="883963171"/>
      </p:ext>
    </p:extLst>
  </p:cSld>
  <p:clrMapOvr>
    <a:masterClrMapping/>
  </p:clrMapOvr>
  <p:transition/>
  <p:timing/>
</p:sld>
</file>

<file path=ppt/slides/slide3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a:t>Utilizarea excepţiilor predefinite (3)</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fontScale="55000" lnSpcReduction="20000"/>
          </a:bodyPr>
          <a:lstStyle/>
          <a:p>
            <a:r>
              <a:rPr lang="ro-RO"/>
              <a:t>DECLARE</a:t>
            </a:r>
          </a:p>
          <a:p>
            <a:r>
              <a:rPr lang="ro-RO"/>
              <a:t>	dummy		VARCHAR2(1);</a:t>
            </a:r>
          </a:p>
          <a:p>
            <a:r>
              <a:rPr lang="ro-RO"/>
              <a:t>BEGIN</a:t>
            </a:r>
          </a:p>
          <a:p>
            <a:r>
              <a:rPr lang="ro-RO"/>
              <a:t>	SELECT </a:t>
            </a:r>
            <a:r>
              <a:rPr lang="en-GB"/>
              <a:t>'x' </a:t>
            </a:r>
            <a:r>
              <a:rPr lang="ro-RO"/>
              <a:t>INTO dummy</a:t>
            </a:r>
            <a:endParaRPr lang="ro-RO"/>
          </a:p>
          <a:p>
            <a:r>
              <a:rPr lang="ro-RO"/>
              <a:t>	FROM angajati</a:t>
            </a:r>
            <a:endParaRPr lang="ro-RO"/>
          </a:p>
          <a:p>
            <a:r>
              <a:rPr lang="ro-RO"/>
              <a:t>                WHERE nume=</a:t>
            </a:r>
            <a:r>
              <a:rPr lang="en-GB"/>
              <a:t>'IONESCU'</a:t>
            </a:r>
            <a:r>
              <a:rPr lang="en-US"/>
              <a:t> AND prenume=</a:t>
            </a:r>
            <a:r>
              <a:rPr lang="en-GB"/>
              <a:t>'</a:t>
            </a:r>
            <a:r>
              <a:rPr lang="en-US"/>
              <a:t>HORIA</a:t>
            </a:r>
            <a:r>
              <a:rPr lang="en-GB"/>
              <a:t>'</a:t>
            </a:r>
            <a:r>
              <a:rPr lang="ro-RO"/>
              <a:t>;</a:t>
            </a:r>
          </a:p>
          <a:p>
            <a:r>
              <a:rPr lang="ro-RO"/>
              <a:t>	RAISE too_many_rows;</a:t>
            </a:r>
          </a:p>
          <a:p>
            <a:r>
              <a:rPr lang="ro-RO"/>
              <a:t>EXCEPTION</a:t>
            </a:r>
          </a:p>
          <a:p>
            <a:r>
              <a:rPr lang="ro-RO"/>
              <a:t>	WHEN no_data_found	THEN</a:t>
            </a:r>
          </a:p>
          <a:p>
            <a:r>
              <a:rPr lang="ro-RO"/>
              <a:t>                             INSERT INTO angajati VALUES (101,</a:t>
            </a:r>
            <a:r>
              <a:rPr lang="en-US"/>
              <a:t>’IONESCU’,’HORIA’</a:t>
            </a:r>
            <a:r>
              <a:rPr lang="ro-RO"/>
              <a:t>);</a:t>
            </a:r>
          </a:p>
          <a:p>
            <a:r>
              <a:rPr lang="ro-RO"/>
              <a:t>	WHEN too_many_rows THEN</a:t>
            </a:r>
          </a:p>
          <a:p>
            <a:r>
              <a:rPr lang="ro-RO"/>
              <a:t>                             INSERT INTO tabel_erori</a:t>
            </a:r>
            <a:endParaRPr lang="ro-RO"/>
          </a:p>
          <a:p>
            <a:r>
              <a:rPr lang="ro-RO"/>
              <a:t>                             VALUES (‘Mai exista persoane cu acest nume si prenume’);</a:t>
            </a:r>
          </a:p>
          <a:p>
            <a:r>
              <a:rPr lang="ro-RO"/>
              <a:t>END;</a:t>
            </a:r>
          </a:p>
        </p:txBody>
      </p:sp>
    </p:spTree>
    <p:extLst>
      <p:ext uri="{BB962C8B-B14F-4D97-AF65-F5344CB8AC3E}">
        <p14:creationId xmlns:p14="http://schemas.microsoft.com/office/powerpoint/2010/main" val="3978812821"/>
      </p:ext>
    </p:extLst>
  </p:cSld>
  <p:clrMapOvr>
    <a:masterClrMapping/>
  </p:clrMapOvr>
  <p:transition/>
  <p:timing/>
</p:sld>
</file>

<file path=ppt/slides/slide3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6AD49E9-5FCA-9E42-8901-B83449E30793}"/>
              </a:ext>
            </a:extLst>
          </p:cNvPr>
          <p:cNvSpPr>
            <a:spLocks noGrp="1"/>
          </p:cNvSpPr>
          <p:nvPr>
            <p:ph type="title"/>
          </p:nvPr>
        </p:nvSpPr>
        <p:spPr/>
        <p:txBody>
          <a:bodyPr/>
          <a:lstStyle/>
          <a:p>
            <a:r>
              <a:rPr lang="ro-RO"/>
              <a:t>Utilizarea excepţiilor predefinite (4)</a:t>
            </a:r>
          </a:p>
        </p:txBody>
      </p:sp>
      <p:sp>
        <p:nvSpPr>
          <p:cNvPr id="3" name="Content Placeholder 2">
            <a:extLst>
              <a:ext uri="{FF2B5EF4-FFF2-40B4-BE49-F238E27FC236}">
                <a16:creationId xmlns:a16="http://schemas.microsoft.com/office/drawing/2014/main" id="{CE7A4B7A-B5B2-8A49-8851-2D4AB55BD6C4}"/>
              </a:ext>
            </a:extLst>
          </p:cNvPr>
          <p:cNvSpPr>
            <a:spLocks noGrp="1"/>
          </p:cNvSpPr>
          <p:nvPr>
            <p:ph idx="1"/>
          </p:nvPr>
        </p:nvSpPr>
        <p:spPr/>
        <p:txBody>
          <a:bodyPr>
            <a:normAutofit/>
          </a:bodyPr>
          <a:lstStyle/>
          <a:p>
            <a:r>
              <a:rPr lang="en-US" err="1"/>
              <a:t>În cazul în care comanda SELECT nu va returna nici o înregistrare atunci controlul programului va fi transferat instrucţiunii </a:t>
            </a:r>
            <a:r>
              <a:rPr lang="ro-RO"/>
              <a:t>WHEN no_data_found </a:t>
            </a:r>
            <a:r>
              <a:rPr lang="en-US"/>
              <a:t>din secţiunea EXCEPTION. </a:t>
            </a:r>
          </a:p>
          <a:p>
            <a:r>
              <a:rPr lang="en-US" err="1"/>
              <a:t>În mod similar, dacă sunt returnate mai multe înregistrări atunci controlul programului va fi transferat instrucţiunii </a:t>
            </a:r>
            <a:r>
              <a:rPr lang="ro-RO"/>
              <a:t>WHEN </a:t>
            </a:r>
            <a:r>
              <a:rPr lang="en-US" err="1"/>
              <a:t>too_many_rows din secţiunea EXCEPTION. </a:t>
            </a:r>
          </a:p>
          <a:p>
            <a:r>
              <a:rPr lang="en-US" err="1"/>
              <a:t>Dacă însă exact o înregistrare este selectată, se va continua execuţia programului cu următoarea instrucţiune. Aceasta va activa în mod explicit excepţia too_many_rows, astfel încât şi în acest caz controlul programului va fi tranferat instrucţiunii </a:t>
            </a:r>
            <a:r>
              <a:rPr lang="ro-RO"/>
              <a:t>WHEN</a:t>
            </a:r>
            <a:r>
              <a:rPr lang="en-US"/>
              <a:t> too_many_rows.</a:t>
            </a:r>
            <a:endParaRPr lang="ro-RO" i="1"/>
          </a:p>
          <a:p>
            <a:endParaRPr lang="ro-RO"/>
          </a:p>
        </p:txBody>
      </p:sp>
    </p:spTree>
    <p:extLst>
      <p:ext uri="{BB962C8B-B14F-4D97-AF65-F5344CB8AC3E}">
        <p14:creationId xmlns:p14="http://schemas.microsoft.com/office/powerpoint/2010/main" val="3463391269"/>
      </p:ext>
    </p:extLst>
  </p:cSld>
  <p:clrMapOvr>
    <a:masterClrMapping/>
  </p:clrMapOvr>
  <p:transition/>
  <p:timing/>
</p:sld>
</file>

<file path=ppt/slides/slide3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1F84AC0-E758-E448-82FE-10133FE46FEA}"/>
              </a:ext>
            </a:extLst>
          </p:cNvPr>
          <p:cNvSpPr>
            <a:spLocks noGrp="1"/>
          </p:cNvSpPr>
          <p:nvPr>
            <p:ph type="title"/>
          </p:nvPr>
        </p:nvSpPr>
        <p:spPr/>
        <p:txBody>
          <a:bodyPr/>
          <a:lstStyle/>
          <a:p>
            <a:r>
              <a:rPr lang="ro-RO" err="1"/>
              <a:t>Excepţii definite de utilizator </a:t>
            </a:r>
          </a:p>
        </p:txBody>
      </p:sp>
      <p:sp>
        <p:nvSpPr>
          <p:cNvPr id="3" name="Content Placeholder 2">
            <a:extLst>
              <a:ext uri="{FF2B5EF4-FFF2-40B4-BE49-F238E27FC236}">
                <a16:creationId xmlns:a16="http://schemas.microsoft.com/office/drawing/2014/main" id="{745358FB-8435-6248-8A40-7591182D9A12}"/>
              </a:ext>
            </a:extLst>
          </p:cNvPr>
          <p:cNvSpPr>
            <a:spLocks noGrp="1"/>
          </p:cNvSpPr>
          <p:nvPr>
            <p:ph idx="1"/>
          </p:nvPr>
        </p:nvSpPr>
        <p:spPr/>
        <p:txBody>
          <a:bodyPr/>
          <a:lstStyle/>
          <a:p>
            <a:r>
              <a:rPr lang="ro-RO"/>
              <a:t>Declarate în secţiunea de declaraţie a blocului. </a:t>
            </a:r>
          </a:p>
          <a:p>
            <a:r>
              <a:rPr lang="ro-RO"/>
              <a:t>Folosite în situaţiile când nu se mai doreşte procesarea acţiunilor blocului şi sunt activate atunci când se întâlnesc anumite condiţii definite de utilizator. </a:t>
            </a:r>
          </a:p>
          <a:p>
            <a:endParaRPr lang="ro-RO"/>
          </a:p>
        </p:txBody>
      </p:sp>
    </p:spTree>
    <p:extLst>
      <p:ext uri="{BB962C8B-B14F-4D97-AF65-F5344CB8AC3E}">
        <p14:creationId xmlns:p14="http://schemas.microsoft.com/office/powerpoint/2010/main" val="3294109608"/>
      </p:ext>
    </p:extLst>
  </p:cSld>
  <p:clrMapOvr>
    <a:masterClrMapping/>
  </p:clrMapOvr>
  <p:transition/>
  <p:timing/>
</p:sld>
</file>

<file path=ppt/slides/slide3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1F84AC0-E758-E448-82FE-10133FE46FEA}"/>
              </a:ext>
            </a:extLst>
          </p:cNvPr>
          <p:cNvSpPr>
            <a:spLocks noGrp="1"/>
          </p:cNvSpPr>
          <p:nvPr>
            <p:ph type="title"/>
          </p:nvPr>
        </p:nvSpPr>
        <p:spPr/>
        <p:txBody>
          <a:bodyPr/>
          <a:lstStyle/>
          <a:p>
            <a:r>
              <a:rPr lang="ro-RO" err="1"/>
              <a:t>Excepţii definite de utilizator - etape </a:t>
            </a:r>
          </a:p>
        </p:txBody>
      </p:sp>
      <p:sp>
        <p:nvSpPr>
          <p:cNvPr id="3" name="Content Placeholder 2">
            <a:extLst>
              <a:ext uri="{FF2B5EF4-FFF2-40B4-BE49-F238E27FC236}">
                <a16:creationId xmlns:a16="http://schemas.microsoft.com/office/drawing/2014/main" id="{745358FB-8435-6248-8A40-7591182D9A12}"/>
              </a:ext>
            </a:extLst>
          </p:cNvPr>
          <p:cNvSpPr>
            <a:spLocks noGrp="1"/>
          </p:cNvSpPr>
          <p:nvPr>
            <p:ph idx="1"/>
          </p:nvPr>
        </p:nvSpPr>
        <p:spPr/>
        <p:txBody>
          <a:bodyPr/>
          <a:lstStyle/>
          <a:p>
            <a:pPr lvl="0"/>
            <a:r>
              <a:rPr lang="ro-RO"/>
              <a:t>generarea excepţiei în mod explicit în porţiunea executabilă a blocului, folosind comanda:</a:t>
            </a:r>
          </a:p>
          <a:p>
            <a:pPr marL="0" indent="0">
              <a:buNone/>
            </a:pPr>
            <a:r>
              <a:rPr lang="ro-RO"/>
              <a:t>		RAISE nume_exceptie;</a:t>
            </a:r>
          </a:p>
          <a:p>
            <a:pPr lvl="0"/>
            <a:r>
              <a:rPr lang="ro-RO"/>
              <a:t>tratarea excepţiei în secţiunea de tratare a erorilor:</a:t>
            </a:r>
          </a:p>
          <a:p>
            <a:endParaRPr lang="ro-RO"/>
          </a:p>
        </p:txBody>
      </p:sp>
    </p:spTree>
    <p:extLst>
      <p:ext uri="{BB962C8B-B14F-4D97-AF65-F5344CB8AC3E}">
        <p14:creationId xmlns:p14="http://schemas.microsoft.com/office/powerpoint/2010/main" val="2800401590"/>
      </p:ext>
    </p:extLst>
  </p:cSld>
  <p:clrMapOvr>
    <a:masterClrMapping/>
  </p:clrMapOvr>
  <p:transition/>
  <p:timing/>
</p:sld>
</file>

<file path=ppt/slides/slide3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1F84AC0-E758-E448-82FE-10133FE46FEA}"/>
              </a:ext>
            </a:extLst>
          </p:cNvPr>
          <p:cNvSpPr>
            <a:spLocks noGrp="1"/>
          </p:cNvSpPr>
          <p:nvPr>
            <p:ph type="title"/>
          </p:nvPr>
        </p:nvSpPr>
        <p:spPr/>
        <p:txBody>
          <a:bodyPr/>
          <a:lstStyle/>
          <a:p>
            <a:r>
              <a:rPr lang="ro-RO" err="1"/>
              <a:t>Excepţii definite de utilizator - exemplu </a:t>
            </a:r>
          </a:p>
        </p:txBody>
      </p:sp>
      <p:sp>
        <p:nvSpPr>
          <p:cNvPr id="3" name="Content Placeholder 2">
            <a:extLst>
              <a:ext uri="{FF2B5EF4-FFF2-40B4-BE49-F238E27FC236}">
                <a16:creationId xmlns:a16="http://schemas.microsoft.com/office/drawing/2014/main" id="{745358FB-8435-6248-8A40-7591182D9A12}"/>
              </a:ext>
            </a:extLst>
          </p:cNvPr>
          <p:cNvSpPr>
            <a:spLocks noGrp="1"/>
          </p:cNvSpPr>
          <p:nvPr>
            <p:ph idx="1"/>
          </p:nvPr>
        </p:nvSpPr>
        <p:spPr/>
        <p:txBody>
          <a:bodyPr>
            <a:normAutofit fontScale="62500" lnSpcReduction="20000"/>
          </a:bodyPr>
          <a:lstStyle/>
          <a:p>
            <a:r>
              <a:rPr lang="ro-RO"/>
              <a:t>DECLARE</a:t>
            </a:r>
          </a:p>
          <a:p>
            <a:r>
              <a:rPr lang="ro-RO"/>
              <a:t>       stoc_lipsă	EXCEPTION;</a:t>
            </a:r>
          </a:p>
          <a:p>
            <a:r>
              <a:rPr lang="ro-RO"/>
              <a:t>       stoc	NUMBER(4);</a:t>
            </a:r>
          </a:p>
          <a:p>
            <a:r>
              <a:rPr lang="ro-RO"/>
              <a:t>BEGIN</a:t>
            </a:r>
          </a:p>
          <a:p>
            <a:r>
              <a:rPr lang="ro-RO"/>
              <a:t>        SELECT cantitate INTO stoc FROM produse WHERE cod=101;</a:t>
            </a:r>
          </a:p>
          <a:p>
            <a:r>
              <a:rPr lang="ro-RO"/>
              <a:t>        IF stoc </a:t>
            </a:r>
            <a:r>
              <a:rPr lang="en-US"/>
              <a:t>&lt; 1</a:t>
            </a:r>
            <a:r>
              <a:rPr lang="ro-RO"/>
              <a:t>0 THEN</a:t>
            </a:r>
          </a:p>
          <a:p>
            <a:r>
              <a:rPr lang="ro-RO"/>
              <a:t>                  RAISE stoc_lipsa;</a:t>
            </a:r>
          </a:p>
          <a:p>
            <a:r>
              <a:rPr lang="ro-RO"/>
              <a:t>        END IF;</a:t>
            </a:r>
          </a:p>
          <a:p>
            <a:r>
              <a:rPr lang="ro-RO"/>
              <a:t>EXCEPTION</a:t>
            </a:r>
          </a:p>
          <a:p>
            <a:r>
              <a:rPr lang="ro-RO"/>
              <a:t>        WHEN stoc_lipsa THEN</a:t>
            </a:r>
          </a:p>
          <a:p>
            <a:r>
              <a:rPr lang="ro-RO"/>
              <a:t>                 INSERT INTO alerta (cod_produs, cant)</a:t>
            </a:r>
          </a:p>
          <a:p>
            <a:r>
              <a:rPr lang="ro-RO"/>
              <a:t>	    VALUES (101, stoc);</a:t>
            </a:r>
          </a:p>
          <a:p>
            <a:r>
              <a:rPr lang="ro-RO"/>
              <a:t>END;</a:t>
            </a:r>
          </a:p>
          <a:p>
            <a:endParaRPr lang="ro-RO"/>
          </a:p>
        </p:txBody>
      </p:sp>
    </p:spTree>
    <p:extLst>
      <p:ext uri="{BB962C8B-B14F-4D97-AF65-F5344CB8AC3E}">
        <p14:creationId xmlns:p14="http://schemas.microsoft.com/office/powerpoint/2010/main" val="199035683"/>
      </p:ext>
    </p:extLst>
  </p:cSld>
  <p:clrMapOvr>
    <a:masterClrMapping/>
  </p:clrMapOvr>
  <p:transition/>
  <p:timing/>
</p:sld>
</file>

<file path=ppt/slides/slide3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C76937-F032-854E-8A85-7CE253F27CE9}"/>
              </a:ext>
            </a:extLst>
          </p:cNvPr>
          <p:cNvSpPr>
            <a:spLocks noGrp="1"/>
          </p:cNvSpPr>
          <p:nvPr>
            <p:ph type="title"/>
          </p:nvPr>
        </p:nvSpPr>
        <p:spPr/>
        <p:txBody>
          <a:bodyPr/>
          <a:lstStyle/>
          <a:p>
            <a:r>
              <a:rPr lang="ro-RO"/>
              <a:t>Tratarea excepţiilor cu WHEN OTHERS </a:t>
            </a:r>
          </a:p>
        </p:txBody>
      </p:sp>
      <p:sp>
        <p:nvSpPr>
          <p:cNvPr id="3" name="Content Placeholder 2">
            <a:extLst>
              <a:ext uri="{FF2B5EF4-FFF2-40B4-BE49-F238E27FC236}">
                <a16:creationId xmlns:a16="http://schemas.microsoft.com/office/drawing/2014/main" id="{366F1C50-71A8-374A-9A2C-1702A5839AD6}"/>
              </a:ext>
            </a:extLst>
          </p:cNvPr>
          <p:cNvSpPr>
            <a:spLocks noGrp="1"/>
          </p:cNvSpPr>
          <p:nvPr>
            <p:ph idx="1"/>
          </p:nvPr>
        </p:nvSpPr>
        <p:spPr/>
        <p:txBody>
          <a:bodyPr/>
          <a:lstStyle/>
          <a:p>
            <a:r>
              <a:rPr lang="ro-RO"/>
              <a:t>Pentru a evita tratarea fiecărei excepţii în parte, se foloseşte secţiunea de tratare WHEN OTHERS </a:t>
            </a:r>
          </a:p>
          <a:p>
            <a:r>
              <a:rPr lang="ro-RO"/>
              <a:t>care va cuprinde acţiuni pentru orice excepţie care nu a fost tratată,</a:t>
            </a:r>
          </a:p>
          <a:p>
            <a:r>
              <a:rPr lang="ro-RO"/>
              <a:t>adică pentru capturarea excepţiilor neprevăzute sau necunoscute.</a:t>
            </a:r>
          </a:p>
          <a:p>
            <a:endParaRPr lang="ro-RO"/>
          </a:p>
        </p:txBody>
      </p:sp>
    </p:spTree>
    <p:extLst>
      <p:ext uri="{BB962C8B-B14F-4D97-AF65-F5344CB8AC3E}">
        <p14:creationId xmlns:p14="http://schemas.microsoft.com/office/powerpoint/2010/main" val="316807818"/>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A2A093E-F87B-AB4F-9FE8-F34BD4560D67}"/>
              </a:ext>
            </a:extLst>
          </p:cNvPr>
          <p:cNvSpPr>
            <a:spLocks noGrp="1"/>
          </p:cNvSpPr>
          <p:nvPr>
            <p:ph type="title"/>
          </p:nvPr>
        </p:nvSpPr>
        <p:spPr/>
        <p:txBody>
          <a:bodyPr/>
          <a:lstStyle/>
          <a:p>
            <a:r>
              <a:rPr lang="ro-RO"/>
              <a:t>Entitate dependentă (detaliu)/entitate master </a:t>
            </a:r>
            <a:br>
              <a:rPr lang="ro-RO"/>
            </a:br>
            <a:endParaRPr lang="ro-RO"/>
          </a:p>
        </p:txBody>
      </p:sp>
      <p:sp>
        <p:nvSpPr>
          <p:cNvPr id="3" name="Content Placeholder 2">
            <a:extLst>
              <a:ext uri="{FF2B5EF4-FFF2-40B4-BE49-F238E27FC236}">
                <a16:creationId xmlns:a16="http://schemas.microsoft.com/office/drawing/2014/main" id="{816A2E4D-3650-DB46-B9E7-636FD7A187F9}"/>
              </a:ext>
            </a:extLst>
          </p:cNvPr>
          <p:cNvSpPr>
            <a:spLocks noGrp="1"/>
          </p:cNvSpPr>
          <p:nvPr>
            <p:ph idx="1"/>
          </p:nvPr>
        </p:nvSpPr>
        <p:spPr/>
        <p:txBody>
          <a:bodyPr>
            <a:normAutofit fontScale="92500" lnSpcReduction="10000"/>
          </a:bodyPr>
          <a:lstStyle/>
          <a:p>
            <a:r>
              <a:rPr lang="ro-RO"/>
              <a:t>Entitate dependentă (detaliu) - entitate care nu poate exista de sine stătătoare, ci numai ataşată unei alte entităţi (entitate master)</a:t>
            </a:r>
          </a:p>
          <a:p>
            <a:r>
              <a:rPr lang="ro-RO"/>
              <a:t>Dacă presupunem că fiecare curs poate fi constituit dintr-unul sau mai multe module, atunci entitatea MODUL va fi o entitate dependentă de CURS. </a:t>
            </a:r>
          </a:p>
          <a:p>
            <a:r>
              <a:rPr lang="ro-RO"/>
              <a:t>Între entităţile master şi detaliu va exista întotdeauna o relaţie 1:N, având cardinalitatea minimă 1:0. </a:t>
            </a:r>
          </a:p>
          <a:p>
            <a:r>
              <a:rPr lang="ro-RO"/>
              <a:t>Cheia primară a unei entităţi detaliu va fi formată din cheia primară a entităţii master plus una sau mai multe atribute ale entităţii detaliu. </a:t>
            </a:r>
          </a:p>
          <a:p>
            <a:r>
              <a:rPr lang="ro-RO"/>
              <a:t>Cheia entităţii MODUL poate fi aleasă ca fiind combinaţia dintre cod_curs şi nr_modul, (numărul de ordine al unui modul în cadrul unui curs).</a:t>
            </a:r>
          </a:p>
          <a:p>
            <a:endParaRPr lang="ro-RO"/>
          </a:p>
        </p:txBody>
      </p:sp>
    </p:spTree>
    <p:extLst>
      <p:ext uri="{BB962C8B-B14F-4D97-AF65-F5344CB8AC3E}">
        <p14:creationId xmlns:p14="http://schemas.microsoft.com/office/powerpoint/2010/main" val="19835070"/>
      </p:ext>
    </p:extLst>
  </p:cSld>
  <p:clrMapOvr>
    <a:masterClrMapping/>
  </p:clrMapOvr>
  <p:transition/>
  <p:timing/>
</p:sld>
</file>

<file path=ppt/slides/slide3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C76937-F032-854E-8A85-7CE253F27CE9}"/>
              </a:ext>
            </a:extLst>
          </p:cNvPr>
          <p:cNvSpPr>
            <a:spLocks noGrp="1"/>
          </p:cNvSpPr>
          <p:nvPr>
            <p:ph type="title"/>
          </p:nvPr>
        </p:nvSpPr>
        <p:spPr/>
        <p:txBody>
          <a:bodyPr/>
          <a:lstStyle/>
          <a:p>
            <a:r>
              <a:rPr lang="ro-RO"/>
              <a:t>Tratarea excepţiilor cu WHEN OTHERS (2) </a:t>
            </a:r>
          </a:p>
        </p:txBody>
      </p:sp>
      <p:sp>
        <p:nvSpPr>
          <p:cNvPr id="3" name="Content Placeholder 2">
            <a:extLst>
              <a:ext uri="{FF2B5EF4-FFF2-40B4-BE49-F238E27FC236}">
                <a16:creationId xmlns:a16="http://schemas.microsoft.com/office/drawing/2014/main" id="{366F1C50-71A8-374A-9A2C-1702A5839AD6}"/>
              </a:ext>
            </a:extLst>
          </p:cNvPr>
          <p:cNvSpPr>
            <a:spLocks noGrp="1"/>
          </p:cNvSpPr>
          <p:nvPr>
            <p:ph idx="1"/>
          </p:nvPr>
        </p:nvSpPr>
        <p:spPr/>
        <p:txBody>
          <a:bodyPr>
            <a:normAutofit fontScale="55000" lnSpcReduction="20000"/>
          </a:bodyPr>
          <a:lstStyle/>
          <a:p>
            <a:r>
              <a:rPr lang="ro-RO"/>
              <a:t>DECLARE</a:t>
            </a:r>
          </a:p>
          <a:p>
            <a:r>
              <a:rPr lang="ro-RO"/>
              <a:t>                nr_cod INTEGER:=100;</a:t>
            </a:r>
          </a:p>
          <a:p>
            <a:r>
              <a:rPr lang="ro-RO"/>
              <a:t>BEGIN</a:t>
            </a:r>
          </a:p>
          <a:p>
            <a:r>
              <a:rPr lang="ro-RO"/>
              <a:t>	SAVEPOINT aici;</a:t>
            </a:r>
          </a:p>
          <a:p>
            <a:r>
              <a:rPr lang="ro-RO"/>
              <a:t>	INSERT INTO angajati (cod, nume, prenume)</a:t>
            </a:r>
          </a:p>
          <a:p>
            <a:r>
              <a:rPr lang="ro-RO"/>
              <a:t>	VALUES (nr_cod, ’GEORGESCU’, ’RADU’);</a:t>
            </a:r>
          </a:p>
          <a:p>
            <a:r>
              <a:rPr lang="ro-RO"/>
              <a:t>EXCEPTION</a:t>
            </a:r>
          </a:p>
          <a:p>
            <a:r>
              <a:rPr lang="ro-RO"/>
              <a:t>	WHEN dup_val_on_index THEN</a:t>
            </a:r>
          </a:p>
          <a:p>
            <a:r>
              <a:rPr lang="ro-RO"/>
              <a:t>	          nr_cod:=nr_cod+1;</a:t>
            </a:r>
          </a:p>
          <a:p>
            <a:r>
              <a:rPr lang="ro-RO"/>
              <a:t>	          ROLLBACK TO aici;</a:t>
            </a:r>
          </a:p>
          <a:p>
            <a:r>
              <a:rPr lang="ro-RO"/>
              <a:t>	WHEN OTHERS THEN</a:t>
            </a:r>
          </a:p>
          <a:p>
            <a:r>
              <a:rPr lang="ro-RO"/>
              <a:t>	          INSERT INTO tabel_erori</a:t>
            </a:r>
            <a:endParaRPr lang="ro-RO"/>
          </a:p>
          <a:p>
            <a:r>
              <a:rPr lang="ro-RO"/>
              <a:t>	          VALUES (‘Eroare în timpul execuţiei blocului’);</a:t>
            </a:r>
          </a:p>
          <a:p>
            <a:r>
              <a:rPr lang="ro-RO" err="1"/>
              <a:t>END;c</a:t>
            </a:r>
            <a:endParaRPr lang="ro-RO"/>
          </a:p>
          <a:p>
            <a:endParaRPr lang="ro-RO"/>
          </a:p>
        </p:txBody>
      </p:sp>
    </p:spTree>
    <p:extLst>
      <p:ext uri="{BB962C8B-B14F-4D97-AF65-F5344CB8AC3E}">
        <p14:creationId xmlns:p14="http://schemas.microsoft.com/office/powerpoint/2010/main" val="2046729930"/>
      </p:ext>
    </p:extLst>
  </p:cSld>
  <p:clrMapOvr>
    <a:masterClrMapping/>
  </p:clrMapOvr>
  <p:transition/>
  <p:timing/>
</p:sld>
</file>

<file path=ppt/slides/slide3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C76937-F032-854E-8A85-7CE253F27CE9}"/>
              </a:ext>
            </a:extLst>
          </p:cNvPr>
          <p:cNvSpPr>
            <a:spLocks noGrp="1"/>
          </p:cNvSpPr>
          <p:nvPr>
            <p:ph type="title"/>
          </p:nvPr>
        </p:nvSpPr>
        <p:spPr/>
        <p:txBody>
          <a:bodyPr/>
          <a:lstStyle/>
          <a:p>
            <a:r>
              <a:rPr lang="ro-RO"/>
              <a:t>Tratarea excepţiilor cu WHEN OTHERS (3) </a:t>
            </a:r>
          </a:p>
        </p:txBody>
      </p:sp>
      <p:sp>
        <p:nvSpPr>
          <p:cNvPr id="3" name="Content Placeholder 2">
            <a:extLst>
              <a:ext uri="{FF2B5EF4-FFF2-40B4-BE49-F238E27FC236}">
                <a16:creationId xmlns:a16="http://schemas.microsoft.com/office/drawing/2014/main" id="{366F1C50-71A8-374A-9A2C-1702A5839AD6}"/>
              </a:ext>
            </a:extLst>
          </p:cNvPr>
          <p:cNvSpPr>
            <a:spLocks noGrp="1"/>
          </p:cNvSpPr>
          <p:nvPr>
            <p:ph idx="1"/>
          </p:nvPr>
        </p:nvSpPr>
        <p:spPr/>
        <p:txBody>
          <a:bodyPr>
            <a:normAutofit fontScale="92500" lnSpcReduction="10000"/>
          </a:bodyPr>
          <a:lstStyle/>
          <a:p>
            <a:r>
              <a:rPr lang="ro-RO"/>
              <a:t>WHEN OTHERS trebuie utilizată cu foarte mare atenţie deoarece poate masca erori critice.</a:t>
            </a:r>
          </a:p>
          <a:p>
            <a:r>
              <a:rPr lang="ro-RO"/>
              <a:t>Este recomandabil ca această secţiune să fie folosită cât mai puţin cu putinţă fiind de preferat referirea în mod explicit a fiecărei excepţii în parte. </a:t>
            </a:r>
          </a:p>
          <a:p>
            <a:r>
              <a:rPr lang="ro-RO"/>
              <a:t>Folosire abuzivă a excepţiei WHEN OTHERS:</a:t>
            </a:r>
          </a:p>
          <a:p>
            <a:r>
              <a:rPr lang="ro-RO"/>
              <a:t> </a:t>
            </a:r>
          </a:p>
          <a:p>
            <a:r>
              <a:rPr lang="ro-RO"/>
              <a:t>EXCEPTION</a:t>
            </a:r>
          </a:p>
          <a:p>
            <a:r>
              <a:rPr lang="ro-RO"/>
              <a:t>	WHEN OTHERS THEN</a:t>
            </a:r>
          </a:p>
          <a:p>
            <a:r>
              <a:rPr lang="ro-RO"/>
              <a:t>		NULL;</a:t>
            </a:r>
          </a:p>
          <a:p>
            <a:r>
              <a:rPr lang="ro-RO"/>
              <a:t>END;	</a:t>
            </a:r>
          </a:p>
          <a:p>
            <a:endParaRPr lang="ro-RO"/>
          </a:p>
        </p:txBody>
      </p:sp>
    </p:spTree>
    <p:extLst>
      <p:ext uri="{BB962C8B-B14F-4D97-AF65-F5344CB8AC3E}">
        <p14:creationId xmlns:p14="http://schemas.microsoft.com/office/powerpoint/2010/main" val="1389318584"/>
      </p:ext>
    </p:extLst>
  </p:cSld>
  <p:clrMapOvr>
    <a:masterClrMapping/>
  </p:clrMapOvr>
  <p:transition/>
  <p:timing/>
</p:sld>
</file>

<file path=ppt/slides/slide3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29D1F7C-BC1D-A34A-962D-23E0FAB160A9}"/>
              </a:ext>
            </a:extLst>
          </p:cNvPr>
          <p:cNvSpPr>
            <a:spLocks noGrp="1"/>
          </p:cNvSpPr>
          <p:nvPr>
            <p:ph type="title"/>
          </p:nvPr>
        </p:nvSpPr>
        <p:spPr/>
        <p:txBody>
          <a:bodyPr/>
          <a:lstStyle/>
          <a:p>
            <a:r>
              <a:rPr lang="ro-RO" err="1"/>
              <a:t>Funcţii de gestionare a erorilor</a:t>
            </a:r>
          </a:p>
        </p:txBody>
      </p:sp>
      <p:sp>
        <p:nvSpPr>
          <p:cNvPr id="3" name="Content Placeholder 2">
            <a:extLst>
              <a:ext uri="{FF2B5EF4-FFF2-40B4-BE49-F238E27FC236}">
                <a16:creationId xmlns:a16="http://schemas.microsoft.com/office/drawing/2014/main" id="{A6F060D7-DCA3-9D46-B1D5-8156F1484A78}"/>
              </a:ext>
            </a:extLst>
          </p:cNvPr>
          <p:cNvSpPr>
            <a:spLocks noGrp="1"/>
          </p:cNvSpPr>
          <p:nvPr>
            <p:ph idx="1"/>
          </p:nvPr>
        </p:nvSpPr>
        <p:spPr/>
        <p:txBody>
          <a:bodyPr/>
          <a:lstStyle/>
          <a:p>
            <a:r>
              <a:rPr lang="ro-RO"/>
              <a:t>La apariţia unei excepţii, câteodată este necesar să se cunoască codul de eroare asociat sau mesajul de eroare. </a:t>
            </a:r>
          </a:p>
          <a:p>
            <a:r>
              <a:rPr lang="ro-RO"/>
              <a:t>Acest lucru este foarte important pentru tratarea excepţiilor cu WHEN OTHERS, atunci când este necesară alegerea unui anumit set de acţiuni în funcţie de eroare.</a:t>
            </a:r>
          </a:p>
          <a:p>
            <a:r>
              <a:rPr lang="ro-RO"/>
              <a:t>SQLCODE - returnează codul erorii asociat excepţiei declanşate;</a:t>
            </a:r>
          </a:p>
          <a:p>
            <a:r>
              <a:rPr lang="ro-RO"/>
              <a:t>SQLERRM - returnează un mesaj de eroare asociat excepţiei declanşate incluzând şi numărul erorii.</a:t>
            </a:r>
          </a:p>
          <a:p>
            <a:endParaRPr lang="ro-RO"/>
          </a:p>
        </p:txBody>
      </p:sp>
    </p:spTree>
    <p:extLst>
      <p:ext uri="{BB962C8B-B14F-4D97-AF65-F5344CB8AC3E}">
        <p14:creationId xmlns:p14="http://schemas.microsoft.com/office/powerpoint/2010/main" val="1907863370"/>
      </p:ext>
    </p:extLst>
  </p:cSld>
  <p:clrMapOvr>
    <a:masterClrMapping/>
  </p:clrMapOvr>
  <p:transition/>
  <p:timing/>
</p:sld>
</file>

<file path=ppt/slides/slide3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29D1F7C-BC1D-A34A-962D-23E0FAB160A9}"/>
              </a:ext>
            </a:extLst>
          </p:cNvPr>
          <p:cNvSpPr>
            <a:spLocks noGrp="1"/>
          </p:cNvSpPr>
          <p:nvPr>
            <p:ph type="title"/>
          </p:nvPr>
        </p:nvSpPr>
        <p:spPr/>
        <p:txBody>
          <a:bodyPr/>
          <a:lstStyle/>
          <a:p>
            <a:r>
              <a:rPr lang="ro-RO" err="1"/>
              <a:t>Funcţii de gestionare a erorilor - exemplu</a:t>
            </a:r>
          </a:p>
        </p:txBody>
      </p:sp>
      <p:sp>
        <p:nvSpPr>
          <p:cNvPr id="3" name="Content Placeholder 2">
            <a:extLst>
              <a:ext uri="{FF2B5EF4-FFF2-40B4-BE49-F238E27FC236}">
                <a16:creationId xmlns:a16="http://schemas.microsoft.com/office/drawing/2014/main" id="{A6F060D7-DCA3-9D46-B1D5-8156F1484A78}"/>
              </a:ext>
            </a:extLst>
          </p:cNvPr>
          <p:cNvSpPr>
            <a:spLocks noGrp="1"/>
          </p:cNvSpPr>
          <p:nvPr>
            <p:ph idx="1"/>
          </p:nvPr>
        </p:nvSpPr>
        <p:spPr/>
        <p:txBody>
          <a:bodyPr>
            <a:normAutofit fontScale="77500" lnSpcReduction="20000"/>
          </a:bodyPr>
          <a:lstStyle/>
          <a:p>
            <a:r>
              <a:rPr lang="ro-RO"/>
              <a:t>DECLARE</a:t>
            </a:r>
          </a:p>
          <a:p>
            <a:r>
              <a:rPr lang="ro-RO"/>
              <a:t>	mesaj_eroare	VARCHAR2(60);</a:t>
            </a:r>
          </a:p>
          <a:p>
            <a:r>
              <a:rPr lang="ro-RO"/>
              <a:t>	cod_mesaj	NUMBER;</a:t>
            </a:r>
          </a:p>
          <a:p>
            <a:r>
              <a:rPr lang="ro-RO"/>
              <a:t>BEGIN</a:t>
            </a:r>
          </a:p>
          <a:p>
            <a:r>
              <a:rPr lang="ro-RO"/>
              <a:t>	.....</a:t>
            </a:r>
          </a:p>
          <a:p>
            <a:r>
              <a:rPr lang="ro-RO"/>
              <a:t>EXCEPTION</a:t>
            </a:r>
          </a:p>
          <a:p>
            <a:r>
              <a:rPr lang="ro-RO"/>
              <a:t>	WHEN OTHERS THEN</a:t>
            </a:r>
          </a:p>
          <a:p>
            <a:r>
              <a:rPr lang="ro-RO"/>
              <a:t>                                        cod_mesaj:=SQLCODE;</a:t>
            </a:r>
          </a:p>
          <a:p>
            <a:r>
              <a:rPr lang="ro-RO"/>
              <a:t>                                        mesaj_eroare:=SUBSTR(SQLERRM,1,60);</a:t>
            </a:r>
          </a:p>
          <a:p>
            <a:r>
              <a:rPr lang="ro-RO"/>
              <a:t>			INSERT INTO erori (cod, mesaj)</a:t>
            </a:r>
          </a:p>
          <a:p>
            <a:r>
              <a:rPr lang="ro-RO"/>
              <a:t>			VALUES (cod_mesaj, mesaj_eroare);</a:t>
            </a:r>
          </a:p>
          <a:p>
            <a:r>
              <a:rPr lang="ro-RO"/>
              <a:t>END;</a:t>
            </a:r>
          </a:p>
        </p:txBody>
      </p:sp>
    </p:spTree>
    <p:extLst>
      <p:ext uri="{BB962C8B-B14F-4D97-AF65-F5344CB8AC3E}">
        <p14:creationId xmlns:p14="http://schemas.microsoft.com/office/powerpoint/2010/main" val="2544541373"/>
      </p:ext>
    </p:extLst>
  </p:cSld>
  <p:clrMapOvr>
    <a:masterClrMapping/>
  </p:clrMapOvr>
  <p:transition/>
  <p:timing/>
</p:sld>
</file>

<file path=ppt/slides/slide3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38D3985-113F-8942-82DD-B1E3C6FF4311}"/>
              </a:ext>
            </a:extLst>
          </p:cNvPr>
          <p:cNvSpPr>
            <a:spLocks noGrp="1"/>
          </p:cNvSpPr>
          <p:nvPr>
            <p:ph type="title"/>
          </p:nvPr>
        </p:nvSpPr>
        <p:spPr/>
        <p:txBody>
          <a:bodyPr/>
          <a:lstStyle/>
          <a:p>
            <a:r>
              <a:rPr lang="ro-RO"/>
              <a:t>Propagarea excepţiilor</a:t>
            </a:r>
            <a:endParaRPr lang="ro-RO"/>
          </a:p>
        </p:txBody>
      </p:sp>
      <p:sp>
        <p:nvSpPr>
          <p:cNvPr id="3" name="Content Placeholder 2">
            <a:extLst>
              <a:ext uri="{FF2B5EF4-FFF2-40B4-BE49-F238E27FC236}">
                <a16:creationId xmlns:a16="http://schemas.microsoft.com/office/drawing/2014/main" id="{E7031D10-55BD-DB4B-9678-19D9BD0E1C70}"/>
              </a:ext>
            </a:extLst>
          </p:cNvPr>
          <p:cNvSpPr>
            <a:spLocks noGrp="1"/>
          </p:cNvSpPr>
          <p:nvPr>
            <p:ph idx="1"/>
          </p:nvPr>
        </p:nvSpPr>
        <p:spPr/>
        <p:txBody>
          <a:bodyPr>
            <a:normAutofit fontScale="92500" lnSpcReduction="10000"/>
          </a:bodyPr>
          <a:lstStyle/>
          <a:p>
            <a:r>
              <a:rPr lang="ro-RO"/>
              <a:t>Atunci când este întâlnită o eroare, PL/SQL caută în sub-blocul curent rutina de tratare a erorii, execută acţiunile din această secţiune, iar controlul este transferat celui mai apropiat bloc ce urmează după sfârşitul sub-blocului. </a:t>
            </a:r>
          </a:p>
          <a:p>
            <a:r>
              <a:rPr lang="ro-RO"/>
              <a:t>Dacă PL/SQL întâlneşte o excepţie ce nu este tratată în blocul curent, atunci excepţia se propagă - excepţia se transmite şi blocului căruia îi este transferat controlul. </a:t>
            </a:r>
          </a:p>
          <a:p>
            <a:r>
              <a:rPr lang="ro-RO"/>
              <a:t>Acest lucru realizându-se până în momentul când întâlneşte un bloc ce conţine o secţiune de tratare a excepţiei respective. </a:t>
            </a:r>
          </a:p>
          <a:p>
            <a:r>
              <a:rPr lang="ro-RO"/>
              <a:t>Dacă nu există nici un bloc ce conţine o secţiune de manipulare a excepţiei respective atunci în mediul programului gazdă va apărea o eroare datorată unei excepţii netratate. </a:t>
            </a:r>
          </a:p>
        </p:txBody>
      </p:sp>
    </p:spTree>
    <p:extLst>
      <p:ext uri="{BB962C8B-B14F-4D97-AF65-F5344CB8AC3E}">
        <p14:creationId xmlns:p14="http://schemas.microsoft.com/office/powerpoint/2010/main" val="3186262788"/>
      </p:ext>
    </p:extLst>
  </p:cSld>
  <p:clrMapOvr>
    <a:masterClrMapping/>
  </p:clrMapOvr>
  <p:transition/>
  <p:timing/>
</p:sld>
</file>

<file path=ppt/slides/slide3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38D3985-113F-8942-82DD-B1E3C6FF4311}"/>
              </a:ext>
            </a:extLst>
          </p:cNvPr>
          <p:cNvSpPr>
            <a:spLocks noGrp="1"/>
          </p:cNvSpPr>
          <p:nvPr>
            <p:ph type="title"/>
          </p:nvPr>
        </p:nvSpPr>
        <p:spPr/>
        <p:txBody>
          <a:bodyPr/>
          <a:lstStyle/>
          <a:p>
            <a:r>
              <a:rPr lang="ro-RO"/>
              <a:t>Propagarea excepţiilor (2)</a:t>
            </a:r>
          </a:p>
        </p:txBody>
      </p:sp>
      <p:sp>
        <p:nvSpPr>
          <p:cNvPr id="3" name="Content Placeholder 2">
            <a:extLst>
              <a:ext uri="{FF2B5EF4-FFF2-40B4-BE49-F238E27FC236}">
                <a16:creationId xmlns:a16="http://schemas.microsoft.com/office/drawing/2014/main" id="{E7031D10-55BD-DB4B-9678-19D9BD0E1C70}"/>
              </a:ext>
            </a:extLst>
          </p:cNvPr>
          <p:cNvSpPr>
            <a:spLocks noGrp="1"/>
          </p:cNvSpPr>
          <p:nvPr>
            <p:ph idx="1"/>
          </p:nvPr>
        </p:nvSpPr>
        <p:spPr/>
        <p:txBody>
          <a:bodyPr>
            <a:normAutofit/>
          </a:bodyPr>
          <a:lstStyle/>
          <a:p>
            <a:r>
              <a:rPr lang="ro-RO"/>
              <a:t>PL/SQL nu procesează acţiunile dintre sfârşitul unui sub-bloc şi cuvântul EXCEPTION al blocului căruia i se transferă controlul.</a:t>
            </a:r>
          </a:p>
          <a:p>
            <a:r>
              <a:rPr lang="ro-RO"/>
              <a:t>Avantajul acestui comportament este faptul că tratarea erorilor proprii unor instrucţiuni se poate face în blocul unde sunt apelate instrucţiunile, în timp ce tratarea excepţiilor generale aferente acestora se poate face în blocuri exterioare. </a:t>
            </a:r>
          </a:p>
          <a:p>
            <a:r>
              <a:rPr lang="ro-RO"/>
              <a:t>Se recomandă tratarea excepţiilor proprii unor instrucţiuni în blocul unde acestea au fost apelate. </a:t>
            </a:r>
          </a:p>
        </p:txBody>
      </p:sp>
    </p:spTree>
    <p:extLst>
      <p:ext uri="{BB962C8B-B14F-4D97-AF65-F5344CB8AC3E}">
        <p14:creationId xmlns:p14="http://schemas.microsoft.com/office/powerpoint/2010/main" val="1759377397"/>
      </p:ext>
    </p:extLst>
  </p:cSld>
  <p:clrMapOvr>
    <a:masterClrMapping/>
  </p:clrMapOvr>
  <p:transition/>
  <p:timing/>
</p:sld>
</file>

<file path=ppt/slides/slide3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38D3985-113F-8942-82DD-B1E3C6FF4311}"/>
              </a:ext>
            </a:extLst>
          </p:cNvPr>
          <p:cNvSpPr>
            <a:spLocks noGrp="1"/>
          </p:cNvSpPr>
          <p:nvPr>
            <p:ph type="title"/>
          </p:nvPr>
        </p:nvSpPr>
        <p:spPr/>
        <p:txBody>
          <a:bodyPr/>
          <a:lstStyle/>
          <a:p>
            <a:r>
              <a:rPr lang="ro-RO"/>
              <a:t>Propagarea excepţiilor - exemplu</a:t>
            </a:r>
          </a:p>
        </p:txBody>
      </p:sp>
      <p:sp>
        <p:nvSpPr>
          <p:cNvPr id="4" name="Content Placeholder 3">
            <a:extLst>
              <a:ext uri="{FF2B5EF4-FFF2-40B4-BE49-F238E27FC236}">
                <a16:creationId xmlns:a16="http://schemas.microsoft.com/office/drawing/2014/main" id="{BACC9625-C6FC-D041-9C0C-60B58C6C67F7}"/>
              </a:ext>
            </a:extLst>
          </p:cNvPr>
          <p:cNvSpPr>
            <a:spLocks noGrp="1"/>
          </p:cNvSpPr>
          <p:nvPr>
            <p:ph sz="half" idx="1"/>
          </p:nvPr>
        </p:nvSpPr>
        <p:spPr/>
        <p:txBody>
          <a:bodyPr>
            <a:normAutofit fontScale="40000" lnSpcReduction="20000"/>
          </a:bodyPr>
          <a:lstStyle/>
          <a:p>
            <a:r>
              <a:rPr lang="ro-RO"/>
              <a:t>DECLARE</a:t>
            </a:r>
          </a:p>
          <a:p>
            <a:r>
              <a:rPr lang="ro-RO"/>
              <a:t>	mesaj_eroare	VARCHAR2(60);</a:t>
            </a:r>
          </a:p>
          <a:p>
            <a:r>
              <a:rPr lang="ro-RO"/>
              <a:t>	cod_mesaj	NUMBER;</a:t>
            </a:r>
          </a:p>
          <a:p>
            <a:r>
              <a:rPr lang="ro-RO"/>
              <a:t>BEGIN</a:t>
            </a:r>
          </a:p>
          <a:p>
            <a:r>
              <a:rPr lang="ro-RO"/>
              <a:t>         DECLARE</a:t>
            </a:r>
          </a:p>
          <a:p>
            <a:r>
              <a:rPr lang="ro-RO"/>
              <a:t>	v1     NUMBER(4);</a:t>
            </a:r>
          </a:p>
          <a:p>
            <a:r>
              <a:rPr lang="ro-RO"/>
              <a:t>          BEGIN</a:t>
            </a:r>
          </a:p>
          <a:p>
            <a:r>
              <a:rPr lang="ro-RO"/>
              <a:t>	SELECT cod INTO v1 FROM angajati</a:t>
            </a:r>
            <a:endParaRPr lang="ro-RO"/>
          </a:p>
          <a:p>
            <a:r>
              <a:rPr lang="ro-RO"/>
              <a:t>                      WHERE functia=’PRESEDINTE’;</a:t>
            </a:r>
          </a:p>
          <a:p>
            <a:r>
              <a:rPr lang="ro-RO"/>
              <a:t>          EXCEPTION</a:t>
            </a:r>
          </a:p>
          <a:p>
            <a:r>
              <a:rPr lang="ro-RO"/>
              <a:t>	WHEN too_many_rows THEN</a:t>
            </a:r>
          </a:p>
          <a:p>
            <a:r>
              <a:rPr lang="ro-RO"/>
              <a:t>                      INSERT INTO mesaje</a:t>
            </a:r>
          </a:p>
          <a:p>
            <a:r>
              <a:rPr lang="ro-RO"/>
              <a:t>		VALUES (‘Exista mai multi presedinti’);</a:t>
            </a:r>
          </a:p>
          <a:p>
            <a:r>
              <a:rPr lang="ro-RO"/>
              <a:t>          END;</a:t>
            </a:r>
          </a:p>
          <a:p>
            <a:endParaRPr lang="ro-RO"/>
          </a:p>
        </p:txBody>
      </p:sp>
      <p:sp>
        <p:nvSpPr>
          <p:cNvPr id="5" name="Content Placeholder 4">
            <a:extLst>
              <a:ext uri="{FF2B5EF4-FFF2-40B4-BE49-F238E27FC236}">
                <a16:creationId xmlns:a16="http://schemas.microsoft.com/office/drawing/2014/main" id="{1627868E-4966-4E45-9B22-8AEFC62D9879}"/>
              </a:ext>
            </a:extLst>
          </p:cNvPr>
          <p:cNvSpPr>
            <a:spLocks noGrp="1"/>
          </p:cNvSpPr>
          <p:nvPr>
            <p:ph sz="half" idx="2"/>
          </p:nvPr>
        </p:nvSpPr>
        <p:spPr/>
        <p:txBody>
          <a:bodyPr>
            <a:normAutofit fontScale="40000" lnSpcReduction="20000"/>
          </a:bodyPr>
          <a:lstStyle/>
          <a:p>
            <a:r>
              <a:rPr lang="ro-RO"/>
              <a:t>       DECLARE</a:t>
            </a:r>
          </a:p>
          <a:p>
            <a:r>
              <a:rPr lang="ro-RO"/>
              <a:t>	v1      NUMBER(4);</a:t>
            </a:r>
          </a:p>
          <a:p>
            <a:r>
              <a:rPr lang="ro-RO"/>
              <a:t>        BEGIN</a:t>
            </a:r>
          </a:p>
          <a:p>
            <a:r>
              <a:rPr lang="ro-RO"/>
              <a:t>	SELECT cod INTO v1 FROM angajati</a:t>
            </a:r>
            <a:endParaRPr lang="ro-RO"/>
          </a:p>
          <a:p>
            <a:r>
              <a:rPr lang="ro-RO"/>
              <a:t>                      WHERE functia=’MANAGER’;</a:t>
            </a:r>
          </a:p>
          <a:p>
            <a:r>
              <a:rPr lang="ro-RO"/>
              <a:t>          EXCEPTION</a:t>
            </a:r>
          </a:p>
          <a:p>
            <a:r>
              <a:rPr lang="ro-RO"/>
              <a:t>	WHEN too_many_rows THEN</a:t>
            </a:r>
          </a:p>
          <a:p>
            <a:r>
              <a:rPr lang="ro-RO"/>
              <a:t>                                                  INSERT INTO mesaje</a:t>
            </a:r>
          </a:p>
          <a:p>
            <a:r>
              <a:rPr lang="ro-RO"/>
              <a:t>		VALUES (‘Exista mai multi manageri’);</a:t>
            </a:r>
          </a:p>
          <a:p>
            <a:r>
              <a:rPr lang="ro-RO"/>
              <a:t>            END;</a:t>
            </a:r>
          </a:p>
          <a:p>
            <a:r>
              <a:rPr lang="ro-RO"/>
              <a:t>EXCEPTION</a:t>
            </a:r>
          </a:p>
          <a:p>
            <a:r>
              <a:rPr lang="ro-RO"/>
              <a:t>	WHEN OTHERS THEN 	</a:t>
            </a:r>
          </a:p>
          <a:p>
            <a:r>
              <a:rPr lang="ro-RO"/>
              <a:t>                                                   cod_mesaj:=SQLCODE;</a:t>
            </a:r>
          </a:p>
          <a:p>
            <a:r>
              <a:rPr lang="ro-RO"/>
              <a:t>                                                   mesaj_eroare:=SUBSTR (SQLERRM,1,60);</a:t>
            </a:r>
          </a:p>
          <a:p>
            <a:r>
              <a:rPr lang="ro-RO"/>
              <a:t>                                                   INSERT INTO erori (cod, mesaj)</a:t>
            </a:r>
          </a:p>
          <a:p>
            <a:r>
              <a:rPr lang="ro-RO"/>
              <a:t>		VALUES (cod_mesaj, mesaj_eroare);</a:t>
            </a:r>
          </a:p>
          <a:p>
            <a:r>
              <a:rPr lang="ro-RO"/>
              <a:t>END;</a:t>
            </a:r>
          </a:p>
          <a:p>
            <a:endParaRPr lang="ro-RO"/>
          </a:p>
        </p:txBody>
      </p:sp>
    </p:spTree>
    <p:extLst>
      <p:ext uri="{BB962C8B-B14F-4D97-AF65-F5344CB8AC3E}">
        <p14:creationId xmlns:p14="http://schemas.microsoft.com/office/powerpoint/2010/main" val="1123156623"/>
      </p:ext>
    </p:extLst>
  </p:cSld>
  <p:clrMapOvr>
    <a:masterClrMapping/>
  </p:clrMapOvr>
  <p:transition/>
  <p:timing/>
</p:sld>
</file>

<file path=ppt/slides/slide3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38D3985-113F-8942-82DD-B1E3C6FF4311}"/>
              </a:ext>
            </a:extLst>
          </p:cNvPr>
          <p:cNvSpPr>
            <a:spLocks noGrp="1"/>
          </p:cNvSpPr>
          <p:nvPr>
            <p:ph type="title"/>
          </p:nvPr>
        </p:nvSpPr>
        <p:spPr/>
        <p:txBody>
          <a:bodyPr/>
          <a:lstStyle/>
          <a:p>
            <a:r>
              <a:rPr lang="ro-RO"/>
              <a:t>Propagarea excepţiilor – exemplu (2)</a:t>
            </a:r>
          </a:p>
        </p:txBody>
      </p:sp>
      <p:sp>
        <p:nvSpPr>
          <p:cNvPr id="3" name="Content Placeholder 2">
            <a:extLst>
              <a:ext uri="{FF2B5EF4-FFF2-40B4-BE49-F238E27FC236}">
                <a16:creationId xmlns:a16="http://schemas.microsoft.com/office/drawing/2014/main" id="{E7031D10-55BD-DB4B-9678-19D9BD0E1C70}"/>
              </a:ext>
            </a:extLst>
          </p:cNvPr>
          <p:cNvSpPr>
            <a:spLocks noGrp="1"/>
          </p:cNvSpPr>
          <p:nvPr>
            <p:ph idx="1"/>
          </p:nvPr>
        </p:nvSpPr>
        <p:spPr/>
        <p:txBody>
          <a:bodyPr>
            <a:normAutofit lnSpcReduction="10000"/>
          </a:bodyPr>
          <a:lstStyle/>
          <a:p>
            <a:r>
              <a:rPr lang="ro-RO"/>
              <a:t>Exemplul constă dintr-un bloc PL/SQL ce conţine două sub-blocuri.</a:t>
            </a:r>
          </a:p>
          <a:p>
            <a:r>
              <a:rPr lang="ro-RO"/>
              <a:t>Fiecare sub-bloc are propria secţiune de tratare a erorii too_many_rows în urma căreia se inserează în tabela mesaje şirul de caractere ‘Exista mai multi presedinti’, respectiv ‘Exista mai multi manageri’. </a:t>
            </a:r>
          </a:p>
          <a:p>
            <a:r>
              <a:rPr lang="ro-RO"/>
              <a:t>La apariţia într-un sub-bloc a unei alte erori diferită de eroarea too_many_rows, eroarea respectivă se propagă în blocul exterior unde este tratată cu ajutorul secţiuni WHEN OTHERS. </a:t>
            </a:r>
          </a:p>
          <a:p>
            <a:r>
              <a:rPr lang="ro-RO"/>
              <a:t>În această secţiune se preia codul de eroare şi mesajul excepţiei în cauză şi se stochează în tabela erori ce conţine câmpurile cod şi mesaj.</a:t>
            </a:r>
          </a:p>
          <a:p>
            <a:endParaRPr lang="ro-RO"/>
          </a:p>
        </p:txBody>
      </p:sp>
    </p:spTree>
    <p:extLst>
      <p:ext uri="{BB962C8B-B14F-4D97-AF65-F5344CB8AC3E}">
        <p14:creationId xmlns:p14="http://schemas.microsoft.com/office/powerpoint/2010/main" val="1832732260"/>
      </p:ext>
    </p:extLst>
  </p:cSld>
  <p:clrMapOvr>
    <a:masterClrMapping/>
  </p:clrMapOvr>
  <p:transition/>
  <p:timing/>
</p:sld>
</file>

<file path=ppt/slides/slide3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B3A6448-283A-9F44-B545-EE0F259AA1FF}"/>
              </a:ext>
            </a:extLst>
          </p:cNvPr>
          <p:cNvSpPr>
            <a:spLocks noGrp="1"/>
          </p:cNvSpPr>
          <p:nvPr>
            <p:ph type="title"/>
          </p:nvPr>
        </p:nvSpPr>
        <p:spPr/>
        <p:txBody>
          <a:bodyPr>
            <a:normAutofit/>
          </a:bodyPr>
          <a:lstStyle/>
          <a:p>
            <a:r>
              <a:rPr lang="ro-RO"/>
              <a:t>Generarea excepţiilor în partea declarativă</a:t>
            </a:r>
          </a:p>
        </p:txBody>
      </p:sp>
      <p:sp>
        <p:nvSpPr>
          <p:cNvPr id="3" name="Content Placeholder 2">
            <a:extLst>
              <a:ext uri="{FF2B5EF4-FFF2-40B4-BE49-F238E27FC236}">
                <a16:creationId xmlns:a16="http://schemas.microsoft.com/office/drawing/2014/main" id="{D036990A-1965-1D43-9171-9811C4983A97}"/>
              </a:ext>
            </a:extLst>
          </p:cNvPr>
          <p:cNvSpPr>
            <a:spLocks noGrp="1"/>
          </p:cNvSpPr>
          <p:nvPr>
            <p:ph idx="1"/>
          </p:nvPr>
        </p:nvSpPr>
        <p:spPr/>
        <p:txBody>
          <a:bodyPr/>
          <a:lstStyle/>
          <a:p>
            <a:r>
              <a:rPr lang="ro-RO"/>
              <a:t>DECLARE</a:t>
            </a:r>
          </a:p>
          <a:p>
            <a:r>
              <a:rPr lang="ro-RO"/>
              <a:t>           limita CONSTANT NUMBER(3) := 5000; -- generează o excepţie</a:t>
            </a:r>
            <a:endParaRPr lang="ro-RO"/>
          </a:p>
          <a:p>
            <a:r>
              <a:rPr lang="ro-RO"/>
              <a:t>BEGIN</a:t>
            </a:r>
          </a:p>
          <a:p>
            <a:r>
              <a:rPr lang="ro-RO"/>
              <a:t>...</a:t>
            </a:r>
          </a:p>
          <a:p>
            <a:r>
              <a:rPr lang="ro-RO"/>
              <a:t>EXCEPTION</a:t>
            </a:r>
          </a:p>
          <a:p>
            <a:r>
              <a:rPr lang="ro-RO"/>
              <a:t>            WHEN OTHERS THEN</a:t>
            </a:r>
          </a:p>
          <a:p>
            <a:r>
              <a:rPr lang="ro-RO"/>
              <a:t>                      -- nu poate trata excepţia apărută în partea de declaraţie</a:t>
            </a:r>
            <a:endParaRPr lang="ro-RO"/>
          </a:p>
          <a:p>
            <a:endParaRPr lang="ro-RO"/>
          </a:p>
        </p:txBody>
      </p:sp>
    </p:spTree>
    <p:extLst>
      <p:ext uri="{BB962C8B-B14F-4D97-AF65-F5344CB8AC3E}">
        <p14:creationId xmlns:p14="http://schemas.microsoft.com/office/powerpoint/2010/main" val="3332512687"/>
      </p:ext>
    </p:extLst>
  </p:cSld>
  <p:clrMapOvr>
    <a:masterClrMapping/>
  </p:clrMapOvr>
  <p:transition/>
  <p:timing/>
</p:sld>
</file>

<file path=ppt/slides/slide3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B3C771A-8DFC-894D-8881-FC78106829B3}"/>
              </a:ext>
            </a:extLst>
          </p:cNvPr>
          <p:cNvSpPr>
            <a:spLocks noGrp="1"/>
          </p:cNvSpPr>
          <p:nvPr>
            <p:ph type="title"/>
          </p:nvPr>
        </p:nvSpPr>
        <p:spPr/>
        <p:txBody>
          <a:bodyPr/>
          <a:lstStyle/>
          <a:p>
            <a:r>
              <a:rPr lang="ro-RO"/>
              <a:t>Cursoare</a:t>
            </a:r>
          </a:p>
        </p:txBody>
      </p:sp>
      <p:sp>
        <p:nvSpPr>
          <p:cNvPr id="3" name="Content Placeholder 2">
            <a:extLst>
              <a:ext uri="{FF2B5EF4-FFF2-40B4-BE49-F238E27FC236}">
                <a16:creationId xmlns:a16="http://schemas.microsoft.com/office/drawing/2014/main" id="{33EFE6B8-3CB7-1B4D-B9EB-BAECD4D5D1B8}"/>
              </a:ext>
            </a:extLst>
          </p:cNvPr>
          <p:cNvSpPr>
            <a:spLocks noGrp="1"/>
          </p:cNvSpPr>
          <p:nvPr>
            <p:ph idx="1"/>
          </p:nvPr>
        </p:nvSpPr>
        <p:spPr/>
        <p:txBody>
          <a:bodyPr/>
          <a:lstStyle/>
          <a:p>
            <a:r>
              <a:rPr lang="ro-RO"/>
              <a:t>Un </a:t>
            </a:r>
            <a:r>
              <a:rPr lang="ro-RO" i="1"/>
              <a:t>cursor</a:t>
            </a:r>
            <a:r>
              <a:rPr lang="ro-RO"/>
              <a:t> este o construcţie PL/SQL ce permite denumirea acestor arii de memorie şi accesarea informaţiilor referitoare la acesta. </a:t>
            </a:r>
          </a:p>
          <a:p>
            <a:r>
              <a:rPr lang="ro-RO"/>
              <a:t>În sistemul Oracle există două tipuri de cursoare:</a:t>
            </a:r>
          </a:p>
          <a:p>
            <a:pPr lvl="0"/>
            <a:r>
              <a:rPr lang="ro-RO"/>
              <a:t>cursoare implicite –declarate în mod implicit de către PL/SQL pentru fiecare din instrucţiunile INSERT, UPDATE, DELETE şi SELECT (indiferent dacă interogarea returnează una sau mai multe linii)</a:t>
            </a:r>
          </a:p>
          <a:p>
            <a:pPr lvl="0"/>
            <a:r>
              <a:rPr lang="ro-RO"/>
              <a:t>cursoare explicite – declarate de utilizator şi folosite pentru procesarea rezultatelor comenzilor SELECT care returnează linii multiple.</a:t>
            </a:r>
          </a:p>
          <a:p>
            <a:endParaRPr lang="ro-RO"/>
          </a:p>
        </p:txBody>
      </p:sp>
    </p:spTree>
    <p:extLst>
      <p:ext uri="{BB962C8B-B14F-4D97-AF65-F5344CB8AC3E}">
        <p14:creationId xmlns:p14="http://schemas.microsoft.com/office/powerpoint/2010/main" val="905956584"/>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156614-0454-6548-9475-D7C1553D3C35}"/>
              </a:ext>
            </a:extLst>
          </p:cNvPr>
          <p:cNvSpPr>
            <a:spLocks noGrp="1"/>
          </p:cNvSpPr>
          <p:nvPr>
            <p:ph type="title"/>
          </p:nvPr>
        </p:nvSpPr>
        <p:spPr/>
        <p:txBody>
          <a:bodyPr/>
          <a:lstStyle/>
          <a:p>
            <a:r>
              <a:rPr lang="ro-RO" err="1"/>
              <a:t>Relaţii recursive </a:t>
            </a:r>
            <a:br>
              <a:rPr lang="ro-RO" err="1"/>
            </a:br>
            <a:endParaRPr lang="ro-RO"/>
          </a:p>
        </p:txBody>
      </p:sp>
      <p:sp>
        <p:nvSpPr>
          <p:cNvPr id="3" name="Content Placeholder 2">
            <a:extLst>
              <a:ext uri="{FF2B5EF4-FFF2-40B4-BE49-F238E27FC236}">
                <a16:creationId xmlns:a16="http://schemas.microsoft.com/office/drawing/2014/main" id="{7060CB47-FF67-9848-80B9-FA6E6F4357E5}"/>
              </a:ext>
            </a:extLst>
          </p:cNvPr>
          <p:cNvSpPr>
            <a:spLocks noGrp="1"/>
          </p:cNvSpPr>
          <p:nvPr>
            <p:ph idx="1"/>
          </p:nvPr>
        </p:nvSpPr>
        <p:spPr/>
        <p:txBody>
          <a:bodyPr/>
          <a:lstStyle/>
          <a:p>
            <a:r>
              <a:rPr lang="ro-RO" err="1"/>
              <a:t>Relaţii între o entitate şi ea însăşi. </a:t>
            </a:r>
          </a:p>
          <a:p>
            <a:r>
              <a:rPr lang="ro-RO"/>
              <a:t>Dacă presupunem că activitatea în universitate este organizată pe o structură ierarhică, adică un profesor poate avea un şef şi poate fi la rândul lui şeful mai multor profesori, </a:t>
            </a:r>
          </a:p>
          <a:p>
            <a:r>
              <a:rPr lang="ro-RO"/>
              <a:t>atunci entitatea profesor admite o relaţie recursivă de tipul N:1.</a:t>
            </a:r>
          </a:p>
          <a:p>
            <a:endParaRPr lang="ro-RO"/>
          </a:p>
        </p:txBody>
      </p:sp>
    </p:spTree>
    <p:extLst>
      <p:ext uri="{BB962C8B-B14F-4D97-AF65-F5344CB8AC3E}">
        <p14:creationId xmlns:p14="http://schemas.microsoft.com/office/powerpoint/2010/main" val="2744914035"/>
      </p:ext>
    </p:extLst>
  </p:cSld>
  <p:clrMapOvr>
    <a:masterClrMapping/>
  </p:clrMapOvr>
  <p:transition/>
  <p:timing/>
</p:sld>
</file>

<file path=ppt/slides/slide3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C35AF86-F352-ED4D-9A21-79680B3D75FC}"/>
              </a:ext>
            </a:extLst>
          </p:cNvPr>
          <p:cNvSpPr>
            <a:spLocks noGrp="1"/>
          </p:cNvSpPr>
          <p:nvPr>
            <p:ph type="title"/>
          </p:nvPr>
        </p:nvSpPr>
        <p:spPr/>
        <p:txBody>
          <a:bodyPr/>
          <a:lstStyle/>
          <a:p>
            <a:r>
              <a:rPr lang="ro-RO"/>
              <a:t>Utilizarea explicită a cursoarelor</a:t>
            </a:r>
          </a:p>
        </p:txBody>
      </p:sp>
      <p:sp>
        <p:nvSpPr>
          <p:cNvPr id="3" name="Content Placeholder 2">
            <a:extLst>
              <a:ext uri="{FF2B5EF4-FFF2-40B4-BE49-F238E27FC236}">
                <a16:creationId xmlns:a16="http://schemas.microsoft.com/office/drawing/2014/main" id="{02128ACC-D0B8-AE4A-9923-EA18797B829B}"/>
              </a:ext>
            </a:extLst>
          </p:cNvPr>
          <p:cNvSpPr>
            <a:spLocks noGrp="1"/>
          </p:cNvSpPr>
          <p:nvPr>
            <p:ph idx="1"/>
          </p:nvPr>
        </p:nvSpPr>
        <p:spPr/>
        <p:txBody>
          <a:bodyPr/>
          <a:lstStyle/>
          <a:p>
            <a:pPr lvl="0"/>
            <a:r>
              <a:rPr lang="ro-RO"/>
              <a:t>Declararea cursorului</a:t>
            </a:r>
          </a:p>
          <a:p>
            <a:pPr lvl="0"/>
            <a:r>
              <a:rPr lang="ro-RO"/>
              <a:t>Deschiderea cursorului</a:t>
            </a:r>
          </a:p>
          <a:p>
            <a:pPr lvl="0"/>
            <a:r>
              <a:rPr lang="ro-RO"/>
              <a:t>Preluarea datelor în cursor</a:t>
            </a:r>
          </a:p>
          <a:p>
            <a:pPr lvl="0"/>
            <a:r>
              <a:rPr lang="ro-RO"/>
              <a:t>Închiderea cursorului</a:t>
            </a:r>
          </a:p>
          <a:p>
            <a:endParaRPr lang="ro-RO"/>
          </a:p>
        </p:txBody>
      </p:sp>
    </p:spTree>
    <p:extLst>
      <p:ext uri="{BB962C8B-B14F-4D97-AF65-F5344CB8AC3E}">
        <p14:creationId xmlns:p14="http://schemas.microsoft.com/office/powerpoint/2010/main" val="243464660"/>
      </p:ext>
    </p:extLst>
  </p:cSld>
  <p:clrMapOvr>
    <a:masterClrMapping/>
  </p:clrMapOvr>
  <p:transition/>
  <p:timing/>
</p:sld>
</file>

<file path=ppt/slides/slide3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D40C268-65BF-3B49-97FB-9550212B872A}"/>
              </a:ext>
            </a:extLst>
          </p:cNvPr>
          <p:cNvSpPr>
            <a:spLocks noGrp="1"/>
          </p:cNvSpPr>
          <p:nvPr>
            <p:ph type="title"/>
          </p:nvPr>
        </p:nvSpPr>
        <p:spPr/>
        <p:txBody>
          <a:bodyPr/>
          <a:lstStyle/>
          <a:p>
            <a:r>
              <a:rPr lang="ro-RO"/>
              <a:t>Declararea cursoarelor</a:t>
            </a:r>
          </a:p>
        </p:txBody>
      </p:sp>
      <p:sp>
        <p:nvSpPr>
          <p:cNvPr id="3" name="Content Placeholder 2">
            <a:extLst>
              <a:ext uri="{FF2B5EF4-FFF2-40B4-BE49-F238E27FC236}">
                <a16:creationId xmlns:a16="http://schemas.microsoft.com/office/drawing/2014/main" id="{2418DFF4-6951-A048-B00F-C5142FC170B3}"/>
              </a:ext>
            </a:extLst>
          </p:cNvPr>
          <p:cNvSpPr>
            <a:spLocks noGrp="1"/>
          </p:cNvSpPr>
          <p:nvPr>
            <p:ph idx="1"/>
          </p:nvPr>
        </p:nvSpPr>
        <p:spPr/>
        <p:txBody>
          <a:bodyPr/>
          <a:lstStyle/>
          <a:p>
            <a:r>
              <a:rPr lang="ro-RO"/>
              <a:t>CURSOR nume_cursor IS interogare;</a:t>
            </a:r>
          </a:p>
          <a:p>
            <a:r>
              <a:rPr lang="ro-RO"/>
              <a:t>Interogarea asociată cursorului este o comandă SELECT ce nu include clauza INTO.</a:t>
            </a:r>
          </a:p>
          <a:p>
            <a:endParaRPr lang="ro-RO"/>
          </a:p>
        </p:txBody>
      </p:sp>
    </p:spTree>
    <p:extLst>
      <p:ext uri="{BB962C8B-B14F-4D97-AF65-F5344CB8AC3E}">
        <p14:creationId xmlns:p14="http://schemas.microsoft.com/office/powerpoint/2010/main" val="241865324"/>
      </p:ext>
    </p:extLst>
  </p:cSld>
  <p:clrMapOvr>
    <a:masterClrMapping/>
  </p:clrMapOvr>
  <p:transition/>
  <p:timing/>
</p:sld>
</file>

<file path=ppt/slides/slide3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D40C268-65BF-3B49-97FB-9550212B872A}"/>
              </a:ext>
            </a:extLst>
          </p:cNvPr>
          <p:cNvSpPr>
            <a:spLocks noGrp="1"/>
          </p:cNvSpPr>
          <p:nvPr>
            <p:ph type="title"/>
          </p:nvPr>
        </p:nvSpPr>
        <p:spPr/>
        <p:txBody>
          <a:bodyPr/>
          <a:lstStyle/>
          <a:p>
            <a:r>
              <a:rPr lang="ro-RO"/>
              <a:t>Declararea cursoarelor - exemplu</a:t>
            </a:r>
          </a:p>
        </p:txBody>
      </p:sp>
      <p:sp>
        <p:nvSpPr>
          <p:cNvPr id="3" name="Content Placeholder 2">
            <a:extLst>
              <a:ext uri="{FF2B5EF4-FFF2-40B4-BE49-F238E27FC236}">
                <a16:creationId xmlns:a16="http://schemas.microsoft.com/office/drawing/2014/main" id="{2418DFF4-6951-A048-B00F-C5142FC170B3}"/>
              </a:ext>
            </a:extLst>
          </p:cNvPr>
          <p:cNvSpPr>
            <a:spLocks noGrp="1"/>
          </p:cNvSpPr>
          <p:nvPr>
            <p:ph idx="1"/>
          </p:nvPr>
        </p:nvSpPr>
        <p:spPr/>
        <p:txBody>
          <a:bodyPr/>
          <a:lstStyle/>
          <a:p>
            <a:r>
              <a:rPr lang="ro-RO"/>
              <a:t>DECLARE</a:t>
            </a:r>
          </a:p>
          <a:p>
            <a:r>
              <a:rPr lang="ro-RO"/>
              <a:t>	CURSOR c1 IS</a:t>
            </a:r>
          </a:p>
          <a:p>
            <a:r>
              <a:rPr lang="ro-RO"/>
              <a:t>		SELECT nume, prenume, salariu</a:t>
            </a:r>
          </a:p>
          <a:p>
            <a:r>
              <a:rPr lang="ro-RO"/>
              <a:t>		FROM angajati</a:t>
            </a:r>
            <a:endParaRPr lang="ro-RO"/>
          </a:p>
          <a:p>
            <a:r>
              <a:rPr lang="ro-RO"/>
              <a:t>		WHERE salariu &gt; 1000000;</a:t>
            </a:r>
          </a:p>
          <a:p>
            <a:endParaRPr lang="ro-RO"/>
          </a:p>
        </p:txBody>
      </p:sp>
    </p:spTree>
    <p:extLst>
      <p:ext uri="{BB962C8B-B14F-4D97-AF65-F5344CB8AC3E}">
        <p14:creationId xmlns:p14="http://schemas.microsoft.com/office/powerpoint/2010/main" val="2716824075"/>
      </p:ext>
    </p:extLst>
  </p:cSld>
  <p:clrMapOvr>
    <a:masterClrMapping/>
  </p:clrMapOvr>
  <p:transition/>
  <p:timing/>
</p:sld>
</file>

<file path=ppt/slides/slide3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D40C268-65BF-3B49-97FB-9550212B872A}"/>
              </a:ext>
            </a:extLst>
          </p:cNvPr>
          <p:cNvSpPr>
            <a:spLocks noGrp="1"/>
          </p:cNvSpPr>
          <p:nvPr>
            <p:ph type="title"/>
          </p:nvPr>
        </p:nvSpPr>
        <p:spPr/>
        <p:txBody>
          <a:bodyPr/>
          <a:lstStyle/>
          <a:p>
            <a:r>
              <a:rPr lang="ro-RO"/>
              <a:t>Declararea cursoarelor – exemplu (2)</a:t>
            </a:r>
          </a:p>
        </p:txBody>
      </p:sp>
      <p:sp>
        <p:nvSpPr>
          <p:cNvPr id="3" name="Content Placeholder 2">
            <a:extLst>
              <a:ext uri="{FF2B5EF4-FFF2-40B4-BE49-F238E27FC236}">
                <a16:creationId xmlns:a16="http://schemas.microsoft.com/office/drawing/2014/main" id="{2418DFF4-6951-A048-B00F-C5142FC170B3}"/>
              </a:ext>
            </a:extLst>
          </p:cNvPr>
          <p:cNvSpPr>
            <a:spLocks noGrp="1"/>
          </p:cNvSpPr>
          <p:nvPr>
            <p:ph idx="1"/>
          </p:nvPr>
        </p:nvSpPr>
        <p:spPr/>
        <p:txBody>
          <a:bodyPr/>
          <a:lstStyle/>
          <a:p>
            <a:r>
              <a:rPr lang="ro-RO"/>
              <a:t>DECLARE</a:t>
            </a:r>
          </a:p>
          <a:p>
            <a:r>
              <a:rPr lang="ro-RO"/>
              <a:t>	CURSOR c2 </a:t>
            </a:r>
            <a:r>
              <a:rPr lang="en-US"/>
              <a:t>(v_sal NUMBER, v_functie VARCHAR2)</a:t>
            </a:r>
            <a:r>
              <a:rPr lang="ro-RO"/>
              <a:t> IS</a:t>
            </a:r>
          </a:p>
          <a:p>
            <a:r>
              <a:rPr lang="ro-RO"/>
              <a:t>		SELECT nume, prenume, salariu</a:t>
            </a:r>
          </a:p>
          <a:p>
            <a:r>
              <a:rPr lang="ro-RO"/>
              <a:t>		FROM angajati</a:t>
            </a:r>
            <a:endParaRPr lang="ro-RO"/>
          </a:p>
          <a:p>
            <a:r>
              <a:rPr lang="ro-RO"/>
              <a:t>		WHERE salariu &gt; v_sal AND functie = v_functie;</a:t>
            </a:r>
          </a:p>
          <a:p>
            <a:endParaRPr lang="ro-RO"/>
          </a:p>
        </p:txBody>
      </p:sp>
    </p:spTree>
    <p:extLst>
      <p:ext uri="{BB962C8B-B14F-4D97-AF65-F5344CB8AC3E}">
        <p14:creationId xmlns:p14="http://schemas.microsoft.com/office/powerpoint/2010/main" val="339258312"/>
      </p:ext>
    </p:extLst>
  </p:cSld>
  <p:clrMapOvr>
    <a:masterClrMapping/>
  </p:clrMapOvr>
  <p:transition/>
  <p:timing/>
</p:sld>
</file>

<file path=ppt/slides/slide3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651450B-D98F-6D49-BF35-CD60A363C5E7}"/>
              </a:ext>
            </a:extLst>
          </p:cNvPr>
          <p:cNvSpPr>
            <a:spLocks noGrp="1"/>
          </p:cNvSpPr>
          <p:nvPr>
            <p:ph type="title"/>
          </p:nvPr>
        </p:nvSpPr>
        <p:spPr/>
        <p:txBody>
          <a:bodyPr/>
          <a:lstStyle/>
          <a:p>
            <a:r>
              <a:rPr lang="ro-RO"/>
              <a:t>Deschiderea cursoarelor</a:t>
            </a:r>
          </a:p>
        </p:txBody>
      </p:sp>
      <p:sp>
        <p:nvSpPr>
          <p:cNvPr id="3" name="Content Placeholder 2">
            <a:extLst>
              <a:ext uri="{FF2B5EF4-FFF2-40B4-BE49-F238E27FC236}">
                <a16:creationId xmlns:a16="http://schemas.microsoft.com/office/drawing/2014/main" id="{52F2787B-648D-E74A-A843-E577C7B097F4}"/>
              </a:ext>
            </a:extLst>
          </p:cNvPr>
          <p:cNvSpPr>
            <a:spLocks noGrp="1"/>
          </p:cNvSpPr>
          <p:nvPr>
            <p:ph idx="1"/>
          </p:nvPr>
        </p:nvSpPr>
        <p:spPr/>
        <p:txBody>
          <a:bodyPr/>
          <a:lstStyle/>
          <a:p>
            <a:r>
              <a:rPr lang="ro-RO"/>
              <a:t>Deschiderea cursoarelor explicite se realizează cu comanda OPEN şi duce la executarea interogării şi identificarea setului activ de înregistrări</a:t>
            </a:r>
          </a:p>
          <a:p>
            <a:r>
              <a:rPr lang="ro-RO"/>
              <a:t>OPEN c1;</a:t>
            </a:r>
          </a:p>
          <a:p>
            <a:r>
              <a:rPr lang="ro-RO"/>
              <a:t>OPEN c2 (1000000, ‘ANALIST’);</a:t>
            </a:r>
          </a:p>
        </p:txBody>
      </p:sp>
    </p:spTree>
    <p:extLst>
      <p:ext uri="{BB962C8B-B14F-4D97-AF65-F5344CB8AC3E}">
        <p14:creationId xmlns:p14="http://schemas.microsoft.com/office/powerpoint/2010/main" val="4486651"/>
      </p:ext>
    </p:extLst>
  </p:cSld>
  <p:clrMapOvr>
    <a:masterClrMapping/>
  </p:clrMapOvr>
  <p:transition/>
  <p:timing/>
</p:sld>
</file>

<file path=ppt/slides/slide3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E83E298-4335-1545-8B5F-F1482EDD2527}"/>
              </a:ext>
            </a:extLst>
          </p:cNvPr>
          <p:cNvSpPr>
            <a:spLocks noGrp="1"/>
          </p:cNvSpPr>
          <p:nvPr>
            <p:ph type="title"/>
          </p:nvPr>
        </p:nvSpPr>
        <p:spPr/>
        <p:txBody>
          <a:bodyPr/>
          <a:lstStyle/>
          <a:p>
            <a:r>
              <a:rPr lang="ro-RO"/>
              <a:t>Preluarea datelor în cursor</a:t>
            </a:r>
          </a:p>
        </p:txBody>
      </p:sp>
      <p:sp>
        <p:nvSpPr>
          <p:cNvPr id="3" name="Content Placeholder 2">
            <a:extLst>
              <a:ext uri="{FF2B5EF4-FFF2-40B4-BE49-F238E27FC236}">
                <a16:creationId xmlns:a16="http://schemas.microsoft.com/office/drawing/2014/main" id="{442235F0-B610-F34F-A168-0BC6E267DF35}"/>
              </a:ext>
            </a:extLst>
          </p:cNvPr>
          <p:cNvSpPr>
            <a:spLocks noGrp="1"/>
          </p:cNvSpPr>
          <p:nvPr>
            <p:ph idx="1"/>
          </p:nvPr>
        </p:nvSpPr>
        <p:spPr/>
        <p:txBody>
          <a:bodyPr>
            <a:normAutofit/>
          </a:bodyPr>
          <a:lstStyle/>
          <a:p>
            <a:r>
              <a:rPr lang="ro-RO"/>
              <a:t>Preluarea datelor în cursor este realizată cu comanda FETCH,</a:t>
            </a:r>
          </a:p>
          <a:p>
            <a:r>
              <a:rPr lang="ro-RO"/>
              <a:t>comandă care preia liniile din setul activ de înregistrări una câte una şi le introduce în variabile PL/SQL sau variabile ale programului gazdă. </a:t>
            </a:r>
          </a:p>
          <a:p>
            <a:r>
              <a:rPr lang="ro-RO"/>
              <a:t>De fiecare dată când este utilizată o comandă FETCH cursorul avansează la linia următoare a setului activ. </a:t>
            </a:r>
          </a:p>
          <a:p>
            <a:r>
              <a:rPr lang="ro-RO"/>
              <a:t>Mai mult, singura cale de a parcurge setul activ este prin intermediul acestei comenzi. </a:t>
            </a:r>
          </a:p>
        </p:txBody>
      </p:sp>
    </p:spTree>
    <p:extLst>
      <p:ext uri="{BB962C8B-B14F-4D97-AF65-F5344CB8AC3E}">
        <p14:creationId xmlns:p14="http://schemas.microsoft.com/office/powerpoint/2010/main" val="955311637"/>
      </p:ext>
    </p:extLst>
  </p:cSld>
  <p:clrMapOvr>
    <a:masterClrMapping/>
  </p:clrMapOvr>
  <p:transition/>
  <p:timing/>
</p:sld>
</file>

<file path=ppt/slides/slide3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E83E298-4335-1545-8B5F-F1482EDD2527}"/>
              </a:ext>
            </a:extLst>
          </p:cNvPr>
          <p:cNvSpPr>
            <a:spLocks noGrp="1"/>
          </p:cNvSpPr>
          <p:nvPr>
            <p:ph type="title"/>
          </p:nvPr>
        </p:nvSpPr>
        <p:spPr/>
        <p:txBody>
          <a:bodyPr/>
          <a:lstStyle/>
          <a:p>
            <a:r>
              <a:rPr lang="ro-RO"/>
              <a:t>Preluarea datelor în cursor - exemplu</a:t>
            </a:r>
          </a:p>
        </p:txBody>
      </p:sp>
      <p:sp>
        <p:nvSpPr>
          <p:cNvPr id="3" name="Content Placeholder 2">
            <a:extLst>
              <a:ext uri="{FF2B5EF4-FFF2-40B4-BE49-F238E27FC236}">
                <a16:creationId xmlns:a16="http://schemas.microsoft.com/office/drawing/2014/main" id="{442235F0-B610-F34F-A168-0BC6E267DF35}"/>
              </a:ext>
            </a:extLst>
          </p:cNvPr>
          <p:cNvSpPr>
            <a:spLocks noGrp="1"/>
          </p:cNvSpPr>
          <p:nvPr>
            <p:ph idx="1"/>
          </p:nvPr>
        </p:nvSpPr>
        <p:spPr/>
        <p:txBody>
          <a:bodyPr>
            <a:normAutofit fontScale="85000" lnSpcReduction="20000"/>
          </a:bodyPr>
          <a:lstStyle/>
          <a:p>
            <a:r>
              <a:rPr lang="ro-RO"/>
              <a:t>DECLARE</a:t>
            </a:r>
          </a:p>
          <a:p>
            <a:r>
              <a:rPr lang="ro-RO"/>
              <a:t>	CURSOR c1 IS</a:t>
            </a:r>
          </a:p>
          <a:p>
            <a:r>
              <a:rPr lang="ro-RO"/>
              <a:t>		SELECT nume, prenume, salariu</a:t>
            </a:r>
          </a:p>
          <a:p>
            <a:r>
              <a:rPr lang="ro-RO"/>
              <a:t>		FROM angajati</a:t>
            </a:r>
            <a:endParaRPr lang="ro-RO"/>
          </a:p>
          <a:p>
            <a:r>
              <a:rPr lang="ro-RO"/>
              <a:t>		WHERE salariu &gt; 1000000;</a:t>
            </a:r>
          </a:p>
          <a:p>
            <a:r>
              <a:rPr lang="ro-RO"/>
              <a:t>	.........</a:t>
            </a:r>
          </a:p>
          <a:p>
            <a:r>
              <a:rPr lang="ro-RO"/>
              <a:t>BEGIN</a:t>
            </a:r>
          </a:p>
          <a:p>
            <a:r>
              <a:rPr lang="ro-RO"/>
              <a:t>	OPEN c1;</a:t>
            </a:r>
          </a:p>
          <a:p>
            <a:r>
              <a:rPr lang="ro-RO"/>
              <a:t>          FETCH c1 INTO v_nume, v_prenume, v_salariu;</a:t>
            </a:r>
          </a:p>
          <a:p>
            <a:r>
              <a:rPr lang="ro-RO"/>
              <a:t>	.........</a:t>
            </a:r>
          </a:p>
          <a:p>
            <a:r>
              <a:rPr lang="ro-RO"/>
              <a:t>END</a:t>
            </a:r>
          </a:p>
        </p:txBody>
      </p:sp>
    </p:spTree>
    <p:extLst>
      <p:ext uri="{BB962C8B-B14F-4D97-AF65-F5344CB8AC3E}">
        <p14:creationId xmlns:p14="http://schemas.microsoft.com/office/powerpoint/2010/main" val="2169853988"/>
      </p:ext>
    </p:extLst>
  </p:cSld>
  <p:clrMapOvr>
    <a:masterClrMapping/>
  </p:clrMapOvr>
  <p:transition/>
  <p:timing/>
</p:sld>
</file>

<file path=ppt/slides/slide3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E83E298-4335-1545-8B5F-F1482EDD2527}"/>
              </a:ext>
            </a:extLst>
          </p:cNvPr>
          <p:cNvSpPr>
            <a:spLocks noGrp="1"/>
          </p:cNvSpPr>
          <p:nvPr>
            <p:ph type="title"/>
          </p:nvPr>
        </p:nvSpPr>
        <p:spPr/>
        <p:txBody>
          <a:bodyPr/>
          <a:lstStyle/>
          <a:p>
            <a:r>
              <a:rPr lang="ro-RO"/>
              <a:t>Preluarea datelor în cursor – exemplu (2)</a:t>
            </a:r>
          </a:p>
        </p:txBody>
      </p:sp>
      <p:sp>
        <p:nvSpPr>
          <p:cNvPr id="3" name="Content Placeholder 2">
            <a:extLst>
              <a:ext uri="{FF2B5EF4-FFF2-40B4-BE49-F238E27FC236}">
                <a16:creationId xmlns:a16="http://schemas.microsoft.com/office/drawing/2014/main" id="{442235F0-B610-F34F-A168-0BC6E267DF35}"/>
              </a:ext>
            </a:extLst>
          </p:cNvPr>
          <p:cNvSpPr>
            <a:spLocks noGrp="1"/>
          </p:cNvSpPr>
          <p:nvPr>
            <p:ph idx="1"/>
          </p:nvPr>
        </p:nvSpPr>
        <p:spPr/>
        <p:txBody>
          <a:bodyPr>
            <a:normAutofit fontScale="77500" lnSpcReduction="20000"/>
          </a:bodyPr>
          <a:lstStyle/>
          <a:p>
            <a:r>
              <a:rPr lang="ro-RO"/>
              <a:t>DECLARE</a:t>
            </a:r>
          </a:p>
          <a:p>
            <a:r>
              <a:rPr lang="ro-RO"/>
              <a:t>          CURSOR c1 IS</a:t>
            </a:r>
          </a:p>
          <a:p>
            <a:r>
              <a:rPr lang="ro-RO"/>
              <a:t>		SELECT nume, prenume, salariu</a:t>
            </a:r>
          </a:p>
          <a:p>
            <a:r>
              <a:rPr lang="ro-RO"/>
              <a:t>		FROM angajati</a:t>
            </a:r>
            <a:endParaRPr lang="ro-RO"/>
          </a:p>
          <a:p>
            <a:r>
              <a:rPr lang="ro-RO"/>
              <a:t>		WHERE salariu &gt; 1000000;</a:t>
            </a:r>
          </a:p>
          <a:p>
            <a:r>
              <a:rPr lang="ro-RO"/>
              <a:t>           inreg c1%ROWTYPE;</a:t>
            </a:r>
          </a:p>
          <a:p>
            <a:r>
              <a:rPr lang="ro-RO"/>
              <a:t>……</a:t>
            </a:r>
          </a:p>
          <a:p>
            <a:r>
              <a:rPr lang="ro-RO"/>
              <a:t>BEGIN</a:t>
            </a:r>
          </a:p>
          <a:p>
            <a:r>
              <a:rPr lang="ro-RO"/>
              <a:t>	OPEN c1;</a:t>
            </a:r>
          </a:p>
          <a:p>
            <a:r>
              <a:rPr lang="ro-RO"/>
              <a:t>	FETCH c1 INTO inreg;</a:t>
            </a:r>
          </a:p>
          <a:p>
            <a:r>
              <a:rPr lang="ro-RO"/>
              <a:t>	……</a:t>
            </a:r>
          </a:p>
          <a:p>
            <a:r>
              <a:rPr lang="ro-RO"/>
              <a:t>END;</a:t>
            </a:r>
          </a:p>
        </p:txBody>
      </p:sp>
    </p:spTree>
    <p:extLst>
      <p:ext uri="{BB962C8B-B14F-4D97-AF65-F5344CB8AC3E}">
        <p14:creationId xmlns:p14="http://schemas.microsoft.com/office/powerpoint/2010/main" val="3154380373"/>
      </p:ext>
    </p:extLst>
  </p:cSld>
  <p:clrMapOvr>
    <a:masterClrMapping/>
  </p:clrMapOvr>
  <p:transition/>
  <p:timing/>
</p:sld>
</file>

<file path=ppt/slides/slide3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E83E298-4335-1545-8B5F-F1482EDD2527}"/>
              </a:ext>
            </a:extLst>
          </p:cNvPr>
          <p:cNvSpPr>
            <a:spLocks noGrp="1"/>
          </p:cNvSpPr>
          <p:nvPr>
            <p:ph type="title"/>
          </p:nvPr>
        </p:nvSpPr>
        <p:spPr/>
        <p:txBody>
          <a:bodyPr/>
          <a:lstStyle/>
          <a:p>
            <a:r>
              <a:rPr lang="ro-RO"/>
              <a:t>Preluarea datelor în cursor – exemplu (3)</a:t>
            </a:r>
          </a:p>
        </p:txBody>
      </p:sp>
      <p:sp>
        <p:nvSpPr>
          <p:cNvPr id="3" name="Content Placeholder 2">
            <a:extLst>
              <a:ext uri="{FF2B5EF4-FFF2-40B4-BE49-F238E27FC236}">
                <a16:creationId xmlns:a16="http://schemas.microsoft.com/office/drawing/2014/main" id="{442235F0-B610-F34F-A168-0BC6E267DF35}"/>
              </a:ext>
            </a:extLst>
          </p:cNvPr>
          <p:cNvSpPr>
            <a:spLocks noGrp="1"/>
          </p:cNvSpPr>
          <p:nvPr>
            <p:ph idx="1"/>
          </p:nvPr>
        </p:nvSpPr>
        <p:spPr/>
        <p:txBody>
          <a:bodyPr>
            <a:normAutofit fontScale="55000" lnSpcReduction="20000"/>
          </a:bodyPr>
          <a:lstStyle/>
          <a:p>
            <a:r>
              <a:rPr lang="en-US"/>
              <a:t>DECLARE</a:t>
            </a:r>
            <a:endParaRPr lang="ro-RO"/>
          </a:p>
          <a:p>
            <a:r>
              <a:rPr lang="ro-RO"/>
              <a:t>	CURSOR c1 IS</a:t>
            </a:r>
          </a:p>
          <a:p>
            <a:r>
              <a:rPr lang="ro-RO"/>
              <a:t>		SELECT nume, prenume, salariu</a:t>
            </a:r>
          </a:p>
          <a:p>
            <a:r>
              <a:rPr lang="ro-RO"/>
              <a:t>		FROM angajati</a:t>
            </a:r>
            <a:endParaRPr lang="ro-RO"/>
          </a:p>
          <a:p>
            <a:r>
              <a:rPr lang="ro-RO"/>
              <a:t>		WHERE salariu &gt; 1000000</a:t>
            </a:r>
          </a:p>
          <a:p>
            <a:r>
              <a:rPr lang="ro-RO"/>
              <a:t>                                     FOR UPDATE OF salariu;</a:t>
            </a:r>
          </a:p>
          <a:p>
            <a:r>
              <a:rPr lang="ro-RO"/>
              <a:t>                   inreg c1%ROWTYPE;</a:t>
            </a:r>
          </a:p>
          <a:p>
            <a:r>
              <a:rPr lang="ro-RO"/>
              <a:t>BEGIN</a:t>
            </a:r>
          </a:p>
          <a:p>
            <a:r>
              <a:rPr lang="ro-RO"/>
              <a:t>	OPEN c1;</a:t>
            </a:r>
          </a:p>
          <a:p>
            <a:r>
              <a:rPr lang="ro-RO"/>
              <a:t>                FETCH c1 INTO inreg;</a:t>
            </a:r>
          </a:p>
          <a:p>
            <a:r>
              <a:rPr lang="ro-RO"/>
              <a:t>	IF inreg.nume = ‘ION’ THEN</a:t>
            </a:r>
          </a:p>
          <a:p>
            <a:r>
              <a:rPr lang="ro-RO"/>
              <a:t>		DELETE FROM angajati WHERE CURRENT OF c1;</a:t>
            </a:r>
          </a:p>
          <a:p>
            <a:r>
              <a:rPr lang="ro-RO"/>
              <a:t>	END IF;</a:t>
            </a:r>
          </a:p>
          <a:p>
            <a:r>
              <a:rPr lang="ro-RO"/>
              <a:t>                -- alte acţiuni</a:t>
            </a:r>
            <a:endParaRPr lang="ro-RO"/>
          </a:p>
          <a:p>
            <a:r>
              <a:rPr lang="ro-RO"/>
              <a:t>END;</a:t>
            </a:r>
          </a:p>
        </p:txBody>
      </p:sp>
    </p:spTree>
    <p:extLst>
      <p:ext uri="{BB962C8B-B14F-4D97-AF65-F5344CB8AC3E}">
        <p14:creationId xmlns:p14="http://schemas.microsoft.com/office/powerpoint/2010/main" val="2867684674"/>
      </p:ext>
    </p:extLst>
  </p:cSld>
  <p:clrMapOvr>
    <a:masterClrMapping/>
  </p:clrMapOvr>
  <p:transition/>
  <p:timing/>
</p:sld>
</file>

<file path=ppt/slides/slide3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563D886-1E91-C14D-B04D-ABA29BAE8125}"/>
              </a:ext>
            </a:extLst>
          </p:cNvPr>
          <p:cNvSpPr>
            <a:spLocks noGrp="1"/>
          </p:cNvSpPr>
          <p:nvPr>
            <p:ph type="title"/>
          </p:nvPr>
        </p:nvSpPr>
        <p:spPr/>
        <p:txBody>
          <a:bodyPr/>
          <a:lstStyle/>
          <a:p>
            <a:r>
              <a:rPr lang="ro-RO"/>
              <a:t>Închiderea cursoarelor</a:t>
            </a:r>
          </a:p>
        </p:txBody>
      </p:sp>
      <p:sp>
        <p:nvSpPr>
          <p:cNvPr id="3" name="Content Placeholder 2">
            <a:extLst>
              <a:ext uri="{FF2B5EF4-FFF2-40B4-BE49-F238E27FC236}">
                <a16:creationId xmlns:a16="http://schemas.microsoft.com/office/drawing/2014/main" id="{2A2B855C-2DC3-A14E-8883-B5833BC48D53}"/>
              </a:ext>
            </a:extLst>
          </p:cNvPr>
          <p:cNvSpPr>
            <a:spLocks noGrp="1"/>
          </p:cNvSpPr>
          <p:nvPr>
            <p:ph idx="1"/>
          </p:nvPr>
        </p:nvSpPr>
        <p:spPr/>
        <p:txBody>
          <a:bodyPr/>
          <a:lstStyle/>
          <a:p>
            <a:r>
              <a:rPr lang="ro-RO"/>
              <a:t>Închiderea cursoarelor se realizează cu comanda CLOSE. </a:t>
            </a:r>
          </a:p>
          <a:p>
            <a:endParaRPr lang="ro-RO"/>
          </a:p>
          <a:p>
            <a:r>
              <a:rPr lang="ro-RO"/>
              <a:t>CLOSE c1;</a:t>
            </a:r>
          </a:p>
          <a:p>
            <a:endParaRPr lang="ro-RO"/>
          </a:p>
        </p:txBody>
      </p:sp>
    </p:spTree>
    <p:extLst>
      <p:ext uri="{BB962C8B-B14F-4D97-AF65-F5344CB8AC3E}">
        <p14:creationId xmlns:p14="http://schemas.microsoft.com/office/powerpoint/2010/main" val="379849854"/>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D1AB20D-1182-954A-897F-81C1D81438BD}"/>
              </a:ext>
            </a:extLst>
          </p:cNvPr>
          <p:cNvSpPr>
            <a:spLocks noGrp="1"/>
          </p:cNvSpPr>
          <p:nvPr>
            <p:ph type="title"/>
          </p:nvPr>
        </p:nvSpPr>
        <p:spPr/>
        <p:txBody>
          <a:bodyPr>
            <a:normAutofit fontScale="90000"/>
          </a:bodyPr>
          <a:lstStyle/>
          <a:p>
            <a:r>
              <a:rPr lang="ro-RO" err="1"/>
              <a:t>Relaţii de tip 3 : între mai mult de două entităţi</a:t>
            </a:r>
            <a:br>
              <a:rPr lang="ro-RO" err="1"/>
            </a:br>
            <a:endParaRPr lang="ro-RO"/>
          </a:p>
        </p:txBody>
      </p:sp>
      <p:sp>
        <p:nvSpPr>
          <p:cNvPr id="3" name="Content Placeholder 2">
            <a:extLst>
              <a:ext uri="{FF2B5EF4-FFF2-40B4-BE49-F238E27FC236}">
                <a16:creationId xmlns:a16="http://schemas.microsoft.com/office/drawing/2014/main" id="{D21332EF-626C-F949-87FE-5EB1A63C12B1}"/>
              </a:ext>
            </a:extLst>
          </p:cNvPr>
          <p:cNvSpPr>
            <a:spLocks noGrp="1"/>
          </p:cNvSpPr>
          <p:nvPr>
            <p:ph idx="1"/>
          </p:nvPr>
        </p:nvSpPr>
        <p:spPr/>
        <p:txBody>
          <a:bodyPr>
            <a:normAutofit/>
          </a:bodyPr>
          <a:lstStyle/>
          <a:p>
            <a:pPr lvl="0"/>
            <a:r>
              <a:rPr lang="ro-RO"/>
              <a:t>Să presupunem că fiecare student trebuie să efectueze mai multe proiecte, iar pentru fiecare proiect el poate să-şi aleagă unul sau mai multi profesori coordonator. </a:t>
            </a:r>
          </a:p>
          <a:p>
            <a:pPr lvl="0"/>
            <a:r>
              <a:rPr lang="ro-RO" err="1"/>
              <a:t>Relaţia “efectuează_coordonează” este o relaţie de tip 3 între entităţile STUDENT, PROIECT şi PROFESOR. </a:t>
            </a:r>
          </a:p>
          <a:p>
            <a:pPr lvl="0"/>
            <a:r>
              <a:rPr lang="ro-RO"/>
              <a:t>O relaţie de tip 3 nu poate fi spartă în relaţii binare între entităţile componente, </a:t>
            </a:r>
          </a:p>
          <a:p>
            <a:pPr lvl="0"/>
            <a:r>
              <a:rPr lang="ro-RO"/>
              <a:t>prin proiecţie se obţin informaţii eronate, relaţia iniţială nemaiputând fi reconstituită din relaţiile componente.</a:t>
            </a:r>
          </a:p>
          <a:p>
            <a:endParaRPr lang="ro-RO"/>
          </a:p>
          <a:p>
            <a:endParaRPr lang="ro-RO"/>
          </a:p>
        </p:txBody>
      </p:sp>
    </p:spTree>
    <p:extLst>
      <p:ext uri="{BB962C8B-B14F-4D97-AF65-F5344CB8AC3E}">
        <p14:creationId xmlns:p14="http://schemas.microsoft.com/office/powerpoint/2010/main" val="319033869"/>
      </p:ext>
    </p:extLst>
  </p:cSld>
  <p:clrMapOvr>
    <a:masterClrMapping/>
  </p:clrMapOvr>
  <p:transition/>
  <p:timing/>
</p:sld>
</file>

<file path=ppt/slides/slide3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3BBF3EF-D854-FF44-9A2D-968C5A84DF2B}"/>
              </a:ext>
            </a:extLst>
          </p:cNvPr>
          <p:cNvSpPr>
            <a:spLocks noGrp="1"/>
          </p:cNvSpPr>
          <p:nvPr>
            <p:ph type="title"/>
          </p:nvPr>
        </p:nvSpPr>
        <p:spPr/>
        <p:txBody>
          <a:bodyPr/>
          <a:lstStyle/>
          <a:p>
            <a:r>
              <a:rPr lang="ro-RO"/>
              <a:t>Atributele cursoarelor</a:t>
            </a:r>
          </a:p>
        </p:txBody>
      </p:sp>
      <p:graphicFrame>
        <p:nvGraphicFramePr>
          <p:cNvPr id="4" name="Content Placeholder 3">
            <a:extLst>
              <a:ext uri="{FF2B5EF4-FFF2-40B4-BE49-F238E27FC236}">
                <a16:creationId xmlns:a16="http://schemas.microsoft.com/office/drawing/2014/main" id="{E54FB61F-E4C0-8B48-B4AD-70F855C6EE5D}"/>
              </a:ext>
            </a:extLst>
          </p:cNvPr>
          <p:cNvGraphicFramePr>
            <a:graphicFrameLocks noGrp="1"/>
          </p:cNvGraphicFramePr>
          <p:nvPr>
            <p:ph idx="1"/>
            <p:extLst>
              <p:ext uri="{D42A27DB-BD31-4B8C-83A1-F6EECF244321}">
                <p14:modId xmlns:p14="http://schemas.microsoft.com/office/powerpoint/2010/main" val="154105451"/>
              </p:ext>
            </p:extLst>
          </p:nvPr>
        </p:nvGraphicFramePr>
        <p:xfrm>
          <a:off x="1346200" y="1473200"/>
          <a:ext cx="9385299" cy="4876799"/>
        </p:xfrm>
        <a:graphic>
          <a:graphicData uri="http://schemas.openxmlformats.org/drawingml/2006/table">
            <a:tbl>
              <a:tblPr>
                <a:tableStyleId>{5C22544A-7EE6-4342-B048-85BDC9FD1C3A}</a:tableStyleId>
              </a:tblPr>
              <a:tblGrid>
                <a:gridCol w="1823202">
                  <a:extLst>
                    <a:ext uri="{9D8B030D-6E8A-4147-A177-3AD203B41FA5}">
                      <a16:colId xmlns:a16="http://schemas.microsoft.com/office/drawing/2014/main" val="2205864352"/>
                    </a:ext>
                  </a:extLst>
                </a:gridCol>
                <a:gridCol w="1073366">
                  <a:extLst>
                    <a:ext uri="{9D8B030D-6E8A-4147-A177-3AD203B41FA5}">
                      <a16:colId xmlns:a16="http://schemas.microsoft.com/office/drawing/2014/main" val="3535412190"/>
                    </a:ext>
                  </a:extLst>
                </a:gridCol>
                <a:gridCol w="6488731">
                  <a:extLst>
                    <a:ext uri="{9D8B030D-6E8A-4147-A177-3AD203B41FA5}">
                      <a16:colId xmlns:a16="http://schemas.microsoft.com/office/drawing/2014/main" val="2575494079"/>
                    </a:ext>
                  </a:extLst>
                </a:gridCol>
              </a:tblGrid>
              <a:tr h="304800">
                <a:tc>
                  <a:txBody>
                    <a:bodyPr vert="horz" wrap="square"/>
                    <a:lstStyle/>
                    <a:p>
                      <a:pPr algn="ctr">
                        <a:spcAft>
                          <a:spcPct val="0"/>
                        </a:spcAft>
                      </a:pPr>
                      <a:r>
                        <a:rPr lang="ro-RO" sz="1200">
                          <a:effectLst/>
                        </a:rPr>
                        <a:t>Atribut</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ctr">
                        <a:spcAft>
                          <a:spcPct val="0"/>
                        </a:spcAft>
                      </a:pPr>
                      <a:r>
                        <a:rPr lang="ro-RO" sz="1200">
                          <a:effectLst/>
                        </a:rPr>
                        <a:t>Tip dată</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ctr">
                        <a:spcAft>
                          <a:spcPct val="0"/>
                        </a:spcAft>
                      </a:pPr>
                      <a:r>
                        <a:rPr lang="ro-RO" sz="1200">
                          <a:effectLst/>
                        </a:rPr>
                        <a:t>Descriere</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00552363"/>
                  </a:ext>
                </a:extLst>
              </a:tr>
              <a:tr h="1219200">
                <a:tc>
                  <a:txBody>
                    <a:bodyPr vert="horz" wrap="square"/>
                    <a:lstStyle/>
                    <a:p>
                      <a:pPr algn="l">
                        <a:spcAft>
                          <a:spcPct val="0"/>
                        </a:spcAft>
                      </a:pPr>
                      <a:r>
                        <a:rPr lang="ro-RO" sz="1200">
                          <a:effectLst/>
                        </a:rPr>
                        <a:t>%ROWCOUNT</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ctr">
                        <a:spcAft>
                          <a:spcPct val="0"/>
                        </a:spcAft>
                      </a:pPr>
                      <a:r>
                        <a:rPr lang="ro-RO" sz="1200">
                          <a:effectLst/>
                        </a:rPr>
                        <a:t>Întreg</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just">
                        <a:spcAft>
                          <a:spcPct val="0"/>
                        </a:spcAft>
                      </a:pPr>
                      <a:r>
                        <a:rPr lang="ro-RO" sz="1200">
                          <a:effectLst/>
                        </a:rPr>
                        <a:t>Conţine numărul total de linii preluate până la un anumit moment de comanda FETCH. În momentul deschiderii cursorului acest atribut are valoarea zero, după prima preluare cu comanda FETCH are valoarea 1, ş.a.m.d. </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59708105"/>
                  </a:ext>
                </a:extLst>
              </a:tr>
              <a:tr h="1523999">
                <a:tc>
                  <a:txBody>
                    <a:bodyPr vert="horz" wrap="square"/>
                    <a:lstStyle/>
                    <a:p>
                      <a:pPr algn="l">
                        <a:spcAft>
                          <a:spcPct val="0"/>
                        </a:spcAft>
                      </a:pPr>
                      <a:r>
                        <a:rPr lang="ro-RO" sz="1200">
                          <a:effectLst/>
                        </a:rPr>
                        <a:t>%FOUND</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ctr">
                        <a:spcAft>
                          <a:spcPct val="0"/>
                        </a:spcAft>
                      </a:pPr>
                      <a:r>
                        <a:rPr lang="ro-RO" sz="1200">
                          <a:effectLst/>
                        </a:rPr>
                        <a:t>Boolean</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just">
                        <a:spcAft>
                          <a:spcPct val="0"/>
                        </a:spcAft>
                      </a:pPr>
                      <a:r>
                        <a:rPr lang="ro-RO" sz="1200">
                          <a:effectLst/>
                        </a:rPr>
                        <a:t>Acest atribut are valoarea True dacă cea mai recentă comandă FETCH a preluat o linie din setul activ. După deschiderea cursorului şi înaintea preluării cu comanda FETCH acest atribut are valoarea Null. După prima preluare, acest atribut va avea valoarea True până în momentul în care comanda FETCH nu mai returnează nici o linie.</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41366118"/>
                  </a:ext>
                </a:extLst>
              </a:tr>
              <a:tr h="1219200">
                <a:tc>
                  <a:txBody>
                    <a:bodyPr vert="horz" wrap="square"/>
                    <a:lstStyle/>
                    <a:p>
                      <a:pPr algn="l">
                        <a:spcAft>
                          <a:spcPct val="0"/>
                        </a:spcAft>
                      </a:pPr>
                      <a:r>
                        <a:rPr lang="ro-RO" sz="1200">
                          <a:effectLst/>
                        </a:rPr>
                        <a:t>%NOTFOUND</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ctr">
                        <a:spcAft>
                          <a:spcPct val="0"/>
                        </a:spcAft>
                      </a:pPr>
                      <a:r>
                        <a:rPr lang="ro-RO" sz="1200">
                          <a:effectLst/>
                        </a:rPr>
                        <a:t>Boolean</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just">
                        <a:spcAft>
                          <a:spcPct val="0"/>
                        </a:spcAft>
                      </a:pPr>
                      <a:r>
                        <a:rPr lang="ro-RO" sz="1200">
                          <a:effectLst/>
                        </a:rPr>
                        <a:t>Acest atribut are valoarea True în cazul în care cea mai recentă comandă FETCH nu a mai returnat nici o linie. Acest atribut este opusul logic al atributului %FOUND şi este folosit pentru a părăsi ciclul atunci când nu mai este nici o linie de preluat din setul activ.</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79006556"/>
                  </a:ext>
                </a:extLst>
              </a:tr>
              <a:tr h="609600">
                <a:tc>
                  <a:txBody>
                    <a:bodyPr vert="horz" wrap="square"/>
                    <a:lstStyle/>
                    <a:p>
                      <a:pPr algn="l">
                        <a:spcAft>
                          <a:spcPct val="0"/>
                        </a:spcAft>
                      </a:pPr>
                      <a:r>
                        <a:rPr lang="ro-RO" sz="1200">
                          <a:effectLst/>
                        </a:rPr>
                        <a:t>%ISOPEN</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ctr">
                        <a:spcAft>
                          <a:spcPct val="0"/>
                        </a:spcAft>
                      </a:pPr>
                      <a:r>
                        <a:rPr lang="ro-RO" sz="1200">
                          <a:effectLst/>
                        </a:rPr>
                        <a:t>Boolean</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tc>
                  <a:txBody>
                    <a:bodyPr vert="horz" wrap="square"/>
                    <a:lstStyle/>
                    <a:p>
                      <a:pPr algn="just">
                        <a:spcAft>
                          <a:spcPct val="0"/>
                        </a:spcAft>
                      </a:pPr>
                      <a:r>
                        <a:rPr lang="ro-RO" sz="1200">
                          <a:effectLst/>
                        </a:rPr>
                        <a:t>Acest atribut are valoarea True în cazul în care cursorul este deja deschis.</a:t>
                      </a:r>
                      <a:endParaRPr lang="ro-RO"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58256512"/>
                  </a:ext>
                </a:extLst>
              </a:tr>
            </a:tbl>
          </a:graphicData>
        </a:graphic>
      </p:graphicFrame>
    </p:spTree>
    <p:extLst>
      <p:ext uri="{BB962C8B-B14F-4D97-AF65-F5344CB8AC3E}">
        <p14:creationId xmlns:p14="http://schemas.microsoft.com/office/powerpoint/2010/main" val="1701899262"/>
      </p:ext>
    </p:extLst>
  </p:cSld>
  <p:clrMapOvr>
    <a:masterClrMapping/>
  </p:clrMapOvr>
  <p:transition/>
  <p:timing/>
</p:sld>
</file>

<file path=ppt/slides/slide3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3BBF3EF-D854-FF44-9A2D-968C5A84DF2B}"/>
              </a:ext>
            </a:extLst>
          </p:cNvPr>
          <p:cNvSpPr>
            <a:spLocks noGrp="1"/>
          </p:cNvSpPr>
          <p:nvPr>
            <p:ph type="title"/>
          </p:nvPr>
        </p:nvSpPr>
        <p:spPr/>
        <p:txBody>
          <a:bodyPr/>
          <a:lstStyle/>
          <a:p>
            <a:r>
              <a:rPr lang="ro-RO"/>
              <a:t>Atributele cursoarelor - exemplu</a:t>
            </a:r>
          </a:p>
        </p:txBody>
      </p:sp>
      <p:sp>
        <p:nvSpPr>
          <p:cNvPr id="3" name="Content Placeholder 2">
            <a:extLst>
              <a:ext uri="{FF2B5EF4-FFF2-40B4-BE49-F238E27FC236}">
                <a16:creationId xmlns:a16="http://schemas.microsoft.com/office/drawing/2014/main" id="{EED39339-E180-0B44-ABA3-A95538299288}"/>
              </a:ext>
            </a:extLst>
          </p:cNvPr>
          <p:cNvSpPr>
            <a:spLocks noGrp="1"/>
          </p:cNvSpPr>
          <p:nvPr>
            <p:ph idx="1"/>
          </p:nvPr>
        </p:nvSpPr>
        <p:spPr/>
        <p:txBody>
          <a:bodyPr/>
          <a:lstStyle/>
          <a:p>
            <a:r>
              <a:rPr lang="ro-RO"/>
              <a:t>IF c1%ISOPEN THEN</a:t>
            </a:r>
          </a:p>
          <a:p>
            <a:r>
              <a:rPr lang="ro-RO"/>
              <a:t>		FETCH c1 INTO v_nume, v_prenume, v_salariu;</a:t>
            </a:r>
          </a:p>
          <a:p>
            <a:r>
              <a:rPr lang="ro-RO"/>
              <a:t>ELSE</a:t>
            </a:r>
          </a:p>
          <a:p>
            <a:r>
              <a:rPr lang="ro-RO"/>
              <a:t>		OPEN c1;</a:t>
            </a:r>
          </a:p>
          <a:p>
            <a:r>
              <a:rPr lang="ro-RO"/>
              <a:t>END IF;</a:t>
            </a:r>
          </a:p>
          <a:p>
            <a:endParaRPr lang="ro-RO"/>
          </a:p>
        </p:txBody>
      </p:sp>
    </p:spTree>
    <p:extLst>
      <p:ext uri="{BB962C8B-B14F-4D97-AF65-F5344CB8AC3E}">
        <p14:creationId xmlns:p14="http://schemas.microsoft.com/office/powerpoint/2010/main" val="3549821791"/>
      </p:ext>
    </p:extLst>
  </p:cSld>
  <p:clrMapOvr>
    <a:masterClrMapping/>
  </p:clrMapOvr>
  <p:transition/>
  <p:timing/>
</p:sld>
</file>

<file path=ppt/slides/slide3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3BBF3EF-D854-FF44-9A2D-968C5A84DF2B}"/>
              </a:ext>
            </a:extLst>
          </p:cNvPr>
          <p:cNvSpPr>
            <a:spLocks noGrp="1"/>
          </p:cNvSpPr>
          <p:nvPr>
            <p:ph type="title"/>
          </p:nvPr>
        </p:nvSpPr>
        <p:spPr/>
        <p:txBody>
          <a:bodyPr/>
          <a:lstStyle/>
          <a:p>
            <a:r>
              <a:rPr lang="ro-RO"/>
              <a:t>Atributele cursoarelor – exemplu (2)</a:t>
            </a:r>
          </a:p>
        </p:txBody>
      </p:sp>
      <p:sp>
        <p:nvSpPr>
          <p:cNvPr id="3" name="Content Placeholder 2">
            <a:extLst>
              <a:ext uri="{FF2B5EF4-FFF2-40B4-BE49-F238E27FC236}">
                <a16:creationId xmlns:a16="http://schemas.microsoft.com/office/drawing/2014/main" id="{EED39339-E180-0B44-ABA3-A95538299288}"/>
              </a:ext>
            </a:extLst>
          </p:cNvPr>
          <p:cNvSpPr>
            <a:spLocks noGrp="1"/>
          </p:cNvSpPr>
          <p:nvPr>
            <p:ph idx="1"/>
          </p:nvPr>
        </p:nvSpPr>
        <p:spPr/>
        <p:txBody>
          <a:bodyPr/>
          <a:lstStyle/>
          <a:p>
            <a:r>
              <a:rPr lang="ro-RO"/>
              <a:t>OPEN c1;</a:t>
            </a:r>
          </a:p>
          <a:p>
            <a:r>
              <a:rPr lang="ro-RO"/>
              <a:t>LOOP</a:t>
            </a:r>
          </a:p>
          <a:p>
            <a:r>
              <a:rPr lang="ro-RO"/>
              <a:t>	FETCH c1 INTO v_nume, v_prenume, v_salariu;</a:t>
            </a:r>
          </a:p>
          <a:p>
            <a:r>
              <a:rPr lang="ro-RO"/>
              <a:t>	EXIT WHEN c1%NOTFOUND;</a:t>
            </a:r>
          </a:p>
          <a:p>
            <a:r>
              <a:rPr lang="ro-RO"/>
              <a:t>END LOOP;</a:t>
            </a:r>
          </a:p>
          <a:p>
            <a:r>
              <a:rPr lang="ro-RO"/>
              <a:t>CLOSE c1;</a:t>
            </a:r>
          </a:p>
          <a:p>
            <a:endParaRPr lang="ro-RO"/>
          </a:p>
        </p:txBody>
      </p:sp>
    </p:spTree>
    <p:extLst>
      <p:ext uri="{BB962C8B-B14F-4D97-AF65-F5344CB8AC3E}">
        <p14:creationId xmlns:p14="http://schemas.microsoft.com/office/powerpoint/2010/main" val="429610604"/>
      </p:ext>
    </p:extLst>
  </p:cSld>
  <p:clrMapOvr>
    <a:masterClrMapping/>
  </p:clrMapOvr>
  <p:transition/>
  <p:timing/>
</p:sld>
</file>

<file path=ppt/slides/slide3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E11BB5-BABA-144A-9090-9A43E9DBFAE4}"/>
              </a:ext>
            </a:extLst>
          </p:cNvPr>
          <p:cNvSpPr>
            <a:spLocks noGrp="1"/>
          </p:cNvSpPr>
          <p:nvPr>
            <p:ph type="title"/>
          </p:nvPr>
        </p:nvSpPr>
        <p:spPr/>
        <p:txBody>
          <a:bodyPr/>
          <a:lstStyle/>
          <a:p>
            <a:r>
              <a:rPr lang="ro-RO"/>
              <a:t>Ciclul iterativ destinat unui cursor</a:t>
            </a:r>
          </a:p>
        </p:txBody>
      </p:sp>
      <p:sp>
        <p:nvSpPr>
          <p:cNvPr id="3" name="Content Placeholder 2">
            <a:extLst>
              <a:ext uri="{FF2B5EF4-FFF2-40B4-BE49-F238E27FC236}">
                <a16:creationId xmlns:a16="http://schemas.microsoft.com/office/drawing/2014/main" id="{04CF7FBB-B805-4A4A-8392-EF2D5635A2E8}"/>
              </a:ext>
            </a:extLst>
          </p:cNvPr>
          <p:cNvSpPr>
            <a:spLocks noGrp="1"/>
          </p:cNvSpPr>
          <p:nvPr>
            <p:ph idx="1"/>
          </p:nvPr>
        </p:nvSpPr>
        <p:spPr/>
        <p:txBody>
          <a:bodyPr/>
          <a:lstStyle/>
          <a:p>
            <a:pPr lvl="0"/>
            <a:r>
              <a:rPr lang="ro-RO"/>
              <a:t>deschiderea cursorului la iniţializarea ciclului;</a:t>
            </a:r>
          </a:p>
          <a:p>
            <a:pPr lvl="0"/>
            <a:r>
              <a:rPr lang="ro-RO"/>
              <a:t>executarea unei instrucţiuni FETCH la fiecare parcurgere a ciclului;</a:t>
            </a:r>
          </a:p>
          <a:p>
            <a:pPr lvl="0"/>
            <a:r>
              <a:rPr lang="ro-RO"/>
              <a:t>părăsirea ciclului atunci când toate liniile din setul activ au fost procesate;</a:t>
            </a:r>
          </a:p>
          <a:p>
            <a:pPr lvl="0"/>
            <a:r>
              <a:rPr lang="ro-RO"/>
              <a:t>închiderea cursorului la părăsirea ciclului.</a:t>
            </a:r>
          </a:p>
          <a:p>
            <a:endParaRPr lang="ro-RO"/>
          </a:p>
        </p:txBody>
      </p:sp>
    </p:spTree>
    <p:extLst>
      <p:ext uri="{BB962C8B-B14F-4D97-AF65-F5344CB8AC3E}">
        <p14:creationId xmlns:p14="http://schemas.microsoft.com/office/powerpoint/2010/main" val="1270029558"/>
      </p:ext>
    </p:extLst>
  </p:cSld>
  <p:clrMapOvr>
    <a:masterClrMapping/>
  </p:clrMapOvr>
  <p:transition/>
  <p:timing/>
</p:sld>
</file>

<file path=ppt/slides/slide3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E11BB5-BABA-144A-9090-9A43E9DBFAE4}"/>
              </a:ext>
            </a:extLst>
          </p:cNvPr>
          <p:cNvSpPr>
            <a:spLocks noGrp="1"/>
          </p:cNvSpPr>
          <p:nvPr>
            <p:ph type="title"/>
          </p:nvPr>
        </p:nvSpPr>
        <p:spPr/>
        <p:txBody>
          <a:bodyPr/>
          <a:lstStyle/>
          <a:p>
            <a:r>
              <a:rPr lang="ro-RO"/>
              <a:t>Ciclul iterativ destinat unui cursor - exemplu</a:t>
            </a:r>
          </a:p>
        </p:txBody>
      </p:sp>
      <p:sp>
        <p:nvSpPr>
          <p:cNvPr id="3" name="Content Placeholder 2">
            <a:extLst>
              <a:ext uri="{FF2B5EF4-FFF2-40B4-BE49-F238E27FC236}">
                <a16:creationId xmlns:a16="http://schemas.microsoft.com/office/drawing/2014/main" id="{04CF7FBB-B805-4A4A-8392-EF2D5635A2E8}"/>
              </a:ext>
            </a:extLst>
          </p:cNvPr>
          <p:cNvSpPr>
            <a:spLocks noGrp="1"/>
          </p:cNvSpPr>
          <p:nvPr>
            <p:ph idx="1"/>
          </p:nvPr>
        </p:nvSpPr>
        <p:spPr/>
        <p:txBody>
          <a:bodyPr>
            <a:normAutofit fontScale="92500" lnSpcReduction="20000"/>
          </a:bodyPr>
          <a:lstStyle/>
          <a:p>
            <a:r>
              <a:rPr lang="ro-RO"/>
              <a:t>DECLARE</a:t>
            </a:r>
          </a:p>
          <a:p>
            <a:r>
              <a:rPr lang="ro-RO"/>
              <a:t>       CURSOR c1 IS</a:t>
            </a:r>
          </a:p>
          <a:p>
            <a:r>
              <a:rPr lang="ro-RO"/>
              <a:t>               SELECT nume, prenume, salariu FROM angajaţi;</a:t>
            </a:r>
          </a:p>
          <a:p>
            <a:r>
              <a:rPr lang="ro-RO"/>
              <a:t>       ...</a:t>
            </a:r>
          </a:p>
          <a:p>
            <a:r>
              <a:rPr lang="ro-RO"/>
              <a:t>BEGIN</a:t>
            </a:r>
          </a:p>
          <a:p>
            <a:r>
              <a:rPr lang="ro-RO"/>
              <a:t>               FOR angajat_inreg IN c1 LOOP</a:t>
            </a:r>
          </a:p>
          <a:p>
            <a:r>
              <a:rPr lang="ro-RO"/>
              <a:t>               ...</a:t>
            </a:r>
          </a:p>
          <a:p>
            <a:r>
              <a:rPr lang="ro-RO"/>
              <a:t>               salariu_total := salariu_total + angajat_inreg.salariu;</a:t>
            </a:r>
          </a:p>
          <a:p>
            <a:r>
              <a:rPr lang="ro-RO"/>
              <a:t>       END LOOP;</a:t>
            </a:r>
          </a:p>
          <a:p>
            <a:r>
              <a:rPr lang="ro-RO"/>
              <a:t>END;</a:t>
            </a:r>
          </a:p>
        </p:txBody>
      </p:sp>
    </p:spTree>
    <p:extLst>
      <p:ext uri="{BB962C8B-B14F-4D97-AF65-F5344CB8AC3E}">
        <p14:creationId xmlns:p14="http://schemas.microsoft.com/office/powerpoint/2010/main" val="3935825352"/>
      </p:ext>
    </p:extLst>
  </p:cSld>
  <p:clrMapOvr>
    <a:masterClrMapping/>
  </p:clrMapOvr>
  <p:transition/>
  <p:timing/>
</p:sld>
</file>

<file path=ppt/slides/slide3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E11BB5-BABA-144A-9090-9A43E9DBFAE4}"/>
              </a:ext>
            </a:extLst>
          </p:cNvPr>
          <p:cNvSpPr>
            <a:spLocks noGrp="1"/>
          </p:cNvSpPr>
          <p:nvPr>
            <p:ph type="title"/>
          </p:nvPr>
        </p:nvSpPr>
        <p:spPr/>
        <p:txBody>
          <a:bodyPr/>
          <a:lstStyle/>
          <a:p>
            <a:r>
              <a:rPr lang="ro-RO"/>
              <a:t>Ciclul iterativ destinat unui cursor–exemplu(2) </a:t>
            </a:r>
          </a:p>
        </p:txBody>
      </p:sp>
      <p:sp>
        <p:nvSpPr>
          <p:cNvPr id="3" name="Content Placeholder 2">
            <a:extLst>
              <a:ext uri="{FF2B5EF4-FFF2-40B4-BE49-F238E27FC236}">
                <a16:creationId xmlns:a16="http://schemas.microsoft.com/office/drawing/2014/main" id="{04CF7FBB-B805-4A4A-8392-EF2D5635A2E8}"/>
              </a:ext>
            </a:extLst>
          </p:cNvPr>
          <p:cNvSpPr>
            <a:spLocks noGrp="1"/>
          </p:cNvSpPr>
          <p:nvPr>
            <p:ph idx="1"/>
          </p:nvPr>
        </p:nvSpPr>
        <p:spPr/>
        <p:txBody>
          <a:bodyPr>
            <a:normAutofit/>
          </a:bodyPr>
          <a:lstStyle/>
          <a:p>
            <a:r>
              <a:rPr lang="ro-RO"/>
              <a:t>FOR angajat_inreg IN</a:t>
            </a:r>
          </a:p>
          <a:p>
            <a:r>
              <a:rPr lang="ro-RO"/>
              <a:t>       (SELECT nume FROM angajati WHERE salariu </a:t>
            </a:r>
            <a:r>
              <a:rPr lang="en-US"/>
              <a:t>&gt;</a:t>
            </a:r>
            <a:r>
              <a:rPr lang="ro-RO"/>
              <a:t>1000000) LOOP</a:t>
            </a:r>
          </a:p>
          <a:p>
            <a:r>
              <a:rPr lang="ro-RO"/>
              <a:t>               IF angajat_inreg.nume = ‘ION ’ THEN…</a:t>
            </a:r>
          </a:p>
          <a:p>
            <a:r>
              <a:rPr lang="ro-RO"/>
              <a:t>END LOOP;</a:t>
            </a:r>
          </a:p>
        </p:txBody>
      </p:sp>
    </p:spTree>
    <p:extLst>
      <p:ext uri="{BB962C8B-B14F-4D97-AF65-F5344CB8AC3E}">
        <p14:creationId xmlns:p14="http://schemas.microsoft.com/office/powerpoint/2010/main" val="2303614976"/>
      </p:ext>
    </p:extLst>
  </p:cSld>
  <p:clrMapOvr>
    <a:masterClrMapping/>
  </p:clrMapOvr>
  <p:transition/>
  <p:timing/>
</p:sld>
</file>

<file path=ppt/slides/slide3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D4E287-B730-864E-84DB-43BDAA6E11CA}"/>
              </a:ext>
            </a:extLst>
          </p:cNvPr>
          <p:cNvSpPr>
            <a:spLocks noGrp="1"/>
          </p:cNvSpPr>
          <p:nvPr>
            <p:ph type="title"/>
          </p:nvPr>
        </p:nvSpPr>
        <p:spPr/>
        <p:txBody>
          <a:bodyPr/>
          <a:lstStyle/>
          <a:p>
            <a:r>
              <a:rPr lang="ro-RO"/>
              <a:t>Proceduri şi funcţii</a:t>
            </a:r>
            <a:endParaRPr lang="ro-RO"/>
          </a:p>
        </p:txBody>
      </p:sp>
      <p:sp>
        <p:nvSpPr>
          <p:cNvPr id="3" name="Content Placeholder 2">
            <a:extLst>
              <a:ext uri="{FF2B5EF4-FFF2-40B4-BE49-F238E27FC236}">
                <a16:creationId xmlns:a16="http://schemas.microsoft.com/office/drawing/2014/main" id="{7BCD0334-19EF-544A-8C03-C9C16868600C}"/>
              </a:ext>
            </a:extLst>
          </p:cNvPr>
          <p:cNvSpPr>
            <a:spLocks noGrp="1"/>
          </p:cNvSpPr>
          <p:nvPr>
            <p:ph idx="1"/>
          </p:nvPr>
        </p:nvSpPr>
        <p:spPr/>
        <p:txBody>
          <a:bodyPr/>
          <a:lstStyle/>
          <a:p>
            <a:r>
              <a:rPr lang="ro-RO" err="1"/>
              <a:t>Funcţie - bloc PL/SQL care acceptă orice număr de parametrii de intrare sau ieşire şi returnează o valoare. </a:t>
            </a:r>
          </a:p>
          <a:p>
            <a:r>
              <a:rPr lang="ro-RO"/>
              <a:t>Procedură - bloc PL/SQL care acceptă orice număr de parametrii de intrare sau ieşire dar nu returnează în mod explicit nici o valoare.</a:t>
            </a:r>
          </a:p>
          <a:p>
            <a:endParaRPr lang="ro-RO"/>
          </a:p>
        </p:txBody>
      </p:sp>
    </p:spTree>
    <p:extLst>
      <p:ext uri="{BB962C8B-B14F-4D97-AF65-F5344CB8AC3E}">
        <p14:creationId xmlns:p14="http://schemas.microsoft.com/office/powerpoint/2010/main" val="3974758398"/>
      </p:ext>
    </p:extLst>
  </p:cSld>
  <p:clrMapOvr>
    <a:masterClrMapping/>
  </p:clrMapOvr>
  <p:transition/>
  <p:timing/>
</p:sld>
</file>

<file path=ppt/slides/slide3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A894CB0-7409-9741-8962-07E1FCBB83C2}"/>
              </a:ext>
            </a:extLst>
          </p:cNvPr>
          <p:cNvSpPr>
            <a:spLocks noGrp="1"/>
          </p:cNvSpPr>
          <p:nvPr>
            <p:ph type="title"/>
          </p:nvPr>
        </p:nvSpPr>
        <p:spPr/>
        <p:txBody>
          <a:bodyPr/>
          <a:lstStyle/>
          <a:p>
            <a:r>
              <a:rPr lang="ro-RO"/>
              <a:t>Procedura / funcţie</a:t>
            </a:r>
            <a:endParaRPr lang="ro-RO"/>
          </a:p>
        </p:txBody>
      </p:sp>
      <p:sp>
        <p:nvSpPr>
          <p:cNvPr id="3" name="Content Placeholder 2">
            <a:extLst>
              <a:ext uri="{FF2B5EF4-FFF2-40B4-BE49-F238E27FC236}">
                <a16:creationId xmlns:a16="http://schemas.microsoft.com/office/drawing/2014/main" id="{8BB1FB6A-049F-8542-B9D0-3468639E8791}"/>
              </a:ext>
            </a:extLst>
          </p:cNvPr>
          <p:cNvSpPr>
            <a:spLocks noGrp="1"/>
          </p:cNvSpPr>
          <p:nvPr>
            <p:ph sz="half" idx="1"/>
          </p:nvPr>
        </p:nvSpPr>
        <p:spPr/>
        <p:txBody>
          <a:bodyPr>
            <a:normAutofit fontScale="92500"/>
          </a:bodyPr>
          <a:lstStyle/>
          <a:p>
            <a:r>
              <a:rPr lang="en-GB"/>
              <a:t>PROCEDURE </a:t>
            </a:r>
            <a:r>
              <a:rPr lang="ro-RO" err="1"/>
              <a:t>nume_procedură [listă parametrii]</a:t>
            </a:r>
          </a:p>
          <a:p>
            <a:r>
              <a:rPr lang="en-GB"/>
              <a:t>IS</a:t>
            </a:r>
            <a:endParaRPr lang="ro-RO"/>
          </a:p>
          <a:p>
            <a:r>
              <a:rPr lang="ro-RO"/>
              <a:t>[declaraţii locale]</a:t>
            </a:r>
          </a:p>
          <a:p>
            <a:r>
              <a:rPr lang="en-GB"/>
              <a:t>BEGIN</a:t>
            </a:r>
            <a:endParaRPr lang="ro-RO"/>
          </a:p>
          <a:p>
            <a:r>
              <a:rPr lang="ro-RO"/>
              <a:t>partea executabilă</a:t>
            </a:r>
          </a:p>
          <a:p>
            <a:r>
              <a:rPr lang="en-GB"/>
              <a:t>[EXCEPTION</a:t>
            </a:r>
            <a:endParaRPr lang="ro-RO"/>
          </a:p>
          <a:p>
            <a:r>
              <a:rPr lang="ro-RO"/>
              <a:t>partea de manipulare a excepţiilor]</a:t>
            </a:r>
          </a:p>
          <a:p>
            <a:r>
              <a:rPr lang="en-GB"/>
              <a:t>END</a:t>
            </a:r>
            <a:r>
              <a:rPr lang="ro-RO"/>
              <a:t>[nume_procedură]</a:t>
            </a:r>
            <a:r>
              <a:rPr lang="en-GB"/>
              <a:t>;</a:t>
            </a:r>
            <a:endParaRPr lang="ro-RO"/>
          </a:p>
          <a:p>
            <a:endParaRPr lang="ro-RO"/>
          </a:p>
        </p:txBody>
      </p:sp>
      <p:sp>
        <p:nvSpPr>
          <p:cNvPr id="5" name="Content Placeholder 4">
            <a:extLst>
              <a:ext uri="{FF2B5EF4-FFF2-40B4-BE49-F238E27FC236}">
                <a16:creationId xmlns:a16="http://schemas.microsoft.com/office/drawing/2014/main" id="{514B31BD-9E11-A247-9696-4B5A8FFDC940}"/>
              </a:ext>
            </a:extLst>
          </p:cNvPr>
          <p:cNvSpPr>
            <a:spLocks noGrp="1" noChangeAspect="1" noEditPoints="1" noChangeArrowheads="1" noChangeShapeType="1" noTextEdit="1"/>
          </p:cNvSpPr>
          <p:nvPr>
            <p:ph sz="half" idx="2"/>
          </p:nvPr>
        </p:nvSpPr>
        <p:spPr bwMode="auto">
          <a:xfrm>
            <a:off x="6172200" y="1825625"/>
            <a:ext cx="5181600" cy="4351338"/>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12700" tIns="12700" rIns="12700" bIns="12700" anchor="t" anchorCtr="0" upright="1">
            <a:noAutofit/>
          </a:bodyPr>
          <a:lstStyle/>
          <a:p>
            <a:pPr>
              <a:spcAft>
                <a:spcPct val="0"/>
              </a:spcAft>
            </a:pPr>
            <a:r>
              <a:rPr lang="en-GB" sz="2400">
                <a:effectLst/>
                <a:latin typeface="Times New Roman" panose="02020603050405020304" pitchFamily="18" charset="0"/>
                <a:ea typeface="Times New Roman" panose="02020603050405020304" pitchFamily="18" charset="0"/>
              </a:rPr>
              <a:t>FUNCTION nume_funcţie </a:t>
            </a:r>
            <a:r>
              <a:rPr lang="ro-RO" sz="2400">
                <a:effectLst/>
                <a:latin typeface="Times New Roman" panose="02020603050405020304" pitchFamily="18" charset="0"/>
                <a:ea typeface="Times New Roman" panose="02020603050405020304" pitchFamily="18" charset="0"/>
              </a:rPr>
              <a:t>[listă parametrii]</a:t>
            </a:r>
          </a:p>
          <a:p>
            <a:pPr>
              <a:spcAft>
                <a:spcPct val="0"/>
              </a:spcAft>
            </a:pPr>
            <a:r>
              <a:rPr lang="en-GB" sz="2400">
                <a:effectLst/>
                <a:latin typeface="Times New Roman" panose="02020603050405020304" pitchFamily="18" charset="0"/>
                <a:ea typeface="Times New Roman" panose="02020603050405020304" pitchFamily="18" charset="0"/>
              </a:rPr>
              <a:t>RETURN tipul_datei</a:t>
            </a:r>
            <a:endParaRPr lang="ro-RO" sz="2400">
              <a:effectLst/>
              <a:latin typeface="Times New Roman" panose="02020603050405020304" pitchFamily="18" charset="0"/>
              <a:ea typeface="Times New Roman" panose="02020603050405020304" pitchFamily="18" charset="0"/>
            </a:endParaRPr>
          </a:p>
          <a:p>
            <a:pPr>
              <a:spcAft>
                <a:spcPct val="0"/>
              </a:spcAft>
            </a:pPr>
            <a:r>
              <a:rPr lang="en-GB" sz="2400">
                <a:effectLst/>
                <a:latin typeface="Times New Roman" panose="02020603050405020304" pitchFamily="18" charset="0"/>
                <a:ea typeface="Times New Roman" panose="02020603050405020304" pitchFamily="18" charset="0"/>
              </a:rPr>
              <a:t>IS</a:t>
            </a:r>
            <a:endParaRPr lang="ro-RO" sz="2400">
              <a:effectLst/>
              <a:latin typeface="Times New Roman" panose="02020603050405020304" pitchFamily="18" charset="0"/>
              <a:ea typeface="Times New Roman" panose="02020603050405020304" pitchFamily="18" charset="0"/>
            </a:endParaRPr>
          </a:p>
          <a:p>
            <a:pPr algn="just">
              <a:spcAft>
                <a:spcPct val="0"/>
              </a:spcAft>
            </a:pPr>
            <a:r>
              <a:rPr lang="ro-RO" sz="2400">
                <a:effectLst/>
                <a:latin typeface="Times New Roman" panose="02020603050405020304" pitchFamily="18" charset="0"/>
                <a:ea typeface="Times New Roman" panose="02020603050405020304" pitchFamily="18" charset="0"/>
              </a:rPr>
              <a:t>[declaraţii locale]</a:t>
            </a:r>
          </a:p>
          <a:p>
            <a:pPr>
              <a:spcAft>
                <a:spcPct val="0"/>
              </a:spcAft>
            </a:pPr>
            <a:r>
              <a:rPr lang="en-GB" sz="2400">
                <a:effectLst/>
                <a:latin typeface="Times New Roman" panose="02020603050405020304" pitchFamily="18" charset="0"/>
                <a:ea typeface="Times New Roman" panose="02020603050405020304" pitchFamily="18" charset="0"/>
              </a:rPr>
              <a:t>BEGIN</a:t>
            </a:r>
            <a:endParaRPr lang="ro-RO" sz="2400">
              <a:effectLst/>
              <a:latin typeface="Times New Roman" panose="02020603050405020304" pitchFamily="18" charset="0"/>
              <a:ea typeface="Times New Roman" panose="02020603050405020304" pitchFamily="18" charset="0"/>
            </a:endParaRPr>
          </a:p>
          <a:p>
            <a:pPr>
              <a:spcAft>
                <a:spcPct val="0"/>
              </a:spcAft>
            </a:pPr>
            <a:r>
              <a:rPr lang="ro-RO" sz="2400">
                <a:effectLst/>
                <a:latin typeface="Times New Roman" panose="02020603050405020304" pitchFamily="18" charset="0"/>
                <a:ea typeface="Times New Roman" panose="02020603050405020304" pitchFamily="18" charset="0"/>
              </a:rPr>
              <a:t>partea executabilă</a:t>
            </a:r>
          </a:p>
          <a:p>
            <a:pPr>
              <a:spcAft>
                <a:spcPct val="0"/>
              </a:spcAft>
            </a:pPr>
            <a:r>
              <a:rPr lang="en-GB" sz="2400">
                <a:effectLst/>
                <a:latin typeface="Times New Roman" panose="02020603050405020304" pitchFamily="18" charset="0"/>
                <a:ea typeface="Times New Roman" panose="02020603050405020304" pitchFamily="18" charset="0"/>
              </a:rPr>
              <a:t>[EXCEPTION</a:t>
            </a:r>
            <a:endParaRPr lang="ro-RO" sz="2400">
              <a:effectLst/>
              <a:latin typeface="Times New Roman" panose="02020603050405020304" pitchFamily="18" charset="0"/>
              <a:ea typeface="Times New Roman" panose="02020603050405020304" pitchFamily="18" charset="0"/>
            </a:endParaRPr>
          </a:p>
          <a:p>
            <a:pPr algn="just">
              <a:spcAft>
                <a:spcPct val="0"/>
              </a:spcAft>
            </a:pPr>
            <a:r>
              <a:rPr lang="ro-RO" sz="2400">
                <a:effectLst/>
                <a:latin typeface="Times New Roman" panose="02020603050405020304" pitchFamily="18" charset="0"/>
                <a:ea typeface="Times New Roman" panose="02020603050405020304" pitchFamily="18" charset="0"/>
              </a:rPr>
              <a:t>partea de manipulare a excepţiilor]</a:t>
            </a:r>
          </a:p>
          <a:p>
            <a:pPr>
              <a:spcAft>
                <a:spcPct val="0"/>
              </a:spcAft>
            </a:pPr>
            <a:r>
              <a:rPr lang="en-GB" sz="2400">
                <a:effectLst/>
                <a:latin typeface="Times New Roman" panose="02020603050405020304" pitchFamily="18" charset="0"/>
                <a:ea typeface="Times New Roman" panose="02020603050405020304" pitchFamily="18" charset="0"/>
              </a:rPr>
              <a:t>END</a:t>
            </a:r>
            <a:r>
              <a:rPr lang="ro-RO" sz="2400">
                <a:effectLst/>
                <a:latin typeface="Times New Roman" panose="02020603050405020304" pitchFamily="18" charset="0"/>
                <a:ea typeface="Times New Roman" panose="02020603050405020304" pitchFamily="18" charset="0"/>
              </a:rPr>
              <a:t>[nume_funcţie]</a:t>
            </a:r>
            <a:r>
              <a:rPr lang="en-GB" sz="2400">
                <a:effectLst/>
                <a:latin typeface="Times New Roman" panose="02020603050405020304" pitchFamily="18" charset="0"/>
                <a:ea typeface="Times New Roman" panose="02020603050405020304" pitchFamily="18" charset="0"/>
              </a:rPr>
              <a:t>;</a:t>
            </a:r>
            <a:endParaRPr lang="ro-RO"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2571234"/>
      </p:ext>
    </p:extLst>
  </p:cSld>
  <p:clrMapOvr>
    <a:masterClrMapping/>
  </p:clrMapOvr>
  <p:transition/>
  <p:timing/>
</p:sld>
</file>

<file path=ppt/slides/slide3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8729ABE-0CB8-DC46-A31A-C6ADA35DD018}"/>
              </a:ext>
            </a:extLst>
          </p:cNvPr>
          <p:cNvSpPr>
            <a:spLocks noGrp="1"/>
          </p:cNvSpPr>
          <p:nvPr>
            <p:ph type="title"/>
          </p:nvPr>
        </p:nvSpPr>
        <p:spPr/>
        <p:txBody>
          <a:bodyPr/>
          <a:lstStyle/>
          <a:p>
            <a:r>
              <a:rPr lang="ro-RO"/>
              <a:t>Moduri de transmitere a parametrilor </a:t>
            </a:r>
          </a:p>
        </p:txBody>
      </p:sp>
      <p:graphicFrame>
        <p:nvGraphicFramePr>
          <p:cNvPr id="4" name="Content Placeholder 3">
            <a:extLst>
              <a:ext uri="{FF2B5EF4-FFF2-40B4-BE49-F238E27FC236}">
                <a16:creationId xmlns:a16="http://schemas.microsoft.com/office/drawing/2014/main" id="{DA218568-B3C8-ED4E-B67A-F3C34ED48FE5}"/>
              </a:ext>
            </a:extLst>
          </p:cNvPr>
          <p:cNvGraphicFramePr>
            <a:graphicFrameLocks noGrp="1"/>
          </p:cNvGraphicFramePr>
          <p:nvPr>
            <p:ph idx="1"/>
            <p:extLst>
              <p:ext uri="{D42A27DB-BD31-4B8C-83A1-F6EECF244321}">
                <p14:modId xmlns:p14="http://schemas.microsoft.com/office/powerpoint/2010/main" val="3414546291"/>
              </p:ext>
            </p:extLst>
          </p:nvPr>
        </p:nvGraphicFramePr>
        <p:xfrm>
          <a:off x="2699142" y="1797828"/>
          <a:ext cx="6793716" cy="4406932"/>
        </p:xfrm>
        <a:graphic>
          <a:graphicData uri="http://schemas.openxmlformats.org/drawingml/2006/table">
            <a:tbl>
              <a:tblPr>
                <a:tableStyleId>{5C22544A-7EE6-4342-B048-85BDC9FD1C3A}</a:tableStyleId>
              </a:tblPr>
              <a:tblGrid>
                <a:gridCol w="3396858">
                  <a:extLst>
                    <a:ext uri="{9D8B030D-6E8A-4147-A177-3AD203B41FA5}">
                      <a16:colId xmlns:a16="http://schemas.microsoft.com/office/drawing/2014/main" val="1685469875"/>
                    </a:ext>
                  </a:extLst>
                </a:gridCol>
                <a:gridCol w="3396858">
                  <a:extLst>
                    <a:ext uri="{9D8B030D-6E8A-4147-A177-3AD203B41FA5}">
                      <a16:colId xmlns:a16="http://schemas.microsoft.com/office/drawing/2014/main" val="507476866"/>
                    </a:ext>
                  </a:extLst>
                </a:gridCol>
              </a:tblGrid>
              <a:tr h="148429">
                <a:tc>
                  <a:txBody>
                    <a:bodyPr vert="horz" wrap="square"/>
                    <a:lstStyle/>
                    <a:p>
                      <a:pPr algn="ctr">
                        <a:spcAft>
                          <a:spcPct val="0"/>
                        </a:spcAft>
                      </a:pPr>
                      <a:r>
                        <a:rPr lang="ro-RO" sz="1000">
                          <a:effectLst/>
                        </a:rPr>
                        <a:t>Modul de transmitere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tc>
                  <a:txBody>
                    <a:bodyPr vert="horz" wrap="square"/>
                    <a:lstStyle/>
                    <a:p>
                      <a:pPr algn="ctr">
                        <a:spcAft>
                          <a:spcPct val="0"/>
                        </a:spcAft>
                      </a:pPr>
                      <a:r>
                        <a:rPr lang="ro-RO" sz="800">
                          <a:effectLst/>
                        </a:rPr>
                        <a:t>Descriere</a:t>
                      </a:r>
                      <a:endParaRPr lang="ro-RO" sz="800" b="1">
                        <a:effectLst/>
                        <a:latin typeface="Times New Roman" panose="02020603050405020304" pitchFamily="18" charset="0"/>
                      </a:endParaRPr>
                    </a:p>
                  </a:txBody>
                  <a:tcPr marL="55661" marR="55661" marT="0" marB="0" anchor="ctr"/>
                </a:tc>
                <a:extLst>
                  <a:ext uri="{0D108BD9-81ED-4DB2-BD59-A6C34878D82A}">
                    <a16:rowId xmlns:a16="http://schemas.microsoft.com/office/drawing/2014/main" val="1184935610"/>
                  </a:ext>
                </a:extLst>
              </a:tr>
              <a:tr h="235528">
                <a:tc rowSpan="4">
                  <a:txBody>
                    <a:bodyPr vert="horz" wrap="square"/>
                    <a:lstStyle/>
                    <a:p>
                      <a:pPr>
                        <a:spcAft>
                          <a:spcPct val="0"/>
                        </a:spcAft>
                      </a:pPr>
                      <a:r>
                        <a:rPr lang="ro-RO" sz="1000">
                          <a:effectLst/>
                        </a:rPr>
                        <a:t>IN (default)</a:t>
                      </a:r>
                      <a:endParaRPr lang="ro-RO" sz="800">
                        <a:effectLst/>
                      </a:endParaRPr>
                    </a:p>
                    <a:p>
                      <a:pPr>
                        <a:spcAft>
                          <a:spcPct val="0"/>
                        </a:spcAft>
                      </a:pPr>
                      <a:r>
                        <a:rPr lang="en-GB" sz="1000">
                          <a:effectLst/>
                        </a:rPr>
                        <a:t>(</a:t>
                      </a:r>
                      <a:r>
                        <a:rPr lang="ro-RO" sz="1000">
                          <a:effectLst/>
                        </a:rPr>
                        <a:t>parametru de intrare)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tc>
                  <a:txBody>
                    <a:bodyPr vert="horz" wrap="square"/>
                    <a:lstStyle/>
                    <a:p>
                      <a:pPr algn="just">
                        <a:spcAft>
                          <a:spcPct val="0"/>
                        </a:spcAft>
                      </a:pPr>
                      <a:r>
                        <a:rPr lang="ro-RO" sz="1000">
                          <a:effectLst/>
                        </a:rPr>
                        <a:t>Transmite o valoare dinspre mediul apelant în subprogram. </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1852522359"/>
                  </a:ext>
                </a:extLst>
              </a:tr>
              <a:tr h="445287">
                <a:tc vMerge="1">
                  <a:txBody>
                    <a:bodyPr vert="horz" wrap="square"/>
                    <a:lstStyle/>
                    <a:p>
                      <a:endParaRPr lang="ro-RO"/>
                    </a:p>
                  </a:txBody>
                  <a:tcPr/>
                </a:tc>
                <a:tc>
                  <a:txBody>
                    <a:bodyPr vert="horz" wrap="square"/>
                    <a:lstStyle/>
                    <a:p>
                      <a:pPr algn="just">
                        <a:spcAft>
                          <a:spcPct val="0"/>
                        </a:spcAft>
                      </a:pPr>
                      <a:r>
                        <a:rPr lang="ro-RO" sz="1000">
                          <a:effectLst/>
                        </a:rPr>
                        <a:t>Parametrul formal nu poate fi schimbat în interiorul subprogramului deci am putea spune că acţionează ca o constantă.</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157373978"/>
                  </a:ext>
                </a:extLst>
              </a:tr>
              <a:tr h="320565">
                <a:tc vMerge="1">
                  <a:txBody>
                    <a:bodyPr vert="horz" wrap="square"/>
                    <a:lstStyle/>
                    <a:p>
                      <a:endParaRPr lang="ro-RO"/>
                    </a:p>
                  </a:txBody>
                  <a:tcPr/>
                </a:tc>
                <a:tc>
                  <a:txBody>
                    <a:bodyPr vert="horz" wrap="square"/>
                    <a:lstStyle/>
                    <a:p>
                      <a:pPr algn="just">
                        <a:spcAft>
                          <a:spcPct val="0"/>
                        </a:spcAft>
                      </a:pPr>
                      <a:r>
                        <a:rPr lang="ro-RO" sz="1000">
                          <a:effectLst/>
                        </a:rPr>
                        <a:t>Parametrul actual poate fi o constantă, un şir de caractere, o variabilă iniţializată sau o expresie.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3668919144"/>
                  </a:ext>
                </a:extLst>
              </a:tr>
              <a:tr h="361795">
                <a:tc vMerge="1">
                  <a:txBody>
                    <a:bodyPr vert="horz" wrap="square"/>
                    <a:lstStyle/>
                    <a:p>
                      <a:endParaRPr lang="ro-RO"/>
                    </a:p>
                  </a:txBody>
                  <a:tcPr/>
                </a:tc>
                <a:tc>
                  <a:txBody>
                    <a:bodyPr vert="horz" wrap="square"/>
                    <a:lstStyle/>
                    <a:p>
                      <a:pPr algn="just">
                        <a:spcAft>
                          <a:spcPct val="0"/>
                        </a:spcAft>
                      </a:pPr>
                      <a:r>
                        <a:rPr lang="ro-RO" sz="1000">
                          <a:effectLst/>
                        </a:rPr>
                        <a:t>Parametrul actual este transferat prin valoare (printr-o copie a valorii)</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60142176"/>
                  </a:ext>
                </a:extLst>
              </a:tr>
              <a:tr h="212851">
                <a:tc rowSpan="4">
                  <a:txBody>
                    <a:bodyPr vert="horz" wrap="square"/>
                    <a:lstStyle/>
                    <a:p>
                      <a:pPr>
                        <a:spcAft>
                          <a:spcPct val="0"/>
                        </a:spcAft>
                      </a:pPr>
                      <a:r>
                        <a:rPr lang="ro-RO" sz="1000">
                          <a:effectLst/>
                        </a:rPr>
                        <a:t>OUT</a:t>
                      </a:r>
                      <a:endParaRPr lang="ro-RO" sz="800">
                        <a:effectLst/>
                      </a:endParaRPr>
                    </a:p>
                    <a:p>
                      <a:pPr>
                        <a:spcAft>
                          <a:spcPct val="0"/>
                        </a:spcAft>
                      </a:pPr>
                      <a:r>
                        <a:rPr lang="ro-RO" sz="1000">
                          <a:effectLst/>
                        </a:rPr>
                        <a:t>(parametru de ieşire)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tc>
                  <a:txBody>
                    <a:bodyPr vert="horz" wrap="square"/>
                    <a:lstStyle/>
                    <a:p>
                      <a:pPr algn="just">
                        <a:spcAft>
                          <a:spcPct val="0"/>
                        </a:spcAft>
                      </a:pPr>
                      <a:r>
                        <a:rPr lang="ro-RO" sz="1000">
                          <a:effectLst/>
                        </a:rPr>
                        <a:t>Returnează o valoare din subprogram în mediul apelant. </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939461243"/>
                  </a:ext>
                </a:extLst>
              </a:tr>
              <a:tr h="742145">
                <a:tc vMerge="1">
                  <a:txBody>
                    <a:bodyPr vert="horz" wrap="square"/>
                    <a:lstStyle/>
                    <a:p>
                      <a:endParaRPr lang="ro-RO"/>
                    </a:p>
                  </a:txBody>
                  <a:tcPr/>
                </a:tc>
                <a:tc>
                  <a:txBody>
                    <a:bodyPr vert="horz" wrap="square"/>
                    <a:lstStyle/>
                    <a:p>
                      <a:pPr algn="just">
                        <a:spcAft>
                          <a:spcPct val="0"/>
                        </a:spcAft>
                      </a:pPr>
                      <a:r>
                        <a:rPr lang="ro-RO" sz="1000">
                          <a:effectLst/>
                        </a:rPr>
                        <a:t>Parametrul formal trebuie să fie o variabilă, nu o constantă sau o expresie. Acest parametru se comportă ca o variabilă neiniţializată şi nu poate fi folosit în expresii. În interiorul subprogramului parametrului OUT trebuie să i se atribuie o valoare care se doreşte a ajunge în mediul apelant.</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251780184"/>
                  </a:ext>
                </a:extLst>
              </a:tr>
              <a:tr h="204605">
                <a:tc vMerge="1">
                  <a:txBody>
                    <a:bodyPr vert="horz" wrap="square"/>
                    <a:lstStyle/>
                    <a:p>
                      <a:endParaRPr lang="ro-RO"/>
                    </a:p>
                  </a:txBody>
                  <a:tcPr/>
                </a:tc>
                <a:tc>
                  <a:txBody>
                    <a:bodyPr vert="horz" wrap="square"/>
                    <a:lstStyle/>
                    <a:p>
                      <a:pPr algn="just">
                        <a:spcAft>
                          <a:spcPct val="0"/>
                        </a:spcAft>
                      </a:pPr>
                      <a:r>
                        <a:rPr lang="ro-RO" sz="1000">
                          <a:effectLst/>
                        </a:rPr>
                        <a:t>Parametrul actual trebuie să fie o variabilă.</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913831121"/>
                  </a:ext>
                </a:extLst>
              </a:tr>
              <a:tr h="364372">
                <a:tc vMerge="1">
                  <a:txBody>
                    <a:bodyPr vert="horz" wrap="square"/>
                    <a:lstStyle/>
                    <a:p>
                      <a:endParaRPr lang="ro-RO"/>
                    </a:p>
                  </a:txBody>
                  <a:tcPr/>
                </a:tc>
                <a:tc>
                  <a:txBody>
                    <a:bodyPr vert="horz" wrap="square"/>
                    <a:lstStyle/>
                    <a:p>
                      <a:pPr algn="just">
                        <a:spcAft>
                          <a:spcPct val="0"/>
                        </a:spcAft>
                      </a:pPr>
                      <a:r>
                        <a:rPr lang="ro-RO" sz="1000">
                          <a:effectLst/>
                        </a:rPr>
                        <a:t>Parametrul actual este transferat prin referinţă (printr-un pointer către valoarea parametrului de intrare)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2987427584"/>
                  </a:ext>
                </a:extLst>
              </a:tr>
              <a:tr h="445287">
                <a:tc rowSpan="4">
                  <a:txBody>
                    <a:bodyPr vert="horz" wrap="square"/>
                    <a:lstStyle/>
                    <a:p>
                      <a:pPr>
                        <a:spcAft>
                          <a:spcPct val="0"/>
                        </a:spcAft>
                      </a:pPr>
                      <a:r>
                        <a:rPr lang="ro-RO" sz="1000">
                          <a:effectLst/>
                        </a:rPr>
                        <a:t>IN OUT</a:t>
                      </a:r>
                      <a:endParaRPr lang="ro-RO" sz="800">
                        <a:effectLst/>
                      </a:endParaRPr>
                    </a:p>
                    <a:p>
                      <a:pPr>
                        <a:spcAft>
                          <a:spcPct val="0"/>
                        </a:spcAft>
                      </a:pPr>
                      <a:r>
                        <a:rPr lang="ro-RO" sz="1000">
                          <a:effectLst/>
                        </a:rPr>
                        <a:t>(parametru de intrare-ieşire)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tc>
                  <a:txBody>
                    <a:bodyPr vert="horz" wrap="square"/>
                    <a:lstStyle/>
                    <a:p>
                      <a:pPr algn="just">
                        <a:spcAft>
                          <a:spcPct val="0"/>
                        </a:spcAft>
                      </a:pPr>
                      <a:r>
                        <a:rPr lang="ro-RO" sz="1000">
                          <a:effectLst/>
                        </a:rPr>
                        <a:t>Transmite o valoare dinspre mediul apelant în subprogram, şi după execuţia acestuia, returnează din subprogram în mediul apelant o valoare posibil diferită.</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1689798296"/>
                  </a:ext>
                </a:extLst>
              </a:tr>
              <a:tr h="296858">
                <a:tc vMerge="1">
                  <a:txBody>
                    <a:bodyPr vert="horz" wrap="square"/>
                    <a:lstStyle/>
                    <a:p>
                      <a:endParaRPr lang="ro-RO"/>
                    </a:p>
                  </a:txBody>
                  <a:tcPr/>
                </a:tc>
                <a:tc>
                  <a:txBody>
                    <a:bodyPr vert="horz" wrap="square"/>
                    <a:lstStyle/>
                    <a:p>
                      <a:pPr algn="just">
                        <a:spcAft>
                          <a:spcPct val="0"/>
                        </a:spcAft>
                      </a:pPr>
                      <a:r>
                        <a:rPr lang="ro-RO" sz="1000">
                          <a:effectLst/>
                        </a:rPr>
                        <a:t>Parametrul formal se comportă ca o variabilă iniţializată. În interiorul subprogramului trebuie să i se atribuie o valoare.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504332592"/>
                  </a:ext>
                </a:extLst>
              </a:tr>
              <a:tr h="208728">
                <a:tc vMerge="1">
                  <a:txBody>
                    <a:bodyPr vert="horz" wrap="square"/>
                    <a:lstStyle/>
                    <a:p>
                      <a:endParaRPr lang="ro-RO"/>
                    </a:p>
                  </a:txBody>
                  <a:tcPr/>
                </a:tc>
                <a:tc>
                  <a:txBody>
                    <a:bodyPr vert="horz" wrap="square"/>
                    <a:lstStyle/>
                    <a:p>
                      <a:pPr algn="just">
                        <a:spcAft>
                          <a:spcPct val="0"/>
                        </a:spcAft>
                      </a:pPr>
                      <a:r>
                        <a:rPr lang="ro-RO" sz="1000">
                          <a:effectLst/>
                        </a:rPr>
                        <a:t>Parametrul actual trebuie să fie o variabilă.</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1102036793"/>
                  </a:ext>
                </a:extLst>
              </a:tr>
              <a:tr h="364888">
                <a:tc vMerge="1">
                  <a:txBody>
                    <a:bodyPr vert="horz" wrap="square"/>
                    <a:lstStyle/>
                    <a:p>
                      <a:endParaRPr lang="ro-RO"/>
                    </a:p>
                  </a:txBody>
                  <a:tcPr/>
                </a:tc>
                <a:tc>
                  <a:txBody>
                    <a:bodyPr vert="horz" wrap="square"/>
                    <a:lstStyle/>
                    <a:p>
                      <a:pPr algn="just">
                        <a:spcAft>
                          <a:spcPct val="0"/>
                        </a:spcAft>
                      </a:pPr>
                      <a:r>
                        <a:rPr lang="ro-RO" sz="1000">
                          <a:effectLst/>
                        </a:rPr>
                        <a:t>Parametrul actual este transferat prin referinţă (printr-un pointer către valoarea parametrului de intrare)</a:t>
                      </a:r>
                      <a:endParaRPr lang="ro-RO" sz="800">
                        <a:effectLst/>
                        <a:latin typeface="Times New Roman" panose="02020603050405020304" pitchFamily="18" charset="0"/>
                        <a:ea typeface="Times New Roman" panose="02020603050405020304" pitchFamily="18" charset="0"/>
                      </a:endParaRPr>
                    </a:p>
                  </a:txBody>
                  <a:tcPr marL="55661" marR="55661" marT="0" marB="0" anchor="ctr"/>
                </a:tc>
                <a:extLst>
                  <a:ext uri="{0D108BD9-81ED-4DB2-BD59-A6C34878D82A}">
                    <a16:rowId xmlns:a16="http://schemas.microsoft.com/office/drawing/2014/main" val="194255161"/>
                  </a:ext>
                </a:extLst>
              </a:tr>
            </a:tbl>
          </a:graphicData>
        </a:graphic>
      </p:graphicFrame>
    </p:spTree>
    <p:extLst>
      <p:ext uri="{BB962C8B-B14F-4D97-AF65-F5344CB8AC3E}">
        <p14:creationId xmlns:p14="http://schemas.microsoft.com/office/powerpoint/2010/main" val="2497699427"/>
      </p:ext>
    </p:extLst>
  </p:cSld>
  <p:clrMapOvr>
    <a:masterClrMapping/>
  </p:clrMapOvr>
  <p:transition/>
  <p:timing/>
</p:sld>
</file>

<file path=ppt/slides/slide3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a:bodyPr>
          <a:lstStyle/>
          <a:p>
            <a:r>
              <a:rPr lang="ro-RO"/>
              <a:t>Un subprogram poate să transmită anumite valori mediului apelant în două moduri:</a:t>
            </a:r>
          </a:p>
          <a:p>
            <a:pPr lvl="0"/>
            <a:r>
              <a:rPr lang="ro-RO"/>
              <a:t>prin intermediul numelui unei funcţii deoarece aceasta trebuie să returneze în mod obligatoriu o valoare;</a:t>
            </a:r>
          </a:p>
          <a:p>
            <a:pPr lvl="0"/>
            <a:r>
              <a:rPr lang="ro-RO"/>
              <a:t>prin intermediul parametrilor de ieşire OUT sau IN OUT.</a:t>
            </a:r>
          </a:p>
        </p:txBody>
      </p:sp>
    </p:spTree>
    <p:extLst>
      <p:ext uri="{BB962C8B-B14F-4D97-AF65-F5344CB8AC3E}">
        <p14:creationId xmlns:p14="http://schemas.microsoft.com/office/powerpoint/2010/main" val="3094487507"/>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D1AB20D-1182-954A-897F-81C1D81438BD}"/>
              </a:ext>
            </a:extLst>
          </p:cNvPr>
          <p:cNvSpPr>
            <a:spLocks noGrp="1"/>
          </p:cNvSpPr>
          <p:nvPr>
            <p:ph type="title"/>
          </p:nvPr>
        </p:nvSpPr>
        <p:spPr/>
        <p:txBody>
          <a:bodyPr>
            <a:normAutofit fontScale="90000"/>
          </a:bodyPr>
          <a:lstStyle/>
          <a:p>
            <a:r>
              <a:rPr lang="ro-RO" err="1"/>
              <a:t>Relaţii de tip 3 : între mai mult de două entităţi</a:t>
            </a:r>
            <a:br>
              <a:rPr lang="ro-RO" err="1"/>
            </a:br>
            <a:endParaRPr lang="ro-RO"/>
          </a:p>
        </p:txBody>
      </p:sp>
      <p:sp>
        <p:nvSpPr>
          <p:cNvPr id="3" name="Content Placeholder 2">
            <a:extLst>
              <a:ext uri="{FF2B5EF4-FFF2-40B4-BE49-F238E27FC236}">
                <a16:creationId xmlns:a16="http://schemas.microsoft.com/office/drawing/2014/main" id="{D21332EF-626C-F949-87FE-5EB1A63C12B1}"/>
              </a:ext>
            </a:extLst>
          </p:cNvPr>
          <p:cNvSpPr>
            <a:spLocks noGrp="1"/>
          </p:cNvSpPr>
          <p:nvPr>
            <p:ph idx="1"/>
          </p:nvPr>
        </p:nvSpPr>
        <p:spPr/>
        <p:txBody>
          <a:bodyPr>
            <a:normAutofit/>
          </a:bodyPr>
          <a:lstStyle/>
          <a:p>
            <a:endParaRPr lang="ro-RO"/>
          </a:p>
          <a:p>
            <a:endParaRPr lang="ro-RO"/>
          </a:p>
        </p:txBody>
      </p:sp>
      <p:sp>
        <p:nvSpPr>
          <p:cNvPr id="4" name="Rectangle 2">
            <a:extLst>
              <a:ext uri="{FF2B5EF4-FFF2-40B4-BE49-F238E27FC236}">
                <a16:creationId xmlns:a16="http://schemas.microsoft.com/office/drawing/2014/main" id="{0F3A81BC-F5BF-4942-9824-1890E71F2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3C92929F-2AD6-9D40-97EA-F6160211E0C0}"/>
              </a:ext>
            </a:extLst>
          </p:cNvPr>
          <p:cNvGraphicFramePr>
            <a:graphicFrameLocks noChangeAspect="1"/>
          </p:cNvGraphicFramePr>
          <p:nvPr>
            <p:extLst>
              <p:ext uri="{D42A27DB-BD31-4B8C-83A1-F6EECF244321}">
                <p14:modId xmlns:p14="http://schemas.microsoft.com/office/powerpoint/2010/main" val="141069006"/>
              </p:ext>
            </p:extLst>
          </p:nvPr>
        </p:nvGraphicFramePr>
        <p:xfrm>
          <a:off x="2550017" y="1344861"/>
          <a:ext cx="7223370" cy="6124885"/>
        </p:xfrm>
        <a:graphic>
          <a:graphicData uri="http://schemas.openxmlformats.org/presentationml/2006/ole">
            <mc:AlternateContent>
              <mc:Choice xmlns:v="urn:schemas-microsoft-com:vml" Requires="v">
                <p:oleObj spid="_x0000_s1039" name="Picture" r:id="rId2" imgW="8242300" imgH="6997700" progId="Word.Picture.8">
                  <p:embed/>
                </p:oleObj>
              </mc:Choice>
              <mc:Fallback>
                <p:oleObj name="Picture" r:id="rId2" imgW="8242300" imgH="69977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550017" y="1344861"/>
                        <a:ext cx="7223370" cy="6124885"/>
                      </a:xfrm>
                      <a:prstGeom prst="rect">
                        <a:avLst/>
                      </a:prstGeom>
                      <a:noFill/>
                    </p:spPr>
                  </p:pic>
                </p:oleObj>
              </mc:Fallback>
            </mc:AlternateContent>
          </a:graphicData>
        </a:graphic>
      </p:graphicFrame>
    </p:spTree>
    <p:extLst>
      <p:ext uri="{BB962C8B-B14F-4D97-AF65-F5344CB8AC3E}">
        <p14:creationId xmlns:p14="http://schemas.microsoft.com/office/powerpoint/2010/main" val="3074936857"/>
      </p:ext>
    </p:extLst>
  </p:cSld>
  <p:clrMapOvr>
    <a:masterClrMapping/>
  </p:clrMapOvr>
  <p:transition/>
  <p:timing/>
</p:sld>
</file>

<file path=ppt/slides/slide3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(2) </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a:bodyPr>
          <a:lstStyle/>
          <a:p>
            <a:r>
              <a:rPr lang="ro-RO"/>
              <a:t>În cazul în care este necesară transmiterea unei singure valori mediului apelant este recomandată folosirea unei funcţii prin intermediul numelui acesteia. </a:t>
            </a:r>
          </a:p>
          <a:p>
            <a:r>
              <a:rPr lang="ro-RO"/>
              <a:t>În cazul în care este necesară transmiterea mai multor valori mediului apelant este recomandată folosirea unei proceduri ce conţine parametri de ieşire. </a:t>
            </a:r>
            <a:endParaRPr lang="ro-RO"/>
          </a:p>
        </p:txBody>
      </p:sp>
    </p:spTree>
    <p:extLst>
      <p:ext uri="{BB962C8B-B14F-4D97-AF65-F5344CB8AC3E}">
        <p14:creationId xmlns:p14="http://schemas.microsoft.com/office/powerpoint/2010/main" val="2842500087"/>
      </p:ext>
    </p:extLst>
  </p:cSld>
  <p:clrMapOvr>
    <a:masterClrMapping/>
  </p:clrMapOvr>
  <p:transition/>
  <p:timing/>
</p:sld>
</file>

<file path=ppt/slides/slide3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 exemple</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a:bodyPr>
          <a:lstStyle/>
          <a:p>
            <a:r>
              <a:rPr lang="ro-RO"/>
              <a:t>Un parametru IN acţionează ca o constantă şi prin urmare nu i se pot atribui valori. </a:t>
            </a:r>
          </a:p>
          <a:p>
            <a:pPr marL="0" indent="0">
              <a:buNone/>
            </a:pPr>
            <a:endParaRPr lang="ro-RO"/>
          </a:p>
        </p:txBody>
      </p:sp>
    </p:spTree>
    <p:extLst>
      <p:ext uri="{BB962C8B-B14F-4D97-AF65-F5344CB8AC3E}">
        <p14:creationId xmlns:p14="http://schemas.microsoft.com/office/powerpoint/2010/main" val="1556889003"/>
      </p:ext>
    </p:extLst>
  </p:cSld>
  <p:clrMapOvr>
    <a:masterClrMapping/>
  </p:clrMapOvr>
  <p:transition/>
  <p:timing/>
</p:sld>
</file>

<file path=ppt/slides/slide3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 exemple (2)</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fontScale="92500" lnSpcReduction="20000"/>
          </a:bodyPr>
          <a:lstStyle/>
          <a:p>
            <a:r>
              <a:rPr lang="ro-RO"/>
              <a:t>PROCEDURE bonus (creştere INTEGER) IS</a:t>
            </a:r>
          </a:p>
          <a:p>
            <a:r>
              <a:rPr lang="ro-RO" err="1"/>
              <a:t>bonus_minim CONSTANT INTEGER:= 100000;</a:t>
            </a:r>
          </a:p>
          <a:p>
            <a:r>
              <a:rPr lang="ro-RO"/>
              <a:t>BEGIN</a:t>
            </a:r>
          </a:p>
          <a:p>
            <a:r>
              <a:rPr lang="ro-RO"/>
              <a:t>…</a:t>
            </a:r>
          </a:p>
          <a:p>
            <a:r>
              <a:rPr lang="ro-RO"/>
              <a:t>IF bonus_minim </a:t>
            </a:r>
            <a:r>
              <a:rPr lang="en-US"/>
              <a:t>&gt;</a:t>
            </a:r>
            <a:r>
              <a:rPr lang="ro-RO"/>
              <a:t> creştere THEN</a:t>
            </a:r>
          </a:p>
          <a:p>
            <a:r>
              <a:rPr lang="ro-RO" err="1"/>
              <a:t>creştere := bonus_minim; 	</a:t>
            </a:r>
          </a:p>
          <a:p>
            <a:r>
              <a:rPr lang="ro-RO"/>
              <a:t>-- în acest punct se va genera o eroare de compilare</a:t>
            </a:r>
          </a:p>
          <a:p>
            <a:r>
              <a:rPr lang="ro-RO"/>
              <a:t>END IF;</a:t>
            </a:r>
          </a:p>
          <a:p>
            <a:r>
              <a:rPr lang="ro-RO"/>
              <a:t>…</a:t>
            </a:r>
          </a:p>
          <a:p>
            <a:r>
              <a:rPr lang="ro-RO"/>
              <a:t>END bonus;</a:t>
            </a:r>
          </a:p>
          <a:p>
            <a:pPr marL="0" indent="0">
              <a:buNone/>
            </a:pPr>
            <a:endParaRPr lang="ro-RO"/>
          </a:p>
        </p:txBody>
      </p:sp>
    </p:spTree>
    <p:extLst>
      <p:ext uri="{BB962C8B-B14F-4D97-AF65-F5344CB8AC3E}">
        <p14:creationId xmlns:p14="http://schemas.microsoft.com/office/powerpoint/2010/main" val="912272561"/>
      </p:ext>
    </p:extLst>
  </p:cSld>
  <p:clrMapOvr>
    <a:masterClrMapping/>
  </p:clrMapOvr>
  <p:transition/>
  <p:timing/>
</p:sld>
</file>

<file path=ppt/slides/slide3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 exemple (3)</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a:bodyPr>
          <a:lstStyle/>
          <a:p>
            <a:r>
              <a:rPr lang="ro-RO"/>
              <a:t>Un parametru OUT acţionează ca o variabilă neiniţializată şi deci valoarea ei nu poate fi atribuită unei alte variabile. </a:t>
            </a:r>
          </a:p>
          <a:p>
            <a:endParaRPr lang="ro-RO"/>
          </a:p>
        </p:txBody>
      </p:sp>
    </p:spTree>
    <p:extLst>
      <p:ext uri="{BB962C8B-B14F-4D97-AF65-F5344CB8AC3E}">
        <p14:creationId xmlns:p14="http://schemas.microsoft.com/office/powerpoint/2010/main" val="1782226144"/>
      </p:ext>
    </p:extLst>
  </p:cSld>
  <p:clrMapOvr>
    <a:masterClrMapping/>
  </p:clrMapOvr>
  <p:transition/>
  <p:timing/>
</p:sld>
</file>

<file path=ppt/slides/slide3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 exemple (4)</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lnSpcReduction="10000"/>
          </a:bodyPr>
          <a:lstStyle/>
          <a:p>
            <a:r>
              <a:rPr lang="ro-RO"/>
              <a:t>PROCEDURE calc_bonus (cod_angaj IN INTEGER, bonus OUT INTEGER) IS</a:t>
            </a:r>
          </a:p>
          <a:p>
            <a:r>
              <a:rPr lang="ro-RO" err="1"/>
              <a:t>creştere INTEGER;</a:t>
            </a:r>
          </a:p>
          <a:p>
            <a:r>
              <a:rPr lang="ro-RO"/>
              <a:t>BEGIN</a:t>
            </a:r>
          </a:p>
          <a:p>
            <a:r>
              <a:rPr lang="ro-RO"/>
              <a:t>        SELECT sal * 0.30 INTO bonus FROM angajaţi</a:t>
            </a:r>
            <a:endParaRPr lang="ro-RO"/>
          </a:p>
          <a:p>
            <a:r>
              <a:rPr lang="ro-RO"/>
              <a:t>        WHERE cod = cod_angaj;</a:t>
            </a:r>
          </a:p>
          <a:p>
            <a:r>
              <a:rPr lang="ro-RO"/>
              <a:t>        creştere := bonus;</a:t>
            </a:r>
          </a:p>
          <a:p>
            <a:r>
              <a:rPr lang="ro-RO"/>
              <a:t>        -- în acest punct se va genera o eroare de compilare</a:t>
            </a:r>
          </a:p>
          <a:p>
            <a:r>
              <a:rPr lang="ro-RO"/>
              <a:t>END calc_bonus; </a:t>
            </a:r>
          </a:p>
          <a:p>
            <a:endParaRPr lang="ro-RO"/>
          </a:p>
        </p:txBody>
      </p:sp>
    </p:spTree>
    <p:extLst>
      <p:ext uri="{BB962C8B-B14F-4D97-AF65-F5344CB8AC3E}">
        <p14:creationId xmlns:p14="http://schemas.microsoft.com/office/powerpoint/2010/main" val="498721617"/>
      </p:ext>
    </p:extLst>
  </p:cSld>
  <p:clrMapOvr>
    <a:masterClrMapping/>
  </p:clrMapOvr>
  <p:transition/>
  <p:timing/>
</p:sld>
</file>

<file path=ppt/slides/slide3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 exemple (5)</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a:bodyPr>
          <a:lstStyle/>
          <a:p>
            <a:r>
              <a:rPr lang="ro-RO"/>
              <a:t>Parametrul actual ce corespunde unui parametru formal OUT trebuie să fie o variabilă, şi nu o constantă sau expresie. Prin urmare apelurile următoare sunt incorecte:</a:t>
            </a:r>
          </a:p>
          <a:p>
            <a:r>
              <a:rPr lang="ro-RO"/>
              <a:t> </a:t>
            </a:r>
          </a:p>
          <a:p>
            <a:r>
              <a:rPr lang="ro-RO" err="1"/>
              <a:t>calc_bonus (101, 200000);</a:t>
            </a:r>
          </a:p>
          <a:p>
            <a:r>
              <a:rPr lang="ro-RO"/>
              <a:t>sau</a:t>
            </a:r>
          </a:p>
          <a:p>
            <a:r>
              <a:rPr lang="ro-RO" err="1"/>
              <a:t>calc_bonus (101, salariu + comision);</a:t>
            </a:r>
          </a:p>
        </p:txBody>
      </p:sp>
    </p:spTree>
    <p:extLst>
      <p:ext uri="{BB962C8B-B14F-4D97-AF65-F5344CB8AC3E}">
        <p14:creationId xmlns:p14="http://schemas.microsoft.com/office/powerpoint/2010/main" val="385110294"/>
      </p:ext>
    </p:extLst>
  </p:cSld>
  <p:clrMapOvr>
    <a:masterClrMapping/>
  </p:clrMapOvr>
  <p:transition/>
  <p:timing/>
</p:sld>
</file>

<file path=ppt/slides/slide3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DDE291A-C712-0040-AEFD-E84F2D23FAEA}"/>
              </a:ext>
            </a:extLst>
          </p:cNvPr>
          <p:cNvSpPr>
            <a:spLocks noGrp="1"/>
          </p:cNvSpPr>
          <p:nvPr>
            <p:ph type="title"/>
          </p:nvPr>
        </p:nvSpPr>
        <p:spPr/>
        <p:txBody>
          <a:bodyPr/>
          <a:lstStyle/>
          <a:p>
            <a:r>
              <a:rPr lang="ro-RO"/>
              <a:t>Transmiterea parametrilor – exemple (6)</a:t>
            </a:r>
          </a:p>
        </p:txBody>
      </p:sp>
      <p:sp>
        <p:nvSpPr>
          <p:cNvPr id="3" name="Content Placeholder 2">
            <a:extLst>
              <a:ext uri="{FF2B5EF4-FFF2-40B4-BE49-F238E27FC236}">
                <a16:creationId xmlns:a16="http://schemas.microsoft.com/office/drawing/2014/main" id="{E8BD4BE2-8788-FA41-A7D4-2B609942A3A5}"/>
              </a:ext>
            </a:extLst>
          </p:cNvPr>
          <p:cNvSpPr>
            <a:spLocks noGrp="1"/>
          </p:cNvSpPr>
          <p:nvPr>
            <p:ph idx="1"/>
          </p:nvPr>
        </p:nvSpPr>
        <p:spPr/>
        <p:txBody>
          <a:bodyPr>
            <a:normAutofit/>
          </a:bodyPr>
          <a:lstStyle/>
          <a:p>
            <a:r>
              <a:rPr lang="ro-RO"/>
              <a:t>Un parametru IN OUT permite transferul unei valori în subprogramul apelat şi returnează mediului apelant o altă valoare. </a:t>
            </a:r>
          </a:p>
          <a:p>
            <a:r>
              <a:rPr lang="ro-RO"/>
              <a:t>În interiorul unui subprogram, un parametru IN OUT acţionează ca o variabilă iniţializată. </a:t>
            </a:r>
          </a:p>
          <a:p>
            <a:r>
              <a:rPr lang="ro-RO"/>
              <a:t>Prin urmare, acestui parametru îi pot fi atribuite valori sau poate fi atribuit unor alte variabile. </a:t>
            </a:r>
          </a:p>
        </p:txBody>
      </p:sp>
    </p:spTree>
    <p:extLst>
      <p:ext uri="{BB962C8B-B14F-4D97-AF65-F5344CB8AC3E}">
        <p14:creationId xmlns:p14="http://schemas.microsoft.com/office/powerpoint/2010/main" val="825103915"/>
      </p:ext>
    </p:extLst>
  </p:cSld>
  <p:clrMapOvr>
    <a:masterClrMapping/>
  </p:clrMapOvr>
  <p:transition/>
  <p:timing/>
</p:sld>
</file>

<file path=ppt/slides/slide3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264A101-7983-D646-A0D4-37AEADA8D9FE}"/>
              </a:ext>
            </a:extLst>
          </p:cNvPr>
          <p:cNvSpPr>
            <a:spLocks noGrp="1"/>
          </p:cNvSpPr>
          <p:nvPr>
            <p:ph type="title"/>
          </p:nvPr>
        </p:nvSpPr>
        <p:spPr/>
        <p:txBody>
          <a:bodyPr/>
          <a:lstStyle/>
          <a:p>
            <a:r>
              <a:rPr lang="en-GB" err="1"/>
              <a:t>Proceduri şi funcţii stocate</a:t>
            </a:r>
            <a:r>
              <a:rPr lang="ro-RO"/>
              <a:t> </a:t>
            </a:r>
          </a:p>
        </p:txBody>
      </p:sp>
      <p:sp>
        <p:nvSpPr>
          <p:cNvPr id="3" name="Content Placeholder 2">
            <a:extLst>
              <a:ext uri="{FF2B5EF4-FFF2-40B4-BE49-F238E27FC236}">
                <a16:creationId xmlns:a16="http://schemas.microsoft.com/office/drawing/2014/main" id="{3D9FFA33-0867-2B47-A334-3272ACF7671D}"/>
              </a:ext>
            </a:extLst>
          </p:cNvPr>
          <p:cNvSpPr>
            <a:spLocks noGrp="1"/>
          </p:cNvSpPr>
          <p:nvPr>
            <p:ph idx="1"/>
          </p:nvPr>
        </p:nvSpPr>
        <p:spPr/>
        <p:txBody>
          <a:bodyPr>
            <a:normAutofit/>
          </a:bodyPr>
          <a:lstStyle/>
          <a:p>
            <a:r>
              <a:rPr lang="ro-RO"/>
              <a:t>Pentru ca </a:t>
            </a:r>
            <a:r>
              <a:rPr lang="en-GB" err="1"/>
              <a:t>procedurile şi funcţiile </a:t>
            </a:r>
            <a:r>
              <a:rPr lang="ro-RO"/>
              <a:t>să poată fi folosite de orice utilitar Oracle, ele trebuiesc stocate în baza de date. </a:t>
            </a:r>
          </a:p>
          <a:p>
            <a:r>
              <a:rPr lang="ro-RO"/>
              <a:t>Astfel de proceduri sau funcţii se numesc proceduri sau funcţii stocate.</a:t>
            </a:r>
          </a:p>
          <a:p>
            <a:r>
              <a:rPr lang="ro-RO"/>
              <a:t>Odată ce sunt compilate şi stocate în dicţionarul de date, procedurile şi funcţiile devin obiecte ale bazei de date care pot fi accesate de orice număr de aplicaţii conectate la acea bază de date.</a:t>
            </a:r>
          </a:p>
          <a:p>
            <a:pPr marL="0" indent="0">
              <a:buNone/>
            </a:pPr>
            <a:endParaRPr lang="ro-RO"/>
          </a:p>
        </p:txBody>
      </p:sp>
    </p:spTree>
    <p:extLst>
      <p:ext uri="{BB962C8B-B14F-4D97-AF65-F5344CB8AC3E}">
        <p14:creationId xmlns:p14="http://schemas.microsoft.com/office/powerpoint/2010/main" val="803058272"/>
      </p:ext>
    </p:extLst>
  </p:cSld>
  <p:clrMapOvr>
    <a:masterClrMapping/>
  </p:clrMapOvr>
  <p:transition/>
  <p:timing/>
</p:sld>
</file>

<file path=ppt/slides/slide3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DDEA04-1043-0048-8FB7-C4F3190C6B47}"/>
              </a:ext>
            </a:extLst>
          </p:cNvPr>
          <p:cNvSpPr>
            <a:spLocks noGrp="1"/>
          </p:cNvSpPr>
          <p:nvPr>
            <p:ph type="title"/>
          </p:nvPr>
        </p:nvSpPr>
        <p:spPr/>
        <p:txBody>
          <a:bodyPr/>
          <a:lstStyle/>
          <a:p>
            <a:r>
              <a:rPr lang="en-GB" err="1"/>
              <a:t>Pachete</a:t>
            </a:r>
            <a:endParaRPr lang="ro-RO"/>
          </a:p>
        </p:txBody>
      </p:sp>
      <p:sp>
        <p:nvSpPr>
          <p:cNvPr id="3" name="Content Placeholder 2">
            <a:extLst>
              <a:ext uri="{FF2B5EF4-FFF2-40B4-BE49-F238E27FC236}">
                <a16:creationId xmlns:a16="http://schemas.microsoft.com/office/drawing/2014/main" id="{8A9D3E3F-4D01-C64B-BBDE-751E967914D6}"/>
              </a:ext>
            </a:extLst>
          </p:cNvPr>
          <p:cNvSpPr>
            <a:spLocks noGrp="1"/>
          </p:cNvSpPr>
          <p:nvPr>
            <p:ph idx="1"/>
          </p:nvPr>
        </p:nvSpPr>
        <p:spPr/>
        <p:txBody>
          <a:bodyPr/>
          <a:lstStyle/>
          <a:p>
            <a:r>
              <a:rPr lang="ro-RO"/>
              <a:t>Un pachet Oracle permite gruparea mai multor obiecte PL/SQL într-un tot unitar. </a:t>
            </a:r>
          </a:p>
          <a:p>
            <a:r>
              <a:rPr lang="ro-RO"/>
              <a:t>Aceste obiecte pot fi constante, variabile, cursoare, funcţii, proceduri şi excepţii. </a:t>
            </a:r>
          </a:p>
          <a:p>
            <a:r>
              <a:rPr lang="ro-RO"/>
              <a:t>Cu toate că formatul unui pachet este asemănător cu formatul subprogramelor, spre deosebire de acestea, pachetul însuşi nu poate fi apelat sau imbricat şi nu i se pot transfera parametrii.</a:t>
            </a:r>
          </a:p>
          <a:p>
            <a:endParaRPr lang="ro-RO"/>
          </a:p>
        </p:txBody>
      </p:sp>
    </p:spTree>
    <p:extLst>
      <p:ext uri="{BB962C8B-B14F-4D97-AF65-F5344CB8AC3E}">
        <p14:creationId xmlns:p14="http://schemas.microsoft.com/office/powerpoint/2010/main" val="3467294995"/>
      </p:ext>
    </p:extLst>
  </p:cSld>
  <p:clrMapOvr>
    <a:masterClrMapping/>
  </p:clrMapOvr>
  <p:transition/>
  <p:timing/>
</p:sld>
</file>

<file path=ppt/slides/slide3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DDEA04-1043-0048-8FB7-C4F3190C6B47}"/>
              </a:ext>
            </a:extLst>
          </p:cNvPr>
          <p:cNvSpPr>
            <a:spLocks noGrp="1"/>
          </p:cNvSpPr>
          <p:nvPr>
            <p:ph type="title"/>
          </p:nvPr>
        </p:nvSpPr>
        <p:spPr/>
        <p:txBody>
          <a:bodyPr/>
          <a:lstStyle/>
          <a:p>
            <a:r>
              <a:rPr lang="en-GB" err="1"/>
              <a:t>Pachete (2)</a:t>
            </a:r>
            <a:endParaRPr lang="ro-RO"/>
          </a:p>
        </p:txBody>
      </p:sp>
      <p:sp>
        <p:nvSpPr>
          <p:cNvPr id="3" name="Content Placeholder 2">
            <a:extLst>
              <a:ext uri="{FF2B5EF4-FFF2-40B4-BE49-F238E27FC236}">
                <a16:creationId xmlns:a16="http://schemas.microsoft.com/office/drawing/2014/main" id="{8A9D3E3F-4D01-C64B-BBDE-751E967914D6}"/>
              </a:ext>
            </a:extLst>
          </p:cNvPr>
          <p:cNvSpPr>
            <a:spLocks noGrp="1"/>
          </p:cNvSpPr>
          <p:nvPr>
            <p:ph idx="1"/>
          </p:nvPr>
        </p:nvSpPr>
        <p:spPr/>
        <p:txBody>
          <a:bodyPr>
            <a:normAutofit fontScale="92500" lnSpcReduction="10000"/>
          </a:bodyPr>
          <a:lstStyle/>
          <a:p>
            <a:r>
              <a:rPr lang="ro-RO"/>
              <a:t>Pachetele sunt formate din două parţi: specificaţia (package specification) şi corpul pachetului (package body).</a:t>
            </a:r>
          </a:p>
          <a:p>
            <a:pPr lvl="0"/>
            <a:r>
              <a:rPr lang="ro-RO" err="1"/>
              <a:t>Specificaţia este partea pachetului care realizează interfaţa acestuia cu aplicaţia;</a:t>
            </a:r>
          </a:p>
          <a:p>
            <a:pPr lvl="1"/>
            <a:r>
              <a:rPr lang="ro-RO"/>
              <a:t>se declară variabilele, constantele, excepţiile, cursoarele şi subprogramele (proceduri sau funcţii) publice;</a:t>
            </a:r>
          </a:p>
          <a:p>
            <a:pPr lvl="1"/>
            <a:r>
              <a:rPr lang="ro-RO" err="1"/>
              <a:t>conţine declaraţii publice.</a:t>
            </a:r>
          </a:p>
          <a:p>
            <a:pPr lvl="0"/>
            <a:r>
              <a:rPr lang="ro-RO"/>
              <a:t>Corpul pachetului conţine detalii de implementare şi declaraţiile care nu pot fi văzute în afara pachetului;</a:t>
            </a:r>
          </a:p>
          <a:p>
            <a:pPr lvl="1"/>
            <a:r>
              <a:rPr lang="ro-RO" err="1"/>
              <a:t>declaraţiile conţinute de corpul unui pachet sunt declaraţii private; </a:t>
            </a:r>
          </a:p>
          <a:p>
            <a:pPr lvl="1"/>
            <a:r>
              <a:rPr lang="ro-RO"/>
              <a:t>corpul pachetului defineşte complet cursoarele, funcţiile şi procedurile, implementând în acest fel specificaţia.</a:t>
            </a:r>
          </a:p>
          <a:p>
            <a:endParaRPr lang="ro-RO"/>
          </a:p>
        </p:txBody>
      </p:sp>
    </p:spTree>
    <p:extLst>
      <p:ext uri="{BB962C8B-B14F-4D97-AF65-F5344CB8AC3E}">
        <p14:creationId xmlns:p14="http://schemas.microsoft.com/office/powerpoint/2010/main" val="3788190521"/>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2F350CE-CE9D-D646-9729-D7A6C2FB4DD5}"/>
              </a:ext>
            </a:extLst>
          </p:cNvPr>
          <p:cNvSpPr>
            <a:spLocks noGrp="1"/>
          </p:cNvSpPr>
          <p:nvPr>
            <p:ph type="title"/>
          </p:nvPr>
        </p:nvSpPr>
        <p:spPr/>
        <p:txBody>
          <a:bodyPr/>
          <a:lstStyle/>
          <a:p>
            <a:r>
              <a:rPr lang="ro-RO"/>
              <a:t>Model relational</a:t>
            </a:r>
            <a:endParaRPr lang="ro-RO"/>
          </a:p>
        </p:txBody>
      </p:sp>
      <p:sp>
        <p:nvSpPr>
          <p:cNvPr id="3" name="Content Placeholder 2">
            <a:extLst>
              <a:ext uri="{FF2B5EF4-FFF2-40B4-BE49-F238E27FC236}">
                <a16:creationId xmlns:a16="http://schemas.microsoft.com/office/drawing/2014/main" id="{6916D81A-33D5-BB42-82D0-2B035BFC815E}"/>
              </a:ext>
            </a:extLst>
          </p:cNvPr>
          <p:cNvSpPr>
            <a:spLocks noGrp="1"/>
          </p:cNvSpPr>
          <p:nvPr>
            <p:ph idx="1"/>
          </p:nvPr>
        </p:nvSpPr>
        <p:spPr/>
        <p:txBody>
          <a:bodyPr/>
          <a:lstStyle/>
          <a:p>
            <a:r>
              <a:rPr lang="ro-RO"/>
              <a:t>Structurile de date folosite: relatii (tabele)</a:t>
            </a:r>
          </a:p>
          <a:p>
            <a:endParaRPr lang="ro-RO"/>
          </a:p>
          <a:p>
            <a:r>
              <a:rPr lang="ro-RO"/>
              <a:t>Operatorii care acţionează asupra structurilor de date</a:t>
            </a:r>
          </a:p>
          <a:p>
            <a:endParaRPr lang="ro-RO"/>
          </a:p>
          <a:p>
            <a:r>
              <a:rPr lang="ro-RO" err="1"/>
              <a:t>Restricţiile de integritate </a:t>
            </a:r>
            <a:r>
              <a:rPr lang="ro-RO" i="1"/>
              <a:t>- </a:t>
            </a:r>
            <a:r>
              <a:rPr lang="ro-RO"/>
              <a:t>care trebuie impuse pentru menţinerea corectitudinii datelor.</a:t>
            </a:r>
          </a:p>
          <a:p>
            <a:endParaRPr lang="ro-RO"/>
          </a:p>
          <a:p>
            <a:endParaRPr lang="ro-RO"/>
          </a:p>
        </p:txBody>
      </p:sp>
    </p:spTree>
    <p:extLst>
      <p:ext uri="{BB962C8B-B14F-4D97-AF65-F5344CB8AC3E}">
        <p14:creationId xmlns:p14="http://schemas.microsoft.com/office/powerpoint/2010/main" val="323414679"/>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CD4F072-D029-6644-8FD1-3BAA101B39B7}"/>
              </a:ext>
            </a:extLst>
          </p:cNvPr>
          <p:cNvSpPr>
            <a:spLocks noGrp="1"/>
          </p:cNvSpPr>
          <p:nvPr>
            <p:ph type="title"/>
          </p:nvPr>
        </p:nvSpPr>
        <p:spPr/>
        <p:txBody>
          <a:bodyPr>
            <a:normAutofit fontScale="90000"/>
          </a:bodyPr>
          <a:lstStyle/>
          <a:p>
            <a:r>
              <a:rPr lang="ro-RO"/>
              <a:t>Atribute simple/ compuse/ repetitive/ calculate</a:t>
            </a:r>
            <a:br>
              <a:rPr lang="ro-RO"/>
            </a:br>
            <a:endParaRPr lang="ro-RO"/>
          </a:p>
        </p:txBody>
      </p:sp>
      <p:sp>
        <p:nvSpPr>
          <p:cNvPr id="3" name="Content Placeholder 2">
            <a:extLst>
              <a:ext uri="{FF2B5EF4-FFF2-40B4-BE49-F238E27FC236}">
                <a16:creationId xmlns:a16="http://schemas.microsoft.com/office/drawing/2014/main" id="{4783AE80-FEAE-994D-A4D1-2944441175D5}"/>
              </a:ext>
            </a:extLst>
          </p:cNvPr>
          <p:cNvSpPr>
            <a:spLocks noGrp="1"/>
          </p:cNvSpPr>
          <p:nvPr>
            <p:ph idx="1"/>
          </p:nvPr>
        </p:nvSpPr>
        <p:spPr/>
        <p:txBody>
          <a:bodyPr>
            <a:normAutofit/>
          </a:bodyPr>
          <a:lstStyle/>
          <a:p>
            <a:r>
              <a:rPr lang="ro-RO"/>
              <a:t>Atribut simplu - îi corespunde o singură valoare, atomică. </a:t>
            </a:r>
          </a:p>
          <a:p>
            <a:r>
              <a:rPr lang="ro-RO"/>
              <a:t>Atribut compus - format din mai multe atribute simple, numite componentele sale. </a:t>
            </a:r>
          </a:p>
          <a:p>
            <a:r>
              <a:rPr lang="ro-RO"/>
              <a:t>Atribut repetitiv (multivaloare) - poate avea mai multe valori, numărul acestora variind de la o instanţă la alta (un student poate avea mai multe numere de telefon) </a:t>
            </a:r>
          </a:p>
          <a:p>
            <a:r>
              <a:rPr lang="ro-RO"/>
              <a:t>Atribut calculat - a cărui valoare nu este cunoscută direct, ci calculată pe baza valorilor altor atribute.</a:t>
            </a:r>
          </a:p>
          <a:p>
            <a:r>
              <a:rPr lang="ro-RO"/>
              <a:t>Atributele calculate reprezintă o redundanţă a datelor.</a:t>
            </a:r>
          </a:p>
          <a:p>
            <a:endParaRPr lang="ro-RO"/>
          </a:p>
        </p:txBody>
      </p:sp>
    </p:spTree>
    <p:extLst>
      <p:ext uri="{BB962C8B-B14F-4D97-AF65-F5344CB8AC3E}">
        <p14:creationId xmlns:p14="http://schemas.microsoft.com/office/powerpoint/2010/main" val="3037544831"/>
      </p:ext>
    </p:extLst>
  </p:cSld>
  <p:clrMapOvr>
    <a:masterClrMapping/>
  </p:clrMapOvr>
  <p:transition/>
  <p:timing/>
</p:sld>
</file>

<file path=ppt/slides/slide4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DDEA04-1043-0048-8FB7-C4F3190C6B47}"/>
              </a:ext>
            </a:extLst>
          </p:cNvPr>
          <p:cNvSpPr>
            <a:spLocks noGrp="1"/>
          </p:cNvSpPr>
          <p:nvPr>
            <p:ph type="title"/>
          </p:nvPr>
        </p:nvSpPr>
        <p:spPr/>
        <p:txBody>
          <a:bodyPr/>
          <a:lstStyle/>
          <a:p>
            <a:r>
              <a:rPr lang="en-GB" err="1"/>
              <a:t>Pachete (3)</a:t>
            </a:r>
            <a:endParaRPr lang="ro-RO"/>
          </a:p>
        </p:txBody>
      </p:sp>
      <p:sp>
        <p:nvSpPr>
          <p:cNvPr id="3" name="Content Placeholder 2">
            <a:extLst>
              <a:ext uri="{FF2B5EF4-FFF2-40B4-BE49-F238E27FC236}">
                <a16:creationId xmlns:a16="http://schemas.microsoft.com/office/drawing/2014/main" id="{8A9D3E3F-4D01-C64B-BBDE-751E967914D6}"/>
              </a:ext>
            </a:extLst>
          </p:cNvPr>
          <p:cNvSpPr>
            <a:spLocks noGrp="1"/>
          </p:cNvSpPr>
          <p:nvPr>
            <p:ph idx="1"/>
          </p:nvPr>
        </p:nvSpPr>
        <p:spPr/>
        <p:txBody>
          <a:bodyPr>
            <a:normAutofit/>
          </a:bodyPr>
          <a:lstStyle/>
          <a:p>
            <a:r>
              <a:rPr lang="ro-RO"/>
              <a:t>Corpul pachetului nu este necesar dacă specificaţia pachetului declară numai variabile, constante şi excepţii.</a:t>
            </a:r>
          </a:p>
          <a:p>
            <a:r>
              <a:rPr lang="ro-RO"/>
              <a:t>Corpul pachetului poate fi modificat sau înlocuit fără a fi necesară schimbarea specificaţiei acestuia, adică schimbarea interfeţei cu aplicaţia.  </a:t>
            </a:r>
          </a:p>
          <a:p>
            <a:endParaRPr lang="ro-RO"/>
          </a:p>
        </p:txBody>
      </p:sp>
    </p:spTree>
    <p:extLst>
      <p:ext uri="{BB962C8B-B14F-4D97-AF65-F5344CB8AC3E}">
        <p14:creationId xmlns:p14="http://schemas.microsoft.com/office/powerpoint/2010/main" val="113549392"/>
      </p:ext>
    </p:extLst>
  </p:cSld>
  <p:clrMapOvr>
    <a:masterClrMapping/>
  </p:clrMapOvr>
  <p:transition/>
  <p:timing/>
</p:sld>
</file>

<file path=ppt/slides/slide4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9DDEA04-1043-0048-8FB7-C4F3190C6B47}"/>
              </a:ext>
            </a:extLst>
          </p:cNvPr>
          <p:cNvSpPr>
            <a:spLocks noGrp="1"/>
          </p:cNvSpPr>
          <p:nvPr>
            <p:ph type="title"/>
          </p:nvPr>
        </p:nvSpPr>
        <p:spPr/>
        <p:txBody>
          <a:bodyPr/>
          <a:lstStyle/>
          <a:p>
            <a:r>
              <a:rPr lang="en-GB" err="1"/>
              <a:t>Pachete (4)</a:t>
            </a:r>
            <a:endParaRPr lang="ro-RO"/>
          </a:p>
        </p:txBody>
      </p:sp>
      <p:sp>
        <p:nvSpPr>
          <p:cNvPr id="3" name="Content Placeholder 2">
            <a:extLst>
              <a:ext uri="{FF2B5EF4-FFF2-40B4-BE49-F238E27FC236}">
                <a16:creationId xmlns:a16="http://schemas.microsoft.com/office/drawing/2014/main" id="{8A9D3E3F-4D01-C64B-BBDE-751E967914D6}"/>
              </a:ext>
            </a:extLst>
          </p:cNvPr>
          <p:cNvSpPr>
            <a:spLocks noGrp="1"/>
          </p:cNvSpPr>
          <p:nvPr>
            <p:ph idx="1"/>
          </p:nvPr>
        </p:nvSpPr>
        <p:spPr/>
        <p:txBody>
          <a:bodyPr>
            <a:normAutofit fontScale="62500" lnSpcReduction="20000"/>
          </a:bodyPr>
          <a:lstStyle/>
          <a:p>
            <a:r>
              <a:rPr lang="ro-RO" err="1"/>
              <a:t>Specificaţia pachetului:</a:t>
            </a:r>
          </a:p>
          <a:p>
            <a:r>
              <a:rPr lang="ro-RO"/>
              <a:t>PACKAGE nume IS</a:t>
            </a:r>
          </a:p>
          <a:p>
            <a:r>
              <a:rPr lang="ro-RO"/>
              <a:t>	declaraţii de tipuri şi obiecte publice</a:t>
            </a:r>
          </a:p>
          <a:p>
            <a:r>
              <a:rPr lang="ro-RO"/>
              <a:t>	specificaţiile subprogramelor publice</a:t>
            </a:r>
          </a:p>
          <a:p>
            <a:r>
              <a:rPr lang="ro-RO"/>
              <a:t>END [nume];</a:t>
            </a:r>
          </a:p>
          <a:p>
            <a:r>
              <a:rPr lang="ro-RO"/>
              <a:t> </a:t>
            </a:r>
          </a:p>
          <a:p>
            <a:r>
              <a:rPr lang="ro-RO"/>
              <a:t>Corpul pachetului:</a:t>
            </a:r>
          </a:p>
          <a:p>
            <a:r>
              <a:rPr lang="ro-RO"/>
              <a:t>PACKAGE nume IS</a:t>
            </a:r>
          </a:p>
          <a:p>
            <a:r>
              <a:rPr lang="ro-RO"/>
              <a:t>	declaraţii de tipuri şi obiecte private</a:t>
            </a:r>
          </a:p>
          <a:p>
            <a:r>
              <a:rPr lang="ro-RO"/>
              <a:t>	implementarea subprogramelor</a:t>
            </a:r>
          </a:p>
          <a:p>
            <a:r>
              <a:rPr lang="ro-RO"/>
              <a:t>[BEGIN</a:t>
            </a:r>
          </a:p>
          <a:p>
            <a:r>
              <a:rPr lang="ro-RO"/>
              <a:t>	instrucţiuni de iniţializare]</a:t>
            </a:r>
          </a:p>
          <a:p>
            <a:r>
              <a:rPr lang="ro-RO"/>
              <a:t>END [nume];</a:t>
            </a:r>
          </a:p>
        </p:txBody>
      </p:sp>
    </p:spTree>
    <p:extLst>
      <p:ext uri="{BB962C8B-B14F-4D97-AF65-F5344CB8AC3E}">
        <p14:creationId xmlns:p14="http://schemas.microsoft.com/office/powerpoint/2010/main" val="2417237440"/>
      </p:ext>
    </p:extLst>
  </p:cSld>
  <p:clrMapOvr>
    <a:masterClrMapping/>
  </p:clrMapOvr>
  <p:transition/>
  <p:timing/>
</p:sld>
</file>

<file path=ppt/slides/slide4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86AB4ED-689C-F34D-A7EA-0865C4797E04}"/>
              </a:ext>
            </a:extLst>
          </p:cNvPr>
          <p:cNvSpPr>
            <a:spLocks noGrp="1"/>
          </p:cNvSpPr>
          <p:nvPr>
            <p:ph type="title"/>
          </p:nvPr>
        </p:nvSpPr>
        <p:spPr/>
        <p:txBody>
          <a:bodyPr/>
          <a:lstStyle/>
          <a:p>
            <a:r>
              <a:rPr lang="ro-RO"/>
              <a:t>Pachete stocate</a:t>
            </a:r>
          </a:p>
        </p:txBody>
      </p:sp>
      <p:sp>
        <p:nvSpPr>
          <p:cNvPr id="3" name="Content Placeholder 2">
            <a:extLst>
              <a:ext uri="{FF2B5EF4-FFF2-40B4-BE49-F238E27FC236}">
                <a16:creationId xmlns:a16="http://schemas.microsoft.com/office/drawing/2014/main" id="{9D9944B2-9580-3A43-BE49-03C9C4DC0575}"/>
              </a:ext>
            </a:extLst>
          </p:cNvPr>
          <p:cNvSpPr>
            <a:spLocks noGrp="1"/>
          </p:cNvSpPr>
          <p:nvPr>
            <p:ph idx="1"/>
          </p:nvPr>
        </p:nvSpPr>
        <p:spPr/>
        <p:txBody>
          <a:bodyPr>
            <a:normAutofit lnSpcReduction="10000"/>
          </a:bodyPr>
          <a:lstStyle/>
          <a:p>
            <a:r>
              <a:rPr lang="ro-RO"/>
              <a:t>Pentru ca un pachet să poată fi utilizat de orice utilitar sau aplicaţie Oracle, este necesar ca acesta să fie stocat în baza de date.</a:t>
            </a:r>
          </a:p>
          <a:p>
            <a:pPr marL="0" indent="0">
              <a:buNone/>
            </a:pPr>
            <a:endParaRPr lang="ro-RO"/>
          </a:p>
          <a:p>
            <a:r>
              <a:rPr lang="ro-RO" err="1"/>
              <a:t>Specificaţia şi corpul pachetului sunt stocate separat. Acest lucru face ca celelalte obiecte să depindă numai de specificaţie, nu şi de corpul pachetului. </a:t>
            </a:r>
          </a:p>
          <a:p>
            <a:endParaRPr lang="ro-RO"/>
          </a:p>
          <a:p>
            <a:r>
              <a:rPr lang="ro-RO"/>
              <a:t>Această separare permite modificarea definiţiei unui obiect din corpul pachetului, fără ca prin aceasta Oracle să invalideze celelalte obiecte care apelează obiectul respectiv sau care fac referire la el.</a:t>
            </a:r>
          </a:p>
          <a:p>
            <a:endParaRPr lang="ro-RO"/>
          </a:p>
        </p:txBody>
      </p:sp>
    </p:spTree>
    <p:extLst>
      <p:ext uri="{BB962C8B-B14F-4D97-AF65-F5344CB8AC3E}">
        <p14:creationId xmlns:p14="http://schemas.microsoft.com/office/powerpoint/2010/main" val="3939337362"/>
      </p:ext>
    </p:extLst>
  </p:cSld>
  <p:clrMapOvr>
    <a:masterClrMapping/>
  </p:clrMapOvr>
  <p:transition/>
  <p:timing/>
</p:sld>
</file>

<file path=ppt/slides/slide4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8D8485-CD95-EE47-87CF-DB257EF67BEA}"/>
              </a:ext>
            </a:extLst>
          </p:cNvPr>
          <p:cNvSpPr>
            <a:spLocks noGrp="1"/>
          </p:cNvSpPr>
          <p:nvPr>
            <p:ph type="ctrTitle"/>
          </p:nvPr>
        </p:nvSpPr>
        <p:spPr/>
        <p:txBody>
          <a:bodyPr/>
          <a:lstStyle/>
          <a:p>
            <a:r>
              <a:rPr lang="ro-RO"/>
              <a:t>Triggere (declanşatori)</a:t>
            </a:r>
          </a:p>
        </p:txBody>
      </p:sp>
      <p:sp>
        <p:nvSpPr>
          <p:cNvPr id="3" name="Subtitle 2">
            <a:extLst>
              <a:ext uri="{FF2B5EF4-FFF2-40B4-BE49-F238E27FC236}">
                <a16:creationId xmlns:a16="http://schemas.microsoft.com/office/drawing/2014/main" id="{98B9C6BF-BDC8-4F49-99DF-3B5B87167AF7}"/>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2045266547"/>
      </p:ext>
    </p:extLst>
  </p:cSld>
  <p:clrMapOvr>
    <a:masterClrMapping/>
  </p:clrMapOvr>
  <p:transition/>
  <p:timing/>
</p:sld>
</file>

<file path=ppt/slides/slide4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60B127F-94B3-C941-BCCE-52F7AD0AC0DC}"/>
              </a:ext>
            </a:extLst>
          </p:cNvPr>
          <p:cNvSpPr>
            <a:spLocks noGrp="1"/>
          </p:cNvSpPr>
          <p:nvPr>
            <p:ph type="title"/>
          </p:nvPr>
        </p:nvSpPr>
        <p:spPr/>
        <p:txBody>
          <a:bodyPr/>
          <a:lstStyle/>
          <a:p>
            <a:r>
              <a:rPr lang="ro-RO"/>
              <a:t>Trigger (declanşator) al bazei de date </a:t>
            </a:r>
          </a:p>
        </p:txBody>
      </p:sp>
      <p:sp>
        <p:nvSpPr>
          <p:cNvPr id="3" name="Content Placeholder 2">
            <a:extLst>
              <a:ext uri="{FF2B5EF4-FFF2-40B4-BE49-F238E27FC236}">
                <a16:creationId xmlns:a16="http://schemas.microsoft.com/office/drawing/2014/main" id="{2A6BEFCF-2FBC-0840-9334-21144679AEF4}"/>
              </a:ext>
            </a:extLst>
          </p:cNvPr>
          <p:cNvSpPr>
            <a:spLocks noGrp="1"/>
          </p:cNvSpPr>
          <p:nvPr>
            <p:ph idx="1"/>
          </p:nvPr>
        </p:nvSpPr>
        <p:spPr/>
        <p:txBody>
          <a:bodyPr>
            <a:normAutofit/>
          </a:bodyPr>
          <a:lstStyle/>
          <a:p>
            <a:r>
              <a:rPr lang="ro-RO"/>
              <a:t>Bloc PL/SQL stocat în baza de date, care este asociat unui tabel şi care este executat în mod implicit ori de câte ori asupra tabelului asociat este lansată o anumită comandă DML (INSERT, UPDATE sau DELETE).</a:t>
            </a:r>
          </a:p>
          <a:p>
            <a:r>
              <a:rPr lang="ro-RO"/>
              <a:t>Triggerul este invocat fie înainte, fie după executarea instrucţiunii DML. </a:t>
            </a:r>
          </a:p>
          <a:p>
            <a:r>
              <a:rPr lang="ro-RO"/>
              <a:t>Un alt tip de triggere sunt cele INSTEAD OF, care se execută în locul instrucţiunilor DML efectuate asupra unei vederi.</a:t>
            </a:r>
          </a:p>
        </p:txBody>
      </p:sp>
    </p:spTree>
    <p:extLst>
      <p:ext uri="{BB962C8B-B14F-4D97-AF65-F5344CB8AC3E}">
        <p14:creationId xmlns:p14="http://schemas.microsoft.com/office/powerpoint/2010/main" val="1305730785"/>
      </p:ext>
    </p:extLst>
  </p:cSld>
  <p:clrMapOvr>
    <a:masterClrMapping/>
  </p:clrMapOvr>
  <p:transition/>
  <p:timing/>
</p:sld>
</file>

<file path=ppt/slides/slide4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60B127F-94B3-C941-BCCE-52F7AD0AC0DC}"/>
              </a:ext>
            </a:extLst>
          </p:cNvPr>
          <p:cNvSpPr>
            <a:spLocks noGrp="1"/>
          </p:cNvSpPr>
          <p:nvPr>
            <p:ph type="title"/>
          </p:nvPr>
        </p:nvSpPr>
        <p:spPr/>
        <p:txBody>
          <a:bodyPr/>
          <a:lstStyle/>
          <a:p>
            <a:r>
              <a:rPr lang="ro-RO"/>
              <a:t>Trigger vs proceduri stocate</a:t>
            </a:r>
          </a:p>
        </p:txBody>
      </p:sp>
      <p:sp>
        <p:nvSpPr>
          <p:cNvPr id="3" name="Content Placeholder 2">
            <a:extLst>
              <a:ext uri="{FF2B5EF4-FFF2-40B4-BE49-F238E27FC236}">
                <a16:creationId xmlns:a16="http://schemas.microsoft.com/office/drawing/2014/main" id="{2A6BEFCF-2FBC-0840-9334-21144679AEF4}"/>
              </a:ext>
            </a:extLst>
          </p:cNvPr>
          <p:cNvSpPr>
            <a:spLocks noGrp="1"/>
          </p:cNvSpPr>
          <p:nvPr>
            <p:ph idx="1"/>
          </p:nvPr>
        </p:nvSpPr>
        <p:spPr/>
        <p:txBody>
          <a:bodyPr>
            <a:normAutofit/>
          </a:bodyPr>
          <a:lstStyle/>
          <a:p>
            <a:pPr lvl="0"/>
            <a:r>
              <a:rPr lang="ro-RO"/>
              <a:t>Un trigger este invocat în mod implicit la lansarea unei comenzi DML pe tabelul asociat, în timp ce o procedură este invocată în mod explicit. </a:t>
            </a:r>
          </a:p>
          <a:p>
            <a:pPr lvl="0"/>
            <a:r>
              <a:rPr lang="ro-RO"/>
              <a:t>În plus, utilizatorul care lansează comanda DML nu are nevoie de nici un privilegiu pentru executarea triggerului. </a:t>
            </a:r>
          </a:p>
          <a:p>
            <a:pPr lvl="0"/>
            <a:r>
              <a:rPr lang="ro-RO"/>
              <a:t>Un trigger este stocat în baza de date ca text şi compilat în momentul rulării. Din acest motiv este recomandat ca un trigger să fie alcătuit în principal din apeluri de proceduri stocate;</a:t>
            </a:r>
          </a:p>
          <a:p>
            <a:endParaRPr lang="ro-RO"/>
          </a:p>
        </p:txBody>
      </p:sp>
    </p:spTree>
    <p:extLst>
      <p:ext uri="{BB962C8B-B14F-4D97-AF65-F5344CB8AC3E}">
        <p14:creationId xmlns:p14="http://schemas.microsoft.com/office/powerpoint/2010/main" val="809804386"/>
      </p:ext>
    </p:extLst>
  </p:cSld>
  <p:clrMapOvr>
    <a:masterClrMapping/>
  </p:clrMapOvr>
  <p:transition/>
  <p:timing/>
</p:sld>
</file>

<file path=ppt/slides/slide4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81DA398-FAD9-0E49-ADFC-A2AEF7024C30}"/>
              </a:ext>
            </a:extLst>
          </p:cNvPr>
          <p:cNvSpPr>
            <a:spLocks noGrp="1"/>
          </p:cNvSpPr>
          <p:nvPr>
            <p:ph type="title"/>
          </p:nvPr>
        </p:nvSpPr>
        <p:spPr/>
        <p:txBody>
          <a:bodyPr>
            <a:normAutofit fontScale="90000"/>
          </a:bodyPr>
          <a:lstStyle/>
          <a:p>
            <a:r>
              <a:rPr lang="ro-RO"/>
              <a:t>Scopurile pentru care sunt utilizaţi declanşatorii</a:t>
            </a:r>
            <a:br>
              <a:rPr lang="ro-RO" b="1" i="1"/>
            </a:br>
            <a:endParaRPr lang="ro-RO"/>
          </a:p>
        </p:txBody>
      </p:sp>
      <p:sp>
        <p:nvSpPr>
          <p:cNvPr id="3" name="Content Placeholder 2">
            <a:extLst>
              <a:ext uri="{FF2B5EF4-FFF2-40B4-BE49-F238E27FC236}">
                <a16:creationId xmlns:a16="http://schemas.microsoft.com/office/drawing/2014/main" id="{D1E6E200-FE8B-384C-B267-540B8D585B03}"/>
              </a:ext>
            </a:extLst>
          </p:cNvPr>
          <p:cNvSpPr>
            <a:spLocks noGrp="1"/>
          </p:cNvSpPr>
          <p:nvPr>
            <p:ph idx="1"/>
          </p:nvPr>
        </p:nvSpPr>
        <p:spPr/>
        <p:txBody>
          <a:bodyPr>
            <a:normAutofit/>
          </a:bodyPr>
          <a:lstStyle/>
          <a:p>
            <a:pPr lvl="0"/>
            <a:r>
              <a:rPr lang="ro-RO"/>
              <a:t>impunerea respectării unor condiţii complexe de integritate (referenţială sau de comportament); dacă aceste constrângeri sunt prea complicate şi nu pot fi definite prin intermediul constrângerilor de integritate ale tabelelor, ele pot fi implementate cu ajutorul triggerelor;</a:t>
            </a:r>
          </a:p>
          <a:p>
            <a:pPr lvl="0"/>
            <a:r>
              <a:rPr lang="ro-RO"/>
              <a:t>popularea coloanelor redundante în cazul tabelelor denormalizate (de exemplu, calculul unui total);</a:t>
            </a:r>
          </a:p>
          <a:p>
            <a:pPr lvl="0"/>
            <a:r>
              <a:rPr lang="ro-RO"/>
              <a:t>transformarea într-un anumit format standard a datelor ce urmează a fi inserate în tabel;</a:t>
            </a:r>
          </a:p>
          <a:p>
            <a:pPr lvl="0"/>
            <a:r>
              <a:rPr lang="ro-RO"/>
              <a:t>culegerea de informaţii statistice în legătură cu accesarea tabelelor.</a:t>
            </a:r>
          </a:p>
        </p:txBody>
      </p:sp>
    </p:spTree>
    <p:extLst>
      <p:ext uri="{BB962C8B-B14F-4D97-AF65-F5344CB8AC3E}">
        <p14:creationId xmlns:p14="http://schemas.microsoft.com/office/powerpoint/2010/main" val="3181797615"/>
      </p:ext>
    </p:extLst>
  </p:cSld>
  <p:clrMapOvr>
    <a:masterClrMapping/>
  </p:clrMapOvr>
  <p:transition/>
  <p:timing/>
</p:sld>
</file>

<file path=ppt/slides/slide4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C92C65F-8231-9D44-9B75-225090698D47}"/>
              </a:ext>
            </a:extLst>
          </p:cNvPr>
          <p:cNvSpPr>
            <a:spLocks noGrp="1"/>
          </p:cNvSpPr>
          <p:nvPr>
            <p:ph type="title"/>
          </p:nvPr>
        </p:nvSpPr>
        <p:spPr/>
        <p:txBody>
          <a:bodyPr/>
          <a:lstStyle/>
          <a:p>
            <a:r>
              <a:rPr lang="en-GB" err="1"/>
              <a:t>Declanşatorii şi constrângerile de integritate</a:t>
            </a:r>
            <a:endParaRPr lang="ro-RO"/>
          </a:p>
        </p:txBody>
      </p:sp>
      <p:sp>
        <p:nvSpPr>
          <p:cNvPr id="3" name="Content Placeholder 2">
            <a:extLst>
              <a:ext uri="{FF2B5EF4-FFF2-40B4-BE49-F238E27FC236}">
                <a16:creationId xmlns:a16="http://schemas.microsoft.com/office/drawing/2014/main" id="{183E5043-E564-AE40-AF99-47813EBBC367}"/>
              </a:ext>
            </a:extLst>
          </p:cNvPr>
          <p:cNvSpPr>
            <a:spLocks noGrp="1"/>
          </p:cNvSpPr>
          <p:nvPr>
            <p:ph idx="1"/>
          </p:nvPr>
        </p:nvSpPr>
        <p:spPr/>
        <p:txBody>
          <a:bodyPr>
            <a:normAutofit/>
          </a:bodyPr>
          <a:lstStyle/>
          <a:p>
            <a:r>
              <a:rPr lang="ro-RO"/>
              <a:t>Majoritatea aspectelor privind integritatea datelor pot fi definite şi impuse folosind constrângerile de integritate furnizate de către Oracle. </a:t>
            </a:r>
          </a:p>
          <a:p>
            <a:r>
              <a:rPr lang="ro-RO"/>
              <a:t>Pentru condiţiile mai complexe, care nu pot fi definite în acest mod, se pot folosi triggerele bazei de date, e.g.:</a:t>
            </a:r>
          </a:p>
          <a:p>
            <a:pPr lvl="1"/>
            <a:r>
              <a:rPr lang="ro-RO"/>
              <a:t>pentru a impune integritatea referenţială la modificarea sau ştergerea rândurilor din tabelele master prin atribuirea valorii Null sau unei valori implicite cheilor străine care fac referinţă la datele şterse sau modificate;</a:t>
            </a:r>
          </a:p>
          <a:p>
            <a:pPr lvl="1"/>
            <a:r>
              <a:rPr lang="ro-RO"/>
              <a:t>pentru impunerea unor constrângeri complexe de comportament care nu pot fi definite utilizând constrângerea CHECK.</a:t>
            </a:r>
          </a:p>
          <a:p>
            <a:endParaRPr lang="ro-RO"/>
          </a:p>
        </p:txBody>
      </p:sp>
    </p:spTree>
    <p:extLst>
      <p:ext uri="{BB962C8B-B14F-4D97-AF65-F5344CB8AC3E}">
        <p14:creationId xmlns:p14="http://schemas.microsoft.com/office/powerpoint/2010/main" val="1298707551"/>
      </p:ext>
    </p:extLst>
  </p:cSld>
  <p:clrMapOvr>
    <a:masterClrMapping/>
  </p:clrMapOvr>
  <p:transition/>
  <p:timing/>
</p:sld>
</file>

<file path=ppt/slides/slide4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B62D975-AB83-9745-84E0-D8D011A77D74}"/>
              </a:ext>
            </a:extLst>
          </p:cNvPr>
          <p:cNvSpPr>
            <a:spLocks noGrp="1"/>
          </p:cNvSpPr>
          <p:nvPr>
            <p:ph type="title"/>
          </p:nvPr>
        </p:nvSpPr>
        <p:spPr/>
        <p:txBody>
          <a:bodyPr/>
          <a:lstStyle/>
          <a:p>
            <a:r>
              <a:rPr lang="ro-RO"/>
              <a:t>Trigger - sintaxa</a:t>
            </a:r>
          </a:p>
        </p:txBody>
      </p:sp>
      <p:sp>
        <p:nvSpPr>
          <p:cNvPr id="3" name="Content Placeholder 2">
            <a:extLst>
              <a:ext uri="{FF2B5EF4-FFF2-40B4-BE49-F238E27FC236}">
                <a16:creationId xmlns:a16="http://schemas.microsoft.com/office/drawing/2014/main" id="{A455D5C1-945D-854F-8983-2CD0BEF26F8F}"/>
              </a:ext>
            </a:extLst>
          </p:cNvPr>
          <p:cNvSpPr>
            <a:spLocks noGrp="1"/>
          </p:cNvSpPr>
          <p:nvPr>
            <p:ph idx="1"/>
          </p:nvPr>
        </p:nvSpPr>
        <p:spPr/>
        <p:txBody>
          <a:bodyPr/>
          <a:lstStyle/>
          <a:p>
            <a:r>
              <a:rPr lang="ro-RO"/>
              <a:t>Un trigger este alcătuit din trei părţi:</a:t>
            </a:r>
          </a:p>
          <a:p>
            <a:pPr lvl="1"/>
            <a:r>
              <a:rPr lang="ro-RO"/>
              <a:t>evenimentul declanşator – instrucţiunea cere a dus la invocarea declanşatorului:</a:t>
            </a:r>
          </a:p>
          <a:p>
            <a:pPr marL="457200" lvl="1" indent="0">
              <a:buNone/>
            </a:pPr>
            <a:r>
              <a:rPr lang="ro-RO"/>
              <a:t>           INSERT</a:t>
            </a:r>
          </a:p>
          <a:p>
            <a:pPr marL="457200" lvl="1" indent="0">
              <a:buNone/>
            </a:pPr>
            <a:r>
              <a:rPr lang="ro-RO"/>
              <a:t>           UPDATE</a:t>
            </a:r>
          </a:p>
          <a:p>
            <a:pPr marL="457200" lvl="1" indent="0">
              <a:buNone/>
            </a:pPr>
            <a:r>
              <a:rPr lang="ro-RO"/>
              <a:t>           DELETE</a:t>
            </a:r>
          </a:p>
          <a:p>
            <a:pPr lvl="1"/>
            <a:r>
              <a:rPr lang="ro-RO" err="1"/>
              <a:t>condiţia de declanşare</a:t>
            </a:r>
            <a:endParaRPr lang="ro-RO"/>
          </a:p>
          <a:p>
            <a:pPr lvl="1"/>
            <a:r>
              <a:rPr lang="ro-RO"/>
              <a:t>corpul declanşatorului – un bloc PL/SQL</a:t>
            </a:r>
          </a:p>
          <a:p>
            <a:endParaRPr lang="ro-RO"/>
          </a:p>
        </p:txBody>
      </p:sp>
    </p:spTree>
    <p:extLst>
      <p:ext uri="{BB962C8B-B14F-4D97-AF65-F5344CB8AC3E}">
        <p14:creationId xmlns:p14="http://schemas.microsoft.com/office/powerpoint/2010/main" val="276768806"/>
      </p:ext>
    </p:extLst>
  </p:cSld>
  <p:clrMapOvr>
    <a:masterClrMapping/>
  </p:clrMapOvr>
  <p:transition/>
  <p:timing/>
</p:sld>
</file>

<file path=ppt/slides/slide4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9C7F474-B391-7044-B040-28C9DDC3BC91}"/>
              </a:ext>
            </a:extLst>
          </p:cNvPr>
          <p:cNvSpPr>
            <a:spLocks noGrp="1"/>
          </p:cNvSpPr>
          <p:nvPr>
            <p:ph type="title"/>
          </p:nvPr>
        </p:nvSpPr>
        <p:spPr/>
        <p:txBody>
          <a:bodyPr/>
          <a:lstStyle/>
          <a:p>
            <a:r>
              <a:rPr lang="ro-RO"/>
              <a:t>Ex.: declanşator asociat tabelei salariaţi</a:t>
            </a:r>
            <a:endParaRPr lang="ro-RO"/>
          </a:p>
        </p:txBody>
      </p:sp>
      <p:sp>
        <p:nvSpPr>
          <p:cNvPr id="3" name="Content Placeholder 2">
            <a:extLst>
              <a:ext uri="{FF2B5EF4-FFF2-40B4-BE49-F238E27FC236}">
                <a16:creationId xmlns:a16="http://schemas.microsoft.com/office/drawing/2014/main" id="{440CD24C-5907-DB49-8986-3CDC6F570FEB}"/>
              </a:ext>
            </a:extLst>
          </p:cNvPr>
          <p:cNvSpPr>
            <a:spLocks noGrp="1"/>
          </p:cNvSpPr>
          <p:nvPr>
            <p:ph idx="1"/>
          </p:nvPr>
        </p:nvSpPr>
        <p:spPr/>
        <p:txBody>
          <a:bodyPr>
            <a:normAutofit fontScale="77500" lnSpcReduction="20000"/>
          </a:bodyPr>
          <a:lstStyle/>
          <a:p>
            <a:pPr marL="0" indent="0">
              <a:buNone/>
            </a:pPr>
            <a:r>
              <a:rPr lang="ro-RO"/>
              <a:t>CREATE OR REPLACE TRIGGER modificari_salariu</a:t>
            </a:r>
            <a:endParaRPr lang="ro-RO"/>
          </a:p>
          <a:p>
            <a:pPr marL="0" indent="0">
              <a:buNone/>
            </a:pPr>
            <a:r>
              <a:rPr lang="ro-RO"/>
              <a:t>BEFORE INSERT OR UPDATE ON salariati -- evenimentul declanşator</a:t>
            </a:r>
            <a:endParaRPr lang="ro-RO"/>
          </a:p>
          <a:p>
            <a:pPr marL="0" indent="0">
              <a:buNone/>
            </a:pPr>
            <a:r>
              <a:rPr lang="ro-RO"/>
              <a:t>FOR EACH ROW</a:t>
            </a:r>
          </a:p>
          <a:p>
            <a:pPr marL="0" indent="0">
              <a:buNone/>
            </a:pPr>
            <a:r>
              <a:rPr lang="ro-RO"/>
              <a:t>WHEN (new.cod &gt; 0) 	-- restricţia de declanşare</a:t>
            </a:r>
            <a:endParaRPr lang="ro-RO"/>
          </a:p>
          <a:p>
            <a:pPr marL="0" indent="0">
              <a:buNone/>
            </a:pPr>
            <a:r>
              <a:rPr lang="ro-RO"/>
              <a:t>DECLARE 	-- corpul declanşatorului</a:t>
            </a:r>
            <a:endParaRPr lang="ro-RO"/>
          </a:p>
          <a:p>
            <a:pPr marL="0" indent="0">
              <a:buNone/>
            </a:pPr>
            <a:r>
              <a:rPr lang="ro-RO"/>
              <a:t>        dif_sal	NUMBER;</a:t>
            </a:r>
          </a:p>
          <a:p>
            <a:pPr marL="0" indent="0">
              <a:buNone/>
            </a:pPr>
            <a:r>
              <a:rPr lang="ro-RO"/>
              <a:t>BEGIN</a:t>
            </a:r>
          </a:p>
          <a:p>
            <a:pPr marL="0" indent="0">
              <a:buNone/>
            </a:pPr>
            <a:r>
              <a:rPr lang="ro-RO"/>
              <a:t>        dif_sal := :new.sal - :old.sal;</a:t>
            </a:r>
          </a:p>
          <a:p>
            <a:pPr marL="0" indent="0">
              <a:buNone/>
            </a:pPr>
            <a:r>
              <a:rPr lang="ro-RO"/>
              <a:t>        DBMS_OUTPUT.PUT_LINE('Salariu vechi: ' || :old.sal);</a:t>
            </a:r>
          </a:p>
          <a:p>
            <a:pPr marL="0" indent="0">
              <a:buNone/>
            </a:pPr>
            <a:r>
              <a:rPr lang="ro-RO"/>
              <a:t>        DBMS_OUTPUT.PUT_LINE('Salariu nou: ' || :new.sal);</a:t>
            </a:r>
          </a:p>
          <a:p>
            <a:pPr marL="0" indent="0">
              <a:buNone/>
            </a:pPr>
            <a:r>
              <a:rPr lang="ro-RO"/>
              <a:t>        DBMS_OUTPUT.PUT_LINE('Diferenta ' || dif_sal);</a:t>
            </a:r>
          </a:p>
          <a:p>
            <a:pPr marL="0" indent="0">
              <a:buNone/>
            </a:pPr>
            <a:r>
              <a:rPr lang="ro-RO"/>
              <a:t>END;</a:t>
            </a:r>
          </a:p>
          <a:p>
            <a:endParaRPr lang="ro-RO"/>
          </a:p>
        </p:txBody>
      </p:sp>
    </p:spTree>
    <p:extLst>
      <p:ext uri="{BB962C8B-B14F-4D97-AF65-F5344CB8AC3E}">
        <p14:creationId xmlns:p14="http://schemas.microsoft.com/office/powerpoint/2010/main" val="560558380"/>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CAEEA77-8C72-E24D-B622-8A9467D19106}"/>
              </a:ext>
            </a:extLst>
          </p:cNvPr>
          <p:cNvSpPr>
            <a:spLocks noGrp="1"/>
          </p:cNvSpPr>
          <p:nvPr>
            <p:ph type="title"/>
          </p:nvPr>
        </p:nvSpPr>
        <p:spPr/>
        <p:txBody>
          <a:bodyPr/>
          <a:lstStyle/>
          <a:p>
            <a:r>
              <a:rPr lang="ro-RO"/>
              <a:t>Diagrama Enitate-Relatie</a:t>
            </a:r>
            <a:endParaRPr lang="ro-RO"/>
          </a:p>
        </p:txBody>
      </p:sp>
      <p:sp>
        <p:nvSpPr>
          <p:cNvPr id="3" name="Content Placeholder 2">
            <a:extLst>
              <a:ext uri="{FF2B5EF4-FFF2-40B4-BE49-F238E27FC236}">
                <a16:creationId xmlns:a16="http://schemas.microsoft.com/office/drawing/2014/main" id="{0096AF35-1005-4B44-958B-7C5F9249400E}"/>
              </a:ext>
            </a:extLst>
          </p:cNvPr>
          <p:cNvSpPr>
            <a:spLocks noGrp="1"/>
          </p:cNvSpPr>
          <p:nvPr>
            <p:ph idx="1"/>
          </p:nvPr>
        </p:nvSpPr>
        <p:spPr>
          <a:xfrm>
            <a:off x="838200" y="1825625"/>
            <a:ext cx="10515600" cy="4351338"/>
          </a:xfrm>
        </p:spPr>
        <p:txBody>
          <a:bodyPr/>
          <a:lstStyle/>
          <a:p>
            <a:endParaRPr lang="ro-RO"/>
          </a:p>
        </p:txBody>
      </p:sp>
      <p:sp>
        <p:nvSpPr>
          <p:cNvPr id="4" name="Rectangle 2">
            <a:extLst>
              <a:ext uri="{FF2B5EF4-FFF2-40B4-BE49-F238E27FC236}">
                <a16:creationId xmlns:a16="http://schemas.microsoft.com/office/drawing/2014/main" id="{9DAB937F-D52E-A643-9196-A560FDC0DC7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BA5E53BF-60C3-E24D-992B-8B0D3CA1BA0F}"/>
              </a:ext>
            </a:extLst>
          </p:cNvPr>
          <p:cNvGraphicFramePr>
            <a:graphicFrameLocks noChangeAspect="1"/>
          </p:cNvGraphicFramePr>
          <p:nvPr>
            <p:extLst>
              <p:ext uri="{D42A27DB-BD31-4B8C-83A1-F6EECF244321}">
                <p14:modId xmlns:p14="http://schemas.microsoft.com/office/powerpoint/2010/main" val="3490060096"/>
              </p:ext>
            </p:extLst>
          </p:nvPr>
        </p:nvGraphicFramePr>
        <p:xfrm>
          <a:off x="4082603" y="1482562"/>
          <a:ext cx="3657600" cy="5072895"/>
        </p:xfrm>
        <a:graphic>
          <a:graphicData uri="http://schemas.openxmlformats.org/presentationml/2006/ole">
            <mc:AlternateContent>
              <mc:Choice xmlns:v="urn:schemas-microsoft-com:vml" Requires="v">
                <p:oleObj spid="_x0000_s1040" name="Picture" r:id="rId2" imgW="16332200" imgH="22656800" progId="Word.Picture.8">
                  <p:embed/>
                </p:oleObj>
              </mc:Choice>
              <mc:Fallback>
                <p:oleObj name="Picture" r:id="rId2" imgW="16332200" imgH="226568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4082603" y="1482562"/>
                        <a:ext cx="3657600" cy="5072895"/>
                      </a:xfrm>
                      <a:prstGeom prst="rect">
                        <a:avLst/>
                      </a:prstGeom>
                      <a:noFill/>
                    </p:spPr>
                  </p:pic>
                </p:oleObj>
              </mc:Fallback>
            </mc:AlternateContent>
          </a:graphicData>
        </a:graphic>
      </p:graphicFrame>
    </p:spTree>
    <p:extLst>
      <p:ext uri="{BB962C8B-B14F-4D97-AF65-F5344CB8AC3E}">
        <p14:creationId xmlns:p14="http://schemas.microsoft.com/office/powerpoint/2010/main" val="2860583751"/>
      </p:ext>
    </p:extLst>
  </p:cSld>
  <p:clrMapOvr>
    <a:masterClrMapping/>
  </p:clrMapOvr>
  <p:transition/>
  <p:timing/>
</p:sld>
</file>

<file path=ppt/slides/slide4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D2F5306-0E70-7E49-9D79-5E62BB9E2DF9}"/>
              </a:ext>
            </a:extLst>
          </p:cNvPr>
          <p:cNvSpPr>
            <a:spLocks noGrp="1"/>
          </p:cNvSpPr>
          <p:nvPr>
            <p:ph type="title"/>
          </p:nvPr>
        </p:nvSpPr>
        <p:spPr/>
        <p:txBody>
          <a:bodyPr/>
          <a:lstStyle/>
          <a:p>
            <a:r>
              <a:rPr lang="ro-RO"/>
              <a:t>Ex.: declanşator asociat tabelei salariaţi (2)</a:t>
            </a:r>
          </a:p>
        </p:txBody>
      </p:sp>
      <p:sp>
        <p:nvSpPr>
          <p:cNvPr id="3" name="Content Placeholder 2">
            <a:extLst>
              <a:ext uri="{FF2B5EF4-FFF2-40B4-BE49-F238E27FC236}">
                <a16:creationId xmlns:a16="http://schemas.microsoft.com/office/drawing/2014/main" id="{885DF150-1CF8-2C47-8324-65A50F910710}"/>
              </a:ext>
            </a:extLst>
          </p:cNvPr>
          <p:cNvSpPr>
            <a:spLocks noGrp="1"/>
          </p:cNvSpPr>
          <p:nvPr>
            <p:ph idx="1"/>
          </p:nvPr>
        </p:nvSpPr>
        <p:spPr/>
        <p:txBody>
          <a:bodyPr>
            <a:normAutofit fontScale="92500" lnSpcReduction="10000"/>
          </a:bodyPr>
          <a:lstStyle/>
          <a:p>
            <a:r>
              <a:rPr lang="ro-RO"/>
              <a:t>După ce declanşatorul a fost creat, în momentul în care va fi lansată în execuţie o comandă DML, ca de exemplu:</a:t>
            </a:r>
          </a:p>
          <a:p>
            <a:pPr marL="0" indent="0">
              <a:buNone/>
            </a:pPr>
            <a:r>
              <a:rPr lang="ro-RO"/>
              <a:t> </a:t>
            </a:r>
          </a:p>
          <a:p>
            <a:r>
              <a:rPr lang="ro-RO"/>
              <a:t>UPDATE salariati SET sal = sal + 500.00</a:t>
            </a:r>
          </a:p>
          <a:p>
            <a:r>
              <a:rPr lang="ro-RO"/>
              <a:t>WHERE nrdept = 10</a:t>
            </a:r>
          </a:p>
          <a:p>
            <a:pPr marL="0" indent="0">
              <a:buNone/>
            </a:pPr>
            <a:r>
              <a:rPr lang="ro-RO"/>
              <a:t> </a:t>
            </a:r>
          </a:p>
          <a:p>
            <a:r>
              <a:rPr lang="ro-RO" err="1"/>
              <a:t>declanşatorul va fi executat în mod implicit. </a:t>
            </a:r>
          </a:p>
          <a:p>
            <a:endParaRPr lang="ro-RO"/>
          </a:p>
          <a:p>
            <a:r>
              <a:rPr lang="ro-RO"/>
              <a:t>Prin urmare, va fi afişat salariul vechi, salariul nou şi diferenţa dintre cele două salarii pentru fiecare rând afectat de către comanda UPDATE. </a:t>
            </a:r>
          </a:p>
        </p:txBody>
      </p:sp>
    </p:spTree>
    <p:extLst>
      <p:ext uri="{BB962C8B-B14F-4D97-AF65-F5344CB8AC3E}">
        <p14:creationId xmlns:p14="http://schemas.microsoft.com/office/powerpoint/2010/main" val="3718043491"/>
      </p:ext>
    </p:extLst>
  </p:cSld>
  <p:clrMapOvr>
    <a:masterClrMapping/>
  </p:clrMapOvr>
  <p:transition/>
  <p:timing/>
</p:sld>
</file>

<file path=ppt/slides/slide4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4F967C1-BF3F-5341-9E99-A8380EA20B61}"/>
              </a:ext>
            </a:extLst>
          </p:cNvPr>
          <p:cNvSpPr>
            <a:spLocks noGrp="1"/>
          </p:cNvSpPr>
          <p:nvPr>
            <p:ph type="title"/>
          </p:nvPr>
        </p:nvSpPr>
        <p:spPr/>
        <p:txBody>
          <a:bodyPr/>
          <a:lstStyle/>
          <a:p>
            <a:r>
              <a:rPr lang="en-GB" err="1"/>
              <a:t>Evenimentul declanşator</a:t>
            </a:r>
            <a:endParaRPr lang="ro-RO"/>
          </a:p>
        </p:txBody>
      </p:sp>
      <p:sp>
        <p:nvSpPr>
          <p:cNvPr id="3" name="Content Placeholder 2">
            <a:extLst>
              <a:ext uri="{FF2B5EF4-FFF2-40B4-BE49-F238E27FC236}">
                <a16:creationId xmlns:a16="http://schemas.microsoft.com/office/drawing/2014/main" id="{B18C3BB0-BF72-AB46-8D5E-29B9317B3E7C}"/>
              </a:ext>
            </a:extLst>
          </p:cNvPr>
          <p:cNvSpPr>
            <a:spLocks noGrp="1"/>
          </p:cNvSpPr>
          <p:nvPr>
            <p:ph idx="1"/>
          </p:nvPr>
        </p:nvSpPr>
        <p:spPr/>
        <p:txBody>
          <a:bodyPr>
            <a:normAutofit/>
          </a:bodyPr>
          <a:lstStyle/>
          <a:p>
            <a:r>
              <a:rPr lang="ro-RO"/>
              <a:t>Evenimentul declanşator este o comandă DML (INSERT, UPDATE sau DELETE) care face ca un declanşator să fie executat. </a:t>
            </a:r>
          </a:p>
          <a:p>
            <a:r>
              <a:rPr lang="ro-RO"/>
              <a:t>În acelaşi declanşator al bazei de date poate fi inclusă orice combinaţie de evenimente declanşatoare, însă trebuie specificat cel puţin un eveniment. </a:t>
            </a:r>
          </a:p>
          <a:p>
            <a:r>
              <a:rPr lang="ro-RO"/>
              <a:t> Exemplu:</a:t>
            </a:r>
          </a:p>
          <a:p>
            <a:pPr lvl="1"/>
            <a:r>
              <a:rPr lang="ro-RO"/>
              <a:t> INSERT OR UPDATE ON salariati</a:t>
            </a:r>
            <a:endParaRPr lang="ro-RO"/>
          </a:p>
          <a:p>
            <a:pPr lvl="1"/>
            <a:r>
              <a:rPr lang="ro-RO"/>
              <a:t> iar evenimentul care declanşează efectiv acest trigger este:</a:t>
            </a:r>
          </a:p>
          <a:p>
            <a:pPr lvl="1"/>
            <a:r>
              <a:rPr lang="ro-RO"/>
              <a:t> UPDATE ON salariati</a:t>
            </a:r>
            <a:endParaRPr lang="ro-RO"/>
          </a:p>
          <a:p>
            <a:r>
              <a:rPr lang="ro-RO"/>
              <a:t> </a:t>
            </a:r>
          </a:p>
          <a:p>
            <a:endParaRPr lang="ro-RO"/>
          </a:p>
        </p:txBody>
      </p:sp>
    </p:spTree>
    <p:extLst>
      <p:ext uri="{BB962C8B-B14F-4D97-AF65-F5344CB8AC3E}">
        <p14:creationId xmlns:p14="http://schemas.microsoft.com/office/powerpoint/2010/main" val="4208579277"/>
      </p:ext>
    </p:extLst>
  </p:cSld>
  <p:clrMapOvr>
    <a:masterClrMapping/>
  </p:clrMapOvr>
  <p:transition/>
  <p:timing/>
</p:sld>
</file>

<file path=ppt/slides/slide4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4F967C1-BF3F-5341-9E99-A8380EA20B61}"/>
              </a:ext>
            </a:extLst>
          </p:cNvPr>
          <p:cNvSpPr>
            <a:spLocks noGrp="1"/>
          </p:cNvSpPr>
          <p:nvPr>
            <p:ph type="title"/>
          </p:nvPr>
        </p:nvSpPr>
        <p:spPr/>
        <p:txBody>
          <a:bodyPr/>
          <a:lstStyle/>
          <a:p>
            <a:r>
              <a:rPr lang="en-GB" err="1"/>
              <a:t>Evenimentul declanşator (2)</a:t>
            </a:r>
            <a:endParaRPr lang="ro-RO"/>
          </a:p>
        </p:txBody>
      </p:sp>
      <p:sp>
        <p:nvSpPr>
          <p:cNvPr id="3" name="Content Placeholder 2">
            <a:extLst>
              <a:ext uri="{FF2B5EF4-FFF2-40B4-BE49-F238E27FC236}">
                <a16:creationId xmlns:a16="http://schemas.microsoft.com/office/drawing/2014/main" id="{B18C3BB0-BF72-AB46-8D5E-29B9317B3E7C}"/>
              </a:ext>
            </a:extLst>
          </p:cNvPr>
          <p:cNvSpPr>
            <a:spLocks noGrp="1"/>
          </p:cNvSpPr>
          <p:nvPr>
            <p:ph idx="1"/>
          </p:nvPr>
        </p:nvSpPr>
        <p:spPr/>
        <p:txBody>
          <a:bodyPr>
            <a:normAutofit/>
          </a:bodyPr>
          <a:lstStyle/>
          <a:p>
            <a:r>
              <a:rPr lang="ro-RO"/>
              <a:t>In cazul operaţiei UPDATE se poate face referire şi la una sau mai multe coloane ale înregistrării. </a:t>
            </a:r>
          </a:p>
          <a:p>
            <a:r>
              <a:rPr lang="ro-RO"/>
              <a:t>Exemplu: UPDATE OF sal, nrdept ON salariati</a:t>
            </a:r>
            <a:endParaRPr lang="ro-RO"/>
          </a:p>
          <a:p>
            <a:r>
              <a:rPr lang="ro-RO"/>
              <a:t>În acest caz, orice comandă UPDATE care va modifica un alt câmp decât sal sau nrdept, nu va produce activarea declanşatorului.</a:t>
            </a:r>
          </a:p>
          <a:p>
            <a:endParaRPr lang="ro-RO"/>
          </a:p>
        </p:txBody>
      </p:sp>
    </p:spTree>
    <p:extLst>
      <p:ext uri="{BB962C8B-B14F-4D97-AF65-F5344CB8AC3E}">
        <p14:creationId xmlns:p14="http://schemas.microsoft.com/office/powerpoint/2010/main" val="1389837733"/>
      </p:ext>
    </p:extLst>
  </p:cSld>
  <p:clrMapOvr>
    <a:masterClrMapping/>
  </p:clrMapOvr>
  <p:transition/>
  <p:timing/>
</p:sld>
</file>

<file path=ppt/slides/slide4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C844413-2240-8F48-A0B4-3CA710313E5D}"/>
              </a:ext>
            </a:extLst>
          </p:cNvPr>
          <p:cNvSpPr>
            <a:spLocks noGrp="1"/>
          </p:cNvSpPr>
          <p:nvPr>
            <p:ph type="title"/>
          </p:nvPr>
        </p:nvSpPr>
        <p:spPr/>
        <p:txBody>
          <a:bodyPr/>
          <a:lstStyle/>
          <a:p>
            <a:r>
              <a:rPr lang="en-GB" err="1"/>
              <a:t>Ev. declanşator pt. </a:t>
            </a:r>
            <a:r>
              <a:rPr lang="ro-RO" err="1"/>
              <a:t>operaţii DML multiple</a:t>
            </a:r>
          </a:p>
        </p:txBody>
      </p:sp>
      <p:sp>
        <p:nvSpPr>
          <p:cNvPr id="3" name="Content Placeholder 2">
            <a:extLst>
              <a:ext uri="{FF2B5EF4-FFF2-40B4-BE49-F238E27FC236}">
                <a16:creationId xmlns:a16="http://schemas.microsoft.com/office/drawing/2014/main" id="{0D06F4FB-0D45-7A42-B5D2-277DDCB774EA}"/>
              </a:ext>
            </a:extLst>
          </p:cNvPr>
          <p:cNvSpPr>
            <a:spLocks noGrp="1"/>
          </p:cNvSpPr>
          <p:nvPr>
            <p:ph idx="1"/>
          </p:nvPr>
        </p:nvSpPr>
        <p:spPr/>
        <p:txBody>
          <a:bodyPr/>
          <a:lstStyle/>
          <a:p>
            <a:r>
              <a:rPr lang="ro-RO"/>
              <a:t>Predicatele INSERTING, DELETING sau UPDATING</a:t>
            </a:r>
          </a:p>
          <a:p>
            <a:r>
              <a:rPr lang="ro-RO"/>
              <a:t>Folosite pentru a realiza un declanşator care să controleze operaţii DML multiple executate asupra aceleiaşi tabele dar care executa blocuri de cod diferite, în funcţie de instrucţiunea declanşatoare. </a:t>
            </a:r>
          </a:p>
          <a:p>
            <a:endParaRPr lang="ro-RO"/>
          </a:p>
        </p:txBody>
      </p:sp>
    </p:spTree>
    <p:extLst>
      <p:ext uri="{BB962C8B-B14F-4D97-AF65-F5344CB8AC3E}">
        <p14:creationId xmlns:p14="http://schemas.microsoft.com/office/powerpoint/2010/main" val="44199060"/>
      </p:ext>
    </p:extLst>
  </p:cSld>
  <p:clrMapOvr>
    <a:masterClrMapping/>
  </p:clrMapOvr>
  <p:transition/>
  <p:timing/>
</p:sld>
</file>

<file path=ppt/slides/slide4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D801191-DE11-E946-8497-59CD8A9141DF}"/>
              </a:ext>
            </a:extLst>
          </p:cNvPr>
          <p:cNvSpPr>
            <a:spLocks noGrp="1"/>
          </p:cNvSpPr>
          <p:nvPr>
            <p:ph type="title"/>
          </p:nvPr>
        </p:nvSpPr>
        <p:spPr/>
        <p:txBody>
          <a:bodyPr/>
          <a:lstStyle/>
          <a:p>
            <a:r>
              <a:rPr lang="en-GB" err="1"/>
              <a:t>Ev. declanşator pt. </a:t>
            </a:r>
            <a:r>
              <a:rPr lang="ro-RO" err="1"/>
              <a:t>operaţii DML multiple (2)</a:t>
            </a:r>
          </a:p>
        </p:txBody>
      </p:sp>
      <p:sp>
        <p:nvSpPr>
          <p:cNvPr id="3" name="Content Placeholder 2">
            <a:extLst>
              <a:ext uri="{FF2B5EF4-FFF2-40B4-BE49-F238E27FC236}">
                <a16:creationId xmlns:a16="http://schemas.microsoft.com/office/drawing/2014/main" id="{15231363-40BD-4847-9247-72CE0250ADE5}"/>
              </a:ext>
            </a:extLst>
          </p:cNvPr>
          <p:cNvSpPr>
            <a:spLocks noGrp="1"/>
          </p:cNvSpPr>
          <p:nvPr>
            <p:ph idx="1"/>
          </p:nvPr>
        </p:nvSpPr>
        <p:spPr/>
        <p:txBody>
          <a:bodyPr>
            <a:normAutofit fontScale="40000" lnSpcReduction="20000"/>
          </a:bodyPr>
          <a:lstStyle/>
          <a:p>
            <a:pPr marL="0" indent="0">
              <a:buNone/>
            </a:pPr>
            <a:r>
              <a:rPr lang="ro-RO"/>
              <a:t>CREATE OR REPLACE TRIGGER modificari_salariu</a:t>
            </a:r>
            <a:endParaRPr lang="ro-RO"/>
          </a:p>
          <a:p>
            <a:pPr marL="0" indent="0">
              <a:buNone/>
            </a:pPr>
            <a:r>
              <a:rPr lang="ro-RO"/>
              <a:t>BEFORE INSERT OR UPDATE ON salariati </a:t>
            </a:r>
          </a:p>
          <a:p>
            <a:pPr marL="0" indent="0">
              <a:buNone/>
            </a:pPr>
            <a:r>
              <a:rPr lang="ro-RO"/>
              <a:t>FOR EACH ROW</a:t>
            </a:r>
          </a:p>
          <a:p>
            <a:pPr marL="0" indent="0">
              <a:buNone/>
            </a:pPr>
            <a:r>
              <a:rPr lang="ro-RO"/>
              <a:t>WHEN (new.cod &gt; 0)</a:t>
            </a:r>
          </a:p>
          <a:p>
            <a:pPr marL="0" indent="0">
              <a:buNone/>
            </a:pPr>
            <a:r>
              <a:rPr lang="ro-RO"/>
              <a:t>DECLARE</a:t>
            </a:r>
          </a:p>
          <a:p>
            <a:pPr marL="0" indent="0">
              <a:buNone/>
            </a:pPr>
            <a:r>
              <a:rPr lang="ro-RO"/>
              <a:t>       dif_sal	number;</a:t>
            </a:r>
          </a:p>
          <a:p>
            <a:pPr marL="0" indent="0">
              <a:buNone/>
            </a:pPr>
            <a:r>
              <a:rPr lang="ro-RO"/>
              <a:t>BEGIN</a:t>
            </a:r>
          </a:p>
          <a:p>
            <a:pPr marL="0" indent="0">
              <a:buNone/>
            </a:pPr>
            <a:r>
              <a:rPr lang="ro-RO"/>
              <a:t>       IF UPDATING THEN</a:t>
            </a:r>
          </a:p>
          <a:p>
            <a:pPr marL="0" indent="0">
              <a:buNone/>
            </a:pPr>
            <a:r>
              <a:rPr lang="ro-RO"/>
              <a:t>              dif_sal := :new.sal - :old.sal;</a:t>
            </a:r>
          </a:p>
          <a:p>
            <a:pPr marL="0" indent="0">
              <a:buNone/>
            </a:pPr>
            <a:r>
              <a:rPr lang="ro-RO"/>
              <a:t>              dbms_output.put_line('Salariu vechi: ' || :old.sal);</a:t>
            </a:r>
          </a:p>
          <a:p>
            <a:pPr marL="0" indent="0">
              <a:buNone/>
            </a:pPr>
            <a:r>
              <a:rPr lang="ro-RO"/>
              <a:t>              dbms_output.put_line('Salariu nou: ' || :new.sal);</a:t>
            </a:r>
          </a:p>
          <a:p>
            <a:pPr marL="0" indent="0">
              <a:buNone/>
            </a:pPr>
            <a:r>
              <a:rPr lang="ro-RO"/>
              <a:t>              dbms_output.put_line('Diferenta ' || dif_sal);</a:t>
            </a:r>
          </a:p>
          <a:p>
            <a:pPr marL="0" indent="0">
              <a:buNone/>
            </a:pPr>
            <a:r>
              <a:rPr lang="ro-RO"/>
              <a:t>       END IF;</a:t>
            </a:r>
          </a:p>
          <a:p>
            <a:pPr marL="0" indent="0">
              <a:buNone/>
            </a:pPr>
            <a:r>
              <a:rPr lang="ro-RO"/>
              <a:t>       IF INSERTING THEN</a:t>
            </a:r>
          </a:p>
          <a:p>
            <a:pPr marL="0" indent="0">
              <a:buNone/>
            </a:pPr>
            <a:r>
              <a:rPr lang="ro-RO"/>
              <a:t>              dbms_output.put_line('Se inserează un nou angajat’);</a:t>
            </a:r>
          </a:p>
          <a:p>
            <a:pPr marL="0" indent="0">
              <a:buNone/>
            </a:pPr>
            <a:r>
              <a:rPr lang="ro-RO"/>
              <a:t>       END IF;</a:t>
            </a:r>
          </a:p>
          <a:p>
            <a:pPr marL="0" indent="0">
              <a:buNone/>
            </a:pPr>
            <a:r>
              <a:rPr lang="ro-RO"/>
              <a:t>END; </a:t>
            </a:r>
            <a:endParaRPr lang="ro-RO"/>
          </a:p>
        </p:txBody>
      </p:sp>
    </p:spTree>
    <p:extLst>
      <p:ext uri="{BB962C8B-B14F-4D97-AF65-F5344CB8AC3E}">
        <p14:creationId xmlns:p14="http://schemas.microsoft.com/office/powerpoint/2010/main" val="719590818"/>
      </p:ext>
    </p:extLst>
  </p:cSld>
  <p:clrMapOvr>
    <a:masterClrMapping/>
  </p:clrMapOvr>
  <p:transition/>
  <p:timing/>
</p:sld>
</file>

<file path=ppt/slides/slide4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2073D1A-140C-6A40-967E-21DBF94581DB}"/>
              </a:ext>
            </a:extLst>
          </p:cNvPr>
          <p:cNvSpPr>
            <a:spLocks noGrp="1"/>
          </p:cNvSpPr>
          <p:nvPr>
            <p:ph type="title"/>
          </p:nvPr>
        </p:nvSpPr>
        <p:spPr/>
        <p:txBody>
          <a:bodyPr/>
          <a:lstStyle/>
          <a:p>
            <a:r>
              <a:rPr lang="ro-RO" err="1"/>
              <a:t>Condiţia de declanşare</a:t>
            </a:r>
            <a:endParaRPr lang="ro-RO"/>
          </a:p>
        </p:txBody>
      </p:sp>
      <p:sp>
        <p:nvSpPr>
          <p:cNvPr id="3" name="Content Placeholder 2">
            <a:extLst>
              <a:ext uri="{FF2B5EF4-FFF2-40B4-BE49-F238E27FC236}">
                <a16:creationId xmlns:a16="http://schemas.microsoft.com/office/drawing/2014/main" id="{E26BCEF3-210B-384D-89EA-4AEF796FE6DB}"/>
              </a:ext>
            </a:extLst>
          </p:cNvPr>
          <p:cNvSpPr>
            <a:spLocks noGrp="1"/>
          </p:cNvSpPr>
          <p:nvPr>
            <p:ph idx="1"/>
          </p:nvPr>
        </p:nvSpPr>
        <p:spPr/>
        <p:txBody>
          <a:bodyPr>
            <a:normAutofit lnSpcReduction="10000"/>
          </a:bodyPr>
          <a:lstStyle/>
          <a:p>
            <a:r>
              <a:rPr lang="ro-RO"/>
              <a:t>O expresie booleană care trebuie să fie adevărată pentru ca declanşatorul să fie activat. </a:t>
            </a:r>
          </a:p>
          <a:p>
            <a:r>
              <a:rPr lang="ro-RO"/>
              <a:t>O condiţie SQL ce nu poate conţine o subinterogare. </a:t>
            </a:r>
          </a:p>
          <a:p>
            <a:r>
              <a:rPr lang="ro-RO"/>
              <a:t>Spre deosebire de celelalte secţiuni ale declanşatorului, această secţiune poate lipsi. </a:t>
            </a:r>
          </a:p>
          <a:p>
            <a:r>
              <a:rPr lang="ro-RO"/>
              <a:t>Exemplu: new.cod &gt; 0</a:t>
            </a:r>
          </a:p>
          <a:p>
            <a:r>
              <a:rPr lang="ro-RO"/>
              <a:t>În momentul în care clauza WHEN este inclusă, expresia este evaluată pentru fiecare înregistrare afectată. </a:t>
            </a:r>
          </a:p>
          <a:p>
            <a:r>
              <a:rPr lang="ro-RO"/>
              <a:t>Dacă restricţia de declanşare are valoarea false sau este necunoscută acţiunile conţinute de un declanşator nu sunt executate. </a:t>
            </a:r>
          </a:p>
        </p:txBody>
      </p:sp>
    </p:spTree>
    <p:extLst>
      <p:ext uri="{BB962C8B-B14F-4D97-AF65-F5344CB8AC3E}">
        <p14:creationId xmlns:p14="http://schemas.microsoft.com/office/powerpoint/2010/main" val="2216763576"/>
      </p:ext>
    </p:extLst>
  </p:cSld>
  <p:clrMapOvr>
    <a:masterClrMapping/>
  </p:clrMapOvr>
  <p:transition/>
  <p:timing/>
</p:sld>
</file>

<file path=ppt/slides/slide4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0879106-9504-F949-9C2E-C83AB096B19A}"/>
              </a:ext>
            </a:extLst>
          </p:cNvPr>
          <p:cNvSpPr>
            <a:spLocks noGrp="1"/>
          </p:cNvSpPr>
          <p:nvPr>
            <p:ph type="title"/>
          </p:nvPr>
        </p:nvSpPr>
        <p:spPr/>
        <p:txBody>
          <a:bodyPr/>
          <a:lstStyle/>
          <a:p>
            <a:r>
              <a:rPr lang="ro-RO"/>
              <a:t>Corpul declanşatorului</a:t>
            </a:r>
            <a:endParaRPr lang="ro-RO"/>
          </a:p>
        </p:txBody>
      </p:sp>
      <p:sp>
        <p:nvSpPr>
          <p:cNvPr id="3" name="Content Placeholder 2">
            <a:extLst>
              <a:ext uri="{FF2B5EF4-FFF2-40B4-BE49-F238E27FC236}">
                <a16:creationId xmlns:a16="http://schemas.microsoft.com/office/drawing/2014/main" id="{5129EEB6-9FBA-2E4D-8EA0-047DC845DB1A}"/>
              </a:ext>
            </a:extLst>
          </p:cNvPr>
          <p:cNvSpPr>
            <a:spLocks noGrp="1"/>
          </p:cNvSpPr>
          <p:nvPr>
            <p:ph idx="1"/>
          </p:nvPr>
        </p:nvSpPr>
        <p:spPr/>
        <p:txBody>
          <a:bodyPr>
            <a:normAutofit/>
          </a:bodyPr>
          <a:lstStyle/>
          <a:p>
            <a:r>
              <a:rPr lang="ro-RO"/>
              <a:t>Bloc PL/SQL ce este executat atunci când se încearcă execuţia unei comenzi cuprinse în evenimentul declanşator şi când restricţia de declanşare ia valoarea true (dacă aceasta există). </a:t>
            </a:r>
          </a:p>
          <a:p>
            <a:r>
              <a:rPr lang="ro-RO"/>
              <a:t>Dacă în timpul execuţiei unui trigger este declanşată o excepţie, toate efectele corpului triggerului precum şi comanda declanşatoare sunt derulate înapoi. </a:t>
            </a:r>
          </a:p>
          <a:p>
            <a:r>
              <a:rPr lang="ro-RO"/>
              <a:t>Astfel, corpul unui trigger poate preveni execuţia unei comenzi declanşatoare prin activarea unei excepţii în interiorul acestuia. </a:t>
            </a:r>
          </a:p>
        </p:txBody>
      </p:sp>
    </p:spTree>
    <p:extLst>
      <p:ext uri="{BB962C8B-B14F-4D97-AF65-F5344CB8AC3E}">
        <p14:creationId xmlns:p14="http://schemas.microsoft.com/office/powerpoint/2010/main" val="3680698093"/>
      </p:ext>
    </p:extLst>
  </p:cSld>
  <p:clrMapOvr>
    <a:masterClrMapping/>
  </p:clrMapOvr>
  <p:transition/>
  <p:timing/>
</p:sld>
</file>

<file path=ppt/slides/slide4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61EB270-3718-344D-8569-ABA056518CCD}"/>
              </a:ext>
            </a:extLst>
          </p:cNvPr>
          <p:cNvSpPr>
            <a:spLocks noGrp="1"/>
          </p:cNvSpPr>
          <p:nvPr>
            <p:ph type="title"/>
          </p:nvPr>
        </p:nvSpPr>
        <p:spPr/>
        <p:txBody>
          <a:bodyPr/>
          <a:lstStyle/>
          <a:p>
            <a:r>
              <a:rPr lang="ro-RO"/>
              <a:t>Tipuri de declanşatori </a:t>
            </a:r>
            <a:endParaRPr lang="ro-RO"/>
          </a:p>
        </p:txBody>
      </p:sp>
      <p:sp>
        <p:nvSpPr>
          <p:cNvPr id="3" name="Content Placeholder 2">
            <a:extLst>
              <a:ext uri="{FF2B5EF4-FFF2-40B4-BE49-F238E27FC236}">
                <a16:creationId xmlns:a16="http://schemas.microsoft.com/office/drawing/2014/main" id="{7DA09B81-AE17-7443-B067-1B1D2DBF6A0A}"/>
              </a:ext>
            </a:extLst>
          </p:cNvPr>
          <p:cNvSpPr>
            <a:spLocks noGrp="1"/>
          </p:cNvSpPr>
          <p:nvPr>
            <p:ph idx="1"/>
          </p:nvPr>
        </p:nvSpPr>
        <p:spPr/>
        <p:txBody>
          <a:bodyPr/>
          <a:lstStyle/>
          <a:p>
            <a:pPr lvl="0"/>
            <a:r>
              <a:rPr lang="ro-RO"/>
              <a:t>În funcţie de numărul de ori de care este executat un declanşator:</a:t>
            </a:r>
          </a:p>
          <a:p>
            <a:pPr lvl="0"/>
            <a:endParaRPr lang="ro-RO"/>
          </a:p>
          <a:p>
            <a:r>
              <a:rPr lang="ro-RO"/>
              <a:t>la nivel de rând (FOR EACH ROW)– declanşatorul se execută pentru fiecare rând în parte ce este afectat de instrucţiunea declanşatoare;</a:t>
            </a:r>
          </a:p>
          <a:p>
            <a:r>
              <a:rPr lang="ro-RO"/>
              <a:t>la nivel de instrucţiune – declanşatorul se execută o singură dată pentru instrucţiunea declanşatoare indiferent de numărul de linii afectate.</a:t>
            </a:r>
          </a:p>
          <a:p>
            <a:endParaRPr lang="ro-RO"/>
          </a:p>
        </p:txBody>
      </p:sp>
    </p:spTree>
    <p:extLst>
      <p:ext uri="{BB962C8B-B14F-4D97-AF65-F5344CB8AC3E}">
        <p14:creationId xmlns:p14="http://schemas.microsoft.com/office/powerpoint/2010/main" val="2491651528"/>
      </p:ext>
    </p:extLst>
  </p:cSld>
  <p:clrMapOvr>
    <a:masterClrMapping/>
  </p:clrMapOvr>
  <p:transition/>
  <p:timing/>
</p:sld>
</file>

<file path=ppt/slides/slide4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61EB270-3718-344D-8569-ABA056518CCD}"/>
              </a:ext>
            </a:extLst>
          </p:cNvPr>
          <p:cNvSpPr>
            <a:spLocks noGrp="1"/>
          </p:cNvSpPr>
          <p:nvPr>
            <p:ph type="title"/>
          </p:nvPr>
        </p:nvSpPr>
        <p:spPr/>
        <p:txBody>
          <a:bodyPr/>
          <a:lstStyle/>
          <a:p>
            <a:r>
              <a:rPr lang="ro-RO"/>
              <a:t>Tipuri de declanşatori (2) </a:t>
            </a:r>
            <a:endParaRPr lang="ro-RO"/>
          </a:p>
        </p:txBody>
      </p:sp>
      <p:sp>
        <p:nvSpPr>
          <p:cNvPr id="3" name="Content Placeholder 2">
            <a:extLst>
              <a:ext uri="{FF2B5EF4-FFF2-40B4-BE49-F238E27FC236}">
                <a16:creationId xmlns:a16="http://schemas.microsoft.com/office/drawing/2014/main" id="{7DA09B81-AE17-7443-B067-1B1D2DBF6A0A}"/>
              </a:ext>
            </a:extLst>
          </p:cNvPr>
          <p:cNvSpPr>
            <a:spLocks noGrp="1"/>
          </p:cNvSpPr>
          <p:nvPr>
            <p:ph idx="1"/>
          </p:nvPr>
        </p:nvSpPr>
        <p:spPr/>
        <p:txBody>
          <a:bodyPr/>
          <a:lstStyle/>
          <a:p>
            <a:pPr lvl="0"/>
            <a:r>
              <a:rPr lang="ro-RO"/>
              <a:t>În funcţie de momentul în care declanşatorul este executat:</a:t>
            </a:r>
          </a:p>
          <a:p>
            <a:pPr lvl="0"/>
            <a:endParaRPr lang="ro-RO"/>
          </a:p>
          <a:p>
            <a:r>
              <a:rPr lang="ro-RO"/>
              <a:t>BEFORE – declanşatorul este executat înaintea executării instrucţiunii declanşatoare;</a:t>
            </a:r>
          </a:p>
          <a:p>
            <a:r>
              <a:rPr lang="ro-RO"/>
              <a:t>AFTER – declanşatorul este executat după executarea instrucţiunii declanşatoare.</a:t>
            </a:r>
          </a:p>
          <a:p>
            <a:endParaRPr lang="ro-RO"/>
          </a:p>
        </p:txBody>
      </p:sp>
    </p:spTree>
    <p:extLst>
      <p:ext uri="{BB962C8B-B14F-4D97-AF65-F5344CB8AC3E}">
        <p14:creationId xmlns:p14="http://schemas.microsoft.com/office/powerpoint/2010/main" val="1123086020"/>
      </p:ext>
    </p:extLst>
  </p:cSld>
  <p:clrMapOvr>
    <a:masterClrMapping/>
  </p:clrMapOvr>
  <p:transition/>
  <p:timing/>
</p:sld>
</file>

<file path=ppt/slides/slide4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61EB270-3718-344D-8569-ABA056518CCD}"/>
              </a:ext>
            </a:extLst>
          </p:cNvPr>
          <p:cNvSpPr>
            <a:spLocks noGrp="1"/>
          </p:cNvSpPr>
          <p:nvPr>
            <p:ph type="title"/>
          </p:nvPr>
        </p:nvSpPr>
        <p:spPr/>
        <p:txBody>
          <a:bodyPr/>
          <a:lstStyle/>
          <a:p>
            <a:r>
              <a:rPr lang="ro-RO"/>
              <a:t>Tipuri de declanşatori (3) </a:t>
            </a:r>
            <a:endParaRPr lang="ro-RO"/>
          </a:p>
        </p:txBody>
      </p:sp>
      <p:graphicFrame>
        <p:nvGraphicFramePr>
          <p:cNvPr id="4" name="Content Placeholder 3">
            <a:extLst>
              <a:ext uri="{FF2B5EF4-FFF2-40B4-BE49-F238E27FC236}">
                <a16:creationId xmlns:a16="http://schemas.microsoft.com/office/drawing/2014/main" id="{98096462-E351-F847-BA16-FF326E2B3373}"/>
              </a:ext>
            </a:extLst>
          </p:cNvPr>
          <p:cNvGraphicFramePr>
            <a:graphicFrameLocks noGrp="1"/>
          </p:cNvGraphicFramePr>
          <p:nvPr>
            <p:ph idx="1"/>
          </p:nvPr>
        </p:nvGraphicFramePr>
        <p:xfrm>
          <a:off x="3171666" y="1825624"/>
          <a:ext cx="5848668" cy="4351340"/>
        </p:xfrm>
        <a:graphic>
          <a:graphicData uri="http://schemas.openxmlformats.org/drawingml/2006/table">
            <a:tbl>
              <a:tblPr>
                <a:tableStyleId>{5C22544A-7EE6-4342-B048-85BDC9FD1C3A}</a:tableStyleId>
              </a:tblPr>
              <a:tblGrid>
                <a:gridCol w="2435610">
                  <a:extLst>
                    <a:ext uri="{9D8B030D-6E8A-4147-A177-3AD203B41FA5}">
                      <a16:colId xmlns:a16="http://schemas.microsoft.com/office/drawing/2014/main" val="2427495757"/>
                    </a:ext>
                  </a:extLst>
                </a:gridCol>
                <a:gridCol w="3413058">
                  <a:extLst>
                    <a:ext uri="{9D8B030D-6E8A-4147-A177-3AD203B41FA5}">
                      <a16:colId xmlns:a16="http://schemas.microsoft.com/office/drawing/2014/main" val="3308390935"/>
                    </a:ext>
                  </a:extLst>
                </a:gridCol>
              </a:tblGrid>
              <a:tr h="328190">
                <a:tc>
                  <a:txBody>
                    <a:bodyPr vert="horz" wrap="square"/>
                    <a:lstStyle/>
                    <a:p>
                      <a:pPr algn="ctr">
                        <a:spcAft>
                          <a:spcPct val="0"/>
                        </a:spcAft>
                      </a:pPr>
                      <a:r>
                        <a:rPr lang="ro-RO" sz="900">
                          <a:effectLst/>
                        </a:rPr>
                        <a:t>Nume</a:t>
                      </a:r>
                      <a:endParaRPr lang="ro-RO" sz="900" b="1" i="1">
                        <a:effectLst/>
                        <a:latin typeface="Times New Roman" panose="02020603050405020304" pitchFamily="18" charset="0"/>
                      </a:endParaRPr>
                    </a:p>
                  </a:txBody>
                  <a:tcPr marL="64095" marR="64095" marT="0" marB="0" anchor="ctr"/>
                </a:tc>
                <a:tc>
                  <a:txBody>
                    <a:bodyPr vert="horz" wrap="square"/>
                    <a:lstStyle/>
                    <a:p>
                      <a:pPr algn="ctr">
                        <a:spcAft>
                          <a:spcPct val="0"/>
                        </a:spcAft>
                      </a:pPr>
                      <a:r>
                        <a:rPr lang="ro-RO" sz="900">
                          <a:effectLst/>
                        </a:rPr>
                        <a:t>Funcţie</a:t>
                      </a:r>
                      <a:endParaRPr lang="ro-RO" sz="900" b="1" i="1">
                        <a:effectLst/>
                        <a:latin typeface="Times New Roman" panose="02020603050405020304" pitchFamily="18" charset="0"/>
                      </a:endParaRPr>
                    </a:p>
                  </a:txBody>
                  <a:tcPr marL="64095" marR="64095" marT="0" marB="0" anchor="ctr"/>
                </a:tc>
                <a:extLst>
                  <a:ext uri="{0D108BD9-81ED-4DB2-BD59-A6C34878D82A}">
                    <a16:rowId xmlns:a16="http://schemas.microsoft.com/office/drawing/2014/main" val="2830894891"/>
                  </a:ext>
                </a:extLst>
              </a:tr>
              <a:tr h="341840">
                <a:tc>
                  <a:txBody>
                    <a:bodyPr vert="horz" wrap="square"/>
                    <a:lstStyle/>
                    <a:p>
                      <a:pPr algn="just">
                        <a:spcAft>
                          <a:spcPct val="0"/>
                        </a:spcAft>
                      </a:pPr>
                      <a:r>
                        <a:rPr lang="ro-RO" sz="1100">
                          <a:effectLst/>
                        </a:rPr>
                        <a:t>BEFORE INSERT</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o singură dată, înaintea executării unei instrucţiuni INSERT</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2293538957"/>
                  </a:ext>
                </a:extLst>
              </a:tr>
              <a:tr h="328784">
                <a:tc>
                  <a:txBody>
                    <a:bodyPr vert="horz" wrap="square"/>
                    <a:lstStyle/>
                    <a:p>
                      <a:pPr algn="just">
                        <a:spcAft>
                          <a:spcPct val="0"/>
                        </a:spcAft>
                      </a:pPr>
                      <a:r>
                        <a:rPr lang="ro-RO" sz="1100">
                          <a:effectLst/>
                        </a:rPr>
                        <a:t>BEFORE INSERT FOR EACH ROW</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înainte de crearea fiecărei noi înregistrări</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3993653952"/>
                  </a:ext>
                </a:extLst>
              </a:tr>
              <a:tr h="341840">
                <a:tc>
                  <a:txBody>
                    <a:bodyPr vert="horz" wrap="square"/>
                    <a:lstStyle/>
                    <a:p>
                      <a:pPr algn="just">
                        <a:spcAft>
                          <a:spcPct val="0"/>
                        </a:spcAft>
                      </a:pPr>
                      <a:r>
                        <a:rPr lang="ro-RO" sz="1100">
                          <a:effectLst/>
                        </a:rPr>
                        <a:t>AFTER INSERT</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o singură dată, după executarea unei instrucţiuni INSERT</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3100865556"/>
                  </a:ext>
                </a:extLst>
              </a:tr>
              <a:tr h="328784">
                <a:tc>
                  <a:txBody>
                    <a:bodyPr vert="horz" wrap="square"/>
                    <a:lstStyle/>
                    <a:p>
                      <a:pPr algn="just">
                        <a:spcAft>
                          <a:spcPct val="0"/>
                        </a:spcAft>
                      </a:pPr>
                      <a:r>
                        <a:rPr lang="ro-RO" sz="1100">
                          <a:effectLst/>
                        </a:rPr>
                        <a:t>AFTER INSERT FOR EACH ROW</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după crearea fiecărei noi înregistrări</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3611000183"/>
                  </a:ext>
                </a:extLst>
              </a:tr>
              <a:tr h="341840">
                <a:tc>
                  <a:txBody>
                    <a:bodyPr vert="horz" wrap="square"/>
                    <a:lstStyle/>
                    <a:p>
                      <a:pPr algn="just">
                        <a:spcAft>
                          <a:spcPct val="0"/>
                        </a:spcAft>
                      </a:pPr>
                      <a:r>
                        <a:rPr lang="ro-RO" sz="1100">
                          <a:effectLst/>
                        </a:rPr>
                        <a:t>BEFORE UPDATE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o singură dată, înaintea executării unei instrucţiuni UPDATE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1545622682"/>
                  </a:ext>
                </a:extLst>
              </a:tr>
              <a:tr h="328784">
                <a:tc>
                  <a:txBody>
                    <a:bodyPr vert="horz" wrap="square"/>
                    <a:lstStyle/>
                    <a:p>
                      <a:pPr algn="just">
                        <a:spcAft>
                          <a:spcPct val="0"/>
                        </a:spcAft>
                      </a:pPr>
                      <a:r>
                        <a:rPr lang="ro-RO" sz="1100">
                          <a:effectLst/>
                        </a:rPr>
                        <a:t>BEFORE UPDATE FOR EACH ROW</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înainte de actualizarea fiecărei înregistrări</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2254369475"/>
                  </a:ext>
                </a:extLst>
              </a:tr>
              <a:tr h="341840">
                <a:tc>
                  <a:txBody>
                    <a:bodyPr vert="horz" wrap="square"/>
                    <a:lstStyle/>
                    <a:p>
                      <a:pPr algn="just">
                        <a:spcAft>
                          <a:spcPct val="0"/>
                        </a:spcAft>
                      </a:pPr>
                      <a:r>
                        <a:rPr lang="ro-RO" sz="1100">
                          <a:effectLst/>
                        </a:rPr>
                        <a:t>AFTER UPDATE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o singură dată, după executarea unei instrucţiuni UPDATE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2316034277"/>
                  </a:ext>
                </a:extLst>
              </a:tr>
              <a:tr h="328190">
                <a:tc>
                  <a:txBody>
                    <a:bodyPr vert="horz" wrap="square"/>
                    <a:lstStyle/>
                    <a:p>
                      <a:pPr algn="just">
                        <a:spcAft>
                          <a:spcPct val="0"/>
                        </a:spcAft>
                      </a:pPr>
                      <a:r>
                        <a:rPr lang="ro-RO" sz="1100">
                          <a:effectLst/>
                        </a:rPr>
                        <a:t>AFTER UPDATE FOR EACH ROW</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după actualizarea fiecărei înregistrări</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1119014516"/>
                  </a:ext>
                </a:extLst>
              </a:tr>
              <a:tr h="341840">
                <a:tc>
                  <a:txBody>
                    <a:bodyPr vert="horz" wrap="square"/>
                    <a:lstStyle/>
                    <a:p>
                      <a:pPr algn="just">
                        <a:spcAft>
                          <a:spcPct val="0"/>
                        </a:spcAft>
                      </a:pPr>
                      <a:r>
                        <a:rPr lang="ro-RO" sz="1100">
                          <a:effectLst/>
                        </a:rPr>
                        <a:t>BEFORE DELETE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o singură dată, înaintea executării unei instrucţiuni DELETE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3591652161"/>
                  </a:ext>
                </a:extLst>
              </a:tr>
              <a:tr h="328784">
                <a:tc>
                  <a:txBody>
                    <a:bodyPr vert="horz" wrap="square"/>
                    <a:lstStyle/>
                    <a:p>
                      <a:pPr algn="just">
                        <a:spcAft>
                          <a:spcPct val="0"/>
                        </a:spcAft>
                      </a:pPr>
                      <a:r>
                        <a:rPr lang="ro-RO" sz="1100">
                          <a:effectLst/>
                        </a:rPr>
                        <a:t>BEFORE DELETE FOR EACH ROW</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înainte de ştergerea fiecărei înregistrări</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2076173699"/>
                  </a:ext>
                </a:extLst>
              </a:tr>
              <a:tr h="341840">
                <a:tc>
                  <a:txBody>
                    <a:bodyPr vert="horz" wrap="square"/>
                    <a:lstStyle/>
                    <a:p>
                      <a:pPr algn="just">
                        <a:spcAft>
                          <a:spcPct val="0"/>
                        </a:spcAft>
                      </a:pPr>
                      <a:r>
                        <a:rPr lang="ro-RO" sz="1100">
                          <a:effectLst/>
                        </a:rPr>
                        <a:t>AFTER DELETE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a:effectLst/>
                        </a:rPr>
                        <a:t>Acţionează o singură dată, după executarea unei instrucţiuni DELETE</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1438860467"/>
                  </a:ext>
                </a:extLst>
              </a:tr>
              <a:tr h="328784">
                <a:tc>
                  <a:txBody>
                    <a:bodyPr vert="horz" wrap="square"/>
                    <a:lstStyle/>
                    <a:p>
                      <a:pPr algn="just">
                        <a:spcAft>
                          <a:spcPct val="0"/>
                        </a:spcAft>
                      </a:pPr>
                      <a:r>
                        <a:rPr lang="ro-RO" sz="1100">
                          <a:effectLst/>
                        </a:rPr>
                        <a:t>AFTER DELETE FOR EACH ROW</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tc>
                  <a:txBody>
                    <a:bodyPr vert="horz" wrap="square"/>
                    <a:lstStyle/>
                    <a:p>
                      <a:pPr algn="just">
                        <a:spcAft>
                          <a:spcPct val="0"/>
                        </a:spcAft>
                      </a:pPr>
                      <a:r>
                        <a:rPr lang="ro-RO" sz="1100" err="1">
                          <a:effectLst/>
                        </a:rPr>
                        <a:t>Acţionează după ştergerea fiecărei înregistrări</a:t>
                      </a:r>
                      <a:endParaRPr lang="ro-RO" sz="1100">
                        <a:effectLst/>
                        <a:latin typeface="Times New Roman" panose="02020603050405020304" pitchFamily="18" charset="0"/>
                        <a:ea typeface="Times New Roman" panose="02020603050405020304" pitchFamily="18" charset="0"/>
                      </a:endParaRPr>
                    </a:p>
                  </a:txBody>
                  <a:tcPr marL="64095" marR="64095" marT="0" marB="0" anchor="ctr"/>
                </a:tc>
                <a:extLst>
                  <a:ext uri="{0D108BD9-81ED-4DB2-BD59-A6C34878D82A}">
                    <a16:rowId xmlns:a16="http://schemas.microsoft.com/office/drawing/2014/main" val="4270624910"/>
                  </a:ext>
                </a:extLst>
              </a:tr>
            </a:tbl>
          </a:graphicData>
        </a:graphic>
      </p:graphicFrame>
    </p:spTree>
    <p:extLst>
      <p:ext uri="{BB962C8B-B14F-4D97-AF65-F5344CB8AC3E}">
        <p14:creationId xmlns:p14="http://schemas.microsoft.com/office/powerpoint/2010/main" val="3760354635"/>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5DE3491-5851-3546-8FFC-77F2249E45FA}"/>
              </a:ext>
            </a:extLst>
          </p:cNvPr>
          <p:cNvSpPr>
            <a:spLocks noGrp="1"/>
          </p:cNvSpPr>
          <p:nvPr>
            <p:ph type="title"/>
          </p:nvPr>
        </p:nvSpPr>
        <p:spPr/>
        <p:txBody>
          <a:bodyPr/>
          <a:lstStyle/>
          <a:p>
            <a:r>
              <a:rPr lang="ro-RO"/>
              <a:t>Crearea design-ului logic al bazei de date</a:t>
            </a:r>
          </a:p>
        </p:txBody>
      </p:sp>
      <p:sp>
        <p:nvSpPr>
          <p:cNvPr id="3" name="Content Placeholder 2">
            <a:extLst>
              <a:ext uri="{FF2B5EF4-FFF2-40B4-BE49-F238E27FC236}">
                <a16:creationId xmlns:a16="http://schemas.microsoft.com/office/drawing/2014/main" id="{3A16DC75-1AE8-884F-945A-6DA5C408A23D}"/>
              </a:ext>
            </a:extLst>
          </p:cNvPr>
          <p:cNvSpPr>
            <a:spLocks noGrp="1"/>
          </p:cNvSpPr>
          <p:nvPr>
            <p:ph idx="1"/>
          </p:nvPr>
        </p:nvSpPr>
        <p:spPr/>
        <p:txBody>
          <a:bodyPr/>
          <a:lstStyle/>
          <a:p>
            <a:r>
              <a:rPr lang="ro-RO"/>
              <a:t>Transformarea modelului entitate legătură în modelul relaţional</a:t>
            </a:r>
            <a:endParaRPr lang="ro-RO"/>
          </a:p>
          <a:p>
            <a:pPr lvl="1"/>
            <a:r>
              <a:rPr lang="ro-RO"/>
              <a:t>Transformarea entităţilor</a:t>
            </a:r>
            <a:endParaRPr lang="ro-RO"/>
          </a:p>
          <a:p>
            <a:pPr lvl="1"/>
            <a:r>
              <a:rPr lang="ro-RO"/>
              <a:t>Transformarea relaţiilor</a:t>
            </a:r>
            <a:endParaRPr lang="ro-RO"/>
          </a:p>
          <a:p>
            <a:pPr lvl="1"/>
            <a:r>
              <a:rPr lang="ro-RO"/>
              <a:t>Transformarea atributelor</a:t>
            </a:r>
          </a:p>
        </p:txBody>
      </p:sp>
    </p:spTree>
    <p:extLst>
      <p:ext uri="{BB962C8B-B14F-4D97-AF65-F5344CB8AC3E}">
        <p14:creationId xmlns:p14="http://schemas.microsoft.com/office/powerpoint/2010/main" val="280608412"/>
      </p:ext>
    </p:extLst>
  </p:cSld>
  <p:clrMapOvr>
    <a:masterClrMapping/>
  </p:clrMapOvr>
  <p:transition/>
  <p:timing/>
</p:sld>
</file>

<file path=ppt/slides/slide4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D79F29-33BE-7843-8B7B-75279E95009A}"/>
              </a:ext>
            </a:extLst>
          </p:cNvPr>
          <p:cNvSpPr>
            <a:spLocks noGrp="1"/>
          </p:cNvSpPr>
          <p:nvPr>
            <p:ph type="title"/>
          </p:nvPr>
        </p:nvSpPr>
        <p:spPr/>
        <p:txBody>
          <a:bodyPr/>
          <a:lstStyle/>
          <a:p>
            <a:r>
              <a:rPr lang="ro-RO" err="1"/>
              <a:t>Declanşatorii la nivel de rând</a:t>
            </a:r>
          </a:p>
        </p:txBody>
      </p:sp>
      <p:sp>
        <p:nvSpPr>
          <p:cNvPr id="3" name="Content Placeholder 2">
            <a:extLst>
              <a:ext uri="{FF2B5EF4-FFF2-40B4-BE49-F238E27FC236}">
                <a16:creationId xmlns:a16="http://schemas.microsoft.com/office/drawing/2014/main" id="{7D626798-9ECA-AD47-B98A-86D06E513460}"/>
              </a:ext>
            </a:extLst>
          </p:cNvPr>
          <p:cNvSpPr>
            <a:spLocks noGrp="1"/>
          </p:cNvSpPr>
          <p:nvPr>
            <p:ph idx="1"/>
          </p:nvPr>
        </p:nvSpPr>
        <p:spPr/>
        <p:txBody>
          <a:bodyPr>
            <a:normAutofit fontScale="92500" lnSpcReduction="10000"/>
          </a:bodyPr>
          <a:lstStyle/>
          <a:p>
            <a:r>
              <a:rPr lang="ro-RO"/>
              <a:t>Un declanşator la nivel de rând este executat de fiecare dată când un rând este afectat de instrucţiunea declanşatoare. </a:t>
            </a:r>
          </a:p>
          <a:p>
            <a:r>
              <a:rPr lang="ro-RO"/>
              <a:t>Exemplu: dacă o comandă UPDATE actualizează 10 rânduri, declanşatorul este executat de 10 ori; dacă instrucţiunea declanşatoare nu afectează nici o înregistrare, declanşatorul nu este executat de loc. </a:t>
            </a:r>
          </a:p>
          <a:p>
            <a:r>
              <a:rPr lang="ro-RO"/>
              <a:t>Un declanşator la nivel de rând este creat prin specificarea opţiunii FOR EACH ROW. Dacă opţiunea nu este inclusă, declanşatorul este considerat a fi un declanşator la nivel de instrucţiune.</a:t>
            </a:r>
          </a:p>
          <a:p>
            <a:r>
              <a:rPr lang="ro-RO" err="1"/>
              <a:t>Declanşatorii la nivel de rând sunt foarte folositori atunci când acţiunile cuprinse în corpul declanşatorului depind de valorile rândurilor care sunt afectate de instrucţiunea declanşatoare.</a:t>
            </a:r>
          </a:p>
          <a:p>
            <a:endParaRPr lang="ro-RO"/>
          </a:p>
        </p:txBody>
      </p:sp>
    </p:spTree>
    <p:extLst>
      <p:ext uri="{BB962C8B-B14F-4D97-AF65-F5344CB8AC3E}">
        <p14:creationId xmlns:p14="http://schemas.microsoft.com/office/powerpoint/2010/main" val="2558897737"/>
      </p:ext>
    </p:extLst>
  </p:cSld>
  <p:clrMapOvr>
    <a:masterClrMapping/>
  </p:clrMapOvr>
  <p:transition/>
  <p:timing/>
</p:sld>
</file>

<file path=ppt/slides/slide4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D79F29-33BE-7843-8B7B-75279E95009A}"/>
              </a:ext>
            </a:extLst>
          </p:cNvPr>
          <p:cNvSpPr>
            <a:spLocks noGrp="1"/>
          </p:cNvSpPr>
          <p:nvPr>
            <p:ph type="title"/>
          </p:nvPr>
        </p:nvSpPr>
        <p:spPr/>
        <p:txBody>
          <a:bodyPr/>
          <a:lstStyle/>
          <a:p>
            <a:r>
              <a:rPr lang="ro-RO" err="1"/>
              <a:t>Declanşatorii la nivel de rând (2)</a:t>
            </a:r>
          </a:p>
        </p:txBody>
      </p:sp>
      <p:sp>
        <p:nvSpPr>
          <p:cNvPr id="3" name="Content Placeholder 2">
            <a:extLst>
              <a:ext uri="{FF2B5EF4-FFF2-40B4-BE49-F238E27FC236}">
                <a16:creationId xmlns:a16="http://schemas.microsoft.com/office/drawing/2014/main" id="{7D626798-9ECA-AD47-B98A-86D06E513460}"/>
              </a:ext>
            </a:extLst>
          </p:cNvPr>
          <p:cNvSpPr>
            <a:spLocks noGrp="1"/>
          </p:cNvSpPr>
          <p:nvPr>
            <p:ph idx="1"/>
          </p:nvPr>
        </p:nvSpPr>
        <p:spPr/>
        <p:txBody>
          <a:bodyPr>
            <a:normAutofit/>
          </a:bodyPr>
          <a:lstStyle/>
          <a:p>
            <a:r>
              <a:rPr lang="ro-RO"/>
              <a:t>În interiorul corpului unui declanşator, se pot accesa noile şi vechile valori ale coloanelor rândului curent procesat de trigger:</a:t>
            </a:r>
          </a:p>
          <a:p>
            <a:pPr lvl="1"/>
            <a:r>
              <a:rPr lang="ro-RO"/>
              <a:t>:old</a:t>
            </a:r>
          </a:p>
          <a:p>
            <a:pPr lvl="1"/>
            <a:r>
              <a:rPr lang="ro-RO"/>
              <a:t>:new</a:t>
            </a:r>
            <a:endParaRPr lang="ro-RO"/>
          </a:p>
          <a:p>
            <a:r>
              <a:rPr lang="ro-RO"/>
              <a:t>În funcţie de tipul comenzii declanşatoare, anumite nume de corelare nu pot avea nici o semnificaţie. </a:t>
            </a:r>
          </a:p>
          <a:p>
            <a:pPr lvl="1"/>
            <a:r>
              <a:rPr lang="ro-RO"/>
              <a:t>În cazul unei instrucţiuni INSERT, vechile valori ale coloanelor au valoarea Null, </a:t>
            </a:r>
          </a:p>
          <a:p>
            <a:pPr lvl="1"/>
            <a:r>
              <a:rPr lang="ro-RO"/>
              <a:t>în cazul instrucţiunii DELETE sunt Null noile valori ale coloanelor.</a:t>
            </a:r>
          </a:p>
        </p:txBody>
      </p:sp>
    </p:spTree>
    <p:extLst>
      <p:ext uri="{BB962C8B-B14F-4D97-AF65-F5344CB8AC3E}">
        <p14:creationId xmlns:p14="http://schemas.microsoft.com/office/powerpoint/2010/main" val="2697094886"/>
      </p:ext>
    </p:extLst>
  </p:cSld>
  <p:clrMapOvr>
    <a:masterClrMapping/>
  </p:clrMapOvr>
  <p:transition/>
  <p:timing/>
</p:sld>
</file>

<file path=ppt/slides/slide4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D02A62F-5971-2746-A57A-8520071CE4D1}"/>
              </a:ext>
            </a:extLst>
          </p:cNvPr>
          <p:cNvSpPr>
            <a:spLocks noGrp="1"/>
          </p:cNvSpPr>
          <p:nvPr>
            <p:ph type="title"/>
          </p:nvPr>
        </p:nvSpPr>
        <p:spPr/>
        <p:txBody>
          <a:bodyPr/>
          <a:lstStyle/>
          <a:p>
            <a:r>
              <a:rPr lang="ro-RO" err="1"/>
              <a:t>Declanşatorii la nivel de instrucţiune</a:t>
            </a:r>
            <a:endParaRPr lang="ro-RO"/>
          </a:p>
        </p:txBody>
      </p:sp>
      <p:sp>
        <p:nvSpPr>
          <p:cNvPr id="3" name="Content Placeholder 2">
            <a:extLst>
              <a:ext uri="{FF2B5EF4-FFF2-40B4-BE49-F238E27FC236}">
                <a16:creationId xmlns:a16="http://schemas.microsoft.com/office/drawing/2014/main" id="{2514CA8B-2C6D-D047-B769-D1F69353ABA7}"/>
              </a:ext>
            </a:extLst>
          </p:cNvPr>
          <p:cNvSpPr>
            <a:spLocks noGrp="1"/>
          </p:cNvSpPr>
          <p:nvPr>
            <p:ph idx="1"/>
          </p:nvPr>
        </p:nvSpPr>
        <p:spPr/>
        <p:txBody>
          <a:bodyPr>
            <a:normAutofit lnSpcReduction="10000"/>
          </a:bodyPr>
          <a:lstStyle/>
          <a:p>
            <a:r>
              <a:rPr lang="ro-RO"/>
              <a:t>Un declanşator la nivel de instrucţiune este executat o singură dată pentru instrucţiunea declanşatoare, indiferent de numărul înregistrările afectate (chiar şi în cazul în care nu este afectată nici o înregistrare).  </a:t>
            </a:r>
          </a:p>
          <a:p>
            <a:r>
              <a:rPr lang="ro-RO" err="1"/>
              <a:t>Declanşatorii la nivel de instrucţiune sunt foarte folositori atunci când acţiunile cuprinse în corpul declanşatorului nu depind de valorile rândurilor care sunt afectate de instrucţiunea declanşatoare. </a:t>
            </a:r>
          </a:p>
          <a:p>
            <a:r>
              <a:rPr lang="ro-RO"/>
              <a:t>De exemplu, dacă un declanşator realizează o constrângere de securitate referitoare la data şi ora la care un utilizator poate modifica anumite tabele, atunci se va utiliza un declanşator la nivel de instrucţiune.</a:t>
            </a:r>
          </a:p>
          <a:p>
            <a:endParaRPr lang="ro-RO"/>
          </a:p>
        </p:txBody>
      </p:sp>
    </p:spTree>
    <p:extLst>
      <p:ext uri="{BB962C8B-B14F-4D97-AF65-F5344CB8AC3E}">
        <p14:creationId xmlns:p14="http://schemas.microsoft.com/office/powerpoint/2010/main" val="2035540619"/>
      </p:ext>
    </p:extLst>
  </p:cSld>
  <p:clrMapOvr>
    <a:masterClrMapping/>
  </p:clrMapOvr>
  <p:transition/>
  <p:timing/>
</p:sld>
</file>

<file path=ppt/slides/slide4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87C9074-7D1A-A548-843D-762B2BC254D2}"/>
              </a:ext>
            </a:extLst>
          </p:cNvPr>
          <p:cNvSpPr>
            <a:spLocks noGrp="1"/>
          </p:cNvSpPr>
          <p:nvPr>
            <p:ph type="title"/>
          </p:nvPr>
        </p:nvSpPr>
        <p:spPr/>
        <p:txBody>
          <a:bodyPr/>
          <a:lstStyle/>
          <a:p>
            <a:r>
              <a:rPr lang="ro-RO" err="1"/>
              <a:t>Declanşatorii BEFORE</a:t>
            </a:r>
          </a:p>
        </p:txBody>
      </p:sp>
      <p:sp>
        <p:nvSpPr>
          <p:cNvPr id="3" name="Content Placeholder 2">
            <a:extLst>
              <a:ext uri="{FF2B5EF4-FFF2-40B4-BE49-F238E27FC236}">
                <a16:creationId xmlns:a16="http://schemas.microsoft.com/office/drawing/2014/main" id="{9129A03A-91D0-EF48-9755-AC3717CFFE13}"/>
              </a:ext>
            </a:extLst>
          </p:cNvPr>
          <p:cNvSpPr>
            <a:spLocks noGrp="1"/>
          </p:cNvSpPr>
          <p:nvPr>
            <p:ph idx="1"/>
          </p:nvPr>
        </p:nvSpPr>
        <p:spPr/>
        <p:txBody>
          <a:bodyPr/>
          <a:lstStyle/>
          <a:p>
            <a:r>
              <a:rPr lang="ro-RO" err="1"/>
              <a:t>Executaţi înaintea instrucţiunii declanşatoare. </a:t>
            </a:r>
          </a:p>
          <a:p>
            <a:r>
              <a:rPr lang="ro-RO"/>
              <a:t>Acest tip de declanşator este în general folosit în următoarele situaţii:</a:t>
            </a:r>
          </a:p>
          <a:p>
            <a:pPr lvl="1"/>
            <a:r>
              <a:rPr lang="ro-RO"/>
              <a:t>pentru a modifica valorile coloanelor înaintea finalizării instrucţiunii declanşatoare INSERT sau UPDATE;</a:t>
            </a:r>
          </a:p>
          <a:p>
            <a:pPr lvl="1"/>
            <a:r>
              <a:rPr lang="ro-RO"/>
              <a:t>pentru a determina dacă instrucţiunea declanşatoare trebuie executată sau nu. În acest fel se pot elimina procesările inutile ale instrucţiunii declanşatoare.</a:t>
            </a:r>
          </a:p>
          <a:p>
            <a:endParaRPr lang="ro-RO"/>
          </a:p>
        </p:txBody>
      </p:sp>
    </p:spTree>
    <p:extLst>
      <p:ext uri="{BB962C8B-B14F-4D97-AF65-F5344CB8AC3E}">
        <p14:creationId xmlns:p14="http://schemas.microsoft.com/office/powerpoint/2010/main" val="833731519"/>
      </p:ext>
    </p:extLst>
  </p:cSld>
  <p:clrMapOvr>
    <a:masterClrMapping/>
  </p:clrMapOvr>
  <p:transition/>
  <p:timing/>
</p:sld>
</file>

<file path=ppt/slides/slide4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3DC721-4AA3-614E-9843-FE705CBDAF07}"/>
              </a:ext>
            </a:extLst>
          </p:cNvPr>
          <p:cNvSpPr>
            <a:spLocks noGrp="1"/>
          </p:cNvSpPr>
          <p:nvPr>
            <p:ph type="title"/>
          </p:nvPr>
        </p:nvSpPr>
        <p:spPr/>
        <p:txBody>
          <a:bodyPr/>
          <a:lstStyle/>
          <a:p>
            <a:r>
              <a:rPr lang="ro-RO" err="1"/>
              <a:t>Declanşatorii AFTER</a:t>
            </a:r>
          </a:p>
        </p:txBody>
      </p:sp>
      <p:sp>
        <p:nvSpPr>
          <p:cNvPr id="3" name="Content Placeholder 2">
            <a:extLst>
              <a:ext uri="{FF2B5EF4-FFF2-40B4-BE49-F238E27FC236}">
                <a16:creationId xmlns:a16="http://schemas.microsoft.com/office/drawing/2014/main" id="{85CCF622-00BA-FF44-BD05-0ED48D48D92F}"/>
              </a:ext>
            </a:extLst>
          </p:cNvPr>
          <p:cNvSpPr>
            <a:spLocks noGrp="1"/>
          </p:cNvSpPr>
          <p:nvPr>
            <p:ph idx="1"/>
          </p:nvPr>
        </p:nvSpPr>
        <p:spPr/>
        <p:txBody>
          <a:bodyPr/>
          <a:lstStyle/>
          <a:p>
            <a:r>
              <a:rPr lang="ro-RO" err="1"/>
              <a:t>Executaţi după executarea instrucţiunii declanşatoare. </a:t>
            </a:r>
          </a:p>
          <a:p>
            <a:r>
              <a:rPr lang="ro-RO"/>
              <a:t>Acest tip de declanşator este în general folosit în următoarele situaţii:</a:t>
            </a:r>
          </a:p>
          <a:p>
            <a:pPr lvl="1"/>
            <a:r>
              <a:rPr lang="ro-RO"/>
              <a:t>când instrucţiunea declanşatoare se doreşte a fi executată indiferent de alte condiţii;</a:t>
            </a:r>
          </a:p>
          <a:p>
            <a:pPr lvl="1"/>
            <a:r>
              <a:rPr lang="ro-RO"/>
              <a:t>pentru a executa acţiuni suplimentare faţă de acţiunile declanşatorului BEFORE, când acesta există.</a:t>
            </a:r>
          </a:p>
          <a:p>
            <a:endParaRPr lang="ro-RO"/>
          </a:p>
        </p:txBody>
      </p:sp>
    </p:spTree>
    <p:extLst>
      <p:ext uri="{BB962C8B-B14F-4D97-AF65-F5344CB8AC3E}">
        <p14:creationId xmlns:p14="http://schemas.microsoft.com/office/powerpoint/2010/main" val="3731149614"/>
      </p:ext>
    </p:extLst>
  </p:cSld>
  <p:clrMapOvr>
    <a:masterClrMapping/>
  </p:clrMapOvr>
  <p:transition/>
  <p:timing/>
</p:sld>
</file>

<file path=ppt/slides/slide4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3DC721-4AA3-614E-9843-FE705CBDAF07}"/>
              </a:ext>
            </a:extLst>
          </p:cNvPr>
          <p:cNvSpPr>
            <a:spLocks noGrp="1"/>
          </p:cNvSpPr>
          <p:nvPr>
            <p:ph type="title"/>
          </p:nvPr>
        </p:nvSpPr>
        <p:spPr/>
        <p:txBody>
          <a:bodyPr/>
          <a:lstStyle/>
          <a:p>
            <a:r>
              <a:rPr lang="ro-RO" err="1"/>
              <a:t>Declanşatori BEFORE vs AFTER</a:t>
            </a:r>
          </a:p>
        </p:txBody>
      </p:sp>
      <p:sp>
        <p:nvSpPr>
          <p:cNvPr id="3" name="Content Placeholder 2">
            <a:extLst>
              <a:ext uri="{FF2B5EF4-FFF2-40B4-BE49-F238E27FC236}">
                <a16:creationId xmlns:a16="http://schemas.microsoft.com/office/drawing/2014/main" id="{85CCF622-00BA-FF44-BD05-0ED48D48D92F}"/>
              </a:ext>
            </a:extLst>
          </p:cNvPr>
          <p:cNvSpPr>
            <a:spLocks noGrp="1"/>
          </p:cNvSpPr>
          <p:nvPr>
            <p:ph idx="1"/>
          </p:nvPr>
        </p:nvSpPr>
        <p:spPr/>
        <p:txBody>
          <a:bodyPr>
            <a:normAutofit lnSpcReduction="10000"/>
          </a:bodyPr>
          <a:lstStyle/>
          <a:p>
            <a:r>
              <a:rPr lang="ro-RO"/>
              <a:t>Noile şi vechile valori ale coloanelor rândului curent procesat de trigger sunt disponibile pentru declanşatorii la nivel de înregistrare, atât BEFORE cât şi AFTER. </a:t>
            </a:r>
          </a:p>
          <a:p>
            <a:r>
              <a:rPr lang="ro-RO"/>
              <a:t>Noile valori ale coloanelor pot fi modificate într-un declanşator la nivel de înregistrare BEFORE, însă nu pot fi modificate într-un declanşator la nivel de înregistrare AFTER deoarece instrucţiunea declanşatoare se execută înainte ca declanşatorul să fie invocat. </a:t>
            </a:r>
          </a:p>
          <a:p>
            <a:r>
              <a:rPr lang="ro-RO"/>
              <a:t>Dacă un declanşator la nivel de înregistrare BEFORE schimbă valoarea new.coloană, un declanşator la nivel de înregistrare AFTER invocat de aceeaşi instrucţiune declanşatoare vede modificările realizate de către declanşatorul BEFORE.</a:t>
            </a:r>
          </a:p>
          <a:p>
            <a:endParaRPr lang="ro-RO"/>
          </a:p>
        </p:txBody>
      </p:sp>
    </p:spTree>
    <p:extLst>
      <p:ext uri="{BB962C8B-B14F-4D97-AF65-F5344CB8AC3E}">
        <p14:creationId xmlns:p14="http://schemas.microsoft.com/office/powerpoint/2010/main" val="2075439644"/>
      </p:ext>
    </p:extLst>
  </p:cSld>
  <p:clrMapOvr>
    <a:masterClrMapping/>
  </p:clrMapOvr>
  <p:transition/>
  <p:timing/>
</p:sld>
</file>

<file path=ppt/slides/slide4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3DC721-4AA3-614E-9843-FE705CBDAF07}"/>
              </a:ext>
            </a:extLst>
          </p:cNvPr>
          <p:cNvSpPr>
            <a:spLocks noGrp="1"/>
          </p:cNvSpPr>
          <p:nvPr>
            <p:ph type="title"/>
          </p:nvPr>
        </p:nvSpPr>
        <p:spPr/>
        <p:txBody>
          <a:bodyPr/>
          <a:lstStyle/>
          <a:p>
            <a:r>
              <a:rPr lang="ro-RO" err="1"/>
              <a:t>Declanşatori BEFORE vs AFTER (2)</a:t>
            </a:r>
          </a:p>
        </p:txBody>
      </p:sp>
      <p:sp>
        <p:nvSpPr>
          <p:cNvPr id="3" name="Content Placeholder 2">
            <a:extLst>
              <a:ext uri="{FF2B5EF4-FFF2-40B4-BE49-F238E27FC236}">
                <a16:creationId xmlns:a16="http://schemas.microsoft.com/office/drawing/2014/main" id="{85CCF622-00BA-FF44-BD05-0ED48D48D92F}"/>
              </a:ext>
            </a:extLst>
          </p:cNvPr>
          <p:cNvSpPr>
            <a:spLocks noGrp="1"/>
          </p:cNvSpPr>
          <p:nvPr>
            <p:ph idx="1"/>
          </p:nvPr>
        </p:nvSpPr>
        <p:spPr/>
        <p:txBody>
          <a:bodyPr>
            <a:normAutofit/>
          </a:bodyPr>
          <a:lstStyle/>
          <a:p>
            <a:r>
              <a:rPr lang="ro-RO" err="1"/>
              <a:t>Declanşatorii la nivel de înregistrare AFTER sunt ceva mai eficienţi decât declanşatorii BEFORE la nivel de înregistrare. </a:t>
            </a:r>
          </a:p>
          <a:p>
            <a:r>
              <a:rPr lang="ro-RO"/>
              <a:t>Pentru un declanşator BEFORE la nivel de înregistrare, blocul de date afectat de instrucţiunea declanşatoare trebuie citit logic de două ori: o dată pentru declanşator şi o dată pentru instrucţiunea declanşatoare. </a:t>
            </a:r>
          </a:p>
          <a:p>
            <a:r>
              <a:rPr lang="ro-RO"/>
              <a:t>În schimb, pentru un declanşator AFTER la nivel de înregistrare, blocul de date afectat de instrucţiunea declanşatoare trebuie citit logic o singură dată, atât pentru declanşator cât şi pentru instrucţiunea declanşatoare.</a:t>
            </a:r>
          </a:p>
          <a:p>
            <a:endParaRPr lang="ro-RO"/>
          </a:p>
        </p:txBody>
      </p:sp>
    </p:spTree>
    <p:extLst>
      <p:ext uri="{BB962C8B-B14F-4D97-AF65-F5344CB8AC3E}">
        <p14:creationId xmlns:p14="http://schemas.microsoft.com/office/powerpoint/2010/main" val="3835602436"/>
      </p:ext>
    </p:extLst>
  </p:cSld>
  <p:clrMapOvr>
    <a:masterClrMapping/>
  </p:clrMapOvr>
  <p:transition/>
  <p:timing/>
</p:sld>
</file>

<file path=ppt/slides/slide4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B962DA9-6C3B-B349-BB12-8C3C169C0B3E}"/>
              </a:ext>
            </a:extLst>
          </p:cNvPr>
          <p:cNvSpPr>
            <a:spLocks noGrp="1"/>
          </p:cNvSpPr>
          <p:nvPr>
            <p:ph type="title"/>
          </p:nvPr>
        </p:nvSpPr>
        <p:spPr/>
        <p:txBody>
          <a:bodyPr/>
          <a:lstStyle/>
          <a:p>
            <a:r>
              <a:rPr lang="ro-RO" err="1"/>
              <a:t>Execuţia triggerelor</a:t>
            </a:r>
          </a:p>
        </p:txBody>
      </p:sp>
      <p:sp>
        <p:nvSpPr>
          <p:cNvPr id="3" name="Content Placeholder 2">
            <a:extLst>
              <a:ext uri="{FF2B5EF4-FFF2-40B4-BE49-F238E27FC236}">
                <a16:creationId xmlns:a16="http://schemas.microsoft.com/office/drawing/2014/main" id="{40EB1A9F-A0A1-CC44-B57C-7E776F0F4568}"/>
              </a:ext>
            </a:extLst>
          </p:cNvPr>
          <p:cNvSpPr>
            <a:spLocks noGrp="1"/>
          </p:cNvSpPr>
          <p:nvPr>
            <p:ph idx="1"/>
          </p:nvPr>
        </p:nvSpPr>
        <p:spPr/>
        <p:txBody>
          <a:bodyPr/>
          <a:lstStyle/>
          <a:p>
            <a:r>
              <a:rPr lang="ro-RO"/>
              <a:t>Toate acţiunile şi verificările efectuate ca urmare a apariţiei unei instrucţiuni declanşatoare trebuie să se deruleze cu succes. </a:t>
            </a:r>
          </a:p>
          <a:p>
            <a:r>
              <a:rPr lang="ro-RO"/>
              <a:t>Dacă în interiorul unui trigger este generată o excepţie care nu este tratată în mod explicit, triggerul este oprit şi toate modificările efectuate de el sunt derulate înapoi.</a:t>
            </a:r>
          </a:p>
          <a:p>
            <a:endParaRPr lang="ro-RO"/>
          </a:p>
        </p:txBody>
      </p:sp>
    </p:spTree>
    <p:extLst>
      <p:ext uri="{BB962C8B-B14F-4D97-AF65-F5344CB8AC3E}">
        <p14:creationId xmlns:p14="http://schemas.microsoft.com/office/powerpoint/2010/main" val="4031912694"/>
      </p:ext>
    </p:extLst>
  </p:cSld>
  <p:clrMapOvr>
    <a:masterClrMapping/>
  </p:clrMapOvr>
  <p:transition/>
  <p:timing/>
</p:sld>
</file>

<file path=ppt/slides/slide4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B962DA9-6C3B-B349-BB12-8C3C169C0B3E}"/>
              </a:ext>
            </a:extLst>
          </p:cNvPr>
          <p:cNvSpPr>
            <a:spLocks noGrp="1"/>
          </p:cNvSpPr>
          <p:nvPr>
            <p:ph type="title"/>
          </p:nvPr>
        </p:nvSpPr>
        <p:spPr/>
        <p:txBody>
          <a:bodyPr/>
          <a:lstStyle/>
          <a:p>
            <a:r>
              <a:rPr lang="ro-RO"/>
              <a:t>Odinea de execuţie a triggerelor</a:t>
            </a:r>
          </a:p>
        </p:txBody>
      </p:sp>
      <p:sp>
        <p:nvSpPr>
          <p:cNvPr id="3" name="Content Placeholder 2">
            <a:extLst>
              <a:ext uri="{FF2B5EF4-FFF2-40B4-BE49-F238E27FC236}">
                <a16:creationId xmlns:a16="http://schemas.microsoft.com/office/drawing/2014/main" id="{40EB1A9F-A0A1-CC44-B57C-7E776F0F4568}"/>
              </a:ext>
            </a:extLst>
          </p:cNvPr>
          <p:cNvSpPr>
            <a:spLocks noGrp="1"/>
          </p:cNvSpPr>
          <p:nvPr>
            <p:ph idx="1"/>
          </p:nvPr>
        </p:nvSpPr>
        <p:spPr/>
        <p:txBody>
          <a:bodyPr/>
          <a:lstStyle/>
          <a:p>
            <a:pPr lvl="0"/>
            <a:r>
              <a:rPr lang="ro-RO"/>
              <a:t>Se execută toţi declanşatorii BEFORE la nivel de instrucţiune;</a:t>
            </a:r>
          </a:p>
          <a:p>
            <a:pPr lvl="0"/>
            <a:r>
              <a:rPr lang="ro-RO"/>
              <a:t>Pentru fiecare rând afectat de comanda DML:</a:t>
            </a:r>
          </a:p>
          <a:p>
            <a:pPr lvl="1"/>
            <a:r>
              <a:rPr lang="ro-RO"/>
              <a:t>Se execută toţi declanşatorii BEFORE la nivel de rând; </a:t>
            </a:r>
          </a:p>
          <a:p>
            <a:pPr lvl="1"/>
            <a:r>
              <a:rPr lang="ro-RO"/>
              <a:t>Se blochează şi modifică rândul afectat şi se verifică constrângerile de integritate. Blocarea rămâne valabilă până în momentul în care tranzacţia este permanentizată.</a:t>
            </a:r>
          </a:p>
          <a:p>
            <a:pPr lvl="1"/>
            <a:r>
              <a:rPr lang="ro-RO"/>
              <a:t>Se execută toţi declanşatorii AFTER la nivel de rând;  </a:t>
            </a:r>
          </a:p>
          <a:p>
            <a:pPr lvl="0"/>
            <a:r>
              <a:rPr lang="ro-RO"/>
              <a:t>Se execută toţi declanşatorii AFTER la nivel de instrucţiune.</a:t>
            </a:r>
          </a:p>
          <a:p>
            <a:endParaRPr lang="ro-RO"/>
          </a:p>
        </p:txBody>
      </p:sp>
    </p:spTree>
    <p:extLst>
      <p:ext uri="{BB962C8B-B14F-4D97-AF65-F5344CB8AC3E}">
        <p14:creationId xmlns:p14="http://schemas.microsoft.com/office/powerpoint/2010/main" val="3969725395"/>
      </p:ext>
    </p:extLst>
  </p:cSld>
  <p:clrMapOvr>
    <a:masterClrMapping/>
  </p:clrMapOvr>
  <p:transition/>
  <p:timing/>
</p:sld>
</file>

<file path=ppt/slides/slide4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76D0A3A-3BF2-5E4F-A75A-38FF4286AE1F}"/>
              </a:ext>
            </a:extLst>
          </p:cNvPr>
          <p:cNvSpPr>
            <a:spLocks noGrp="1"/>
          </p:cNvSpPr>
          <p:nvPr>
            <p:ph type="title"/>
          </p:nvPr>
        </p:nvSpPr>
        <p:spPr/>
        <p:txBody>
          <a:bodyPr/>
          <a:lstStyle/>
          <a:p>
            <a:r>
              <a:rPr lang="ro-RO" err="1"/>
              <a:t>Declanşatorii INSTEAD OF</a:t>
            </a:r>
          </a:p>
        </p:txBody>
      </p:sp>
      <p:sp>
        <p:nvSpPr>
          <p:cNvPr id="3" name="Content Placeholder 2">
            <a:extLst>
              <a:ext uri="{FF2B5EF4-FFF2-40B4-BE49-F238E27FC236}">
                <a16:creationId xmlns:a16="http://schemas.microsoft.com/office/drawing/2014/main" id="{00A97DE6-8023-A943-9BB5-D0B4881CC208}"/>
              </a:ext>
            </a:extLst>
          </p:cNvPr>
          <p:cNvSpPr>
            <a:spLocks noGrp="1"/>
          </p:cNvSpPr>
          <p:nvPr>
            <p:ph idx="1"/>
          </p:nvPr>
        </p:nvSpPr>
        <p:spPr/>
        <p:txBody>
          <a:bodyPr>
            <a:normAutofit/>
          </a:bodyPr>
          <a:lstStyle/>
          <a:p>
            <a:r>
              <a:rPr lang="ro-RO"/>
              <a:t>Se execută în locul instrucţiunii DML (INSERT, UPDATE, DELETE) specificate. </a:t>
            </a:r>
          </a:p>
          <a:p>
            <a:r>
              <a:rPr lang="ro-RO"/>
              <a:t>Se definesc pentru o vedere, nu pentru un tabel. </a:t>
            </a:r>
          </a:p>
          <a:p>
            <a:r>
              <a:rPr lang="ro-RO" err="1"/>
              <a:t>Acţionează la nivel de rând.</a:t>
            </a:r>
          </a:p>
          <a:p>
            <a:r>
              <a:rPr lang="ro-RO"/>
              <a:t>Furnizează o modalitate transparentă de actualizare a vederilor care nu pot fi actualizate direct prin operaţii DML (rezolvă problema ambiguităţii acestor comenzi). </a:t>
            </a:r>
          </a:p>
          <a:p>
            <a:endParaRPr lang="ro-RO"/>
          </a:p>
          <a:p>
            <a:endParaRPr lang="ro-RO"/>
          </a:p>
        </p:txBody>
      </p:sp>
    </p:spTree>
    <p:extLst>
      <p:ext uri="{BB962C8B-B14F-4D97-AF65-F5344CB8AC3E}">
        <p14:creationId xmlns:p14="http://schemas.microsoft.com/office/powerpoint/2010/main" val="3010916412"/>
      </p:ext>
    </p:ext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353338-9FFF-7843-A7B9-115C81DEB62A}"/>
              </a:ext>
            </a:extLst>
          </p:cNvPr>
          <p:cNvSpPr>
            <a:spLocks noGrp="1"/>
          </p:cNvSpPr>
          <p:nvPr>
            <p:ph type="title"/>
          </p:nvPr>
        </p:nvSpPr>
        <p:spPr/>
        <p:txBody>
          <a:bodyPr/>
          <a:lstStyle/>
          <a:p>
            <a:r>
              <a:rPr lang="ro-RO"/>
              <a:t>Transformarea entităţilor (1)</a:t>
            </a:r>
          </a:p>
        </p:txBody>
      </p:sp>
      <p:sp>
        <p:nvSpPr>
          <p:cNvPr id="3" name="Content Placeholder 2">
            <a:extLst>
              <a:ext uri="{FF2B5EF4-FFF2-40B4-BE49-F238E27FC236}">
                <a16:creationId xmlns:a16="http://schemas.microsoft.com/office/drawing/2014/main" id="{F165DF81-0FED-6842-B789-C024B75A8814}"/>
              </a:ext>
            </a:extLst>
          </p:cNvPr>
          <p:cNvSpPr>
            <a:spLocks noGrp="1"/>
          </p:cNvSpPr>
          <p:nvPr>
            <p:ph idx="1"/>
          </p:nvPr>
        </p:nvSpPr>
        <p:spPr/>
        <p:txBody>
          <a:bodyPr/>
          <a:lstStyle/>
          <a:p>
            <a:r>
              <a:rPr lang="ro-RO"/>
              <a:t>Regula generală : entităţile devin tabele</a:t>
            </a:r>
          </a:p>
        </p:txBody>
      </p:sp>
    </p:spTree>
    <p:extLst>
      <p:ext uri="{BB962C8B-B14F-4D97-AF65-F5344CB8AC3E}">
        <p14:creationId xmlns:p14="http://schemas.microsoft.com/office/powerpoint/2010/main" val="1465235849"/>
      </p:ext>
    </p:extLst>
  </p:cSld>
  <p:clrMapOvr>
    <a:masterClrMapping/>
  </p:clrMapOvr>
  <p:transition/>
  <p:timing/>
</p:sld>
</file>

<file path=ppt/slides/slide4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8FDC86C-93D4-4C4C-BBB5-7E0F4CBAC484}"/>
              </a:ext>
            </a:extLst>
          </p:cNvPr>
          <p:cNvSpPr>
            <a:spLocks noGrp="1"/>
          </p:cNvSpPr>
          <p:nvPr>
            <p:ph type="title"/>
          </p:nvPr>
        </p:nvSpPr>
        <p:spPr/>
        <p:txBody>
          <a:bodyPr/>
          <a:lstStyle/>
          <a:p>
            <a:r>
              <a:rPr lang="ro-RO" err="1"/>
              <a:t>Declanşatorii INSTEAD OF - exemplu</a:t>
            </a:r>
          </a:p>
        </p:txBody>
      </p:sp>
      <p:sp>
        <p:nvSpPr>
          <p:cNvPr id="3" name="Content Placeholder 2">
            <a:extLst>
              <a:ext uri="{FF2B5EF4-FFF2-40B4-BE49-F238E27FC236}">
                <a16:creationId xmlns:a16="http://schemas.microsoft.com/office/drawing/2014/main" id="{68569A64-3208-7F4F-BCB2-FF18D458DE9D}"/>
              </a:ext>
            </a:extLst>
          </p:cNvPr>
          <p:cNvSpPr>
            <a:spLocks noGrp="1"/>
          </p:cNvSpPr>
          <p:nvPr>
            <p:ph idx="1"/>
          </p:nvPr>
        </p:nvSpPr>
        <p:spPr/>
        <p:txBody>
          <a:bodyPr>
            <a:normAutofit fontScale="55000" lnSpcReduction="20000"/>
          </a:bodyPr>
          <a:lstStyle/>
          <a:p>
            <a:r>
              <a:rPr lang="ro-RO"/>
              <a:t>CREATE TABLE club</a:t>
            </a:r>
          </a:p>
          <a:p>
            <a:r>
              <a:rPr lang="ro-RO"/>
              <a:t>(cod_club	NUMBER(5)		PRIMARY KEY,</a:t>
            </a:r>
          </a:p>
          <a:p>
            <a:r>
              <a:rPr lang="ro-RO" err="1"/>
              <a:t>nume_club	VARCHAR2(10),</a:t>
            </a:r>
          </a:p>
          <a:p>
            <a:r>
              <a:rPr lang="ro-RO"/>
              <a:t>localitate	VARCHAR2(10));</a:t>
            </a:r>
          </a:p>
          <a:p>
            <a:r>
              <a:rPr lang="ro-RO"/>
              <a:t> </a:t>
            </a:r>
          </a:p>
          <a:p>
            <a:r>
              <a:rPr lang="ro-RO"/>
              <a:t>CREATE TABLE jucator</a:t>
            </a:r>
            <a:endParaRPr lang="ro-RO"/>
          </a:p>
          <a:p>
            <a:r>
              <a:rPr lang="ro-RO"/>
              <a:t>(cod		NUMBER(7)		PRIMARY KEY,</a:t>
            </a:r>
          </a:p>
          <a:p>
            <a:r>
              <a:rPr lang="ro-RO"/>
              <a:t>nume		VARCHAR2(20),</a:t>
            </a:r>
          </a:p>
          <a:p>
            <a:r>
              <a:rPr lang="ro-RO" err="1"/>
              <a:t>cod_club	NUMBER(5)		REFERENCES club(cod_club));</a:t>
            </a:r>
          </a:p>
          <a:p>
            <a:r>
              <a:rPr lang="ro-RO"/>
              <a:t> </a:t>
            </a:r>
          </a:p>
          <a:p>
            <a:r>
              <a:rPr lang="ro-RO"/>
              <a:t>CREATE VIEW jucator_info AS</a:t>
            </a:r>
          </a:p>
          <a:p>
            <a:r>
              <a:rPr lang="ro-RO"/>
              <a:t>SELECT j.cod, j.nume, c.cod_club, c.nume_club</a:t>
            </a:r>
            <a:endParaRPr lang="ro-RO"/>
          </a:p>
          <a:p>
            <a:r>
              <a:rPr lang="ro-RO"/>
              <a:t>FROM jucator j, club c</a:t>
            </a:r>
          </a:p>
          <a:p>
            <a:r>
              <a:rPr lang="ro-RO"/>
              <a:t>WHERE	j.cod_club = c.cod_club;</a:t>
            </a:r>
          </a:p>
        </p:txBody>
      </p:sp>
    </p:spTree>
    <p:extLst>
      <p:ext uri="{BB962C8B-B14F-4D97-AF65-F5344CB8AC3E}">
        <p14:creationId xmlns:p14="http://schemas.microsoft.com/office/powerpoint/2010/main" val="1728433806"/>
      </p:ext>
    </p:extLst>
  </p:cSld>
  <p:clrMapOvr>
    <a:masterClrMapping/>
  </p:clrMapOvr>
  <p:transition/>
  <p:timing/>
</p:sld>
</file>

<file path=ppt/slides/slide4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B2D22B9-2E5A-EB4E-B894-8026E260A536}"/>
              </a:ext>
            </a:extLst>
          </p:cNvPr>
          <p:cNvSpPr>
            <a:spLocks noGrp="1"/>
          </p:cNvSpPr>
          <p:nvPr>
            <p:ph type="title"/>
          </p:nvPr>
        </p:nvSpPr>
        <p:spPr/>
        <p:txBody>
          <a:bodyPr/>
          <a:lstStyle/>
          <a:p>
            <a:r>
              <a:rPr lang="ro-RO" err="1"/>
              <a:t>Declanşatorii INSTEAD OF – exemplu (2)</a:t>
            </a:r>
          </a:p>
        </p:txBody>
      </p:sp>
      <p:sp>
        <p:nvSpPr>
          <p:cNvPr id="3" name="Content Placeholder 2">
            <a:extLst>
              <a:ext uri="{FF2B5EF4-FFF2-40B4-BE49-F238E27FC236}">
                <a16:creationId xmlns:a16="http://schemas.microsoft.com/office/drawing/2014/main" id="{7D771B42-69AE-0B48-8062-3DF589A87CD9}"/>
              </a:ext>
            </a:extLst>
          </p:cNvPr>
          <p:cNvSpPr>
            <a:spLocks noGrp="1"/>
          </p:cNvSpPr>
          <p:nvPr>
            <p:ph sz="half" idx="1"/>
          </p:nvPr>
        </p:nvSpPr>
        <p:spPr/>
        <p:txBody>
          <a:bodyPr>
            <a:normAutofit fontScale="32500" lnSpcReduction="20000"/>
          </a:bodyPr>
          <a:lstStyle/>
          <a:p>
            <a:r>
              <a:rPr lang="ro-RO"/>
              <a:t>CREATE OR REPLACE TRIGGER jucator_info_insert</a:t>
            </a:r>
            <a:endParaRPr lang="ro-RO"/>
          </a:p>
          <a:p>
            <a:r>
              <a:rPr lang="ro-RO"/>
              <a:t>INSTEAD OF INSERT ON jucator_info</a:t>
            </a:r>
            <a:endParaRPr lang="ro-RO"/>
          </a:p>
          <a:p>
            <a:r>
              <a:rPr lang="ro-RO"/>
              <a:t>FOR EACH ROW</a:t>
            </a:r>
          </a:p>
          <a:p>
            <a:r>
              <a:rPr lang="ro-RO"/>
              <a:t>DECLARE</a:t>
            </a:r>
          </a:p>
          <a:p>
            <a:r>
              <a:rPr lang="ro-RO"/>
              <a:t>	numar	NUMBER(1);</a:t>
            </a:r>
          </a:p>
          <a:p>
            <a:r>
              <a:rPr lang="ro-RO"/>
              <a:t>BEGIN</a:t>
            </a:r>
          </a:p>
          <a:p>
            <a:r>
              <a:rPr lang="ro-RO"/>
              <a:t>	SELECT COUNT(*)</a:t>
            </a:r>
          </a:p>
          <a:p>
            <a:r>
              <a:rPr lang="ro-RO"/>
              <a:t>	INTO numar</a:t>
            </a:r>
            <a:endParaRPr lang="ro-RO"/>
          </a:p>
          <a:p>
            <a:r>
              <a:rPr lang="ro-RO"/>
              <a:t>	FROM DUAL</a:t>
            </a:r>
          </a:p>
          <a:p>
            <a:r>
              <a:rPr lang="ro-RO"/>
              <a:t>	WHERE EXISTS (SELECT 'x' FROM club</a:t>
            </a:r>
          </a:p>
          <a:p>
            <a:r>
              <a:rPr lang="ro-RO"/>
              <a:t>		            WHERE club.cod_club = :new.cod_club);</a:t>
            </a:r>
          </a:p>
          <a:p>
            <a:r>
              <a:rPr lang="ro-RO"/>
              <a:t>	IF numar = 0 THEN</a:t>
            </a:r>
          </a:p>
          <a:p>
            <a:r>
              <a:rPr lang="ro-RO"/>
              <a:t>		INSERT INTO club(cod_club, nume_club)</a:t>
            </a:r>
          </a:p>
          <a:p>
            <a:r>
              <a:rPr lang="ro-RO"/>
              <a:t>		VALUES (:new.cod_club, :new.nume_club);</a:t>
            </a:r>
          </a:p>
          <a:p>
            <a:r>
              <a:rPr lang="ro-RO"/>
              <a:t>	ELSE</a:t>
            </a:r>
          </a:p>
          <a:p>
            <a:r>
              <a:rPr lang="ro-RO"/>
              <a:t>		UPDATE club</a:t>
            </a:r>
          </a:p>
          <a:p>
            <a:r>
              <a:rPr lang="ro-RO"/>
              <a:t>		SET nume_club = :new.nume_club</a:t>
            </a:r>
            <a:endParaRPr lang="ro-RO"/>
          </a:p>
          <a:p>
            <a:r>
              <a:rPr lang="ro-RO"/>
              <a:t>		WHERE cod_club = :new.cod_club;</a:t>
            </a:r>
          </a:p>
          <a:p>
            <a:r>
              <a:rPr lang="ro-RO"/>
              <a:t>	END IF;</a:t>
            </a:r>
          </a:p>
          <a:p>
            <a:endParaRPr lang="ro-RO"/>
          </a:p>
        </p:txBody>
      </p:sp>
      <p:sp>
        <p:nvSpPr>
          <p:cNvPr id="4" name="Content Placeholder 3">
            <a:extLst>
              <a:ext uri="{FF2B5EF4-FFF2-40B4-BE49-F238E27FC236}">
                <a16:creationId xmlns:a16="http://schemas.microsoft.com/office/drawing/2014/main" id="{3496927C-7AB6-5745-B7FF-0A00B780FEE1}"/>
              </a:ext>
            </a:extLst>
          </p:cNvPr>
          <p:cNvSpPr>
            <a:spLocks noGrp="1"/>
          </p:cNvSpPr>
          <p:nvPr>
            <p:ph sz="half" idx="2"/>
          </p:nvPr>
        </p:nvSpPr>
        <p:spPr/>
        <p:txBody>
          <a:bodyPr>
            <a:normAutofit fontScale="32500" lnSpcReduction="20000"/>
          </a:bodyPr>
          <a:lstStyle/>
          <a:p>
            <a:r>
              <a:rPr lang="ro-RO"/>
              <a:t>SELECT COUNT(*)</a:t>
            </a:r>
          </a:p>
          <a:p>
            <a:r>
              <a:rPr lang="ro-RO"/>
              <a:t>	INTO numar</a:t>
            </a:r>
            <a:endParaRPr lang="ro-RO"/>
          </a:p>
          <a:p>
            <a:r>
              <a:rPr lang="ro-RO"/>
              <a:t>	FROM dual</a:t>
            </a:r>
          </a:p>
          <a:p>
            <a:r>
              <a:rPr lang="ro-RO"/>
              <a:t>	WHERE EXISTS (SELECT 'x' FROM jucator</a:t>
            </a:r>
            <a:endParaRPr lang="ro-RO"/>
          </a:p>
          <a:p>
            <a:r>
              <a:rPr lang="ro-RO"/>
              <a:t>			WHERE jucator.cod = :new.cod);</a:t>
            </a:r>
          </a:p>
          <a:p>
            <a:r>
              <a:rPr lang="ro-RO"/>
              <a:t>	IF numar = 0 THEN</a:t>
            </a:r>
          </a:p>
          <a:p>
            <a:r>
              <a:rPr lang="ro-RO"/>
              <a:t>		INSERT INTO jucator(cod, nume, cod_club)</a:t>
            </a:r>
          </a:p>
          <a:p>
            <a:r>
              <a:rPr lang="ro-RO"/>
              <a:t>		VALUES (:new.cod, :new.nume, :new.cod_club);</a:t>
            </a:r>
          </a:p>
          <a:p>
            <a:r>
              <a:rPr lang="ro-RO"/>
              <a:t>	ELSE</a:t>
            </a:r>
          </a:p>
          <a:p>
            <a:r>
              <a:rPr lang="ro-RO"/>
              <a:t>		UPDATE jucator</a:t>
            </a:r>
            <a:endParaRPr lang="ro-RO"/>
          </a:p>
          <a:p>
            <a:r>
              <a:rPr lang="ro-RO"/>
              <a:t>		SET nume = :new.nume, jucator.cod_club = :new.cod_club</a:t>
            </a:r>
            <a:endParaRPr lang="ro-RO"/>
          </a:p>
          <a:p>
            <a:r>
              <a:rPr lang="ro-RO"/>
              <a:t>		WHERE cod = :new.cod;</a:t>
            </a:r>
          </a:p>
          <a:p>
            <a:r>
              <a:rPr lang="ro-RO"/>
              <a:t>	END IF;</a:t>
            </a:r>
          </a:p>
          <a:p>
            <a:r>
              <a:rPr lang="ro-RO"/>
              <a:t>END;</a:t>
            </a:r>
          </a:p>
          <a:p>
            <a:endParaRPr lang="ro-RO"/>
          </a:p>
        </p:txBody>
      </p:sp>
    </p:spTree>
    <p:extLst>
      <p:ext uri="{BB962C8B-B14F-4D97-AF65-F5344CB8AC3E}">
        <p14:creationId xmlns:p14="http://schemas.microsoft.com/office/powerpoint/2010/main" val="2479052431"/>
      </p:ext>
    </p:extLst>
  </p:cSld>
  <p:clrMapOvr>
    <a:masterClrMapping/>
  </p:clrMapOvr>
  <p:transition/>
  <p:timing/>
</p:sld>
</file>

<file path=ppt/slides/slide4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C8D129C5-ABCB-344F-B600-04E746E0F5B6}"/>
              </a:ext>
            </a:extLst>
          </p:cNvPr>
          <p:cNvSpPr>
            <a:spLocks noGrp="1"/>
          </p:cNvSpPr>
          <p:nvPr>
            <p:ph type="title"/>
          </p:nvPr>
        </p:nvSpPr>
        <p:spPr/>
        <p:txBody>
          <a:bodyPr/>
          <a:lstStyle/>
          <a:p>
            <a:r>
              <a:rPr lang="ro-RO" err="1"/>
              <a:t>Declanşatorii INSTEAD OF – exemplu (3)</a:t>
            </a:r>
          </a:p>
        </p:txBody>
      </p:sp>
      <p:sp>
        <p:nvSpPr>
          <p:cNvPr id="3" name="Content Placeholder 2">
            <a:extLst>
              <a:ext uri="{FF2B5EF4-FFF2-40B4-BE49-F238E27FC236}">
                <a16:creationId xmlns:a16="http://schemas.microsoft.com/office/drawing/2014/main" id="{BDE7383C-2633-AC41-AF22-6E82EF2B9BAC}"/>
              </a:ext>
            </a:extLst>
          </p:cNvPr>
          <p:cNvSpPr>
            <a:spLocks noGrp="1"/>
          </p:cNvSpPr>
          <p:nvPr>
            <p:ph idx="1"/>
          </p:nvPr>
        </p:nvSpPr>
        <p:spPr/>
        <p:txBody>
          <a:bodyPr/>
          <a:lstStyle/>
          <a:p>
            <a:r>
              <a:rPr lang="ro-RO"/>
              <a:t>Pentru fiecare rând inserat în vederea jucator_info, </a:t>
            </a:r>
          </a:p>
          <a:p>
            <a:r>
              <a:rPr lang="ro-RO" err="1"/>
              <a:t>declanşatorul testează mai întâi dacă există rândurile corespunzătoare în tabelele de bază. </a:t>
            </a:r>
          </a:p>
          <a:p>
            <a:r>
              <a:rPr lang="ro-RO"/>
              <a:t>În funcţie de rezultatul acestui test sunt inserate rânduri noi sau sunt actualizate cele existente. </a:t>
            </a:r>
          </a:p>
          <a:p>
            <a:endParaRPr lang="ro-RO"/>
          </a:p>
        </p:txBody>
      </p:sp>
    </p:spTree>
    <p:extLst>
      <p:ext uri="{BB962C8B-B14F-4D97-AF65-F5344CB8AC3E}">
        <p14:creationId xmlns:p14="http://schemas.microsoft.com/office/powerpoint/2010/main" val="2623356765"/>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353338-9FFF-7843-A7B9-115C81DEB62A}"/>
              </a:ext>
            </a:extLst>
          </p:cNvPr>
          <p:cNvSpPr>
            <a:spLocks noGrp="1"/>
          </p:cNvSpPr>
          <p:nvPr>
            <p:ph type="title"/>
          </p:nvPr>
        </p:nvSpPr>
        <p:spPr/>
        <p:txBody>
          <a:bodyPr/>
          <a:lstStyle/>
          <a:p>
            <a:r>
              <a:rPr lang="ro-RO"/>
              <a:t>Transformarea entităţilor (2)</a:t>
            </a:r>
          </a:p>
        </p:txBody>
      </p:sp>
      <p:sp>
        <p:nvSpPr>
          <p:cNvPr id="3" name="Content Placeholder 2">
            <a:extLst>
              <a:ext uri="{FF2B5EF4-FFF2-40B4-BE49-F238E27FC236}">
                <a16:creationId xmlns:a16="http://schemas.microsoft.com/office/drawing/2014/main" id="{F165DF81-0FED-6842-B789-C024B75A8814}"/>
              </a:ext>
            </a:extLst>
          </p:cNvPr>
          <p:cNvSpPr>
            <a:spLocks noGrp="1"/>
          </p:cNvSpPr>
          <p:nvPr>
            <p:ph idx="1"/>
          </p:nvPr>
        </p:nvSpPr>
        <p:spPr/>
        <p:txBody>
          <a:bodyPr/>
          <a:lstStyle/>
          <a:p>
            <a:pPr lvl="0"/>
            <a:r>
              <a:rPr lang="ro-RO" err="1"/>
              <a:t>Entităţile independente devin </a:t>
            </a:r>
            <a:r>
              <a:rPr lang="ro-RO" i="1"/>
              <a:t>tabele independente (</a:t>
            </a:r>
            <a:r>
              <a:rPr lang="ro-RO"/>
              <a:t>tabele a căror cheie primară nu conţine chei străine) </a:t>
            </a:r>
          </a:p>
          <a:p>
            <a:pPr lvl="0"/>
            <a:r>
              <a:rPr lang="ro-RO"/>
              <a:t>Entitatea STUDENT va deveni un tabel a cărui cheie primară este “cod_student”.</a:t>
            </a:r>
          </a:p>
        </p:txBody>
      </p:sp>
    </p:spTree>
    <p:extLst>
      <p:ext uri="{BB962C8B-B14F-4D97-AF65-F5344CB8AC3E}">
        <p14:creationId xmlns:p14="http://schemas.microsoft.com/office/powerpoint/2010/main" val="1415776380"/>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353338-9FFF-7843-A7B9-115C81DEB62A}"/>
              </a:ext>
            </a:extLst>
          </p:cNvPr>
          <p:cNvSpPr>
            <a:spLocks noGrp="1"/>
          </p:cNvSpPr>
          <p:nvPr>
            <p:ph type="title"/>
          </p:nvPr>
        </p:nvSpPr>
        <p:spPr/>
        <p:txBody>
          <a:bodyPr/>
          <a:lstStyle/>
          <a:p>
            <a:r>
              <a:rPr lang="ro-RO"/>
              <a:t>Transformarea entităţilor (3)</a:t>
            </a:r>
          </a:p>
        </p:txBody>
      </p:sp>
      <p:sp>
        <p:nvSpPr>
          <p:cNvPr id="3" name="Content Placeholder 2">
            <a:extLst>
              <a:ext uri="{FF2B5EF4-FFF2-40B4-BE49-F238E27FC236}">
                <a16:creationId xmlns:a16="http://schemas.microsoft.com/office/drawing/2014/main" id="{F165DF81-0FED-6842-B789-C024B75A8814}"/>
              </a:ext>
            </a:extLst>
          </p:cNvPr>
          <p:cNvSpPr>
            <a:spLocks noGrp="1"/>
          </p:cNvSpPr>
          <p:nvPr>
            <p:ph idx="1"/>
          </p:nvPr>
        </p:nvSpPr>
        <p:spPr/>
        <p:txBody>
          <a:bodyPr/>
          <a:lstStyle/>
          <a:p>
            <a:pPr lvl="0"/>
            <a:r>
              <a:rPr lang="ro-RO" err="1"/>
              <a:t>Entităţile dependente devin </a:t>
            </a:r>
            <a:r>
              <a:rPr lang="ro-RO" i="1"/>
              <a:t>tabele dependente</a:t>
            </a:r>
            <a:r>
              <a:rPr lang="ro-RO"/>
              <a:t> (</a:t>
            </a:r>
            <a:r>
              <a:rPr lang="ro-RO" i="1"/>
              <a:t>tabele detaliu</a:t>
            </a:r>
            <a:r>
              <a:rPr lang="ro-RO"/>
              <a:t>) </a:t>
            </a:r>
          </a:p>
          <a:p>
            <a:pPr lvl="0"/>
            <a:r>
              <a:rPr lang="ro-RO"/>
              <a:t>Tabele a căror cheie primară conţine cheia străină ce face referinţă la cheia primară a entităţii de care depinde entitatea. </a:t>
            </a:r>
          </a:p>
          <a:p>
            <a:pPr lvl="0"/>
            <a:r>
              <a:rPr lang="ro-RO"/>
              <a:t>Cheia primară a entităţii MODUL va fi formată din “cod_curs” ( reprezintă o cheie străină pentru entitatea CURS) plus “nr_modul”. </a:t>
            </a:r>
          </a:p>
        </p:txBody>
      </p:sp>
    </p:spTree>
    <p:extLst>
      <p:ext uri="{BB962C8B-B14F-4D97-AF65-F5344CB8AC3E}">
        <p14:creationId xmlns:p14="http://schemas.microsoft.com/office/powerpoint/2010/main" val="274501915"/>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C353338-9FFF-7843-A7B9-115C81DEB62A}"/>
              </a:ext>
            </a:extLst>
          </p:cNvPr>
          <p:cNvSpPr>
            <a:spLocks noGrp="1"/>
          </p:cNvSpPr>
          <p:nvPr>
            <p:ph type="title"/>
          </p:nvPr>
        </p:nvSpPr>
        <p:spPr/>
        <p:txBody>
          <a:bodyPr/>
          <a:lstStyle/>
          <a:p>
            <a:r>
              <a:rPr lang="ro-RO"/>
              <a:t>Transformarea entităţilor (4)</a:t>
            </a:r>
          </a:p>
        </p:txBody>
      </p:sp>
      <p:sp>
        <p:nvSpPr>
          <p:cNvPr id="3" name="Content Placeholder 2">
            <a:extLst>
              <a:ext uri="{FF2B5EF4-FFF2-40B4-BE49-F238E27FC236}">
                <a16:creationId xmlns:a16="http://schemas.microsoft.com/office/drawing/2014/main" id="{F165DF81-0FED-6842-B789-C024B75A8814}"/>
              </a:ext>
            </a:extLst>
          </p:cNvPr>
          <p:cNvSpPr>
            <a:spLocks noGrp="1"/>
          </p:cNvSpPr>
          <p:nvPr>
            <p:ph idx="1"/>
          </p:nvPr>
        </p:nvSpPr>
        <p:spPr/>
        <p:txBody>
          <a:bodyPr>
            <a:normAutofit/>
          </a:bodyPr>
          <a:lstStyle/>
          <a:p>
            <a:pPr lvl="0"/>
            <a:r>
              <a:rPr lang="ro-RO" err="1"/>
              <a:t>Subentităţile devin </a:t>
            </a:r>
            <a:r>
              <a:rPr lang="ro-RO" i="1" err="1"/>
              <a:t>subtabele</a:t>
            </a:r>
            <a:r>
              <a:rPr lang="ro-RO"/>
              <a:t> </a:t>
            </a:r>
          </a:p>
          <a:p>
            <a:pPr lvl="0"/>
            <a:r>
              <a:rPr lang="ro-RO"/>
              <a:t>Cheia primară este cheia străină pentru tabelul superentitate. </a:t>
            </a:r>
          </a:p>
          <a:p>
            <a:pPr lvl="0"/>
            <a:r>
              <a:rPr lang="ro-RO"/>
              <a:t>Cheia primară a tabelului PROFESOR este “cod_personal”, care este o cheie străină ce face referinţă la cheia primară “cod_personal” din tabelul PERSONAL.</a:t>
            </a:r>
          </a:p>
          <a:p>
            <a:pPr lvl="0"/>
            <a:r>
              <a:rPr lang="ro-RO" err="1"/>
              <a:t>Supertabele?</a:t>
            </a:r>
          </a:p>
        </p:txBody>
      </p:sp>
    </p:spTree>
    <p:extLst>
      <p:ext uri="{BB962C8B-B14F-4D97-AF65-F5344CB8AC3E}">
        <p14:creationId xmlns:p14="http://schemas.microsoft.com/office/powerpoint/2010/main" val="1261528187"/>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(1)</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lstStyle/>
          <a:p>
            <a:r>
              <a:rPr lang="ro-RO"/>
              <a:t>Regula generală : relaţiile devin chei straine sau tabele asociative</a:t>
            </a:r>
          </a:p>
        </p:txBody>
      </p:sp>
    </p:spTree>
    <p:extLst>
      <p:ext uri="{BB962C8B-B14F-4D97-AF65-F5344CB8AC3E}">
        <p14:creationId xmlns:p14="http://schemas.microsoft.com/office/powerpoint/2010/main" val="2153362823"/>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(2)</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lstStyle/>
          <a:p>
            <a:r>
              <a:rPr lang="ro-RO" err="1"/>
              <a:t>Relaţiile 1:1 devin chei străine </a:t>
            </a:r>
          </a:p>
          <a:p>
            <a:r>
              <a:rPr lang="ro-RO"/>
              <a:t>Cheia străină este plasată în tabelul cu mai puţine linii. </a:t>
            </a:r>
          </a:p>
          <a:p>
            <a:r>
              <a:rPr lang="ro-RO" err="1"/>
              <a:t>Relaţia “conduce” dintre PROFESOR şi FACULTATE se realizează prin inserarea unei chei străine în tabelul FACULTATE care face referinţă la cheia primară a tabelului PROFESOR </a:t>
            </a:r>
            <a:endParaRPr lang="ro-RO"/>
          </a:p>
        </p:txBody>
      </p:sp>
    </p:spTree>
    <p:extLst>
      <p:ext uri="{BB962C8B-B14F-4D97-AF65-F5344CB8AC3E}">
        <p14:creationId xmlns:p14="http://schemas.microsoft.com/office/powerpoint/2010/main" val="1267163341"/>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(3)</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pPr lvl="0"/>
            <a:r>
              <a:rPr lang="ro-RO" err="1"/>
              <a:t>Relaţiile N:1 devin chei străine </a:t>
            </a:r>
          </a:p>
          <a:p>
            <a:pPr lvl="0"/>
            <a:r>
              <a:rPr lang="ro-RO"/>
              <a:t>plasate în tabelul care se află de partea “mulţi” a relaţiei. </a:t>
            </a:r>
          </a:p>
          <a:p>
            <a:pPr lvl="0"/>
            <a:r>
              <a:rPr lang="ro-RO" err="1"/>
              <a:t>Relaţia “lucrează_în” va fi realizată prin inserarea unei chei străine în tabelul PROFESOR care va face referinţă la cheia primară a tabelului FACULTATE.</a:t>
            </a:r>
          </a:p>
        </p:txBody>
      </p:sp>
    </p:spTree>
    <p:extLst>
      <p:ext uri="{BB962C8B-B14F-4D97-AF65-F5344CB8AC3E}">
        <p14:creationId xmlns:p14="http://schemas.microsoft.com/office/powerpoint/2010/main" val="1581481917"/>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5909B0-2ABE-DE49-83AD-1D2673F15178}"/>
              </a:ext>
            </a:extLst>
          </p:cNvPr>
          <p:cNvSpPr>
            <a:spLocks noGrp="1"/>
          </p:cNvSpPr>
          <p:nvPr>
            <p:ph type="title"/>
          </p:nvPr>
        </p:nvSpPr>
        <p:spPr/>
        <p:txBody>
          <a:bodyPr/>
          <a:lstStyle/>
          <a:p>
            <a:r>
              <a:rPr lang="ro-RO"/>
              <a:t>Cheie (primara)</a:t>
            </a:r>
          </a:p>
        </p:txBody>
      </p:sp>
      <p:sp>
        <p:nvSpPr>
          <p:cNvPr id="3" name="Content Placeholder 2">
            <a:extLst>
              <a:ext uri="{FF2B5EF4-FFF2-40B4-BE49-F238E27FC236}">
                <a16:creationId xmlns:a16="http://schemas.microsoft.com/office/drawing/2014/main" id="{DB728DD9-9F3C-C441-BA96-C87C96807183}"/>
              </a:ext>
            </a:extLst>
          </p:cNvPr>
          <p:cNvSpPr>
            <a:spLocks noGrp="1"/>
          </p:cNvSpPr>
          <p:nvPr>
            <p:ph idx="1"/>
          </p:nvPr>
        </p:nvSpPr>
        <p:spPr/>
        <p:txBody>
          <a:bodyPr/>
          <a:lstStyle/>
          <a:p>
            <a:r>
              <a:rPr lang="ro-RO"/>
              <a:t>Cheie candidată: unul sau mai multe atribute care asigură că tuplul va rămâne unic tot timpul</a:t>
            </a:r>
          </a:p>
          <a:p>
            <a:r>
              <a:rPr lang="ro-RO"/>
              <a:t>Cheie primara / chei alternative</a:t>
            </a:r>
          </a:p>
          <a:p>
            <a:r>
              <a:rPr lang="ro-RO"/>
              <a:t>Cheie compusa → minimala</a:t>
            </a:r>
          </a:p>
          <a:p>
            <a:endParaRPr lang="ro-RO"/>
          </a:p>
          <a:p>
            <a:r>
              <a:rPr lang="ro-RO"/>
              <a:t>Integritatea entitatii: nici unul dintre atributele care alcătuiesc cheia primară nu poate avea valoarea </a:t>
            </a:r>
            <a:r>
              <a:rPr lang="ro-RO" i="1" err="1"/>
              <a:t>Null</a:t>
            </a:r>
            <a:r>
              <a:rPr lang="ro-RO"/>
              <a:t> pentru nici unul din tuplurile relaţiei.</a:t>
            </a:r>
          </a:p>
          <a:p>
            <a:endParaRPr lang="ro-RO"/>
          </a:p>
          <a:p>
            <a:endParaRPr lang="ro-RO"/>
          </a:p>
          <a:p>
            <a:endParaRPr lang="ro-RO"/>
          </a:p>
        </p:txBody>
      </p:sp>
    </p:spTree>
    <p:extLst>
      <p:ext uri="{BB962C8B-B14F-4D97-AF65-F5344CB8AC3E}">
        <p14:creationId xmlns:p14="http://schemas.microsoft.com/office/powerpoint/2010/main" val="4258994368"/>
      </p:ext>
    </p:ext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(4)</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lnSpcReduction="10000"/>
          </a:bodyPr>
          <a:lstStyle/>
          <a:p>
            <a:r>
              <a:rPr lang="ro-RO"/>
              <a:t>O relaţie mulţi-la-mulţi se transformă într-un tabel special</a:t>
            </a:r>
          </a:p>
          <a:p>
            <a:r>
              <a:rPr lang="ro-RO"/>
              <a:t>Tabel</a:t>
            </a:r>
            <a:r>
              <a:rPr lang="ro-RO" i="1"/>
              <a:t> asociativ</a:t>
            </a:r>
            <a:r>
              <a:rPr lang="ro-RO"/>
              <a:t> </a:t>
            </a:r>
          </a:p>
          <a:p>
            <a:pPr lvl="1"/>
            <a:r>
              <a:rPr lang="ro-RO"/>
              <a:t>are două chei străine pentru cele două tabele asociate</a:t>
            </a:r>
          </a:p>
          <a:p>
            <a:pPr lvl="1"/>
            <a:r>
              <a:rPr lang="ro-RO"/>
              <a:t>cheia primară este compusă din aceste două chei străine plus eventual alte coloane adiţionale. </a:t>
            </a:r>
          </a:p>
          <a:p>
            <a:r>
              <a:rPr lang="ro-RO"/>
              <a:t>Se spune că o relaţie mulţi-la-mulţi se sparge în două relaţii mulţi-la-unu, </a:t>
            </a:r>
          </a:p>
          <a:p>
            <a:r>
              <a:rPr lang="ro-RO"/>
              <a:t>Tabelul asociativ fiind în relaţie de mulţi-la-unu cu fiecare dintre cele două tabele entitate. </a:t>
            </a:r>
          </a:p>
          <a:p>
            <a:r>
              <a:rPr lang="ro-RO" err="1"/>
              <a:t>Relaţia “predă” dintre PROFESOR şi CURS - tabel a cărui cheie primară este combinaţia cheilor străine ale acestor două entităţi.</a:t>
            </a:r>
          </a:p>
          <a:p>
            <a:pPr lvl="0"/>
            <a:endParaRPr lang="ro-RO"/>
          </a:p>
        </p:txBody>
      </p:sp>
    </p:spTree>
    <p:extLst>
      <p:ext uri="{BB962C8B-B14F-4D97-AF65-F5344CB8AC3E}">
        <p14:creationId xmlns:p14="http://schemas.microsoft.com/office/powerpoint/2010/main" val="4179686710"/>
      </p:ext>
    </p:ext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(5)</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pPr lvl="0"/>
            <a:endParaRPr lang="ro-RO"/>
          </a:p>
        </p:txBody>
      </p:sp>
      <p:sp>
        <p:nvSpPr>
          <p:cNvPr id="4" name="Rectangle 2">
            <a:extLst>
              <a:ext uri="{FF2B5EF4-FFF2-40B4-BE49-F238E27FC236}">
                <a16:creationId xmlns:a16="http://schemas.microsoft.com/office/drawing/2014/main" id="{341C324C-ADEE-5340-B45F-CC332CB4B1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D122C2D5-1100-AB41-8347-75935C8A8B20}"/>
              </a:ext>
            </a:extLst>
          </p:cNvPr>
          <p:cNvGraphicFramePr>
            <a:graphicFrameLocks noChangeAspect="1"/>
          </p:cNvGraphicFramePr>
          <p:nvPr>
            <p:extLst>
              <p:ext uri="{D42A27DB-BD31-4B8C-83A1-F6EECF244321}">
                <p14:modId xmlns:p14="http://schemas.microsoft.com/office/powerpoint/2010/main" val="3238621697"/>
              </p:ext>
            </p:extLst>
          </p:nvPr>
        </p:nvGraphicFramePr>
        <p:xfrm>
          <a:off x="888994" y="3425778"/>
          <a:ext cx="10519796" cy="2691685"/>
        </p:xfrm>
        <a:graphic>
          <a:graphicData uri="http://schemas.openxmlformats.org/presentationml/2006/ole">
            <mc:AlternateContent>
              <mc:Choice xmlns:v="urn:schemas-microsoft-com:vml" Requires="v">
                <p:oleObj spid="_x0000_s1041" name="Picture" r:id="rId2" imgW="16205200" imgH="4152900" progId="Word.Picture.8">
                  <p:embed/>
                </p:oleObj>
              </mc:Choice>
              <mc:Fallback>
                <p:oleObj name="Picture" r:id="rId2" imgW="16205200" imgH="41529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888994" y="3425778"/>
                        <a:ext cx="10519796" cy="2691685"/>
                      </a:xfrm>
                      <a:prstGeom prst="rect">
                        <a:avLst/>
                      </a:prstGeom>
                      <a:noFill/>
                    </p:spPr>
                  </p:pic>
                </p:oleObj>
              </mc:Fallback>
            </mc:AlternateContent>
          </a:graphicData>
        </a:graphic>
      </p:graphicFrame>
    </p:spTree>
    <p:extLst>
      <p:ext uri="{BB962C8B-B14F-4D97-AF65-F5344CB8AC3E}">
        <p14:creationId xmlns:p14="http://schemas.microsoft.com/office/powerpoint/2010/main" val="3868084562"/>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(6)</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r>
              <a:rPr lang="ro-RO"/>
              <a:t>O relaţie de tip 3 devine un tabel asociativ </a:t>
            </a:r>
          </a:p>
          <a:p>
            <a:pPr lvl="1"/>
            <a:r>
              <a:rPr lang="ro-RO"/>
              <a:t>are câte o cheie străină pentru fiecare dintre tabelele asociate; </a:t>
            </a:r>
          </a:p>
          <a:p>
            <a:pPr lvl="1"/>
            <a:r>
              <a:rPr lang="ro-RO"/>
              <a:t>cheia primară este compusă din aceste chei străine plus eventual alte coloane adiţionale. </a:t>
            </a:r>
          </a:p>
          <a:p>
            <a:r>
              <a:rPr lang="ro-RO" err="1"/>
              <a:t>Relaţia “efectuează_coordonează” dintre STUDENT, PROIECT şi PROFESOR: cheia primară este combinaţia cheilor străine corespunzătoare celor trei entităţi.</a:t>
            </a:r>
          </a:p>
          <a:p>
            <a:pPr lvl="0"/>
            <a:endParaRPr lang="ro-RO"/>
          </a:p>
        </p:txBody>
      </p:sp>
    </p:spTree>
    <p:extLst>
      <p:ext uri="{BB962C8B-B14F-4D97-AF65-F5344CB8AC3E}">
        <p14:creationId xmlns:p14="http://schemas.microsoft.com/office/powerpoint/2010/main" val="2268319366"/>
      </p:ext>
    </p:ext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relaţiilor (7)</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pPr lvl="0"/>
            <a:endParaRPr lang="ro-RO"/>
          </a:p>
        </p:txBody>
      </p:sp>
      <p:sp>
        <p:nvSpPr>
          <p:cNvPr id="4" name="Rectangle 2">
            <a:extLst>
              <a:ext uri="{FF2B5EF4-FFF2-40B4-BE49-F238E27FC236}">
                <a16:creationId xmlns:a16="http://schemas.microsoft.com/office/drawing/2014/main" id="{341C324C-ADEE-5340-B45F-CC332CB4B1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Rectangle 3">
            <a:extLst>
              <a:ext uri="{FF2B5EF4-FFF2-40B4-BE49-F238E27FC236}">
                <a16:creationId xmlns:a16="http://schemas.microsoft.com/office/drawing/2014/main" id="{49D34EFD-2AC9-7945-99EB-5E3EB5B7E16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7" name="Object 6">
            <a:extLst>
              <a:ext uri="{FF2B5EF4-FFF2-40B4-BE49-F238E27FC236}">
                <a16:creationId xmlns:a16="http://schemas.microsoft.com/office/drawing/2014/main" id="{2186AC90-35E3-7743-B360-3CCAB937956E}"/>
              </a:ext>
            </a:extLst>
          </p:cNvPr>
          <p:cNvGraphicFramePr>
            <a:graphicFrameLocks noChangeAspect="1"/>
          </p:cNvGraphicFramePr>
          <p:nvPr>
            <p:extLst>
              <p:ext uri="{D42A27DB-BD31-4B8C-83A1-F6EECF244321}">
                <p14:modId xmlns:p14="http://schemas.microsoft.com/office/powerpoint/2010/main" val="443130734"/>
              </p:ext>
            </p:extLst>
          </p:nvPr>
        </p:nvGraphicFramePr>
        <p:xfrm>
          <a:off x="2170175" y="1853183"/>
          <a:ext cx="7752916" cy="5004817"/>
        </p:xfrm>
        <a:graphic>
          <a:graphicData uri="http://schemas.openxmlformats.org/presentationml/2006/ole">
            <mc:AlternateContent>
              <mc:Choice xmlns:v="urn:schemas-microsoft-com:vml" Requires="v">
                <p:oleObj spid="_x0000_s1042" name="Picture" r:id="rId2" imgW="16205200" imgH="10464800" progId="Word.Picture.8">
                  <p:embed/>
                </p:oleObj>
              </mc:Choice>
              <mc:Fallback>
                <p:oleObj name="Picture" r:id="rId2" imgW="16205200" imgH="104648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170175" y="1853183"/>
                        <a:ext cx="7752916" cy="5004817"/>
                      </a:xfrm>
                      <a:prstGeom prst="rect">
                        <a:avLst/>
                      </a:prstGeom>
                      <a:noFill/>
                    </p:spPr>
                  </p:pic>
                </p:oleObj>
              </mc:Fallback>
            </mc:AlternateContent>
          </a:graphicData>
        </a:graphic>
      </p:graphicFrame>
    </p:spTree>
    <p:extLst>
      <p:ext uri="{BB962C8B-B14F-4D97-AF65-F5344CB8AC3E}">
        <p14:creationId xmlns:p14="http://schemas.microsoft.com/office/powerpoint/2010/main" val="3174792676"/>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(1)</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lstStyle/>
          <a:p>
            <a:r>
              <a:rPr lang="ro-RO"/>
              <a:t>Regula generală : atributele devin coloane sau tabele dependente</a:t>
            </a:r>
          </a:p>
        </p:txBody>
      </p:sp>
    </p:spTree>
    <p:extLst>
      <p:ext uri="{BB962C8B-B14F-4D97-AF65-F5344CB8AC3E}">
        <p14:creationId xmlns:p14="http://schemas.microsoft.com/office/powerpoint/2010/main" val="2980155253"/>
      </p:ext>
    </p:ext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(2)</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lstStyle/>
          <a:p>
            <a:r>
              <a:rPr lang="ro-RO"/>
              <a:t>Atributele simple ale unei entităţi devin coloane în tabelul provenit din entitatea corespunzătoare. </a:t>
            </a:r>
          </a:p>
          <a:p>
            <a:r>
              <a:rPr lang="ro-RO"/>
              <a:t>Fiecare componentă a unui atribut compus devine o coloană în tabel.</a:t>
            </a:r>
          </a:p>
          <a:p>
            <a:r>
              <a:rPr lang="ro-RO"/>
              <a:t>Pentru atributul compus adresă, format din ţară, oraş, stradă, număr şi cod, vom avea cinci coloane, câte una pentru fiecare componentă a sa.</a:t>
            </a:r>
          </a:p>
        </p:txBody>
      </p:sp>
    </p:spTree>
    <p:extLst>
      <p:ext uri="{BB962C8B-B14F-4D97-AF65-F5344CB8AC3E}">
        <p14:creationId xmlns:p14="http://schemas.microsoft.com/office/powerpoint/2010/main" val="392718229"/>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(3)</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lnSpcReduction="10000"/>
          </a:bodyPr>
          <a:lstStyle/>
          <a:p>
            <a:r>
              <a:rPr lang="ro-RO"/>
              <a:t>Atributele repetitive (multivaloare) ale unei entităţi devin tabele dependente </a:t>
            </a:r>
          </a:p>
          <a:p>
            <a:pPr lvl="1"/>
            <a:r>
              <a:rPr lang="ro-RO" err="1"/>
              <a:t>conţin o cheie străină (care face referinţă la cheia primară a entităţii) şi atributul multivaloare; </a:t>
            </a:r>
          </a:p>
          <a:p>
            <a:pPr lvl="1"/>
            <a:r>
              <a:rPr lang="ro-RO"/>
              <a:t>cheia primară a acestui nou tabel este formată din cheia străină plus una sau mai multe coloane adiţionale. </a:t>
            </a:r>
          </a:p>
          <a:p>
            <a:r>
              <a:rPr lang="ro-RO"/>
              <a:t>Dacă presupunem că un student poate avea mai multe numere de telefon, atunci “nr_telefon” este un atribut multivaloare al entităţii STUDENT, </a:t>
            </a:r>
          </a:p>
          <a:p>
            <a:r>
              <a:rPr lang="ro-RO"/>
              <a:t>care va da naştere unui tabel TELEFON, a cărui cheie primară va fi combinaţia dintre “cod_student” şi “nr_telefon”.</a:t>
            </a:r>
          </a:p>
          <a:p>
            <a:endParaRPr lang="ro-RO"/>
          </a:p>
        </p:txBody>
      </p:sp>
    </p:spTree>
    <p:extLst>
      <p:ext uri="{BB962C8B-B14F-4D97-AF65-F5344CB8AC3E}">
        <p14:creationId xmlns:p14="http://schemas.microsoft.com/office/powerpoint/2010/main" val="1330505035"/>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(4)</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endParaRPr lang="ro-RO"/>
          </a:p>
        </p:txBody>
      </p:sp>
      <p:sp>
        <p:nvSpPr>
          <p:cNvPr id="4" name="Rectangle 2">
            <a:extLst>
              <a:ext uri="{FF2B5EF4-FFF2-40B4-BE49-F238E27FC236}">
                <a16:creationId xmlns:a16="http://schemas.microsoft.com/office/drawing/2014/main" id="{0628D777-A83C-9749-B0BD-2D8DA891E0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A174AF78-A91F-9F47-92FD-2022B6ED7E62}"/>
              </a:ext>
            </a:extLst>
          </p:cNvPr>
          <p:cNvGraphicFramePr>
            <a:graphicFrameLocks noChangeAspect="1"/>
          </p:cNvGraphicFramePr>
          <p:nvPr>
            <p:extLst>
              <p:ext uri="{D42A27DB-BD31-4B8C-83A1-F6EECF244321}">
                <p14:modId xmlns:p14="http://schemas.microsoft.com/office/powerpoint/2010/main" val="1086432043"/>
              </p:ext>
            </p:extLst>
          </p:nvPr>
        </p:nvGraphicFramePr>
        <p:xfrm>
          <a:off x="1880311" y="3374267"/>
          <a:ext cx="9016144" cy="2898996"/>
        </p:xfrm>
        <a:graphic>
          <a:graphicData uri="http://schemas.openxmlformats.org/presentationml/2006/ole">
            <mc:AlternateContent>
              <mc:Choice xmlns:v="urn:schemas-microsoft-com:vml" Requires="v">
                <p:oleObj spid="_x0000_s1043" name="Picture" r:id="rId2" imgW="12915900" imgH="4165600" progId="Word.Picture.8">
                  <p:embed/>
                </p:oleObj>
              </mc:Choice>
              <mc:Fallback>
                <p:oleObj name="Picture" r:id="rId2" imgW="12915900" imgH="41656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880311" y="3374267"/>
                        <a:ext cx="9016144" cy="2898996"/>
                      </a:xfrm>
                      <a:prstGeom prst="rect">
                        <a:avLst/>
                      </a:prstGeom>
                      <a:noFill/>
                    </p:spPr>
                  </p:pic>
                </p:oleObj>
              </mc:Fallback>
            </mc:AlternateContent>
          </a:graphicData>
        </a:graphic>
      </p:graphicFrame>
    </p:spTree>
    <p:extLst>
      <p:ext uri="{BB962C8B-B14F-4D97-AF65-F5344CB8AC3E}">
        <p14:creationId xmlns:p14="http://schemas.microsoft.com/office/powerpoint/2010/main" val="2781883215"/>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(5)</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pPr lvl="0"/>
            <a:r>
              <a:rPr lang="ro-RO"/>
              <a:t>Atributele simple ale unei relaţii 1:1 sau 1:N vor deveni coloane ale tabelului care conţine cheia străină. </a:t>
            </a:r>
          </a:p>
          <a:p>
            <a:pPr lvl="0"/>
            <a:r>
              <a:rPr lang="ro-RO"/>
              <a:t>data angajării (atribut al relaţiei “lucrează_în” dintre PROFESOR şi FACULTATE) va fi reprezentată ca o coloană în tabelul PROFESOR. </a:t>
            </a:r>
          </a:p>
          <a:p>
            <a:r>
              <a:rPr lang="ro-RO"/>
              <a:t>Fiecare atribut compus al unei relaţii 1:1 sau 1:N va deveni o coloană în tabelul care conţine cheia străină.</a:t>
            </a:r>
          </a:p>
        </p:txBody>
      </p:sp>
    </p:spTree>
    <p:extLst>
      <p:ext uri="{BB962C8B-B14F-4D97-AF65-F5344CB8AC3E}">
        <p14:creationId xmlns:p14="http://schemas.microsoft.com/office/powerpoint/2010/main" val="1516582614"/>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(6)</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pPr lvl="0"/>
            <a:r>
              <a:rPr lang="ro-RO"/>
              <a:t>Atributele simple ale unei relaţii N:M vor deveni coloane ale tabelului asociativ. </a:t>
            </a:r>
          </a:p>
          <a:p>
            <a:pPr lvl="0"/>
            <a:r>
              <a:rPr lang="ro-RO"/>
              <a:t>Nota obţinută la examen (atribut al relaţiei “urmează” dintre STUDENT şi CURS) va fi reprezentată ca o coloană în tabelul asociativ. </a:t>
            </a:r>
          </a:p>
          <a:p>
            <a:r>
              <a:rPr lang="ro-RO"/>
              <a:t>Fiecare componentă a unui atribut compus al unei relaţii N:M va deveni o coloană în tabelul asociativ.</a:t>
            </a:r>
          </a:p>
          <a:p>
            <a:pPr lvl="0"/>
            <a:endParaRPr lang="ro-RO"/>
          </a:p>
        </p:txBody>
      </p:sp>
    </p:spTree>
    <p:extLst>
      <p:ext uri="{BB962C8B-B14F-4D97-AF65-F5344CB8AC3E}">
        <p14:creationId xmlns:p14="http://schemas.microsoft.com/office/powerpoint/2010/main" val="3415665476"/>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1B4BFAB-92C2-6F45-B388-A6F8747DC3DE}"/>
              </a:ext>
            </a:extLst>
          </p:cNvPr>
          <p:cNvSpPr>
            <a:spLocks noGrp="1"/>
          </p:cNvSpPr>
          <p:nvPr>
            <p:ph type="title"/>
          </p:nvPr>
        </p:nvSpPr>
        <p:spPr/>
        <p:txBody>
          <a:bodyPr/>
          <a:lstStyle/>
          <a:p>
            <a:r>
              <a:rPr lang="ro-RO"/>
              <a:t>Cheie straina (externa)</a:t>
            </a:r>
          </a:p>
        </p:txBody>
      </p:sp>
      <p:sp>
        <p:nvSpPr>
          <p:cNvPr id="3" name="Content Placeholder 2">
            <a:extLst>
              <a:ext uri="{FF2B5EF4-FFF2-40B4-BE49-F238E27FC236}">
                <a16:creationId xmlns:a16="http://schemas.microsoft.com/office/drawing/2014/main" id="{FFA0039F-4D56-0A43-8724-18BD6C26CB20}"/>
              </a:ext>
            </a:extLst>
          </p:cNvPr>
          <p:cNvSpPr>
            <a:spLocks noGrp="1"/>
          </p:cNvSpPr>
          <p:nvPr>
            <p:ph idx="1"/>
          </p:nvPr>
        </p:nvSpPr>
        <p:spPr/>
        <p:txBody>
          <a:bodyPr/>
          <a:lstStyle/>
          <a:p>
            <a:r>
              <a:rPr lang="ro-RO"/>
              <a:t>Cheie straina: un atribut sau o mulţime de atribute ale unei relaţii R1 care există şi într-o altă relaţie R2, nu neapărat distinctă de R1, şi care formează cheia primară a relaţiei R2. </a:t>
            </a:r>
          </a:p>
          <a:p>
            <a:r>
              <a:rPr lang="ro-RO"/>
              <a:t>Cheia străină din R1 se spune că </a:t>
            </a:r>
            <a:r>
              <a:rPr lang="ro-RO" i="1"/>
              <a:t>face referinţă </a:t>
            </a:r>
            <a:r>
              <a:rPr lang="ro-RO"/>
              <a:t>la cheia primară din R2.</a:t>
            </a:r>
          </a:p>
          <a:p>
            <a:endParaRPr lang="ro-RO"/>
          </a:p>
          <a:p>
            <a:r>
              <a:rPr lang="ro-RO"/>
              <a:t> Integritate referentiala: valorile pe care le ia cheia străină, dacă nu sunt nule, trebuie să se găsească printre valorile cheii primare la care face referinţă.</a:t>
            </a:r>
          </a:p>
          <a:p>
            <a:endParaRPr lang="ro-RO"/>
          </a:p>
        </p:txBody>
      </p:sp>
    </p:spTree>
    <p:extLst>
      <p:ext uri="{BB962C8B-B14F-4D97-AF65-F5344CB8AC3E}">
        <p14:creationId xmlns:p14="http://schemas.microsoft.com/office/powerpoint/2010/main" val="4015133049"/>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(7)</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lnSpcReduction="10000"/>
          </a:bodyPr>
          <a:lstStyle/>
          <a:p>
            <a:pPr lvl="0"/>
            <a:r>
              <a:rPr lang="ro-RO"/>
              <a:t>Atributele repetitive (multivaloare) ale unei relaţii 1:1 sau 1:N vor deveni tabele dependente de tabelul care conţine cheia străină </a:t>
            </a:r>
          </a:p>
          <a:p>
            <a:pPr lvl="0"/>
            <a:r>
              <a:rPr lang="ro-RO"/>
              <a:t>Atributele repetitive ale unei relaţii N:M vor deveni tabele dependente de tabelul asociativ corespunzător relaţiei. </a:t>
            </a:r>
          </a:p>
          <a:p>
            <a:pPr lvl="0"/>
            <a:r>
              <a:rPr lang="ro-RO"/>
              <a:t>Cheia primară a acestor tabele dependente va fi o combinaţie formată din cheia străină respectivă şi una sau mai multe coloane adiţionale.</a:t>
            </a:r>
          </a:p>
          <a:p>
            <a:pPr lvl="0"/>
            <a:r>
              <a:rPr lang="ro-RO"/>
              <a:t>Dacă presupunem în cadrul anumitor cursuri studenţii trebuie să dea un număr de teste, atunci “test” va fi un atribut multivaloare al relaţiei “urmează” dintre STUDENT şi CURS </a:t>
            </a:r>
          </a:p>
          <a:p>
            <a:pPr lvl="0"/>
            <a:r>
              <a:rPr lang="ro-RO"/>
              <a:t>care va da naştere unui tabel dependent de tabelul asociativ.</a:t>
            </a:r>
          </a:p>
          <a:p>
            <a:pPr lvl="0"/>
            <a:endParaRPr lang="ro-RO"/>
          </a:p>
        </p:txBody>
      </p:sp>
    </p:spTree>
    <p:extLst>
      <p:ext uri="{BB962C8B-B14F-4D97-AF65-F5344CB8AC3E}">
        <p14:creationId xmlns:p14="http://schemas.microsoft.com/office/powerpoint/2010/main" val="2776051557"/>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1EE0287-00CC-DE48-B3D2-C34D4F498795}"/>
              </a:ext>
            </a:extLst>
          </p:cNvPr>
          <p:cNvSpPr>
            <a:spLocks noGrp="1"/>
          </p:cNvSpPr>
          <p:nvPr>
            <p:ph type="title"/>
          </p:nvPr>
        </p:nvSpPr>
        <p:spPr/>
        <p:txBody>
          <a:bodyPr/>
          <a:lstStyle/>
          <a:p>
            <a:r>
              <a:rPr lang="ro-RO"/>
              <a:t>Transformarea atributelor (8)</a:t>
            </a:r>
          </a:p>
        </p:txBody>
      </p:sp>
      <p:sp>
        <p:nvSpPr>
          <p:cNvPr id="3" name="Content Placeholder 2">
            <a:extLst>
              <a:ext uri="{FF2B5EF4-FFF2-40B4-BE49-F238E27FC236}">
                <a16:creationId xmlns:a16="http://schemas.microsoft.com/office/drawing/2014/main" id="{66046C76-BF09-3D42-9595-65155CD2FF34}"/>
              </a:ext>
            </a:extLst>
          </p:cNvPr>
          <p:cNvSpPr>
            <a:spLocks noGrp="1"/>
          </p:cNvSpPr>
          <p:nvPr>
            <p:ph idx="1"/>
          </p:nvPr>
        </p:nvSpPr>
        <p:spPr/>
        <p:txBody>
          <a:bodyPr>
            <a:normAutofit/>
          </a:bodyPr>
          <a:lstStyle/>
          <a:p>
            <a:pPr lvl="0"/>
            <a:endParaRPr lang="ro-RO"/>
          </a:p>
        </p:txBody>
      </p:sp>
      <p:sp>
        <p:nvSpPr>
          <p:cNvPr id="4" name="Rectangle 2">
            <a:extLst>
              <a:ext uri="{FF2B5EF4-FFF2-40B4-BE49-F238E27FC236}">
                <a16:creationId xmlns:a16="http://schemas.microsoft.com/office/drawing/2014/main" id="{4129D643-1530-5A45-8674-EC240C2F16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C522AF4A-776E-954C-B1DF-63DC90EDAA19}"/>
              </a:ext>
            </a:extLst>
          </p:cNvPr>
          <p:cNvGraphicFramePr>
            <a:graphicFrameLocks noChangeAspect="1"/>
          </p:cNvGraphicFramePr>
          <p:nvPr>
            <p:extLst>
              <p:ext uri="{D42A27DB-BD31-4B8C-83A1-F6EECF244321}">
                <p14:modId xmlns:p14="http://schemas.microsoft.com/office/powerpoint/2010/main" val="199457458"/>
              </p:ext>
            </p:extLst>
          </p:nvPr>
        </p:nvGraphicFramePr>
        <p:xfrm>
          <a:off x="2318193" y="2318195"/>
          <a:ext cx="7405353" cy="4398015"/>
        </p:xfrm>
        <a:graphic>
          <a:graphicData uri="http://schemas.openxmlformats.org/presentationml/2006/ole">
            <mc:AlternateContent>
              <mc:Choice xmlns:v="urn:schemas-microsoft-com:vml" Requires="v">
                <p:oleObj spid="_x0000_s1044" name="Picture" r:id="rId2" imgW="16205200" imgH="9639300" progId="Word.Picture.8">
                  <p:embed/>
                </p:oleObj>
              </mc:Choice>
              <mc:Fallback>
                <p:oleObj name="Picture" r:id="rId2" imgW="16205200" imgH="96393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318193" y="2318195"/>
                        <a:ext cx="7405353" cy="4398015"/>
                      </a:xfrm>
                      <a:prstGeom prst="rect">
                        <a:avLst/>
                      </a:prstGeom>
                      <a:noFill/>
                    </p:spPr>
                  </p:pic>
                </p:oleObj>
              </mc:Fallback>
            </mc:AlternateContent>
          </a:graphicData>
        </a:graphic>
      </p:graphicFrame>
    </p:spTree>
    <p:extLst>
      <p:ext uri="{BB962C8B-B14F-4D97-AF65-F5344CB8AC3E}">
        <p14:creationId xmlns:p14="http://schemas.microsoft.com/office/powerpoint/2010/main" val="690419403"/>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8BFD4C8-0D1A-4241-8844-C2D86AA628EA}"/>
              </a:ext>
            </a:extLst>
          </p:cNvPr>
          <p:cNvSpPr>
            <a:spLocks noGrp="1"/>
          </p:cNvSpPr>
          <p:nvPr>
            <p:ph type="title"/>
          </p:nvPr>
        </p:nvSpPr>
        <p:spPr/>
        <p:txBody>
          <a:bodyPr/>
          <a:lstStyle/>
          <a:p>
            <a:r>
              <a:rPr lang="ro-RO"/>
              <a:t>Diagrama logică a bazei de date</a:t>
            </a:r>
          </a:p>
        </p:txBody>
      </p:sp>
      <p:sp>
        <p:nvSpPr>
          <p:cNvPr id="3" name="Content Placeholder 2">
            <a:extLst>
              <a:ext uri="{FF2B5EF4-FFF2-40B4-BE49-F238E27FC236}">
                <a16:creationId xmlns:a16="http://schemas.microsoft.com/office/drawing/2014/main" id="{6A578427-0D5B-584C-AD21-8F9A09CF3234}"/>
              </a:ext>
            </a:extLst>
          </p:cNvPr>
          <p:cNvSpPr>
            <a:spLocks noGrp="1"/>
          </p:cNvSpPr>
          <p:nvPr>
            <p:ph idx="1"/>
          </p:nvPr>
        </p:nvSpPr>
        <p:spPr/>
        <p:txBody>
          <a:bodyPr/>
          <a:lstStyle/>
          <a:p>
            <a:endParaRPr lang="ro-RO"/>
          </a:p>
        </p:txBody>
      </p:sp>
      <p:sp>
        <p:nvSpPr>
          <p:cNvPr id="4" name="Rectangle 2">
            <a:extLst>
              <a:ext uri="{FF2B5EF4-FFF2-40B4-BE49-F238E27FC236}">
                <a16:creationId xmlns:a16="http://schemas.microsoft.com/office/drawing/2014/main" id="{ECE6A8DA-B9F8-CB44-B167-325A788503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aphicFrame>
        <p:nvGraphicFramePr>
          <p:cNvPr id="5" name="Object 4">
            <a:extLst>
              <a:ext uri="{FF2B5EF4-FFF2-40B4-BE49-F238E27FC236}">
                <a16:creationId xmlns:a16="http://schemas.microsoft.com/office/drawing/2014/main" id="{2492248D-09A6-944C-8D9B-1DDE71EC2299}"/>
              </a:ext>
            </a:extLst>
          </p:cNvPr>
          <p:cNvGraphicFramePr>
            <a:graphicFrameLocks noChangeAspect="1"/>
          </p:cNvGraphicFramePr>
          <p:nvPr>
            <p:extLst>
              <p:ext uri="{D42A27DB-BD31-4B8C-83A1-F6EECF244321}">
                <p14:modId xmlns:p14="http://schemas.microsoft.com/office/powerpoint/2010/main" val="447020621"/>
              </p:ext>
            </p:extLst>
          </p:nvPr>
        </p:nvGraphicFramePr>
        <p:xfrm>
          <a:off x="3863661" y="1339311"/>
          <a:ext cx="4433509" cy="6040284"/>
        </p:xfrm>
        <a:graphic>
          <a:graphicData uri="http://schemas.openxmlformats.org/presentationml/2006/ole">
            <mc:AlternateContent>
              <mc:Choice xmlns:v="urn:schemas-microsoft-com:vml" Requires="v">
                <p:oleObj spid="_x0000_s1045" name="Picture" r:id="rId2" imgW="17018000" imgH="23190200" progId="Word.Picture.8">
                  <p:embed/>
                </p:oleObj>
              </mc:Choice>
              <mc:Fallback>
                <p:oleObj name="Picture" r:id="rId2" imgW="17018000" imgH="23190200" progId="Word.Picture.8">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863661" y="1339311"/>
                        <a:ext cx="4433509" cy="6040284"/>
                      </a:xfrm>
                      <a:prstGeom prst="rect">
                        <a:avLst/>
                      </a:prstGeom>
                      <a:noFill/>
                    </p:spPr>
                  </p:pic>
                </p:oleObj>
              </mc:Fallback>
            </mc:AlternateContent>
          </a:graphicData>
        </a:graphic>
      </p:graphicFrame>
    </p:spTree>
    <p:extLst>
      <p:ext uri="{BB962C8B-B14F-4D97-AF65-F5344CB8AC3E}">
        <p14:creationId xmlns:p14="http://schemas.microsoft.com/office/powerpoint/2010/main" val="34779006"/>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BA99B41-54EF-A740-A56A-FC9B494D229A}"/>
              </a:ext>
            </a:extLst>
          </p:cNvPr>
          <p:cNvSpPr>
            <a:spLocks noGrp="1"/>
          </p:cNvSpPr>
          <p:nvPr>
            <p:ph type="ctrTitle"/>
          </p:nvPr>
        </p:nvSpPr>
        <p:spPr/>
        <p:txBody>
          <a:bodyPr/>
          <a:lstStyle/>
          <a:p>
            <a:r>
              <a:rPr lang="ro-RO"/>
              <a:t>Normalizarea</a:t>
            </a:r>
          </a:p>
        </p:txBody>
      </p:sp>
      <p:sp>
        <p:nvSpPr>
          <p:cNvPr id="3" name="Subtitle 2">
            <a:extLst>
              <a:ext uri="{FF2B5EF4-FFF2-40B4-BE49-F238E27FC236}">
                <a16:creationId xmlns:a16="http://schemas.microsoft.com/office/drawing/2014/main" id="{D7560A61-6E65-CF4A-91BF-6ED56E348799}"/>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673648565"/>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70D0ED4-92F6-C947-B7D6-C7FDBC5532B3}"/>
              </a:ext>
            </a:extLst>
          </p:cNvPr>
          <p:cNvSpPr>
            <a:spLocks noGrp="1"/>
          </p:cNvSpPr>
          <p:nvPr>
            <p:ph type="title"/>
          </p:nvPr>
        </p:nvSpPr>
        <p:spPr/>
        <p:txBody>
          <a:bodyPr/>
          <a:lstStyle/>
          <a:p>
            <a:r>
              <a:rPr lang="ro-RO"/>
              <a:t>Normalizarea</a:t>
            </a:r>
          </a:p>
        </p:txBody>
      </p:sp>
      <p:sp>
        <p:nvSpPr>
          <p:cNvPr id="3" name="Content Placeholder 2">
            <a:extLst>
              <a:ext uri="{FF2B5EF4-FFF2-40B4-BE49-F238E27FC236}">
                <a16:creationId xmlns:a16="http://schemas.microsoft.com/office/drawing/2014/main" id="{39E907F6-B58B-3345-95C3-4BD829D57FF9}"/>
              </a:ext>
            </a:extLst>
          </p:cNvPr>
          <p:cNvSpPr>
            <a:spLocks noGrp="1"/>
          </p:cNvSpPr>
          <p:nvPr>
            <p:ph idx="1"/>
          </p:nvPr>
        </p:nvSpPr>
        <p:spPr/>
        <p:txBody>
          <a:bodyPr/>
          <a:lstStyle/>
          <a:p>
            <a:r>
              <a:rPr lang="ro-RO"/>
              <a:t>Descompunerea unui tabel relaţional în mai multe tabele care satisfac anumite reguli şi care stochează aceleaşi date ca şi cel iniţial </a:t>
            </a:r>
          </a:p>
          <a:p>
            <a:r>
              <a:rPr lang="ro-RO" err="1"/>
              <a:t>Initial, tehnică de proiectare a unei baze de date relaţionale</a:t>
            </a:r>
            <a:endParaRPr lang="ro-RO"/>
          </a:p>
          <a:p>
            <a:r>
              <a:rPr lang="ro-RO"/>
              <a:t>Se foloseşte pentru a rafina designul logic al bazei de date </a:t>
            </a:r>
          </a:p>
          <a:p>
            <a:r>
              <a:rPr lang="ro-RO" err="1"/>
              <a:t>Stabileşte criteriile pe care trebuie să le îndeplinească un design corect al unei baze de date relaţionale.</a:t>
            </a:r>
          </a:p>
          <a:p>
            <a:endParaRPr lang="ro-RO"/>
          </a:p>
        </p:txBody>
      </p:sp>
    </p:spTree>
    <p:extLst>
      <p:ext uri="{BB962C8B-B14F-4D97-AF65-F5344CB8AC3E}">
        <p14:creationId xmlns:p14="http://schemas.microsoft.com/office/powerpoint/2010/main" val="3920510188"/>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044C2CF-5164-4D44-A2D1-D561DD7B15EE}"/>
              </a:ext>
            </a:extLst>
          </p:cNvPr>
          <p:cNvSpPr>
            <a:spLocks noGrp="1"/>
          </p:cNvSpPr>
          <p:nvPr>
            <p:ph type="title"/>
          </p:nvPr>
        </p:nvSpPr>
        <p:spPr/>
        <p:txBody>
          <a:bodyPr/>
          <a:lstStyle/>
          <a:p>
            <a:r>
              <a:rPr lang="ro-RO"/>
              <a:t>Exemplu</a:t>
            </a:r>
          </a:p>
        </p:txBody>
      </p:sp>
      <p:graphicFrame>
        <p:nvGraphicFramePr>
          <p:cNvPr id="4" name="Content Placeholder 3">
            <a:extLst>
              <a:ext uri="{FF2B5EF4-FFF2-40B4-BE49-F238E27FC236}">
                <a16:creationId xmlns:a16="http://schemas.microsoft.com/office/drawing/2014/main" id="{904A40CA-1B76-A14D-A0CF-7F905F2F91E8}"/>
              </a:ext>
            </a:extLst>
          </p:cNvPr>
          <p:cNvGraphicFramePr>
            <a:graphicFrameLocks noGrp="1"/>
          </p:cNvGraphicFramePr>
          <p:nvPr>
            <p:ph idx="1"/>
            <p:extLst>
              <p:ext uri="{D42A27DB-BD31-4B8C-83A1-F6EECF244321}">
                <p14:modId xmlns:p14="http://schemas.microsoft.com/office/powerpoint/2010/main" val="228381537"/>
              </p:ext>
            </p:extLst>
          </p:nvPr>
        </p:nvGraphicFramePr>
        <p:xfrm>
          <a:off x="1343892" y="2078182"/>
          <a:ext cx="10009906" cy="3629889"/>
        </p:xfrm>
        <a:graphic>
          <a:graphicData uri="http://schemas.openxmlformats.org/drawingml/2006/table">
            <a:tbl>
              <a:tblPr>
                <a:tableStyleId>{5C22544A-7EE6-4342-B048-85BDC9FD1C3A}</a:tableStyleId>
              </a:tblPr>
              <a:tblGrid>
                <a:gridCol w="828329">
                  <a:extLst>
                    <a:ext uri="{9D8B030D-6E8A-4147-A177-3AD203B41FA5}">
                      <a16:colId xmlns:a16="http://schemas.microsoft.com/office/drawing/2014/main" val="2011654347"/>
                    </a:ext>
                  </a:extLst>
                </a:gridCol>
                <a:gridCol w="1437663">
                  <a:extLst>
                    <a:ext uri="{9D8B030D-6E8A-4147-A177-3AD203B41FA5}">
                      <a16:colId xmlns:a16="http://schemas.microsoft.com/office/drawing/2014/main" val="1056033598"/>
                    </a:ext>
                  </a:extLst>
                </a:gridCol>
                <a:gridCol w="1155808">
                  <a:extLst>
                    <a:ext uri="{9D8B030D-6E8A-4147-A177-3AD203B41FA5}">
                      <a16:colId xmlns:a16="http://schemas.microsoft.com/office/drawing/2014/main" val="569817179"/>
                    </a:ext>
                  </a:extLst>
                </a:gridCol>
                <a:gridCol w="1155808">
                  <a:extLst>
                    <a:ext uri="{9D8B030D-6E8A-4147-A177-3AD203B41FA5}">
                      <a16:colId xmlns:a16="http://schemas.microsoft.com/office/drawing/2014/main" val="572681675"/>
                    </a:ext>
                  </a:extLst>
                </a:gridCol>
                <a:gridCol w="1155808">
                  <a:extLst>
                    <a:ext uri="{9D8B030D-6E8A-4147-A177-3AD203B41FA5}">
                      <a16:colId xmlns:a16="http://schemas.microsoft.com/office/drawing/2014/main" val="3972964490"/>
                    </a:ext>
                  </a:extLst>
                </a:gridCol>
                <a:gridCol w="861787">
                  <a:extLst>
                    <a:ext uri="{9D8B030D-6E8A-4147-A177-3AD203B41FA5}">
                      <a16:colId xmlns:a16="http://schemas.microsoft.com/office/drawing/2014/main" val="1857909221"/>
                    </a:ext>
                  </a:extLst>
                </a:gridCol>
                <a:gridCol w="1194335">
                  <a:extLst>
                    <a:ext uri="{9D8B030D-6E8A-4147-A177-3AD203B41FA5}">
                      <a16:colId xmlns:a16="http://schemas.microsoft.com/office/drawing/2014/main" val="2601791636"/>
                    </a:ext>
                  </a:extLst>
                </a:gridCol>
                <a:gridCol w="1110184">
                  <a:extLst>
                    <a:ext uri="{9D8B030D-6E8A-4147-A177-3AD203B41FA5}">
                      <a16:colId xmlns:a16="http://schemas.microsoft.com/office/drawing/2014/main" val="820513325"/>
                    </a:ext>
                  </a:extLst>
                </a:gridCol>
                <a:gridCol w="1110184">
                  <a:extLst>
                    <a:ext uri="{9D8B030D-6E8A-4147-A177-3AD203B41FA5}">
                      <a16:colId xmlns:a16="http://schemas.microsoft.com/office/drawing/2014/main" val="129382209"/>
                    </a:ext>
                  </a:extLst>
                </a:gridCol>
              </a:tblGrid>
              <a:tr h="806642">
                <a:tc>
                  <a:txBody>
                    <a:bodyPr vert="horz" wrap="square"/>
                    <a:lstStyle/>
                    <a:p>
                      <a:pPr algn="ctr">
                        <a:spcAft>
                          <a:spcPct val="0"/>
                        </a:spcAft>
                      </a:pPr>
                      <a:r>
                        <a:rPr lang="ro-RO" sz="1200">
                          <a:effectLst/>
                        </a:rPr>
                        <a:t>cod_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nr_</a:t>
                      </a:r>
                    </a:p>
                    <a:p>
                      <a:pPr algn="ctr">
                        <a:spcAft>
                          <a:spcPct val="0"/>
                        </a:spcAft>
                      </a:pPr>
                      <a:r>
                        <a:rPr lang="ro-RO" sz="1200">
                          <a:effectLst/>
                        </a:rPr>
                        <a:t>telefon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comandă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data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cost_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cantitate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39180882"/>
                  </a:ext>
                </a:extLst>
              </a:tr>
              <a:tr h="403321">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44765930"/>
                  </a:ext>
                </a:extLst>
              </a:tr>
              <a:tr h="403321">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1150341"/>
                  </a:ext>
                </a:extLst>
              </a:tr>
              <a:tr h="403321">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649823"/>
                  </a:ext>
                </a:extLst>
              </a:tr>
              <a:tr h="403321">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2796347"/>
                  </a:ext>
                </a:extLst>
              </a:tr>
              <a:tr h="403321">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pantaloni</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200.000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45797192"/>
                  </a:ext>
                </a:extLst>
              </a:tr>
              <a:tr h="403321">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6732364"/>
                  </a:ext>
                </a:extLst>
              </a:tr>
              <a:tr h="403321">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Georgescu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4555895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83598082"/>
                  </a:ext>
                </a:extLst>
              </a:tr>
            </a:tbl>
          </a:graphicData>
        </a:graphic>
      </p:graphicFrame>
      <p:sp>
        <p:nvSpPr>
          <p:cNvPr id="5" name="TextBox 4">
            <a:extLst>
              <a:ext uri="{FF2B5EF4-FFF2-40B4-BE49-F238E27FC236}">
                <a16:creationId xmlns:a16="http://schemas.microsoft.com/office/drawing/2014/main" id="{C009CC5F-AC92-8F41-97F5-C75FD4A5520F}"/>
              </a:ext>
            </a:extLst>
          </p:cNvPr>
          <p:cNvSpPr txBox="1"/>
          <p:nvPr/>
        </p:nvSpPr>
        <p:spPr>
          <a:xfrm>
            <a:off x="6303818" y="1482436"/>
            <a:ext cx="4779818"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Cheie primara: {</a:t>
            </a:r>
            <a:r>
              <a:rPr lang="ro-RO" u="sng" err="1"/>
              <a:t>cod_comandă</a:t>
            </a:r>
            <a:r>
              <a:rPr lang="ro-RO"/>
              <a:t>, </a:t>
            </a:r>
            <a:r>
              <a:rPr lang="ro-RO" u="sng" err="1"/>
              <a:t>cod_articol}</a:t>
            </a:r>
            <a:r>
              <a:rPr lang="ro-RO">
                <a:effectLst/>
              </a:rPr>
              <a:t> </a:t>
            </a:r>
            <a:endParaRPr lang="ro-RO"/>
          </a:p>
        </p:txBody>
      </p:sp>
    </p:spTree>
    <p:extLst>
      <p:ext uri="{BB962C8B-B14F-4D97-AF65-F5344CB8AC3E}">
        <p14:creationId xmlns:p14="http://schemas.microsoft.com/office/powerpoint/2010/main" val="3342697494"/>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694568D-E454-C74E-9A22-B0AE5F694A2D}"/>
              </a:ext>
            </a:extLst>
          </p:cNvPr>
          <p:cNvSpPr>
            <a:spLocks noGrp="1"/>
          </p:cNvSpPr>
          <p:nvPr>
            <p:ph type="title"/>
          </p:nvPr>
        </p:nvSpPr>
        <p:spPr/>
        <p:txBody>
          <a:bodyPr/>
          <a:lstStyle/>
          <a:p>
            <a:r>
              <a:rPr lang="ro-RO"/>
              <a:t>Dependenta functionala</a:t>
            </a:r>
            <a:endParaRPr lang="ro-RO"/>
          </a:p>
        </p:txBody>
      </p:sp>
      <p:sp>
        <p:nvSpPr>
          <p:cNvPr id="3" name="Content Placeholder 2">
            <a:extLst>
              <a:ext uri="{FF2B5EF4-FFF2-40B4-BE49-F238E27FC236}">
                <a16:creationId xmlns:a16="http://schemas.microsoft.com/office/drawing/2014/main" id="{686AA5A9-4C81-FE4A-936B-89246EC4E9FA}"/>
              </a:ext>
            </a:extLst>
          </p:cNvPr>
          <p:cNvSpPr>
            <a:spLocks noGrp="1"/>
          </p:cNvSpPr>
          <p:nvPr>
            <p:ph idx="1"/>
          </p:nvPr>
        </p:nvSpPr>
        <p:spPr/>
        <p:txBody>
          <a:bodyPr>
            <a:normAutofit fontScale="92500" lnSpcReduction="10000"/>
          </a:bodyPr>
          <a:lstStyle/>
          <a:p>
            <a:r>
              <a:rPr lang="ro-RO"/>
              <a:t>R un tabel, X şi Y două submulţimi de coloane ale lui R. </a:t>
            </a:r>
          </a:p>
          <a:p>
            <a:r>
              <a:rPr lang="ro-RO"/>
              <a:t>X </a:t>
            </a:r>
            <a:r>
              <a:rPr lang="ro-RO" i="1"/>
              <a:t>determină funcţional</a:t>
            </a:r>
            <a:r>
              <a:rPr lang="ro-RO"/>
              <a:t> pe Y (Y </a:t>
            </a:r>
            <a:r>
              <a:rPr lang="ro-RO" i="1"/>
              <a:t>depinde funcţional</a:t>
            </a:r>
            <a:r>
              <a:rPr lang="ro-RO"/>
              <a:t> de X) dacă nu există două rânduri în tabelul R care să aibă aceleaşi valori pentru coloanele din X şi să aibă valori diferite pentru cel puţin o coloană din Y. </a:t>
            </a:r>
          </a:p>
          <a:p>
            <a:r>
              <a:rPr lang="ro-RO"/>
              <a:t>O valoare a lui X determină în mod unic o valoare a lui Y </a:t>
            </a:r>
          </a:p>
          <a:p>
            <a:r>
              <a:rPr lang="ro-RO"/>
              <a:t>Oricare două rânduri din R care au aceeaşi valoare pentru X trebuie să ia aceeaşi valoare pentru Y. </a:t>
            </a:r>
          </a:p>
          <a:p>
            <a:r>
              <a:rPr lang="ro-RO" err="1"/>
              <a:t>Notaţie: X </a:t>
            </a:r>
            <a:r>
              <a:rPr lang="ro-RO">
                <a:sym typeface="Symbol" pitchFamily="2" charset="2"/>
              </a:rPr>
              <a:t></a:t>
            </a:r>
            <a:r>
              <a:rPr lang="ro-RO"/>
              <a:t> Y. </a:t>
            </a:r>
          </a:p>
          <a:p>
            <a:r>
              <a:rPr lang="ro-RO"/>
              <a:t>X - </a:t>
            </a:r>
            <a:r>
              <a:rPr lang="ro-RO" i="1"/>
              <a:t>determinant</a:t>
            </a:r>
            <a:r>
              <a:rPr lang="ro-RO"/>
              <a:t>, Y - </a:t>
            </a:r>
            <a:r>
              <a:rPr lang="ro-RO" i="1"/>
              <a:t>determinat</a:t>
            </a:r>
            <a:r>
              <a:rPr lang="ro-RO"/>
              <a:t>. </a:t>
            </a:r>
          </a:p>
          <a:p>
            <a:r>
              <a:rPr lang="ro-RO"/>
              <a:t>X </a:t>
            </a:r>
            <a:r>
              <a:rPr lang="ro-RO">
                <a:sym typeface="Symbol" pitchFamily="2" charset="2"/>
              </a:rPr>
              <a:t></a:t>
            </a:r>
            <a:r>
              <a:rPr lang="ro-RO"/>
              <a:t> Y este </a:t>
            </a:r>
            <a:r>
              <a:rPr lang="ro-RO" i="1"/>
              <a:t>trivială</a:t>
            </a:r>
            <a:r>
              <a:rPr lang="ro-RO"/>
              <a:t> dacă Y </a:t>
            </a:r>
            <a:r>
              <a:rPr lang="ro-RO">
                <a:sym typeface="Symbol" pitchFamily="2" charset="2"/>
              </a:rPr>
              <a:t></a:t>
            </a:r>
            <a:r>
              <a:rPr lang="ro-RO"/>
              <a:t> X</a:t>
            </a:r>
          </a:p>
          <a:p>
            <a:endParaRPr lang="ro-RO"/>
          </a:p>
        </p:txBody>
      </p:sp>
    </p:spTree>
    <p:extLst>
      <p:ext uri="{BB962C8B-B14F-4D97-AF65-F5344CB8AC3E}">
        <p14:creationId xmlns:p14="http://schemas.microsoft.com/office/powerpoint/2010/main" val="3565203481"/>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694568D-E454-C74E-9A22-B0AE5F694A2D}"/>
              </a:ext>
            </a:extLst>
          </p:cNvPr>
          <p:cNvSpPr>
            <a:spLocks noGrp="1"/>
          </p:cNvSpPr>
          <p:nvPr>
            <p:ph type="title"/>
          </p:nvPr>
        </p:nvSpPr>
        <p:spPr/>
        <p:txBody>
          <a:bodyPr/>
          <a:lstStyle/>
          <a:p>
            <a:r>
              <a:rPr lang="ro-RO"/>
              <a:t>Dependenta functionala: exemplu</a:t>
            </a:r>
          </a:p>
        </p:txBody>
      </p:sp>
      <p:sp>
        <p:nvSpPr>
          <p:cNvPr id="3" name="Content Placeholder 2">
            <a:extLst>
              <a:ext uri="{FF2B5EF4-FFF2-40B4-BE49-F238E27FC236}">
                <a16:creationId xmlns:a16="http://schemas.microsoft.com/office/drawing/2014/main" id="{686AA5A9-4C81-FE4A-936B-89246EC4E9FA}"/>
              </a:ext>
            </a:extLst>
          </p:cNvPr>
          <p:cNvSpPr>
            <a:spLocks noGrp="1"/>
          </p:cNvSpPr>
          <p:nvPr>
            <p:ph idx="1"/>
          </p:nvPr>
        </p:nvSpPr>
        <p:spPr/>
        <p:txBody>
          <a:bodyPr>
            <a:normAutofit/>
          </a:bodyPr>
          <a:lstStyle/>
          <a:p>
            <a:r>
              <a:rPr lang="ro-RO"/>
              <a:t>{cod_articol} </a:t>
            </a:r>
            <a:r>
              <a:rPr lang="ro-RO">
                <a:sym typeface="Symbol" pitchFamily="2" charset="2"/>
              </a:rPr>
              <a:t></a:t>
            </a:r>
            <a:r>
              <a:rPr lang="ro-RO"/>
              <a:t> {nume_articol, cost_articol}</a:t>
            </a:r>
          </a:p>
          <a:p>
            <a:r>
              <a:rPr lang="ro-RO"/>
              <a:t>{cod_comandă} </a:t>
            </a:r>
            <a:r>
              <a:rPr lang="ro-RO">
                <a:sym typeface="Symbol" pitchFamily="2" charset="2"/>
              </a:rPr>
              <a:t></a:t>
            </a:r>
            <a:r>
              <a:rPr lang="ro-RO"/>
              <a:t> {data, cod_client, nume_client, nr_telefon}</a:t>
            </a:r>
          </a:p>
          <a:p>
            <a:r>
              <a:rPr lang="ro-RO"/>
              <a:t>{cod_client} </a:t>
            </a:r>
            <a:r>
              <a:rPr lang="ro-RO">
                <a:sym typeface="Symbol" pitchFamily="2" charset="2"/>
              </a:rPr>
              <a:t></a:t>
            </a:r>
            <a:r>
              <a:rPr lang="ro-RO"/>
              <a:t> {nume_client, nr_telefon}</a:t>
            </a:r>
          </a:p>
          <a:p>
            <a:endParaRPr lang="ro-RO"/>
          </a:p>
          <a:p>
            <a:r>
              <a:rPr lang="ro-RO"/>
              <a:t>Obs: dependenţa {cod_comandă} </a:t>
            </a:r>
            <a:r>
              <a:rPr lang="ro-RO">
                <a:sym typeface="Symbol" pitchFamily="2" charset="2"/>
              </a:rPr>
              <a:t></a:t>
            </a:r>
            <a:r>
              <a:rPr lang="ro-RO"/>
              <a:t> {nume_client, nr_telefon} poate fi dedusă din </a:t>
            </a:r>
          </a:p>
          <a:p>
            <a:pPr lvl="1"/>
            <a:r>
              <a:rPr lang="ro-RO"/>
              <a:t>{cod_comandă} </a:t>
            </a:r>
            <a:r>
              <a:rPr lang="ro-RO">
                <a:sym typeface="Symbol" pitchFamily="2" charset="2"/>
              </a:rPr>
              <a:t></a:t>
            </a:r>
            <a:r>
              <a:rPr lang="ro-RO"/>
              <a:t> {cod_client} </a:t>
            </a:r>
          </a:p>
          <a:p>
            <a:pPr lvl="1"/>
            <a:r>
              <a:rPr lang="ro-RO"/>
              <a:t>{cod_client} </a:t>
            </a:r>
            <a:r>
              <a:rPr lang="ro-RO">
                <a:sym typeface="Symbol" pitchFamily="2" charset="2"/>
              </a:rPr>
              <a:t></a:t>
            </a:r>
            <a:r>
              <a:rPr lang="ro-RO"/>
              <a:t> {nume_client, nr_telefon}</a:t>
            </a:r>
          </a:p>
          <a:p>
            <a:endParaRPr lang="ro-RO"/>
          </a:p>
        </p:txBody>
      </p:sp>
    </p:spTree>
    <p:extLst>
      <p:ext uri="{BB962C8B-B14F-4D97-AF65-F5344CB8AC3E}">
        <p14:creationId xmlns:p14="http://schemas.microsoft.com/office/powerpoint/2010/main" val="1432941595"/>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08F6AD2-5441-4B4D-859D-7F2AB75628B6}"/>
              </a:ext>
            </a:extLst>
          </p:cNvPr>
          <p:cNvSpPr>
            <a:spLocks noGrp="1"/>
          </p:cNvSpPr>
          <p:nvPr>
            <p:ph type="title"/>
          </p:nvPr>
        </p:nvSpPr>
        <p:spPr/>
        <p:txBody>
          <a:bodyPr/>
          <a:lstStyle/>
          <a:p>
            <a:r>
              <a:rPr lang="ro-RO"/>
              <a:t>Deficiente</a:t>
            </a:r>
          </a:p>
        </p:txBody>
      </p:sp>
      <p:sp>
        <p:nvSpPr>
          <p:cNvPr id="3" name="Content Placeholder 2">
            <a:extLst>
              <a:ext uri="{FF2B5EF4-FFF2-40B4-BE49-F238E27FC236}">
                <a16:creationId xmlns:a16="http://schemas.microsoft.com/office/drawing/2014/main" id="{E87AB697-41B5-EA49-83DB-893486E16104}"/>
              </a:ext>
            </a:extLst>
          </p:cNvPr>
          <p:cNvSpPr>
            <a:spLocks noGrp="1"/>
          </p:cNvSpPr>
          <p:nvPr>
            <p:ph idx="1"/>
          </p:nvPr>
        </p:nvSpPr>
        <p:spPr/>
        <p:txBody>
          <a:bodyPr/>
          <a:lstStyle/>
          <a:p>
            <a:r>
              <a:rPr lang="ro-RO" err="1"/>
              <a:t>Redundanţă în date</a:t>
            </a:r>
          </a:p>
          <a:p>
            <a:r>
              <a:rPr lang="ro-RO"/>
              <a:t>Anomalii la actualizare</a:t>
            </a:r>
          </a:p>
          <a:p>
            <a:r>
              <a:rPr lang="ro-RO"/>
              <a:t>Cauzate de dependente functionale de non-cheie primara</a:t>
            </a:r>
          </a:p>
        </p:txBody>
      </p:sp>
    </p:spTree>
    <p:extLst>
      <p:ext uri="{BB962C8B-B14F-4D97-AF65-F5344CB8AC3E}">
        <p14:creationId xmlns:p14="http://schemas.microsoft.com/office/powerpoint/2010/main" val="3640164756"/>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65AC8B4-8754-784F-B9A6-4F3656EDC46A}"/>
              </a:ext>
            </a:extLst>
          </p:cNvPr>
          <p:cNvSpPr>
            <a:spLocks noGrp="1"/>
          </p:cNvSpPr>
          <p:nvPr>
            <p:ph type="title"/>
          </p:nvPr>
        </p:nvSpPr>
        <p:spPr/>
        <p:txBody>
          <a:bodyPr/>
          <a:lstStyle/>
          <a:p>
            <a:r>
              <a:rPr lang="ro-RO" err="1"/>
              <a:t>Redundanţă în date</a:t>
            </a:r>
          </a:p>
        </p:txBody>
      </p:sp>
      <p:sp>
        <p:nvSpPr>
          <p:cNvPr id="3" name="Content Placeholder 2">
            <a:extLst>
              <a:ext uri="{FF2B5EF4-FFF2-40B4-BE49-F238E27FC236}">
                <a16:creationId xmlns:a16="http://schemas.microsoft.com/office/drawing/2014/main" id="{785EA43D-DAF7-5945-89EE-5005DD147030}"/>
              </a:ext>
            </a:extLst>
          </p:cNvPr>
          <p:cNvSpPr>
            <a:spLocks noGrp="1"/>
          </p:cNvSpPr>
          <p:nvPr>
            <p:ph idx="1"/>
          </p:nvPr>
        </p:nvSpPr>
        <p:spPr/>
        <p:txBody>
          <a:bodyPr/>
          <a:lstStyle/>
          <a:p>
            <a:r>
              <a:rPr lang="ro-RO"/>
              <a:t>numele şi costul articolului cu codul P1 (P1, cămaşă, 100.000) sunt specificate de 3 ori </a:t>
            </a:r>
          </a:p>
          <a:p>
            <a:r>
              <a:rPr lang="ro-RO"/>
              <a:t>de 3 ori sunt specificate numele şi numărul de telefon ale clientului cu codul A1 (A1, Popescu, 3215576)</a:t>
            </a:r>
          </a:p>
          <a:p>
            <a:endParaRPr lang="ro-RO"/>
          </a:p>
        </p:txBody>
      </p:sp>
    </p:spTree>
    <p:extLst>
      <p:ext uri="{BB962C8B-B14F-4D97-AF65-F5344CB8AC3E}">
        <p14:creationId xmlns:p14="http://schemas.microsoft.com/office/powerpoint/2010/main" val="409930017"/>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0D0D244-A322-E84F-A968-7F4569597FDD}"/>
              </a:ext>
            </a:extLst>
          </p:cNvPr>
          <p:cNvSpPr>
            <a:spLocks noGrp="1"/>
          </p:cNvSpPr>
          <p:nvPr>
            <p:ph type="title"/>
          </p:nvPr>
        </p:nvSpPr>
        <p:spPr/>
        <p:txBody>
          <a:bodyPr/>
          <a:lstStyle/>
          <a:p>
            <a:r>
              <a:rPr lang="ro-RO"/>
              <a:t>Operatorii modelului relational</a:t>
            </a:r>
            <a:endParaRPr lang="ro-RO"/>
          </a:p>
        </p:txBody>
      </p:sp>
      <p:sp>
        <p:nvSpPr>
          <p:cNvPr id="3" name="Content Placeholder 2">
            <a:extLst>
              <a:ext uri="{FF2B5EF4-FFF2-40B4-BE49-F238E27FC236}">
                <a16:creationId xmlns:a16="http://schemas.microsoft.com/office/drawing/2014/main" id="{8B453D10-35BC-6344-8DE5-3FE370AD8E85}"/>
              </a:ext>
            </a:extLst>
          </p:cNvPr>
          <p:cNvSpPr>
            <a:spLocks noGrp="1"/>
          </p:cNvSpPr>
          <p:nvPr>
            <p:ph idx="1"/>
          </p:nvPr>
        </p:nvSpPr>
        <p:spPr/>
        <p:txBody>
          <a:bodyPr/>
          <a:lstStyle/>
          <a:p>
            <a:r>
              <a:rPr lang="ro-RO" err="1"/>
              <a:t>Opereaza pe relatii</a:t>
            </a:r>
            <a:endParaRPr lang="ro-RO"/>
          </a:p>
          <a:p>
            <a:r>
              <a:rPr lang="ro-RO"/>
              <a:t>Doua modele matematice</a:t>
            </a:r>
          </a:p>
          <a:p>
            <a:pPr lvl="1"/>
            <a:r>
              <a:rPr lang="ro-RO"/>
              <a:t>Algebra relationala</a:t>
            </a:r>
            <a:endParaRPr lang="ro-RO"/>
          </a:p>
          <a:p>
            <a:pPr lvl="1"/>
            <a:r>
              <a:rPr lang="ro-RO"/>
              <a:t>Calculul relational</a:t>
            </a:r>
            <a:endParaRPr lang="ro-RO"/>
          </a:p>
          <a:p>
            <a:r>
              <a:rPr lang="ro-RO"/>
              <a:t>Cele doua sunt echivalente matematic</a:t>
            </a:r>
          </a:p>
          <a:p>
            <a:endParaRPr lang="ro-RO"/>
          </a:p>
          <a:p>
            <a:r>
              <a:rPr lang="ro-RO"/>
              <a:t>SQL: bazat pe operatorii algebrei relationale</a:t>
            </a:r>
            <a:endParaRPr lang="ro-RO"/>
          </a:p>
        </p:txBody>
      </p:sp>
    </p:spTree>
    <p:extLst>
      <p:ext uri="{BB962C8B-B14F-4D97-AF65-F5344CB8AC3E}">
        <p14:creationId xmlns:p14="http://schemas.microsoft.com/office/powerpoint/2010/main" val="3204966603"/>
      </p:ext>
    </p:ext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AF6CC4A-BDA2-6442-98F4-557D89DDFFF3}"/>
              </a:ext>
            </a:extLst>
          </p:cNvPr>
          <p:cNvSpPr>
            <a:spLocks noGrp="1"/>
          </p:cNvSpPr>
          <p:nvPr>
            <p:ph type="title"/>
          </p:nvPr>
        </p:nvSpPr>
        <p:spPr/>
        <p:txBody>
          <a:bodyPr/>
          <a:lstStyle/>
          <a:p>
            <a:r>
              <a:rPr lang="ro-RO"/>
              <a:t>Anomalii la actualizare (1)</a:t>
            </a:r>
            <a:endParaRPr lang="ro-RO"/>
          </a:p>
        </p:txBody>
      </p:sp>
      <p:sp>
        <p:nvSpPr>
          <p:cNvPr id="3" name="Content Placeholder 2">
            <a:extLst>
              <a:ext uri="{FF2B5EF4-FFF2-40B4-BE49-F238E27FC236}">
                <a16:creationId xmlns:a16="http://schemas.microsoft.com/office/drawing/2014/main" id="{3B3A37E8-AFA7-2C46-8CEA-A653A679AE33}"/>
              </a:ext>
            </a:extLst>
          </p:cNvPr>
          <p:cNvSpPr>
            <a:spLocks noGrp="1"/>
          </p:cNvSpPr>
          <p:nvPr>
            <p:ph idx="1"/>
          </p:nvPr>
        </p:nvSpPr>
        <p:spPr/>
        <p:txBody>
          <a:bodyPr>
            <a:normAutofit/>
          </a:bodyPr>
          <a:lstStyle/>
          <a:p>
            <a:r>
              <a:rPr lang="ro-RO"/>
              <a:t>Anomalie la inserţie. </a:t>
            </a:r>
          </a:p>
          <a:p>
            <a:pPr lvl="1"/>
            <a:r>
              <a:rPr lang="ro-RO"/>
              <a:t>un nou articol nu poate fi inserat în tabelul VÂNZĂRI decât dacă există o comandă pentru acest articol</a:t>
            </a:r>
          </a:p>
          <a:p>
            <a:pPr lvl="1"/>
            <a:r>
              <a:rPr lang="ro-RO"/>
              <a:t>la fel pentru numele şi numărul de telefon unui nou client</a:t>
            </a:r>
          </a:p>
          <a:p>
            <a:r>
              <a:rPr lang="ro-RO"/>
              <a:t>Anomalie la ştergere. </a:t>
            </a:r>
          </a:p>
          <a:p>
            <a:pPr lvl="1"/>
            <a:r>
              <a:rPr lang="ro-RO" err="1"/>
              <a:t>Ştergând rândul corespunzător comenzii C2 si articolului P2 (pantaloni) se pierde şi informaţia referitoare la numele şi costul articolului respectiv. </a:t>
            </a:r>
          </a:p>
          <a:p>
            <a:pPr lvl="1"/>
            <a:r>
              <a:rPr lang="ro-RO"/>
              <a:t>La fel, dacă se şterge rândul pentru (C4, P1), se pierde informaţia referitoare la clientul cu codul A3.</a:t>
            </a:r>
          </a:p>
          <a:p>
            <a:endParaRPr lang="ro-RO"/>
          </a:p>
          <a:p>
            <a:endParaRPr lang="ro-RO"/>
          </a:p>
        </p:txBody>
      </p:sp>
    </p:spTree>
    <p:extLst>
      <p:ext uri="{BB962C8B-B14F-4D97-AF65-F5344CB8AC3E}">
        <p14:creationId xmlns:p14="http://schemas.microsoft.com/office/powerpoint/2010/main" val="3210164383"/>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AF6CC4A-BDA2-6442-98F4-557D89DDFFF3}"/>
              </a:ext>
            </a:extLst>
          </p:cNvPr>
          <p:cNvSpPr>
            <a:spLocks noGrp="1"/>
          </p:cNvSpPr>
          <p:nvPr>
            <p:ph type="title"/>
          </p:nvPr>
        </p:nvSpPr>
        <p:spPr/>
        <p:txBody>
          <a:bodyPr/>
          <a:lstStyle/>
          <a:p>
            <a:r>
              <a:rPr lang="ro-RO"/>
              <a:t>Anomalii la actualizare (2)</a:t>
            </a:r>
            <a:endParaRPr lang="ro-RO"/>
          </a:p>
        </p:txBody>
      </p:sp>
      <p:sp>
        <p:nvSpPr>
          <p:cNvPr id="3" name="Content Placeholder 2">
            <a:extLst>
              <a:ext uri="{FF2B5EF4-FFF2-40B4-BE49-F238E27FC236}">
                <a16:creationId xmlns:a16="http://schemas.microsoft.com/office/drawing/2014/main" id="{3B3A37E8-AFA7-2C46-8CEA-A653A679AE33}"/>
              </a:ext>
            </a:extLst>
          </p:cNvPr>
          <p:cNvSpPr>
            <a:spLocks noGrp="1"/>
          </p:cNvSpPr>
          <p:nvPr>
            <p:ph idx="1"/>
          </p:nvPr>
        </p:nvSpPr>
        <p:spPr/>
        <p:txBody>
          <a:bodyPr>
            <a:normAutofit/>
          </a:bodyPr>
          <a:lstStyle/>
          <a:p>
            <a:pPr lvl="0"/>
            <a:r>
              <a:rPr lang="ro-RO"/>
              <a:t>Anomalie la modificare</a:t>
            </a:r>
          </a:p>
          <a:p>
            <a:pPr lvl="1"/>
            <a:r>
              <a:rPr lang="ro-RO"/>
              <a:t>Presupunem schimbarea numelui articolului P1 din “cămaşă” in “bluză”. </a:t>
            </a:r>
          </a:p>
          <a:p>
            <a:pPr lvl="1"/>
            <a:r>
              <a:rPr lang="ro-RO"/>
              <a:t>Dacă modificarea respectivă se face doar pentru un rând al tabelului, atunci această modificare trebuie făcută în toate rândurile pentru care valoarea coloanei “cod_articol” este P1</a:t>
            </a:r>
          </a:p>
          <a:p>
            <a:pPr lvl="1"/>
            <a:r>
              <a:rPr lang="ro-RO"/>
              <a:t>La fel şi în cazul în care se modifică numărul de telefon sau numele unui client.</a:t>
            </a:r>
          </a:p>
          <a:p>
            <a:endParaRPr lang="ro-RO"/>
          </a:p>
          <a:p>
            <a:endParaRPr lang="ro-RO"/>
          </a:p>
        </p:txBody>
      </p:sp>
    </p:spTree>
    <p:extLst>
      <p:ext uri="{BB962C8B-B14F-4D97-AF65-F5344CB8AC3E}">
        <p14:creationId xmlns:p14="http://schemas.microsoft.com/office/powerpoint/2010/main" val="2914415014"/>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70A5377-6C4C-0F49-9DF9-FAAF7992C418}"/>
              </a:ext>
            </a:extLst>
          </p:cNvPr>
          <p:cNvSpPr>
            <a:spLocks noGrp="1"/>
          </p:cNvSpPr>
          <p:nvPr>
            <p:ph type="title"/>
          </p:nvPr>
        </p:nvSpPr>
        <p:spPr/>
        <p:txBody>
          <a:bodyPr/>
          <a:lstStyle/>
          <a:p>
            <a:r>
              <a:rPr lang="ro-RO" err="1"/>
              <a:t>Solutie</a:t>
            </a:r>
            <a:endParaRPr lang="ro-RO"/>
          </a:p>
        </p:txBody>
      </p:sp>
      <p:sp>
        <p:nvSpPr>
          <p:cNvPr id="3" name="Content Placeholder 2">
            <a:extLst>
              <a:ext uri="{FF2B5EF4-FFF2-40B4-BE49-F238E27FC236}">
                <a16:creationId xmlns:a16="http://schemas.microsoft.com/office/drawing/2014/main" id="{97487941-FE31-5342-96D3-2691594A1FF3}"/>
              </a:ext>
            </a:extLst>
          </p:cNvPr>
          <p:cNvSpPr>
            <a:spLocks noGrp="1"/>
          </p:cNvSpPr>
          <p:nvPr>
            <p:ph idx="1"/>
          </p:nvPr>
        </p:nvSpPr>
        <p:spPr/>
        <p:txBody>
          <a:bodyPr>
            <a:normAutofit/>
          </a:bodyPr>
          <a:lstStyle/>
          <a:p>
            <a:r>
              <a:rPr lang="ro-RO" err="1"/>
              <a:t>Redundanţa şi anomaliile sunt datorate dependenţelor pentru care determinantul nu este cheie a tabelului. </a:t>
            </a:r>
          </a:p>
          <a:p>
            <a:r>
              <a:rPr lang="ro-RO" i="1"/>
              <a:t>Normalizarea</a:t>
            </a:r>
            <a:r>
              <a:rPr lang="ro-RO"/>
              <a:t> este procesul reversibil de descompunere a unui tabel relaţional în tabele cu o structură mai simplă, </a:t>
            </a:r>
          </a:p>
          <a:p>
            <a:r>
              <a:rPr lang="ro-RO"/>
              <a:t>care are ca scop tocmai evitarea redundanţei datelor şi anomaliilor.</a:t>
            </a:r>
          </a:p>
          <a:p>
            <a:r>
              <a:rPr lang="ro-RO"/>
              <a:t>Procesul este </a:t>
            </a:r>
            <a:r>
              <a:rPr lang="ro-RO" i="1"/>
              <a:t>reversibil</a:t>
            </a:r>
            <a:r>
              <a:rPr lang="ro-RO"/>
              <a:t> - descompunerea se face </a:t>
            </a:r>
            <a:r>
              <a:rPr lang="ro-RO" i="1"/>
              <a:t>fără pierdere de informaţie: </a:t>
            </a:r>
            <a:r>
              <a:rPr lang="ro-RO"/>
              <a:t> tabelul iniţial poate fi reconstruit prin compunerea naturală pe atribute comune a tabelelor rezultate. </a:t>
            </a:r>
          </a:p>
        </p:txBody>
      </p:sp>
    </p:spTree>
    <p:extLst>
      <p:ext uri="{BB962C8B-B14F-4D97-AF65-F5344CB8AC3E}">
        <p14:creationId xmlns:p14="http://schemas.microsoft.com/office/powerpoint/2010/main" val="1614111071"/>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E7AF160-895D-D34C-8A0F-AA9DAB45D86E}"/>
              </a:ext>
            </a:extLst>
          </p:cNvPr>
          <p:cNvSpPr>
            <a:spLocks noGrp="1"/>
          </p:cNvSpPr>
          <p:nvPr>
            <p:ph type="title"/>
          </p:nvPr>
        </p:nvSpPr>
        <p:spPr/>
        <p:txBody>
          <a:bodyPr/>
          <a:lstStyle/>
          <a:p>
            <a:r>
              <a:rPr lang="ro-RO"/>
              <a:t>Forme normale</a:t>
            </a:r>
          </a:p>
        </p:txBody>
      </p:sp>
      <p:sp>
        <p:nvSpPr>
          <p:cNvPr id="3" name="Content Placeholder 2">
            <a:extLst>
              <a:ext uri="{FF2B5EF4-FFF2-40B4-BE49-F238E27FC236}">
                <a16:creationId xmlns:a16="http://schemas.microsoft.com/office/drawing/2014/main" id="{563773BF-C8B5-0C45-911D-494E7CB9DE80}"/>
              </a:ext>
            </a:extLst>
          </p:cNvPr>
          <p:cNvSpPr>
            <a:spLocks noGrp="1"/>
          </p:cNvSpPr>
          <p:nvPr>
            <p:ph idx="1"/>
          </p:nvPr>
        </p:nvSpPr>
        <p:spPr/>
        <p:txBody>
          <a:bodyPr/>
          <a:lstStyle/>
          <a:p>
            <a:r>
              <a:rPr lang="ro-RO"/>
              <a:t>Prima forma normala</a:t>
            </a:r>
          </a:p>
          <a:p>
            <a:r>
              <a:rPr lang="ro-RO"/>
              <a:t>A doua forma normala</a:t>
            </a:r>
          </a:p>
          <a:p>
            <a:r>
              <a:rPr lang="ro-RO"/>
              <a:t>A treia forma normala</a:t>
            </a:r>
          </a:p>
          <a:p>
            <a:r>
              <a:rPr lang="ro-RO"/>
              <a:t>Forma normala Boyce Codd</a:t>
            </a:r>
            <a:endParaRPr lang="ro-RO"/>
          </a:p>
          <a:p>
            <a:r>
              <a:rPr lang="ro-RO"/>
              <a:t>A patra forma normala</a:t>
            </a:r>
          </a:p>
          <a:p>
            <a:r>
              <a:rPr lang="ro-RO"/>
              <a:t>A cincea forma normala</a:t>
            </a:r>
          </a:p>
          <a:p>
            <a:endParaRPr lang="ro-RO"/>
          </a:p>
          <a:p>
            <a:endParaRPr lang="ro-RO"/>
          </a:p>
          <a:p>
            <a:endParaRPr lang="ro-RO"/>
          </a:p>
          <a:p>
            <a:endParaRPr lang="ro-RO"/>
          </a:p>
        </p:txBody>
      </p:sp>
    </p:spTree>
    <p:extLst>
      <p:ext uri="{BB962C8B-B14F-4D97-AF65-F5344CB8AC3E}">
        <p14:creationId xmlns:p14="http://schemas.microsoft.com/office/powerpoint/2010/main" val="3374573097"/>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330DB49-AFB8-1A46-8EF3-9053F32AA5BF}"/>
              </a:ext>
            </a:extLst>
          </p:cNvPr>
          <p:cNvSpPr>
            <a:spLocks noGrp="1"/>
          </p:cNvSpPr>
          <p:nvPr>
            <p:ph type="title"/>
          </p:nvPr>
        </p:nvSpPr>
        <p:spPr/>
        <p:txBody>
          <a:bodyPr>
            <a:normAutofit/>
          </a:bodyPr>
          <a:lstStyle/>
          <a:p>
            <a:r>
              <a:rPr lang="ro-RO"/>
              <a:t>Prima formă normală (1NF – First Normal Form) </a:t>
            </a:r>
          </a:p>
        </p:txBody>
      </p:sp>
      <p:sp>
        <p:nvSpPr>
          <p:cNvPr id="3" name="Content Placeholder 2">
            <a:extLst>
              <a:ext uri="{FF2B5EF4-FFF2-40B4-BE49-F238E27FC236}">
                <a16:creationId xmlns:a16="http://schemas.microsoft.com/office/drawing/2014/main" id="{A384E9D7-9B80-624F-9C2C-4E1F020F1DB6}"/>
              </a:ext>
            </a:extLst>
          </p:cNvPr>
          <p:cNvSpPr>
            <a:spLocks noGrp="1"/>
          </p:cNvSpPr>
          <p:nvPr>
            <p:ph idx="1"/>
          </p:nvPr>
        </p:nvSpPr>
        <p:spPr/>
        <p:txBody>
          <a:bodyPr/>
          <a:lstStyle/>
          <a:p>
            <a:r>
              <a:rPr lang="ro-RO"/>
              <a:t>Un tabel este în 1NF dacă fiecărei coloane îi corespunde o valoare indivizibilă (atomică), deci orice valoare nu poate să fie o mulţime sau un tuplu de valori. </a:t>
            </a:r>
          </a:p>
          <a:p>
            <a:r>
              <a:rPr lang="ro-RO"/>
              <a:t>Elimina </a:t>
            </a:r>
          </a:p>
          <a:p>
            <a:pPr lvl="1"/>
            <a:r>
              <a:rPr lang="ro-RO"/>
              <a:t>atributele compuse</a:t>
            </a:r>
          </a:p>
          <a:p>
            <a:pPr lvl="1"/>
            <a:r>
              <a:rPr lang="ro-RO"/>
              <a:t>atributele repetitive </a:t>
            </a:r>
          </a:p>
          <a:p>
            <a:r>
              <a:rPr lang="ro-RO"/>
              <a:t>Prima formă normală este o cerinţă minimală a tuturor sistemelor relaţionale. </a:t>
            </a:r>
          </a:p>
        </p:txBody>
      </p:sp>
    </p:spTree>
    <p:extLst>
      <p:ext uri="{BB962C8B-B14F-4D97-AF65-F5344CB8AC3E}">
        <p14:creationId xmlns:p14="http://schemas.microsoft.com/office/powerpoint/2010/main" val="2779210703"/>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5BDF332-14DB-3A49-82EB-120404B5BF71}"/>
              </a:ext>
            </a:extLst>
          </p:cNvPr>
          <p:cNvSpPr>
            <a:spLocks noGrp="1"/>
          </p:cNvSpPr>
          <p:nvPr>
            <p:ph type="title"/>
          </p:nvPr>
        </p:nvSpPr>
        <p:spPr/>
        <p:txBody>
          <a:bodyPr/>
          <a:lstStyle/>
          <a:p>
            <a:r>
              <a:rPr lang="ro-RO"/>
              <a:t>A doua formă normală (2NF– Second Normal Form) </a:t>
            </a:r>
          </a:p>
        </p:txBody>
      </p:sp>
      <p:sp>
        <p:nvSpPr>
          <p:cNvPr id="3" name="Content Placeholder 2">
            <a:extLst>
              <a:ext uri="{FF2B5EF4-FFF2-40B4-BE49-F238E27FC236}">
                <a16:creationId xmlns:a16="http://schemas.microsoft.com/office/drawing/2014/main" id="{AE81FEA5-2D9C-8240-AC08-9B65E5098C47}"/>
              </a:ext>
            </a:extLst>
          </p:cNvPr>
          <p:cNvSpPr>
            <a:spLocks noGrp="1"/>
          </p:cNvSpPr>
          <p:nvPr>
            <p:ph idx="1"/>
          </p:nvPr>
        </p:nvSpPr>
        <p:spPr/>
        <p:txBody>
          <a:bodyPr>
            <a:normAutofit lnSpcReduction="10000"/>
          </a:bodyPr>
          <a:lstStyle/>
          <a:p>
            <a:r>
              <a:rPr lang="ro-RO"/>
              <a:t>O dependenţă funcţională X </a:t>
            </a:r>
            <a:r>
              <a:rPr lang="ro-RO">
                <a:sym typeface="Symbol" pitchFamily="2" charset="2"/>
              </a:rPr>
              <a:t></a:t>
            </a:r>
            <a:r>
              <a:rPr lang="ro-RO"/>
              <a:t> Y se numeşte </a:t>
            </a:r>
            <a:r>
              <a:rPr lang="ro-RO" i="1"/>
              <a:t>totală</a:t>
            </a:r>
            <a:r>
              <a:rPr lang="ro-RO"/>
              <a:t> dacă pentru orice subset de coloane Z al lui X, Z </a:t>
            </a:r>
            <a:r>
              <a:rPr lang="ro-RO">
                <a:sym typeface="Symbol" pitchFamily="2" charset="2"/>
              </a:rPr>
              <a:t></a:t>
            </a:r>
            <a:r>
              <a:rPr lang="ro-RO"/>
              <a:t> X, dacă Z </a:t>
            </a:r>
            <a:r>
              <a:rPr lang="ro-RO">
                <a:sym typeface="Symbol" pitchFamily="2" charset="2"/>
              </a:rPr>
              <a:t></a:t>
            </a:r>
            <a:r>
              <a:rPr lang="ro-RO"/>
              <a:t> Y atunci Z = X. </a:t>
            </a:r>
          </a:p>
          <a:p>
            <a:r>
              <a:rPr lang="ro-RO"/>
              <a:t>Nu există nici un subset Z al lui X, Z </a:t>
            </a:r>
            <a:r>
              <a:rPr lang="ro-RO">
                <a:sym typeface="Symbol" pitchFamily="2" charset="2"/>
              </a:rPr>
              <a:t></a:t>
            </a:r>
            <a:r>
              <a:rPr lang="ro-RO"/>
              <a:t> X, pentru care Z </a:t>
            </a:r>
            <a:r>
              <a:rPr lang="ro-RO">
                <a:sym typeface="Symbol" pitchFamily="2" charset="2"/>
              </a:rPr>
              <a:t></a:t>
            </a:r>
            <a:r>
              <a:rPr lang="ro-RO"/>
              <a:t> Y. </a:t>
            </a:r>
          </a:p>
          <a:p>
            <a:r>
              <a:rPr lang="ro-RO"/>
              <a:t>O relaţie funcţională care nu este totală se numeşte </a:t>
            </a:r>
            <a:r>
              <a:rPr lang="ro-RO" i="1" err="1"/>
              <a:t>parţială</a:t>
            </a:r>
            <a:r>
              <a:rPr lang="ro-RO"/>
              <a:t>.</a:t>
            </a:r>
          </a:p>
          <a:p>
            <a:r>
              <a:rPr lang="ro-RO"/>
              <a:t>In tabelul VÂNZĂRI există redundanţă în date – e.g. (P1, cămaşă, 100.000) - datorată faptului că atributele “nume_articol” şi “cost_articol” nu depind de “cod_comandă”, care este o componentă a cheii primare a tabelului. </a:t>
            </a:r>
          </a:p>
          <a:p>
            <a:r>
              <a:rPr lang="ro-RO"/>
              <a:t>In tabelul VÂNZĂRI există o dependenţă parţială de cheia primară. </a:t>
            </a:r>
          </a:p>
          <a:p>
            <a:r>
              <a:rPr lang="ro-RO"/>
              <a:t>2NF elimina dependenţele funcţionale parţiale faţă de cheile tabelului </a:t>
            </a:r>
          </a:p>
          <a:p>
            <a:endParaRPr lang="ro-RO"/>
          </a:p>
        </p:txBody>
      </p:sp>
    </p:spTree>
    <p:extLst>
      <p:ext uri="{BB962C8B-B14F-4D97-AF65-F5344CB8AC3E}">
        <p14:creationId xmlns:p14="http://schemas.microsoft.com/office/powerpoint/2010/main" val="3905029906"/>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5BDF332-14DB-3A49-82EB-120404B5BF71}"/>
              </a:ext>
            </a:extLst>
          </p:cNvPr>
          <p:cNvSpPr>
            <a:spLocks noGrp="1"/>
          </p:cNvSpPr>
          <p:nvPr>
            <p:ph type="title"/>
          </p:nvPr>
        </p:nvSpPr>
        <p:spPr/>
        <p:txBody>
          <a:bodyPr/>
          <a:lstStyle/>
          <a:p>
            <a:r>
              <a:rPr lang="ro-RO"/>
              <a:t>A doua formă normală: definitie</a:t>
            </a:r>
            <a:endParaRPr lang="ro-RO"/>
          </a:p>
        </p:txBody>
      </p:sp>
      <p:sp>
        <p:nvSpPr>
          <p:cNvPr id="3" name="Content Placeholder 2">
            <a:extLst>
              <a:ext uri="{FF2B5EF4-FFF2-40B4-BE49-F238E27FC236}">
                <a16:creationId xmlns:a16="http://schemas.microsoft.com/office/drawing/2014/main" id="{AE81FEA5-2D9C-8240-AC08-9B65E5098C47}"/>
              </a:ext>
            </a:extLst>
          </p:cNvPr>
          <p:cNvSpPr>
            <a:spLocks noGrp="1"/>
          </p:cNvSpPr>
          <p:nvPr>
            <p:ph idx="1"/>
          </p:nvPr>
        </p:nvSpPr>
        <p:spPr/>
        <p:txBody>
          <a:bodyPr>
            <a:normAutofit/>
          </a:bodyPr>
          <a:lstStyle/>
          <a:p>
            <a:r>
              <a:rPr lang="ro-RO"/>
              <a:t>Un tabel R este în 2NF dacă şi numai dacă:</a:t>
            </a:r>
          </a:p>
          <a:p>
            <a:pPr lvl="0"/>
            <a:r>
              <a:rPr lang="ro-RO"/>
              <a:t>R este în 1NF</a:t>
            </a:r>
          </a:p>
          <a:p>
            <a:r>
              <a:rPr lang="ro-RO"/>
              <a:t>Orice coloană care depinde parţial de o cheie a lui R este inclusă în acea cheie </a:t>
            </a:r>
          </a:p>
          <a:p>
            <a:endParaRPr lang="ro-RO"/>
          </a:p>
          <a:p>
            <a:r>
              <a:rPr lang="ro-RO" err="1"/>
              <a:t>Observatie: un tabel care are cheia primară formată dintr-un singur atribut este automat în 2NF. </a:t>
            </a:r>
          </a:p>
        </p:txBody>
      </p:sp>
    </p:spTree>
    <p:extLst>
      <p:ext uri="{BB962C8B-B14F-4D97-AF65-F5344CB8AC3E}">
        <p14:creationId xmlns:p14="http://schemas.microsoft.com/office/powerpoint/2010/main" val="3365728233"/>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5BDF332-14DB-3A49-82EB-120404B5BF71}"/>
              </a:ext>
            </a:extLst>
          </p:cNvPr>
          <p:cNvSpPr>
            <a:spLocks noGrp="1"/>
          </p:cNvSpPr>
          <p:nvPr>
            <p:ph type="title"/>
          </p:nvPr>
        </p:nvSpPr>
        <p:spPr/>
        <p:txBody>
          <a:bodyPr/>
          <a:lstStyle/>
          <a:p>
            <a:r>
              <a:rPr lang="ro-RO"/>
              <a:t>A doua formă normală: descompunere</a:t>
            </a:r>
          </a:p>
        </p:txBody>
      </p:sp>
      <p:sp>
        <p:nvSpPr>
          <p:cNvPr id="3" name="Content Placeholder 2">
            <a:extLst>
              <a:ext uri="{FF2B5EF4-FFF2-40B4-BE49-F238E27FC236}">
                <a16:creationId xmlns:a16="http://schemas.microsoft.com/office/drawing/2014/main" id="{AE81FEA5-2D9C-8240-AC08-9B65E5098C47}"/>
              </a:ext>
            </a:extLst>
          </p:cNvPr>
          <p:cNvSpPr>
            <a:spLocks noGrp="1"/>
          </p:cNvSpPr>
          <p:nvPr>
            <p:ph idx="1"/>
          </p:nvPr>
        </p:nvSpPr>
        <p:spPr/>
        <p:txBody>
          <a:bodyPr>
            <a:normAutofit/>
          </a:bodyPr>
          <a:lstStyle/>
          <a:p>
            <a:r>
              <a:rPr lang="ro-RO"/>
              <a:t>Fie R(K1, K2, X, Y) un tabel relaţional unde K1, K2, X şi Y sunt submulţimi de coloane ale lui R astfel încât </a:t>
            </a:r>
          </a:p>
          <a:p>
            <a:pPr lvl="1"/>
            <a:r>
              <a:rPr lang="ro-RO"/>
              <a:t>K1 </a:t>
            </a:r>
            <a:r>
              <a:rPr lang="ro-RO">
                <a:sym typeface="Symbol" pitchFamily="2" charset="2"/>
              </a:rPr>
              <a:t></a:t>
            </a:r>
            <a:r>
              <a:rPr lang="ro-RO"/>
              <a:t> K2 este o cheie a lui R, </a:t>
            </a:r>
          </a:p>
          <a:p>
            <a:pPr lvl="1"/>
            <a:r>
              <a:rPr lang="ro-RO"/>
              <a:t>iar K1 </a:t>
            </a:r>
            <a:r>
              <a:rPr lang="ro-RO">
                <a:sym typeface="Symbol" pitchFamily="2" charset="2"/>
              </a:rPr>
              <a:t></a:t>
            </a:r>
            <a:r>
              <a:rPr lang="ro-RO"/>
              <a:t> X este o dependenţă funcţională totală. </a:t>
            </a:r>
          </a:p>
          <a:p>
            <a:r>
              <a:rPr lang="ro-RO"/>
              <a:t>Tabelul R poate fi descompus prin proiecţie în </a:t>
            </a:r>
          </a:p>
          <a:p>
            <a:pPr lvl="1"/>
            <a:r>
              <a:rPr lang="ro-RO"/>
              <a:t>R1(K1, K2, Y), având cheia K1 </a:t>
            </a:r>
            <a:r>
              <a:rPr lang="ro-RO">
                <a:sym typeface="Symbol" pitchFamily="2" charset="2"/>
              </a:rPr>
              <a:t></a:t>
            </a:r>
            <a:r>
              <a:rPr lang="ro-RO"/>
              <a:t> K2, şi </a:t>
            </a:r>
          </a:p>
          <a:p>
            <a:pPr lvl="1"/>
            <a:r>
              <a:rPr lang="ro-RO"/>
              <a:t>R2(K1, X), având cheia K1. </a:t>
            </a:r>
          </a:p>
        </p:txBody>
      </p:sp>
    </p:spTree>
    <p:extLst>
      <p:ext uri="{BB962C8B-B14F-4D97-AF65-F5344CB8AC3E}">
        <p14:creationId xmlns:p14="http://schemas.microsoft.com/office/powerpoint/2010/main" val="3988759335"/>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044C2CF-5164-4D44-A2D1-D561DD7B15EE}"/>
              </a:ext>
            </a:extLst>
          </p:cNvPr>
          <p:cNvSpPr>
            <a:spLocks noGrp="1"/>
          </p:cNvSpPr>
          <p:nvPr>
            <p:ph type="title"/>
          </p:nvPr>
        </p:nvSpPr>
        <p:spPr/>
        <p:txBody>
          <a:bodyPr/>
          <a:lstStyle/>
          <a:p>
            <a:r>
              <a:rPr lang="ro-RO"/>
              <a:t>A doua formă normală: exemplu</a:t>
            </a:r>
          </a:p>
        </p:txBody>
      </p:sp>
      <p:graphicFrame>
        <p:nvGraphicFramePr>
          <p:cNvPr id="4" name="Content Placeholder 3">
            <a:extLst>
              <a:ext uri="{FF2B5EF4-FFF2-40B4-BE49-F238E27FC236}">
                <a16:creationId xmlns:a16="http://schemas.microsoft.com/office/drawing/2014/main" id="{904A40CA-1B76-A14D-A0CF-7F905F2F91E8}"/>
              </a:ext>
            </a:extLst>
          </p:cNvPr>
          <p:cNvGraphicFramePr>
            <a:graphicFrameLocks noGrp="1"/>
          </p:cNvGraphicFramePr>
          <p:nvPr>
            <p:ph idx="1"/>
          </p:nvPr>
        </p:nvGraphicFramePr>
        <p:xfrm>
          <a:off x="1343892" y="2078182"/>
          <a:ext cx="10009906" cy="3629889"/>
        </p:xfrm>
        <a:graphic>
          <a:graphicData uri="http://schemas.openxmlformats.org/drawingml/2006/table">
            <a:tbl>
              <a:tblPr>
                <a:tableStyleId>{5C22544A-7EE6-4342-B048-85BDC9FD1C3A}</a:tableStyleId>
              </a:tblPr>
              <a:tblGrid>
                <a:gridCol w="828329">
                  <a:extLst>
                    <a:ext uri="{9D8B030D-6E8A-4147-A177-3AD203B41FA5}">
                      <a16:colId xmlns:a16="http://schemas.microsoft.com/office/drawing/2014/main" val="2011654347"/>
                    </a:ext>
                  </a:extLst>
                </a:gridCol>
                <a:gridCol w="1437663">
                  <a:extLst>
                    <a:ext uri="{9D8B030D-6E8A-4147-A177-3AD203B41FA5}">
                      <a16:colId xmlns:a16="http://schemas.microsoft.com/office/drawing/2014/main" val="1056033598"/>
                    </a:ext>
                  </a:extLst>
                </a:gridCol>
                <a:gridCol w="1155808">
                  <a:extLst>
                    <a:ext uri="{9D8B030D-6E8A-4147-A177-3AD203B41FA5}">
                      <a16:colId xmlns:a16="http://schemas.microsoft.com/office/drawing/2014/main" val="569817179"/>
                    </a:ext>
                  </a:extLst>
                </a:gridCol>
                <a:gridCol w="1155808">
                  <a:extLst>
                    <a:ext uri="{9D8B030D-6E8A-4147-A177-3AD203B41FA5}">
                      <a16:colId xmlns:a16="http://schemas.microsoft.com/office/drawing/2014/main" val="572681675"/>
                    </a:ext>
                  </a:extLst>
                </a:gridCol>
                <a:gridCol w="1155808">
                  <a:extLst>
                    <a:ext uri="{9D8B030D-6E8A-4147-A177-3AD203B41FA5}">
                      <a16:colId xmlns:a16="http://schemas.microsoft.com/office/drawing/2014/main" val="3972964490"/>
                    </a:ext>
                  </a:extLst>
                </a:gridCol>
                <a:gridCol w="861787">
                  <a:extLst>
                    <a:ext uri="{9D8B030D-6E8A-4147-A177-3AD203B41FA5}">
                      <a16:colId xmlns:a16="http://schemas.microsoft.com/office/drawing/2014/main" val="1857909221"/>
                    </a:ext>
                  </a:extLst>
                </a:gridCol>
                <a:gridCol w="1194335">
                  <a:extLst>
                    <a:ext uri="{9D8B030D-6E8A-4147-A177-3AD203B41FA5}">
                      <a16:colId xmlns:a16="http://schemas.microsoft.com/office/drawing/2014/main" val="2601791636"/>
                    </a:ext>
                  </a:extLst>
                </a:gridCol>
                <a:gridCol w="1110184">
                  <a:extLst>
                    <a:ext uri="{9D8B030D-6E8A-4147-A177-3AD203B41FA5}">
                      <a16:colId xmlns:a16="http://schemas.microsoft.com/office/drawing/2014/main" val="820513325"/>
                    </a:ext>
                  </a:extLst>
                </a:gridCol>
                <a:gridCol w="1110184">
                  <a:extLst>
                    <a:ext uri="{9D8B030D-6E8A-4147-A177-3AD203B41FA5}">
                      <a16:colId xmlns:a16="http://schemas.microsoft.com/office/drawing/2014/main" val="129382209"/>
                    </a:ext>
                  </a:extLst>
                </a:gridCol>
              </a:tblGrid>
              <a:tr h="806642">
                <a:tc>
                  <a:txBody>
                    <a:bodyPr vert="horz" wrap="square"/>
                    <a:lstStyle/>
                    <a:p>
                      <a:pPr algn="ctr">
                        <a:spcAft>
                          <a:spcPct val="0"/>
                        </a:spcAft>
                      </a:pPr>
                      <a:r>
                        <a:rPr lang="ro-RO" sz="1200">
                          <a:effectLst/>
                        </a:rPr>
                        <a:t>cod_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nr_</a:t>
                      </a:r>
                    </a:p>
                    <a:p>
                      <a:pPr algn="ctr">
                        <a:spcAft>
                          <a:spcPct val="0"/>
                        </a:spcAft>
                      </a:pPr>
                      <a:r>
                        <a:rPr lang="ro-RO" sz="1200">
                          <a:effectLst/>
                        </a:rPr>
                        <a:t>telefon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comandă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data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cost_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cantitate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39180882"/>
                  </a:ext>
                </a:extLst>
              </a:tr>
              <a:tr h="403321">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44765930"/>
                  </a:ext>
                </a:extLst>
              </a:tr>
              <a:tr h="403321">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1150341"/>
                  </a:ext>
                </a:extLst>
              </a:tr>
              <a:tr h="403321">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649823"/>
                  </a:ext>
                </a:extLst>
              </a:tr>
              <a:tr h="403321">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2796347"/>
                  </a:ext>
                </a:extLst>
              </a:tr>
              <a:tr h="403321">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pantaloni</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200.000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45797192"/>
                  </a:ext>
                </a:extLst>
              </a:tr>
              <a:tr h="403321">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6732364"/>
                  </a:ext>
                </a:extLst>
              </a:tr>
              <a:tr h="403321">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Georgescu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4555895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83598082"/>
                  </a:ext>
                </a:extLst>
              </a:tr>
            </a:tbl>
          </a:graphicData>
        </a:graphic>
      </p:graphicFrame>
      <p:sp>
        <p:nvSpPr>
          <p:cNvPr id="5" name="TextBox 4">
            <a:extLst>
              <a:ext uri="{FF2B5EF4-FFF2-40B4-BE49-F238E27FC236}">
                <a16:creationId xmlns:a16="http://schemas.microsoft.com/office/drawing/2014/main" id="{C009CC5F-AC92-8F41-97F5-C75FD4A5520F}"/>
              </a:ext>
            </a:extLst>
          </p:cNvPr>
          <p:cNvSpPr txBox="1"/>
          <p:nvPr/>
        </p:nvSpPr>
        <p:spPr>
          <a:xfrm>
            <a:off x="6303818" y="1482436"/>
            <a:ext cx="4779818" cy="369332"/>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Cheie primara: {</a:t>
            </a:r>
            <a:r>
              <a:rPr lang="ro-RO" u="sng" err="1"/>
              <a:t>cod_comandă</a:t>
            </a:r>
            <a:r>
              <a:rPr lang="ro-RO"/>
              <a:t>, </a:t>
            </a:r>
            <a:r>
              <a:rPr lang="ro-RO" u="sng" err="1"/>
              <a:t>cod_articol}</a:t>
            </a:r>
            <a:r>
              <a:rPr lang="ro-RO">
                <a:effectLst/>
              </a:rPr>
              <a:t> </a:t>
            </a:r>
            <a:endParaRPr lang="ro-RO"/>
          </a:p>
        </p:txBody>
      </p:sp>
    </p:spTree>
    <p:extLst>
      <p:ext uri="{BB962C8B-B14F-4D97-AF65-F5344CB8AC3E}">
        <p14:creationId xmlns:p14="http://schemas.microsoft.com/office/powerpoint/2010/main" val="2068995378"/>
      </p:ext>
    </p:ext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5BDF332-14DB-3A49-82EB-120404B5BF71}"/>
              </a:ext>
            </a:extLst>
          </p:cNvPr>
          <p:cNvSpPr>
            <a:spLocks noGrp="1"/>
          </p:cNvSpPr>
          <p:nvPr>
            <p:ph type="title"/>
          </p:nvPr>
        </p:nvSpPr>
        <p:spPr/>
        <p:txBody>
          <a:bodyPr/>
          <a:lstStyle/>
          <a:p>
            <a:r>
              <a:rPr lang="ro-RO"/>
              <a:t>A doua formă normală: exemplu</a:t>
            </a:r>
          </a:p>
        </p:txBody>
      </p:sp>
      <p:sp>
        <p:nvSpPr>
          <p:cNvPr id="3" name="Content Placeholder 2">
            <a:extLst>
              <a:ext uri="{FF2B5EF4-FFF2-40B4-BE49-F238E27FC236}">
                <a16:creationId xmlns:a16="http://schemas.microsoft.com/office/drawing/2014/main" id="{AE81FEA5-2D9C-8240-AC08-9B65E5098C47}"/>
              </a:ext>
            </a:extLst>
          </p:cNvPr>
          <p:cNvSpPr>
            <a:spLocks noGrp="1"/>
          </p:cNvSpPr>
          <p:nvPr>
            <p:ph idx="1"/>
          </p:nvPr>
        </p:nvSpPr>
        <p:spPr/>
        <p:txBody>
          <a:bodyPr>
            <a:normAutofit fontScale="92500" lnSpcReduction="20000"/>
          </a:bodyPr>
          <a:lstStyle/>
          <a:p>
            <a:r>
              <a:rPr lang="ro-RO"/>
              <a:t>VÂNZĂRI (cod_client, nume_client, nr_telefon, </a:t>
            </a:r>
            <a:r>
              <a:rPr lang="ro-RO" u="sng" err="1"/>
              <a:t>cod_comandă</a:t>
            </a:r>
            <a:r>
              <a:rPr lang="ro-RO"/>
              <a:t>, data, </a:t>
            </a:r>
            <a:r>
              <a:rPr lang="ro-RO" u="sng" err="1"/>
              <a:t>cod_articol</a:t>
            </a:r>
            <a:r>
              <a:rPr lang="ro-RO"/>
              <a:t>, nume_articol, cost_articol, cantitate)</a:t>
            </a:r>
          </a:p>
          <a:p>
            <a:r>
              <a:rPr lang="ro-RO"/>
              <a:t>Cheia primară este {cod_comandă, cod_articol}. </a:t>
            </a:r>
          </a:p>
          <a:p>
            <a:r>
              <a:rPr lang="ro-RO"/>
              <a:t>Dependente (totale)</a:t>
            </a:r>
          </a:p>
          <a:p>
            <a:pPr lvl="1"/>
            <a:r>
              <a:rPr lang="ro-RO"/>
              <a:t>{cod_comandă} </a:t>
            </a:r>
            <a:r>
              <a:rPr lang="ro-RO">
                <a:sym typeface="Symbol" pitchFamily="2" charset="2"/>
              </a:rPr>
              <a:t></a:t>
            </a:r>
            <a:r>
              <a:rPr lang="ro-RO"/>
              <a:t> {data, cod_client, nume_client, nr_telefon}</a:t>
            </a:r>
          </a:p>
          <a:p>
            <a:pPr lvl="1"/>
            <a:r>
              <a:rPr lang="ro-RO"/>
              <a:t>{cod_articol} </a:t>
            </a:r>
            <a:r>
              <a:rPr lang="ro-RO">
                <a:sym typeface="Symbol" pitchFamily="2" charset="2"/>
              </a:rPr>
              <a:t></a:t>
            </a:r>
            <a:r>
              <a:rPr lang="ro-RO"/>
              <a:t> {nume_articol, cost_articol}</a:t>
            </a:r>
          </a:p>
          <a:p>
            <a:r>
              <a:rPr lang="ro-RO"/>
              <a:t>Dependente partiale fata de cheia primară </a:t>
            </a:r>
          </a:p>
          <a:p>
            <a:r>
              <a:rPr lang="ro-RO"/>
              <a:t>Tabelul VÂNZĂRI va fi descompus în</a:t>
            </a:r>
          </a:p>
          <a:p>
            <a:pPr lvl="1"/>
            <a:r>
              <a:rPr lang="ro-RO"/>
              <a:t>VÂNZĂRI_2 (</a:t>
            </a:r>
            <a:r>
              <a:rPr lang="ro-RO" u="sng" err="1"/>
              <a:t>cod_comandă</a:t>
            </a:r>
            <a:r>
              <a:rPr lang="ro-RO"/>
              <a:t>, </a:t>
            </a:r>
            <a:r>
              <a:rPr lang="ro-RO" u="sng" err="1"/>
              <a:t>cod_articol</a:t>
            </a:r>
            <a:r>
              <a:rPr lang="ro-RO"/>
              <a:t>, cantitate)</a:t>
            </a:r>
          </a:p>
          <a:p>
            <a:pPr lvl="1"/>
            <a:r>
              <a:rPr lang="ro-RO"/>
              <a:t>COMANDA_2 (</a:t>
            </a:r>
            <a:r>
              <a:rPr lang="ro-RO" u="sng" err="1"/>
              <a:t>cod_comandă</a:t>
            </a:r>
            <a:r>
              <a:rPr lang="ro-RO"/>
              <a:t>, data, cod_client, nume_client, nr_telefon)</a:t>
            </a:r>
          </a:p>
          <a:p>
            <a:pPr lvl="1"/>
            <a:r>
              <a:rPr lang="ro-RO"/>
              <a:t>ARTICOL (</a:t>
            </a:r>
            <a:r>
              <a:rPr lang="ro-RO" u="sng" err="1"/>
              <a:t>cod_articol</a:t>
            </a:r>
            <a:r>
              <a:rPr lang="ro-RO"/>
              <a:t>, nume_articol, cost_articol)</a:t>
            </a:r>
          </a:p>
          <a:p>
            <a:r>
              <a:rPr lang="ro-RO"/>
              <a:t>Toate sunt în 2NF.</a:t>
            </a:r>
          </a:p>
        </p:txBody>
      </p:sp>
    </p:spTree>
    <p:extLst>
      <p:ext uri="{BB962C8B-B14F-4D97-AF65-F5344CB8AC3E}">
        <p14:creationId xmlns:p14="http://schemas.microsoft.com/office/powerpoint/2010/main" val="982657548"/>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6FD9FDA-F69D-AF42-82B4-01D38D75745C}"/>
              </a:ext>
            </a:extLst>
          </p:cNvPr>
          <p:cNvSpPr>
            <a:spLocks noGrp="1"/>
          </p:cNvSpPr>
          <p:nvPr>
            <p:ph type="title"/>
          </p:nvPr>
        </p:nvSpPr>
        <p:spPr/>
        <p:txBody>
          <a:bodyPr/>
          <a:lstStyle/>
          <a:p>
            <a:r>
              <a:rPr lang="ro-RO"/>
              <a:t>Algebra relationala</a:t>
            </a:r>
            <a:endParaRPr lang="ro-RO"/>
          </a:p>
        </p:txBody>
      </p:sp>
      <p:sp>
        <p:nvSpPr>
          <p:cNvPr id="3" name="Content Placeholder 2">
            <a:extLst>
              <a:ext uri="{FF2B5EF4-FFF2-40B4-BE49-F238E27FC236}">
                <a16:creationId xmlns:a16="http://schemas.microsoft.com/office/drawing/2014/main" id="{D02C614B-AF10-2945-9FC2-726BFF25E460}"/>
              </a:ext>
            </a:extLst>
          </p:cNvPr>
          <p:cNvSpPr>
            <a:spLocks noGrp="1"/>
          </p:cNvSpPr>
          <p:nvPr>
            <p:ph idx="1"/>
          </p:nvPr>
        </p:nvSpPr>
        <p:spPr/>
        <p:txBody>
          <a:bodyPr/>
          <a:lstStyle/>
          <a:p>
            <a:r>
              <a:rPr lang="ro-RO"/>
              <a:t>Project</a:t>
            </a:r>
          </a:p>
          <a:p>
            <a:r>
              <a:rPr lang="ro-RO"/>
              <a:t>Select</a:t>
            </a:r>
          </a:p>
          <a:p>
            <a:r>
              <a:rPr lang="ro-RO"/>
              <a:t>Product</a:t>
            </a:r>
          </a:p>
          <a:p>
            <a:r>
              <a:rPr lang="ro-RO"/>
              <a:t>Union</a:t>
            </a:r>
          </a:p>
          <a:p>
            <a:r>
              <a:rPr lang="ro-RO" err="1"/>
              <a:t>Difference</a:t>
            </a:r>
            <a:endParaRPr lang="ro-RO"/>
          </a:p>
          <a:p>
            <a:r>
              <a:rPr lang="ro-RO" err="1"/>
              <a:t>Intersect</a:t>
            </a:r>
            <a:endParaRPr lang="ro-RO"/>
          </a:p>
          <a:p>
            <a:r>
              <a:rPr lang="ro-RO"/>
              <a:t>Division</a:t>
            </a:r>
          </a:p>
          <a:p>
            <a:r>
              <a:rPr lang="ro-RO" err="1"/>
              <a:t>Join (theta, natural, semi-join, outer-join)</a:t>
            </a:r>
          </a:p>
        </p:txBody>
      </p:sp>
    </p:spTree>
    <p:extLst>
      <p:ext uri="{BB962C8B-B14F-4D97-AF65-F5344CB8AC3E}">
        <p14:creationId xmlns:p14="http://schemas.microsoft.com/office/powerpoint/2010/main" val="3900454708"/>
      </p:ext>
    </p:extLst>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5BDF332-14DB-3A49-82EB-120404B5BF71}"/>
              </a:ext>
            </a:extLst>
          </p:cNvPr>
          <p:cNvSpPr>
            <a:spLocks noGrp="1"/>
          </p:cNvSpPr>
          <p:nvPr>
            <p:ph type="title"/>
          </p:nvPr>
        </p:nvSpPr>
        <p:spPr/>
        <p:txBody>
          <a:bodyPr/>
          <a:lstStyle/>
          <a:p>
            <a:r>
              <a:rPr lang="ro-RO"/>
              <a:t>A doua formă normală: exemplu</a:t>
            </a:r>
          </a:p>
        </p:txBody>
      </p:sp>
      <p:graphicFrame>
        <p:nvGraphicFramePr>
          <p:cNvPr id="4" name="Content Placeholder 3">
            <a:extLst>
              <a:ext uri="{FF2B5EF4-FFF2-40B4-BE49-F238E27FC236}">
                <a16:creationId xmlns:a16="http://schemas.microsoft.com/office/drawing/2014/main" id="{EFF5A075-B8BC-FE42-9CD6-AE0EC03DDAAC}"/>
              </a:ext>
            </a:extLst>
          </p:cNvPr>
          <p:cNvGraphicFramePr>
            <a:graphicFrameLocks noGrp="1"/>
          </p:cNvGraphicFramePr>
          <p:nvPr>
            <p:ph idx="1"/>
            <p:extLst>
              <p:ext uri="{D42A27DB-BD31-4B8C-83A1-F6EECF244321}">
                <p14:modId xmlns:p14="http://schemas.microsoft.com/office/powerpoint/2010/main" val="3120409827"/>
              </p:ext>
            </p:extLst>
          </p:nvPr>
        </p:nvGraphicFramePr>
        <p:xfrm>
          <a:off x="1084836" y="1626319"/>
          <a:ext cx="2905272" cy="2516192"/>
        </p:xfrm>
        <a:graphic>
          <a:graphicData uri="http://schemas.openxmlformats.org/drawingml/2006/table">
            <a:tbl>
              <a:tblPr>
                <a:tableStyleId>{5C22544A-7EE6-4342-B048-85BDC9FD1C3A}</a:tableStyleId>
              </a:tblPr>
              <a:tblGrid>
                <a:gridCol w="1073585">
                  <a:extLst>
                    <a:ext uri="{9D8B030D-6E8A-4147-A177-3AD203B41FA5}">
                      <a16:colId xmlns:a16="http://schemas.microsoft.com/office/drawing/2014/main" val="3666159097"/>
                    </a:ext>
                  </a:extLst>
                </a:gridCol>
                <a:gridCol w="800480">
                  <a:extLst>
                    <a:ext uri="{9D8B030D-6E8A-4147-A177-3AD203B41FA5}">
                      <a16:colId xmlns:a16="http://schemas.microsoft.com/office/drawing/2014/main" val="695084020"/>
                    </a:ext>
                  </a:extLst>
                </a:gridCol>
                <a:gridCol w="1031207">
                  <a:extLst>
                    <a:ext uri="{9D8B030D-6E8A-4147-A177-3AD203B41FA5}">
                      <a16:colId xmlns:a16="http://schemas.microsoft.com/office/drawing/2014/main" val="2316783876"/>
                    </a:ext>
                  </a:extLst>
                </a:gridCol>
              </a:tblGrid>
              <a:tr h="559153">
                <a:tc>
                  <a:txBody>
                    <a:bodyPr vert="horz" wrap="square"/>
                    <a:lstStyle/>
                    <a:p>
                      <a:pPr algn="ctr">
                        <a:spcAft>
                          <a:spcPct val="0"/>
                        </a:spcAft>
                      </a:pPr>
                      <a:r>
                        <a:rPr lang="ro-RO" sz="1200">
                          <a:effectLst/>
                        </a:rPr>
                        <a:t>cod_</a:t>
                      </a:r>
                    </a:p>
                    <a:p>
                      <a:pPr algn="ctr">
                        <a:spcAft>
                          <a:spcPct val="0"/>
                        </a:spcAft>
                      </a:pPr>
                      <a:r>
                        <a:rPr lang="ro-RO" sz="1200">
                          <a:effectLst/>
                        </a:rPr>
                        <a:t>comandă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cantitate</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88686920"/>
                  </a:ext>
                </a:extLst>
              </a:tr>
              <a:tr h="279577">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7363057"/>
                  </a:ext>
                </a:extLst>
              </a:tr>
              <a:tr h="279577">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39294409"/>
                  </a:ext>
                </a:extLst>
              </a:tr>
              <a:tr h="279577">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21359247"/>
                  </a:ext>
                </a:extLst>
              </a:tr>
              <a:tr h="279577">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2217778"/>
                  </a:ext>
                </a:extLst>
              </a:tr>
              <a:tr h="279577">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2375294"/>
                  </a:ext>
                </a:extLst>
              </a:tr>
              <a:tr h="279577">
                <a:tc>
                  <a:txBody>
                    <a:bodyPr vert="horz" wrap="square"/>
                    <a:lstStyle/>
                    <a:p>
                      <a:pPr algn="ctr">
                        <a:spcAft>
                          <a:spcPct val="0"/>
                        </a:spcAft>
                      </a:pPr>
                      <a:r>
                        <a:rPr lang="ro-RO" sz="1200">
                          <a:effectLst/>
                        </a:rPr>
                        <a:t>C3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3</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88155993"/>
                  </a:ext>
                </a:extLst>
              </a:tr>
              <a:tr h="279577">
                <a:tc>
                  <a:txBody>
                    <a:bodyPr vert="horz" wrap="square"/>
                    <a:lstStyle/>
                    <a:p>
                      <a:pPr algn="ctr">
                        <a:spcAft>
                          <a:spcPct val="0"/>
                        </a:spcAft>
                      </a:pPr>
                      <a:r>
                        <a:rPr lang="ro-RO" sz="1200">
                          <a:effectLst/>
                        </a:rPr>
                        <a:t>C4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27398037"/>
                  </a:ext>
                </a:extLst>
              </a:tr>
            </a:tbl>
          </a:graphicData>
        </a:graphic>
      </p:graphicFrame>
      <p:sp>
        <p:nvSpPr>
          <p:cNvPr id="5" name="Rectangle 1">
            <a:extLst>
              <a:ext uri="{FF2B5EF4-FFF2-40B4-BE49-F238E27FC236}">
                <a16:creationId xmlns:a16="http://schemas.microsoft.com/office/drawing/2014/main" id="{6CE0A2B8-0BC4-5241-99CA-9EA3478381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ro-RO" altLang="ro-RO" sz="1200" b="0" i="0" u="none" strike="noStrike" cap="none" normalizeH="0" baseline="0">
                <a:ln>
                  <a:noFill/>
                </a:ln>
                <a:solidFill>
                  <a:schemeClr val="tx1"/>
                </a:solidFill>
                <a:effectLst/>
                <a:latin typeface="Arial" pitchFamily="34" charset="0"/>
                <a:ea typeface="Times New Roman" panose="02020603050405020304" pitchFamily="18" charset="0"/>
              </a:rPr>
              <a:t>VÂNZĂRI_2</a:t>
            </a:r>
            <a:endParaRPr kumimoji="0" lang="ro-RO" altLang="ro-RO" sz="1800" b="0" i="0" u="none" strike="noStrike" cap="none" normalizeH="0" baseline="0">
              <a:ln>
                <a:noFill/>
              </a:ln>
              <a:solidFill>
                <a:schemeClr val="tx1"/>
              </a:solidFill>
              <a:effectLst/>
              <a:latin typeface="Arial" pitchFamily="34" charset="0"/>
            </a:endParaRPr>
          </a:p>
        </p:txBody>
      </p:sp>
      <p:graphicFrame>
        <p:nvGraphicFramePr>
          <p:cNvPr id="8" name="Table 7">
            <a:extLst>
              <a:ext uri="{FF2B5EF4-FFF2-40B4-BE49-F238E27FC236}">
                <a16:creationId xmlns:a16="http://schemas.microsoft.com/office/drawing/2014/main" id="{D7A6C851-95D6-0149-B584-170A3DCB63B1}"/>
              </a:ext>
            </a:extLst>
          </p:cNvPr>
          <p:cNvGraphicFramePr>
            <a:graphicFrameLocks noGrp="1"/>
          </p:cNvGraphicFramePr>
          <p:nvPr>
            <p:extLst>
              <p:ext uri="{D42A27DB-BD31-4B8C-83A1-F6EECF244321}">
                <p14:modId xmlns:p14="http://schemas.microsoft.com/office/powerpoint/2010/main" val="4228996162"/>
              </p:ext>
            </p:extLst>
          </p:nvPr>
        </p:nvGraphicFramePr>
        <p:xfrm>
          <a:off x="5320145" y="1626319"/>
          <a:ext cx="4765963" cy="2045137"/>
        </p:xfrm>
        <a:graphic>
          <a:graphicData uri="http://schemas.openxmlformats.org/drawingml/2006/table">
            <a:tbl>
              <a:tblPr>
                <a:tableStyleId>{5C22544A-7EE6-4342-B048-85BDC9FD1C3A}</a:tableStyleId>
              </a:tblPr>
              <a:tblGrid>
                <a:gridCol w="994789">
                  <a:extLst>
                    <a:ext uri="{9D8B030D-6E8A-4147-A177-3AD203B41FA5}">
                      <a16:colId xmlns:a16="http://schemas.microsoft.com/office/drawing/2014/main" val="556360547"/>
                    </a:ext>
                  </a:extLst>
                </a:gridCol>
                <a:gridCol w="682403">
                  <a:extLst>
                    <a:ext uri="{9D8B030D-6E8A-4147-A177-3AD203B41FA5}">
                      <a16:colId xmlns:a16="http://schemas.microsoft.com/office/drawing/2014/main" val="593364785"/>
                    </a:ext>
                  </a:extLst>
                </a:gridCol>
                <a:gridCol w="1184391">
                  <a:extLst>
                    <a:ext uri="{9D8B030D-6E8A-4147-A177-3AD203B41FA5}">
                      <a16:colId xmlns:a16="http://schemas.microsoft.com/office/drawing/2014/main" val="1264040948"/>
                    </a:ext>
                  </a:extLst>
                </a:gridCol>
                <a:gridCol w="952190">
                  <a:extLst>
                    <a:ext uri="{9D8B030D-6E8A-4147-A177-3AD203B41FA5}">
                      <a16:colId xmlns:a16="http://schemas.microsoft.com/office/drawing/2014/main" val="2432802170"/>
                    </a:ext>
                  </a:extLst>
                </a:gridCol>
                <a:gridCol w="952190">
                  <a:extLst>
                    <a:ext uri="{9D8B030D-6E8A-4147-A177-3AD203B41FA5}">
                      <a16:colId xmlns:a16="http://schemas.microsoft.com/office/drawing/2014/main" val="781113366"/>
                    </a:ext>
                  </a:extLst>
                </a:gridCol>
              </a:tblGrid>
              <a:tr h="681713">
                <a:tc>
                  <a:txBody>
                    <a:bodyPr vert="horz" wrap="square"/>
                    <a:lstStyle/>
                    <a:p>
                      <a:pPr algn="ctr">
                        <a:spcAft>
                          <a:spcPct val="0"/>
                        </a:spcAft>
                      </a:pPr>
                      <a:r>
                        <a:rPr lang="ro-RO" sz="1200">
                          <a:effectLst/>
                        </a:rPr>
                        <a:t>cod_</a:t>
                      </a:r>
                    </a:p>
                    <a:p>
                      <a:pPr algn="ctr">
                        <a:spcAft>
                          <a:spcPct val="0"/>
                        </a:spcAft>
                      </a:pPr>
                      <a:r>
                        <a:rPr lang="ro-RO" sz="1200">
                          <a:effectLst/>
                        </a:rPr>
                        <a:t>comandă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nr_</a:t>
                      </a:r>
                    </a:p>
                    <a:p>
                      <a:pPr algn="ctr">
                        <a:spcAft>
                          <a:spcPct val="0"/>
                        </a:spcAft>
                      </a:pPr>
                      <a:r>
                        <a:rPr lang="ro-RO" sz="1200">
                          <a:effectLst/>
                        </a:rPr>
                        <a:t>telefon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data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89250330"/>
                  </a:ext>
                </a:extLst>
              </a:tr>
              <a:tr h="340856">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92882318"/>
                  </a:ext>
                </a:extLst>
              </a:tr>
              <a:tr h="340856">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86483236"/>
                  </a:ext>
                </a:extLst>
              </a:tr>
              <a:tr h="340856">
                <a:tc>
                  <a:txBody>
                    <a:bodyPr vert="horz" wrap="square"/>
                    <a:lstStyle/>
                    <a:p>
                      <a:pPr algn="ctr">
                        <a:spcAft>
                          <a:spcPct val="0"/>
                        </a:spcAft>
                      </a:pPr>
                      <a:r>
                        <a:rPr lang="ro-RO" sz="1200">
                          <a:effectLst/>
                        </a:rPr>
                        <a:t>C3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8789247"/>
                  </a:ext>
                </a:extLst>
              </a:tr>
              <a:tr h="340856">
                <a:tc>
                  <a:txBody>
                    <a:bodyPr vert="horz" wrap="square"/>
                    <a:lstStyle/>
                    <a:p>
                      <a:pPr algn="ctr">
                        <a:spcAft>
                          <a:spcPct val="0"/>
                        </a:spcAft>
                      </a:pPr>
                      <a:r>
                        <a:rPr lang="ro-RO" sz="1200">
                          <a:effectLst/>
                        </a:rPr>
                        <a:t>C4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Georgescu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4555895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6889894"/>
                  </a:ext>
                </a:extLst>
              </a:tr>
            </a:tbl>
          </a:graphicData>
        </a:graphic>
      </p:graphicFrame>
      <p:graphicFrame>
        <p:nvGraphicFramePr>
          <p:cNvPr id="10" name="Table 9">
            <a:extLst>
              <a:ext uri="{FF2B5EF4-FFF2-40B4-BE49-F238E27FC236}">
                <a16:creationId xmlns:a16="http://schemas.microsoft.com/office/drawing/2014/main" id="{8EA14210-D0C6-8344-A28C-2B69DEAAB599}"/>
              </a:ext>
            </a:extLst>
          </p:cNvPr>
          <p:cNvGraphicFramePr>
            <a:graphicFrameLocks noGrp="1"/>
          </p:cNvGraphicFramePr>
          <p:nvPr>
            <p:extLst>
              <p:ext uri="{D42A27DB-BD31-4B8C-83A1-F6EECF244321}">
                <p14:modId xmlns:p14="http://schemas.microsoft.com/office/powerpoint/2010/main" val="1600938038"/>
              </p:ext>
            </p:extLst>
          </p:nvPr>
        </p:nvGraphicFramePr>
        <p:xfrm>
          <a:off x="5320146" y="3948545"/>
          <a:ext cx="3588327" cy="1773381"/>
        </p:xfrm>
        <a:graphic>
          <a:graphicData uri="http://schemas.openxmlformats.org/drawingml/2006/table">
            <a:tbl>
              <a:tblPr>
                <a:tableStyleId>{5C22544A-7EE6-4342-B048-85BDC9FD1C3A}</a:tableStyleId>
              </a:tblPr>
              <a:tblGrid>
                <a:gridCol w="976650">
                  <a:extLst>
                    <a:ext uri="{9D8B030D-6E8A-4147-A177-3AD203B41FA5}">
                      <a16:colId xmlns:a16="http://schemas.microsoft.com/office/drawing/2014/main" val="2699277942"/>
                    </a:ext>
                  </a:extLst>
                </a:gridCol>
                <a:gridCol w="1353522">
                  <a:extLst>
                    <a:ext uri="{9D8B030D-6E8A-4147-A177-3AD203B41FA5}">
                      <a16:colId xmlns:a16="http://schemas.microsoft.com/office/drawing/2014/main" val="2882883432"/>
                    </a:ext>
                  </a:extLst>
                </a:gridCol>
                <a:gridCol w="1258155">
                  <a:extLst>
                    <a:ext uri="{9D8B030D-6E8A-4147-A177-3AD203B41FA5}">
                      <a16:colId xmlns:a16="http://schemas.microsoft.com/office/drawing/2014/main" val="1109342045"/>
                    </a:ext>
                  </a:extLst>
                </a:gridCol>
              </a:tblGrid>
              <a:tr h="709353">
                <a:tc>
                  <a:txBody>
                    <a:bodyPr vert="horz" wrap="square"/>
                    <a:lstStyle/>
                    <a:p>
                      <a:pPr algn="ctr">
                        <a:spcAft>
                          <a:spcPct val="0"/>
                        </a:spcAft>
                      </a:pPr>
                      <a:r>
                        <a:rPr lang="ro-RO" sz="1200">
                          <a:effectLst/>
                        </a:rPr>
                        <a:t>cod_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cost_</a:t>
                      </a:r>
                    </a:p>
                    <a:p>
                      <a:pPr algn="ctr">
                        <a:spcAft>
                          <a:spcPct val="0"/>
                        </a:spcAft>
                      </a:pPr>
                      <a:r>
                        <a:rPr lang="ro-RO" sz="1200">
                          <a:effectLst/>
                        </a:rPr>
                        <a:t>articol</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57244028"/>
                  </a:ext>
                </a:extLst>
              </a:tr>
              <a:tr h="354676">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cămaşă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18218881"/>
                  </a:ext>
                </a:extLst>
              </a:tr>
              <a:tr h="354676">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pantaloni</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200.000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12529438"/>
                  </a:ext>
                </a:extLst>
              </a:tr>
              <a:tr h="354676">
                <a:tc>
                  <a:txBody>
                    <a:bodyPr vert="horz" wrap="square"/>
                    <a:lstStyle/>
                    <a:p>
                      <a:pPr algn="ctr">
                        <a:spcAft>
                          <a:spcPct val="0"/>
                        </a:spcAft>
                      </a:pPr>
                      <a:r>
                        <a:rPr lang="ro-RO" sz="1200">
                          <a:effectLst/>
                        </a:rPr>
                        <a:t>P3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tricou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50.000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77322179"/>
                  </a:ext>
                </a:extLst>
              </a:tr>
            </a:tbl>
          </a:graphicData>
        </a:graphic>
      </p:graphicFrame>
    </p:spTree>
    <p:extLst>
      <p:ext uri="{BB962C8B-B14F-4D97-AF65-F5344CB8AC3E}">
        <p14:creationId xmlns:p14="http://schemas.microsoft.com/office/powerpoint/2010/main" val="2659100235"/>
      </p:ext>
    </p:extLst>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08BACBC-0959-9A42-9F5F-6A06C160E54C}"/>
              </a:ext>
            </a:extLst>
          </p:cNvPr>
          <p:cNvSpPr>
            <a:spLocks noGrp="1"/>
          </p:cNvSpPr>
          <p:nvPr>
            <p:ph type="title"/>
          </p:nvPr>
        </p:nvSpPr>
        <p:spPr/>
        <p:txBody>
          <a:bodyPr/>
          <a:lstStyle/>
          <a:p>
            <a:r>
              <a:rPr lang="ro-RO"/>
              <a:t>A treia formă normală (3NF)</a:t>
            </a:r>
          </a:p>
        </p:txBody>
      </p:sp>
      <p:sp>
        <p:nvSpPr>
          <p:cNvPr id="3" name="Content Placeholder 2">
            <a:extLst>
              <a:ext uri="{FF2B5EF4-FFF2-40B4-BE49-F238E27FC236}">
                <a16:creationId xmlns:a16="http://schemas.microsoft.com/office/drawing/2014/main" id="{65F27A03-8F4E-4346-B2DF-9EA523CA41B1}"/>
              </a:ext>
            </a:extLst>
          </p:cNvPr>
          <p:cNvSpPr>
            <a:spLocks noGrp="1"/>
          </p:cNvSpPr>
          <p:nvPr>
            <p:ph idx="1"/>
          </p:nvPr>
        </p:nvSpPr>
        <p:spPr/>
        <p:txBody>
          <a:bodyPr/>
          <a:lstStyle/>
          <a:p>
            <a:endParaRPr lang="ro-RO"/>
          </a:p>
          <a:p>
            <a:endParaRPr lang="ro-RO"/>
          </a:p>
          <a:p>
            <a:r>
              <a:rPr lang="ro-RO" err="1"/>
              <a:t>Deşi tabelul COMANDA_2 este în 2NF, încă mai există redundanţă în date - tuplul (A1, Popescu, 3215576) apare de două ori. </a:t>
            </a:r>
          </a:p>
          <a:p>
            <a:r>
              <a:rPr lang="ro-RO"/>
              <a:t>Atributele “nume_client” şi “nr_telefon” depind indirect de cheia primară a tabelului, </a:t>
            </a:r>
          </a:p>
          <a:p>
            <a:r>
              <a:rPr lang="ro-RO" err="1"/>
              <a:t>dependenţa făcându-se prin intermediul atributului “cod_client”.</a:t>
            </a:r>
          </a:p>
          <a:p>
            <a:r>
              <a:rPr lang="ro-RO"/>
              <a:t>Aceste dependenţe indirecte vor fi îndepărtate în 3NF.</a:t>
            </a:r>
          </a:p>
        </p:txBody>
      </p:sp>
      <p:graphicFrame>
        <p:nvGraphicFramePr>
          <p:cNvPr id="5" name="Table 4">
            <a:extLst>
              <a:ext uri="{FF2B5EF4-FFF2-40B4-BE49-F238E27FC236}">
                <a16:creationId xmlns:a16="http://schemas.microsoft.com/office/drawing/2014/main" id="{3E6B034F-6592-8B42-9D95-397DC202C177}"/>
              </a:ext>
            </a:extLst>
          </p:cNvPr>
          <p:cNvGraphicFramePr>
            <a:graphicFrameLocks noGrp="1"/>
          </p:cNvGraphicFramePr>
          <p:nvPr>
            <p:extLst>
              <p:ext uri="{D42A27DB-BD31-4B8C-83A1-F6EECF244321}">
                <p14:modId xmlns:p14="http://schemas.microsoft.com/office/powerpoint/2010/main" val="877964265"/>
              </p:ext>
            </p:extLst>
          </p:nvPr>
        </p:nvGraphicFramePr>
        <p:xfrm>
          <a:off x="1638125" y="1248461"/>
          <a:ext cx="4166928" cy="1632175"/>
        </p:xfrm>
        <a:graphic>
          <a:graphicData uri="http://schemas.openxmlformats.org/drawingml/2006/table">
            <a:tbl>
              <a:tblPr>
                <a:tableStyleId>{5C22544A-7EE6-4342-B048-85BDC9FD1C3A}</a:tableStyleId>
              </a:tblPr>
              <a:tblGrid>
                <a:gridCol w="869753">
                  <a:extLst>
                    <a:ext uri="{9D8B030D-6E8A-4147-A177-3AD203B41FA5}">
                      <a16:colId xmlns:a16="http://schemas.microsoft.com/office/drawing/2014/main" val="729237669"/>
                    </a:ext>
                  </a:extLst>
                </a:gridCol>
                <a:gridCol w="596632">
                  <a:extLst>
                    <a:ext uri="{9D8B030D-6E8A-4147-A177-3AD203B41FA5}">
                      <a16:colId xmlns:a16="http://schemas.microsoft.com/office/drawing/2014/main" val="1204347759"/>
                    </a:ext>
                  </a:extLst>
                </a:gridCol>
                <a:gridCol w="1035525">
                  <a:extLst>
                    <a:ext uri="{9D8B030D-6E8A-4147-A177-3AD203B41FA5}">
                      <a16:colId xmlns:a16="http://schemas.microsoft.com/office/drawing/2014/main" val="3720192242"/>
                    </a:ext>
                  </a:extLst>
                </a:gridCol>
                <a:gridCol w="832509">
                  <a:extLst>
                    <a:ext uri="{9D8B030D-6E8A-4147-A177-3AD203B41FA5}">
                      <a16:colId xmlns:a16="http://schemas.microsoft.com/office/drawing/2014/main" val="4111615644"/>
                    </a:ext>
                  </a:extLst>
                </a:gridCol>
                <a:gridCol w="832509">
                  <a:extLst>
                    <a:ext uri="{9D8B030D-6E8A-4147-A177-3AD203B41FA5}">
                      <a16:colId xmlns:a16="http://schemas.microsoft.com/office/drawing/2014/main" val="3819705015"/>
                    </a:ext>
                  </a:extLst>
                </a:gridCol>
              </a:tblGrid>
              <a:tr h="544059">
                <a:tc>
                  <a:txBody>
                    <a:bodyPr vert="horz" wrap="square"/>
                    <a:lstStyle/>
                    <a:p>
                      <a:pPr algn="ctr">
                        <a:spcAft>
                          <a:spcPct val="0"/>
                        </a:spcAft>
                      </a:pPr>
                      <a:r>
                        <a:rPr lang="ro-RO" sz="1200">
                          <a:effectLst/>
                        </a:rPr>
                        <a:t>cod_</a:t>
                      </a:r>
                    </a:p>
                    <a:p>
                      <a:pPr algn="ctr">
                        <a:spcAft>
                          <a:spcPct val="0"/>
                        </a:spcAft>
                      </a:pPr>
                      <a:r>
                        <a:rPr lang="ro-RO" sz="1200">
                          <a:effectLst/>
                        </a:rPr>
                        <a:t>comandă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nr_</a:t>
                      </a:r>
                    </a:p>
                    <a:p>
                      <a:pPr algn="ctr">
                        <a:spcAft>
                          <a:spcPct val="0"/>
                        </a:spcAft>
                      </a:pPr>
                      <a:r>
                        <a:rPr lang="ro-RO" sz="1200">
                          <a:effectLst/>
                        </a:rPr>
                        <a:t>telefon</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data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16789886"/>
                  </a:ext>
                </a:extLst>
              </a:tr>
              <a:tr h="272029">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8453903"/>
                  </a:ext>
                </a:extLst>
              </a:tr>
              <a:tr h="272029">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37585764"/>
                  </a:ext>
                </a:extLst>
              </a:tr>
              <a:tr h="272029">
                <a:tc>
                  <a:txBody>
                    <a:bodyPr vert="horz" wrap="square"/>
                    <a:lstStyle/>
                    <a:p>
                      <a:pPr algn="ctr">
                        <a:spcAft>
                          <a:spcPct val="0"/>
                        </a:spcAft>
                      </a:pPr>
                      <a:r>
                        <a:rPr lang="ro-RO" sz="1200">
                          <a:effectLst/>
                        </a:rPr>
                        <a:t>C3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3225522"/>
                  </a:ext>
                </a:extLst>
              </a:tr>
              <a:tr h="272029">
                <a:tc>
                  <a:txBody>
                    <a:bodyPr vert="horz" wrap="square"/>
                    <a:lstStyle/>
                    <a:p>
                      <a:pPr algn="ctr">
                        <a:spcAft>
                          <a:spcPct val="0"/>
                        </a:spcAft>
                      </a:pPr>
                      <a:r>
                        <a:rPr lang="ro-RO" sz="1200">
                          <a:effectLst/>
                        </a:rPr>
                        <a:t>C4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Georgescu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4555895</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2772362"/>
                  </a:ext>
                </a:extLst>
              </a:tr>
            </a:tbl>
          </a:graphicData>
        </a:graphic>
      </p:graphicFrame>
    </p:spTree>
    <p:extLst>
      <p:ext uri="{BB962C8B-B14F-4D97-AF65-F5344CB8AC3E}">
        <p14:creationId xmlns:p14="http://schemas.microsoft.com/office/powerpoint/2010/main" val="1655648278"/>
      </p:ext>
    </p:extLst>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dependenţă tranzitivă</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a:t>Fie R un tabel, X o submulţime de coloane a lui R şi A o coloană a lui R. </a:t>
            </a:r>
          </a:p>
          <a:p>
            <a:r>
              <a:rPr lang="ro-RO"/>
              <a:t>A este </a:t>
            </a:r>
            <a:r>
              <a:rPr lang="ro-RO" i="1"/>
              <a:t>dependentă tranzitiv </a:t>
            </a:r>
            <a:r>
              <a:rPr lang="ro-RO"/>
              <a:t>de X dacă există o submulţime de coloane Y care nu include A şi nu determină funcţional pe X astfel încât X </a:t>
            </a:r>
            <a:r>
              <a:rPr lang="ro-RO">
                <a:sym typeface="Symbol" pitchFamily="2" charset="2"/>
              </a:rPr>
              <a:t></a:t>
            </a:r>
            <a:r>
              <a:rPr lang="ro-RO"/>
              <a:t> Y şi Y </a:t>
            </a:r>
            <a:r>
              <a:rPr lang="ro-RO">
                <a:sym typeface="Symbol" pitchFamily="2" charset="2"/>
              </a:rPr>
              <a:t></a:t>
            </a:r>
            <a:r>
              <a:rPr lang="ro-RO"/>
              <a:t> A. </a:t>
            </a:r>
          </a:p>
          <a:p>
            <a:r>
              <a:rPr lang="ro-RO" err="1"/>
              <a:t>Notatie: X </a:t>
            </a:r>
            <a:r>
              <a:rPr lang="ro-RO">
                <a:sym typeface="Symbol" pitchFamily="2" charset="2"/>
              </a:rPr>
              <a:t></a:t>
            </a:r>
            <a:r>
              <a:rPr lang="ro-RO"/>
              <a:t> Y </a:t>
            </a:r>
            <a:r>
              <a:rPr lang="ro-RO">
                <a:sym typeface="Symbol" pitchFamily="2" charset="2"/>
              </a:rPr>
              <a:t></a:t>
            </a:r>
            <a:r>
              <a:rPr lang="ro-RO"/>
              <a:t> A. </a:t>
            </a:r>
          </a:p>
          <a:p>
            <a:r>
              <a:rPr lang="ro-RO"/>
              <a:t>{cod_comandă} → {cod_client} → {nume_client, nr_telefon}</a:t>
            </a:r>
          </a:p>
          <a:p>
            <a:r>
              <a:rPr lang="ro-RO"/>
              <a:t>(in COMANDA_2)</a:t>
            </a:r>
          </a:p>
        </p:txBody>
      </p:sp>
    </p:spTree>
    <p:extLst>
      <p:ext uri="{BB962C8B-B14F-4D97-AF65-F5344CB8AC3E}">
        <p14:creationId xmlns:p14="http://schemas.microsoft.com/office/powerpoint/2010/main" val="3202209454"/>
      </p:ext>
    </p:extLst>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definitie</a:t>
            </a:r>
            <a:endParaRPr lang="ro-RO"/>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a:t>Un tabel relaţional R este în a treia formă normală (3NF) dacă şi numai dacă:</a:t>
            </a:r>
          </a:p>
          <a:p>
            <a:pPr lvl="0"/>
            <a:r>
              <a:rPr lang="ro-RO"/>
              <a:t>R este în 2NF</a:t>
            </a:r>
          </a:p>
          <a:p>
            <a:pPr lvl="0"/>
            <a:r>
              <a:rPr lang="ro-RO"/>
              <a:t>Orice coloană neconţinută în nici o cheie a lui R nu este dependentă tranzitiv de nici o cheie a lui R.</a:t>
            </a:r>
          </a:p>
          <a:p>
            <a:endParaRPr lang="ro-RO"/>
          </a:p>
        </p:txBody>
      </p:sp>
    </p:spTree>
    <p:extLst>
      <p:ext uri="{BB962C8B-B14F-4D97-AF65-F5344CB8AC3E}">
        <p14:creationId xmlns:p14="http://schemas.microsoft.com/office/powerpoint/2010/main" val="2681797030"/>
      </p:ext>
    </p:extLst>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descompunere - regula 1</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a:t>Fie R(K, X, Y, Z) un tabel, unde K este o cheie a lui R, iar X, Y şi Z sunt submulţimi de coloane ale lui R.</a:t>
            </a:r>
          </a:p>
          <a:p>
            <a:r>
              <a:rPr lang="ro-RO"/>
              <a:t>Dacă există dependenţa tranzitivă K </a:t>
            </a:r>
            <a:r>
              <a:rPr lang="ro-RO">
                <a:sym typeface="Symbol" pitchFamily="2" charset="2"/>
              </a:rPr>
              <a:t></a:t>
            </a:r>
            <a:r>
              <a:rPr lang="ro-RO"/>
              <a:t> X </a:t>
            </a:r>
            <a:r>
              <a:rPr lang="ro-RO">
                <a:sym typeface="Symbol" pitchFamily="2" charset="2"/>
              </a:rPr>
              <a:t></a:t>
            </a:r>
            <a:r>
              <a:rPr lang="ro-RO"/>
              <a:t> Y, atunci R se poate descompune în </a:t>
            </a:r>
          </a:p>
          <a:p>
            <a:pPr lvl="1"/>
            <a:r>
              <a:rPr lang="ro-RO"/>
              <a:t>R1(K, X, Z), având cheia K</a:t>
            </a:r>
          </a:p>
          <a:p>
            <a:pPr lvl="1"/>
            <a:r>
              <a:rPr lang="ro-RO"/>
              <a:t>R2(X, Y), având cheia X.</a:t>
            </a:r>
          </a:p>
          <a:p>
            <a:endParaRPr lang="ro-RO"/>
          </a:p>
        </p:txBody>
      </p:sp>
    </p:spTree>
    <p:extLst>
      <p:ext uri="{BB962C8B-B14F-4D97-AF65-F5344CB8AC3E}">
        <p14:creationId xmlns:p14="http://schemas.microsoft.com/office/powerpoint/2010/main" val="1927830192"/>
      </p:ext>
    </p:extLst>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exemplu - regula 1</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a:t>COMANDA_2 (</a:t>
            </a:r>
            <a:r>
              <a:rPr lang="ro-RO" u="sng" err="1"/>
              <a:t>cod_comandă</a:t>
            </a:r>
            <a:r>
              <a:rPr lang="ro-RO"/>
              <a:t>, data, cod_client, nume_client, nr_telefon)</a:t>
            </a:r>
          </a:p>
          <a:p>
            <a:r>
              <a:rPr lang="ro-RO"/>
              <a:t>{cod_comandă} → {cod_client} → {nume_client, nr_telefon}</a:t>
            </a:r>
          </a:p>
          <a:p>
            <a:r>
              <a:rPr lang="ro-RO"/>
              <a:t>COMANDA_2 se decompune în COMANDA_3 şi CLIENT</a:t>
            </a:r>
          </a:p>
          <a:p>
            <a:pPr lvl="1"/>
            <a:r>
              <a:rPr lang="ro-RO"/>
              <a:t>COMANDA_3 (</a:t>
            </a:r>
            <a:r>
              <a:rPr lang="ro-RO" u="sng" err="1"/>
              <a:t>cod_comandă</a:t>
            </a:r>
            <a:r>
              <a:rPr lang="ro-RO"/>
              <a:t>, data, cod_client)</a:t>
            </a:r>
          </a:p>
          <a:p>
            <a:pPr lvl="1"/>
            <a:r>
              <a:rPr lang="ro-RO"/>
              <a:t>CLIENT (</a:t>
            </a:r>
            <a:r>
              <a:rPr lang="ro-RO" u="sng" err="1"/>
              <a:t>cod_client</a:t>
            </a:r>
            <a:r>
              <a:rPr lang="ro-RO"/>
              <a:t>, nume_client, nr_telefon)</a:t>
            </a:r>
          </a:p>
          <a:p>
            <a:r>
              <a:rPr lang="ro-RO"/>
              <a:t>Amândouă tabelele sunt în 3NF.</a:t>
            </a:r>
          </a:p>
          <a:p>
            <a:endParaRPr lang="ro-RO"/>
          </a:p>
          <a:p>
            <a:endParaRPr lang="ro-RO"/>
          </a:p>
        </p:txBody>
      </p:sp>
    </p:spTree>
    <p:extLst>
      <p:ext uri="{BB962C8B-B14F-4D97-AF65-F5344CB8AC3E}">
        <p14:creationId xmlns:p14="http://schemas.microsoft.com/office/powerpoint/2010/main" val="619419949"/>
      </p:ext>
    </p:extLst>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exemplu - regula 1</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endParaRPr lang="ro-RO"/>
          </a:p>
          <a:p>
            <a:endParaRPr lang="ro-RO"/>
          </a:p>
        </p:txBody>
      </p:sp>
      <p:graphicFrame>
        <p:nvGraphicFramePr>
          <p:cNvPr id="4" name="Table 3">
            <a:extLst>
              <a:ext uri="{FF2B5EF4-FFF2-40B4-BE49-F238E27FC236}">
                <a16:creationId xmlns:a16="http://schemas.microsoft.com/office/drawing/2014/main" id="{72448B22-F1B3-3C4A-8613-28EBF53BEA58}"/>
              </a:ext>
            </a:extLst>
          </p:cNvPr>
          <p:cNvGraphicFramePr>
            <a:graphicFrameLocks noGrp="1"/>
          </p:cNvGraphicFramePr>
          <p:nvPr>
            <p:extLst>
              <p:ext uri="{D42A27DB-BD31-4B8C-83A1-F6EECF244321}">
                <p14:modId xmlns:p14="http://schemas.microsoft.com/office/powerpoint/2010/main" val="3901626547"/>
              </p:ext>
            </p:extLst>
          </p:nvPr>
        </p:nvGraphicFramePr>
        <p:xfrm>
          <a:off x="1884217" y="2265434"/>
          <a:ext cx="3823854" cy="2302626"/>
        </p:xfrm>
        <a:graphic>
          <a:graphicData uri="http://schemas.openxmlformats.org/drawingml/2006/table">
            <a:tbl>
              <a:tblPr>
                <a:tableStyleId>{5C22544A-7EE6-4342-B048-85BDC9FD1C3A}</a:tableStyleId>
              </a:tblPr>
              <a:tblGrid>
                <a:gridCol w="1274618">
                  <a:extLst>
                    <a:ext uri="{9D8B030D-6E8A-4147-A177-3AD203B41FA5}">
                      <a16:colId xmlns:a16="http://schemas.microsoft.com/office/drawing/2014/main" val="1637807330"/>
                    </a:ext>
                  </a:extLst>
                </a:gridCol>
                <a:gridCol w="1274618">
                  <a:extLst>
                    <a:ext uri="{9D8B030D-6E8A-4147-A177-3AD203B41FA5}">
                      <a16:colId xmlns:a16="http://schemas.microsoft.com/office/drawing/2014/main" val="1409324492"/>
                    </a:ext>
                  </a:extLst>
                </a:gridCol>
                <a:gridCol w="1274618">
                  <a:extLst>
                    <a:ext uri="{9D8B030D-6E8A-4147-A177-3AD203B41FA5}">
                      <a16:colId xmlns:a16="http://schemas.microsoft.com/office/drawing/2014/main" val="3501880838"/>
                    </a:ext>
                  </a:extLst>
                </a:gridCol>
              </a:tblGrid>
              <a:tr h="767542">
                <a:tc>
                  <a:txBody>
                    <a:bodyPr vert="horz" wrap="square"/>
                    <a:lstStyle/>
                    <a:p>
                      <a:pPr algn="ctr">
                        <a:spcAft>
                          <a:spcPct val="0"/>
                        </a:spcAft>
                      </a:pPr>
                      <a:r>
                        <a:rPr lang="ro-RO" sz="1200">
                          <a:effectLst/>
                        </a:rPr>
                        <a:t>cod_</a:t>
                      </a:r>
                    </a:p>
                    <a:p>
                      <a:pPr algn="ctr">
                        <a:spcAft>
                          <a:spcPct val="0"/>
                        </a:spcAft>
                      </a:pPr>
                      <a:r>
                        <a:rPr lang="ro-RO" sz="1200">
                          <a:effectLst/>
                        </a:rPr>
                        <a:t>comandă</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data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868884"/>
                  </a:ext>
                </a:extLst>
              </a:tr>
              <a:tr h="383771">
                <a:tc>
                  <a:txBody>
                    <a:bodyPr vert="horz" wrap="square"/>
                    <a:lstStyle/>
                    <a:p>
                      <a:pPr algn="ctr">
                        <a:spcAft>
                          <a:spcPct val="0"/>
                        </a:spcAft>
                      </a:pPr>
                      <a:r>
                        <a:rPr lang="ro-RO" sz="1200">
                          <a:effectLst/>
                        </a:rPr>
                        <a:t>C1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12.05.99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50918656"/>
                  </a:ext>
                </a:extLst>
              </a:tr>
              <a:tr h="383771">
                <a:tc>
                  <a:txBody>
                    <a:bodyPr vert="horz" wrap="square"/>
                    <a:lstStyle/>
                    <a:p>
                      <a:pPr algn="ctr">
                        <a:spcAft>
                          <a:spcPct val="0"/>
                        </a:spcAft>
                      </a:pPr>
                      <a:r>
                        <a:rPr lang="ro-RO" sz="1200">
                          <a:effectLst/>
                        </a:rPr>
                        <a:t>C2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13.05.99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2225580"/>
                  </a:ext>
                </a:extLst>
              </a:tr>
              <a:tr h="383771">
                <a:tc>
                  <a:txBody>
                    <a:bodyPr vert="horz" wrap="square"/>
                    <a:lstStyle/>
                    <a:p>
                      <a:pPr algn="ctr">
                        <a:spcAft>
                          <a:spcPct val="0"/>
                        </a:spcAft>
                      </a:pPr>
                      <a:r>
                        <a:rPr lang="ro-RO" sz="1200">
                          <a:effectLst/>
                        </a:rPr>
                        <a:t>C3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5114274"/>
                  </a:ext>
                </a:extLst>
              </a:tr>
              <a:tr h="383771">
                <a:tc>
                  <a:txBody>
                    <a:bodyPr vert="horz" wrap="square"/>
                    <a:lstStyle/>
                    <a:p>
                      <a:pPr algn="ctr">
                        <a:spcAft>
                          <a:spcPct val="0"/>
                        </a:spcAft>
                      </a:pPr>
                      <a:r>
                        <a:rPr lang="ro-RO" sz="1200">
                          <a:effectLst/>
                        </a:rPr>
                        <a:t>C4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14.05.99</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10401015"/>
                  </a:ext>
                </a:extLst>
              </a:tr>
            </a:tbl>
          </a:graphicData>
        </a:graphic>
      </p:graphicFrame>
      <p:graphicFrame>
        <p:nvGraphicFramePr>
          <p:cNvPr id="8" name="Table 7">
            <a:extLst>
              <a:ext uri="{FF2B5EF4-FFF2-40B4-BE49-F238E27FC236}">
                <a16:creationId xmlns:a16="http://schemas.microsoft.com/office/drawing/2014/main" id="{91AC766C-6856-224F-B69A-02D2BE48BF4B}"/>
              </a:ext>
            </a:extLst>
          </p:cNvPr>
          <p:cNvGraphicFramePr>
            <a:graphicFrameLocks noGrp="1"/>
          </p:cNvGraphicFramePr>
          <p:nvPr>
            <p:extLst>
              <p:ext uri="{D42A27DB-BD31-4B8C-83A1-F6EECF244321}">
                <p14:modId xmlns:p14="http://schemas.microsoft.com/office/powerpoint/2010/main" val="230838047"/>
              </p:ext>
            </p:extLst>
          </p:nvPr>
        </p:nvGraphicFramePr>
        <p:xfrm>
          <a:off x="6386946" y="2355706"/>
          <a:ext cx="3593090" cy="2122083"/>
        </p:xfrm>
        <a:graphic>
          <a:graphicData uri="http://schemas.openxmlformats.org/drawingml/2006/table">
            <a:tbl>
              <a:tblPr>
                <a:tableStyleId>{5C22544A-7EE6-4342-B048-85BDC9FD1C3A}</a:tableStyleId>
              </a:tblPr>
              <a:tblGrid>
                <a:gridCol w="869794">
                  <a:extLst>
                    <a:ext uri="{9D8B030D-6E8A-4147-A177-3AD203B41FA5}">
                      <a16:colId xmlns:a16="http://schemas.microsoft.com/office/drawing/2014/main" val="763839080"/>
                    </a:ext>
                  </a:extLst>
                </a:gridCol>
                <a:gridCol w="1509630">
                  <a:extLst>
                    <a:ext uri="{9D8B030D-6E8A-4147-A177-3AD203B41FA5}">
                      <a16:colId xmlns:a16="http://schemas.microsoft.com/office/drawing/2014/main" val="3950818093"/>
                    </a:ext>
                  </a:extLst>
                </a:gridCol>
                <a:gridCol w="1213666">
                  <a:extLst>
                    <a:ext uri="{9D8B030D-6E8A-4147-A177-3AD203B41FA5}">
                      <a16:colId xmlns:a16="http://schemas.microsoft.com/office/drawing/2014/main" val="688645439"/>
                    </a:ext>
                  </a:extLst>
                </a:gridCol>
              </a:tblGrid>
              <a:tr h="945009">
                <a:tc>
                  <a:txBody>
                    <a:bodyPr vert="horz" wrap="square"/>
                    <a:lstStyle/>
                    <a:p>
                      <a:pPr algn="ctr">
                        <a:spcAft>
                          <a:spcPct val="0"/>
                        </a:spcAft>
                      </a:pPr>
                      <a:r>
                        <a:rPr lang="ro-RO" sz="1200">
                          <a:effectLst/>
                        </a:rPr>
                        <a:t>cod_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nume_</a:t>
                      </a:r>
                    </a:p>
                    <a:p>
                      <a:pPr algn="ctr">
                        <a:spcAft>
                          <a:spcPct val="0"/>
                        </a:spcAft>
                      </a:pPr>
                      <a:r>
                        <a:rPr lang="ro-RO" sz="1200">
                          <a:effectLst/>
                        </a:rPr>
                        <a:t>client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nr_</a:t>
                      </a:r>
                    </a:p>
                    <a:p>
                      <a:pPr algn="ctr">
                        <a:spcAft>
                          <a:spcPct val="0"/>
                        </a:spcAft>
                      </a:pPr>
                      <a:r>
                        <a:rPr lang="ro-RO" sz="1200">
                          <a:effectLst/>
                        </a:rPr>
                        <a:t>telefon</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568843"/>
                  </a:ext>
                </a:extLst>
              </a:tr>
              <a:tr h="392358">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Popescu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3215576</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67906550"/>
                  </a:ext>
                </a:extLst>
              </a:tr>
              <a:tr h="392358">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Ionescu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2325587</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26220715"/>
                  </a:ext>
                </a:extLst>
              </a:tr>
              <a:tr h="392358">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Georgescu</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4555895</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9842741"/>
                  </a:ext>
                </a:extLst>
              </a:tr>
            </a:tbl>
          </a:graphicData>
        </a:graphic>
      </p:graphicFrame>
    </p:spTree>
    <p:extLst>
      <p:ext uri="{BB962C8B-B14F-4D97-AF65-F5344CB8AC3E}">
        <p14:creationId xmlns:p14="http://schemas.microsoft.com/office/powerpoint/2010/main" val="1290499437"/>
      </p:ext>
    </p:extLst>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A09A45A-3ACB-DD46-B356-96524DE8746B}"/>
              </a:ext>
            </a:extLst>
          </p:cNvPr>
          <p:cNvSpPr>
            <a:spLocks noGrp="1"/>
          </p:cNvSpPr>
          <p:nvPr>
            <p:ph type="title"/>
          </p:nvPr>
        </p:nvSpPr>
        <p:spPr/>
        <p:txBody>
          <a:bodyPr/>
          <a:lstStyle/>
          <a:p>
            <a:r>
              <a:rPr lang="ro-RO"/>
              <a:t>Normalizare 1NF → 3NF: Exemplu</a:t>
            </a:r>
          </a:p>
        </p:txBody>
      </p:sp>
      <p:sp>
        <p:nvSpPr>
          <p:cNvPr id="3" name="Content Placeholder 2">
            <a:extLst>
              <a:ext uri="{FF2B5EF4-FFF2-40B4-BE49-F238E27FC236}">
                <a16:creationId xmlns:a16="http://schemas.microsoft.com/office/drawing/2014/main" id="{6A439664-F343-504D-BA62-1E57E56311D9}"/>
              </a:ext>
            </a:extLst>
          </p:cNvPr>
          <p:cNvSpPr>
            <a:spLocks noGrp="1"/>
          </p:cNvSpPr>
          <p:nvPr>
            <p:ph idx="1"/>
          </p:nvPr>
        </p:nvSpPr>
        <p:spPr/>
        <p:txBody>
          <a:bodyPr>
            <a:normAutofit lnSpcReduction="10000"/>
          </a:bodyPr>
          <a:lstStyle/>
          <a:p>
            <a:r>
              <a:rPr lang="ro-RO"/>
              <a:t>Tabelul VÂNZĂRI (cod_client, nume_client, nr_telefon, </a:t>
            </a:r>
            <a:r>
              <a:rPr lang="ro-RO" u="sng" err="1"/>
              <a:t>cod_comandă</a:t>
            </a:r>
            <a:r>
              <a:rPr lang="ro-RO"/>
              <a:t>, data, </a:t>
            </a:r>
            <a:r>
              <a:rPr lang="ro-RO" u="sng" err="1"/>
              <a:t>cod_articol</a:t>
            </a:r>
            <a:r>
              <a:rPr lang="ro-RO"/>
              <a:t>, nume_articol, cost_articol, cantitate) </a:t>
            </a:r>
          </a:p>
          <a:p>
            <a:endParaRPr lang="ro-RO"/>
          </a:p>
          <a:p>
            <a:r>
              <a:rPr lang="ro-RO"/>
              <a:t>se descompune in tabele aflate in FN3:</a:t>
            </a:r>
          </a:p>
          <a:p>
            <a:endParaRPr lang="ro-RO"/>
          </a:p>
          <a:p>
            <a:r>
              <a:rPr lang="ro-RO"/>
              <a:t>ARTICOL (</a:t>
            </a:r>
            <a:r>
              <a:rPr lang="ro-RO" u="sng" err="1"/>
              <a:t>cod_articol</a:t>
            </a:r>
            <a:r>
              <a:rPr lang="ro-RO"/>
              <a:t>, nume_articol, cost_articol)</a:t>
            </a:r>
          </a:p>
          <a:p>
            <a:r>
              <a:rPr lang="ro-RO"/>
              <a:t>VÂNZĂRI_2 (</a:t>
            </a:r>
            <a:r>
              <a:rPr lang="ro-RO" u="sng" err="1"/>
              <a:t>cod_comandă</a:t>
            </a:r>
            <a:r>
              <a:rPr lang="ro-RO"/>
              <a:t>, </a:t>
            </a:r>
            <a:r>
              <a:rPr lang="ro-RO" u="sng" err="1"/>
              <a:t>cod_articol</a:t>
            </a:r>
            <a:r>
              <a:rPr lang="ro-RO"/>
              <a:t>, cantitate)</a:t>
            </a:r>
          </a:p>
          <a:p>
            <a:r>
              <a:rPr lang="ro-RO"/>
              <a:t>COMANDA_3 (</a:t>
            </a:r>
            <a:r>
              <a:rPr lang="ro-RO" u="sng" err="1"/>
              <a:t>cod_comandă</a:t>
            </a:r>
            <a:r>
              <a:rPr lang="ro-RO"/>
              <a:t>, data, cod_client)</a:t>
            </a:r>
          </a:p>
          <a:p>
            <a:r>
              <a:rPr lang="ro-RO"/>
              <a:t>CLIENT (</a:t>
            </a:r>
            <a:r>
              <a:rPr lang="ro-RO" u="sng" err="1"/>
              <a:t>cod_client</a:t>
            </a:r>
            <a:r>
              <a:rPr lang="ro-RO"/>
              <a:t>, nume_client, nr_telefon)</a:t>
            </a:r>
          </a:p>
        </p:txBody>
      </p:sp>
    </p:spTree>
    <p:extLst>
      <p:ext uri="{BB962C8B-B14F-4D97-AF65-F5344CB8AC3E}">
        <p14:creationId xmlns:p14="http://schemas.microsoft.com/office/powerpoint/2010/main" val="1343056141"/>
      </p:ext>
    </p:extLst>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descompunere - regula 2</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a:t>Fie R(K, X, Y, Z) un tabel, unde K este o cheie a lui R, iar X, Y şi Z sunt submulţimi de coloane ale lui R.</a:t>
            </a:r>
          </a:p>
          <a:p>
            <a:r>
              <a:rPr lang="ro-RO" err="1"/>
              <a:t>Dependenţa tranzitivă poate fi mai complexă. </a:t>
            </a:r>
          </a:p>
          <a:p>
            <a:r>
              <a:rPr lang="ro-RO"/>
              <a:t>Fie K1 </a:t>
            </a:r>
            <a:r>
              <a:rPr lang="ro-RO">
                <a:sym typeface="Symbol" pitchFamily="2" charset="2"/>
              </a:rPr>
              <a:t></a:t>
            </a:r>
            <a:r>
              <a:rPr lang="ro-RO"/>
              <a:t> K o parte a cheii K astfel K </a:t>
            </a:r>
            <a:r>
              <a:rPr lang="ro-RO">
                <a:sym typeface="Symbol" pitchFamily="2" charset="2"/>
              </a:rPr>
              <a:t></a:t>
            </a:r>
            <a:r>
              <a:rPr lang="ro-RO"/>
              <a:t> X1 </a:t>
            </a:r>
            <a:r>
              <a:rPr lang="ro-RO">
                <a:sym typeface="Symbol" pitchFamily="2" charset="2"/>
              </a:rPr>
              <a:t></a:t>
            </a:r>
            <a:r>
              <a:rPr lang="ro-RO"/>
              <a:t> Y, unde X1 = K1 </a:t>
            </a:r>
            <a:r>
              <a:rPr lang="ro-RO">
                <a:sym typeface="Symbol" pitchFamily="2" charset="2"/>
              </a:rPr>
              <a:t></a:t>
            </a:r>
            <a:r>
              <a:rPr lang="ro-RO"/>
              <a:t> X. </a:t>
            </a:r>
          </a:p>
          <a:p>
            <a:r>
              <a:rPr lang="ro-RO"/>
              <a:t>R poate fi descompus în </a:t>
            </a:r>
          </a:p>
          <a:p>
            <a:pPr lvl="1"/>
            <a:r>
              <a:rPr lang="ro-RO"/>
              <a:t>R1(K, X, Z), având cheia K </a:t>
            </a:r>
          </a:p>
          <a:p>
            <a:pPr lvl="1"/>
            <a:r>
              <a:rPr lang="ro-RO"/>
              <a:t>R2(K1, X, Y), având cheia K1 </a:t>
            </a:r>
            <a:r>
              <a:rPr lang="ro-RO">
                <a:sym typeface="Symbol" pitchFamily="2" charset="2"/>
              </a:rPr>
              <a:t></a:t>
            </a:r>
            <a:r>
              <a:rPr lang="ro-RO"/>
              <a:t> X</a:t>
            </a:r>
          </a:p>
        </p:txBody>
      </p:sp>
    </p:spTree>
    <p:extLst>
      <p:ext uri="{BB962C8B-B14F-4D97-AF65-F5344CB8AC3E}">
        <p14:creationId xmlns:p14="http://schemas.microsoft.com/office/powerpoint/2010/main" val="829085928"/>
      </p:ext>
    </p:extLst>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exemplu - regula 2</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a:t>PROIECTE (</a:t>
            </a:r>
            <a:r>
              <a:rPr lang="ro-RO" u="sng" err="1"/>
              <a:t>cod_angajat</a:t>
            </a:r>
            <a:r>
              <a:rPr lang="ro-RO"/>
              <a:t>, </a:t>
            </a:r>
            <a:r>
              <a:rPr lang="ro-RO" u="sng" err="1"/>
              <a:t>cod_proiect</a:t>
            </a:r>
            <a:r>
              <a:rPr lang="ro-RO"/>
              <a:t>, rol_în_proiect, suma_obţinută)</a:t>
            </a:r>
          </a:p>
          <a:p>
            <a:r>
              <a:rPr lang="ro-RO"/>
              <a:t>Presupunem că suma obţinută de un angajat depinde de proiectul  respectiv şi de rolul angajatului în acel proiect. </a:t>
            </a:r>
          </a:p>
        </p:txBody>
      </p:sp>
    </p:spTree>
    <p:extLst>
      <p:ext uri="{BB962C8B-B14F-4D97-AF65-F5344CB8AC3E}">
        <p14:creationId xmlns:p14="http://schemas.microsoft.com/office/powerpoint/2010/main" val="648296983"/>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E42BF39-1D53-DE44-B2DE-FB2EABD71851}"/>
              </a:ext>
            </a:extLst>
          </p:cNvPr>
          <p:cNvSpPr>
            <a:spLocks noGrp="1"/>
          </p:cNvSpPr>
          <p:nvPr>
            <p:ph type="title"/>
          </p:nvPr>
        </p:nvSpPr>
        <p:spPr/>
        <p:txBody>
          <a:bodyPr/>
          <a:lstStyle/>
          <a:p>
            <a:r>
              <a:rPr lang="ro-RO"/>
              <a:t>Project (proiectie)</a:t>
            </a:r>
          </a:p>
        </p:txBody>
      </p:sp>
      <p:graphicFrame>
        <p:nvGraphicFramePr>
          <p:cNvPr id="4" name="Content Placeholder 3">
            <a:extLst>
              <a:ext uri="{FF2B5EF4-FFF2-40B4-BE49-F238E27FC236}">
                <a16:creationId xmlns:a16="http://schemas.microsoft.com/office/drawing/2014/main" id="{D87EB80D-AD07-1C41-B40D-8FBCF2003208}"/>
              </a:ext>
            </a:extLst>
          </p:cNvPr>
          <p:cNvGraphicFramePr>
            <a:graphicFrameLocks noGrp="1"/>
          </p:cNvGraphicFramePr>
          <p:nvPr>
            <p:ph idx="1"/>
            <p:extLst>
              <p:ext uri="{D42A27DB-BD31-4B8C-83A1-F6EECF244321}">
                <p14:modId xmlns:p14="http://schemas.microsoft.com/office/powerpoint/2010/main" val="3686156839"/>
              </p:ext>
            </p:extLst>
          </p:nvPr>
        </p:nvGraphicFramePr>
        <p:xfrm>
          <a:off x="1033670" y="1848678"/>
          <a:ext cx="9939127" cy="4373220"/>
        </p:xfrm>
        <a:graphic>
          <a:graphicData uri="http://schemas.openxmlformats.org/drawingml/2006/table">
            <a:tbl>
              <a:tblPr>
                <a:tableStyleId>{5C22544A-7EE6-4342-B048-85BDC9FD1C3A}</a:tableStyleId>
              </a:tblPr>
              <a:tblGrid>
                <a:gridCol w="398990">
                  <a:extLst>
                    <a:ext uri="{9D8B030D-6E8A-4147-A177-3AD203B41FA5}">
                      <a16:colId xmlns:a16="http://schemas.microsoft.com/office/drawing/2014/main" val="2390743011"/>
                    </a:ext>
                  </a:extLst>
                </a:gridCol>
                <a:gridCol w="580164">
                  <a:extLst>
                    <a:ext uri="{9D8B030D-6E8A-4147-A177-3AD203B41FA5}">
                      <a16:colId xmlns:a16="http://schemas.microsoft.com/office/drawing/2014/main" val="3861681200"/>
                    </a:ext>
                  </a:extLst>
                </a:gridCol>
                <a:gridCol w="580164">
                  <a:extLst>
                    <a:ext uri="{9D8B030D-6E8A-4147-A177-3AD203B41FA5}">
                      <a16:colId xmlns:a16="http://schemas.microsoft.com/office/drawing/2014/main" val="1920774999"/>
                    </a:ext>
                  </a:extLst>
                </a:gridCol>
                <a:gridCol w="580164">
                  <a:extLst>
                    <a:ext uri="{9D8B030D-6E8A-4147-A177-3AD203B41FA5}">
                      <a16:colId xmlns:a16="http://schemas.microsoft.com/office/drawing/2014/main" val="3655724439"/>
                    </a:ext>
                  </a:extLst>
                </a:gridCol>
                <a:gridCol w="2305389">
                  <a:extLst>
                    <a:ext uri="{9D8B030D-6E8A-4147-A177-3AD203B41FA5}">
                      <a16:colId xmlns:a16="http://schemas.microsoft.com/office/drawing/2014/main" val="3202580779"/>
                    </a:ext>
                  </a:extLst>
                </a:gridCol>
                <a:gridCol w="580164">
                  <a:extLst>
                    <a:ext uri="{9D8B030D-6E8A-4147-A177-3AD203B41FA5}">
                      <a16:colId xmlns:a16="http://schemas.microsoft.com/office/drawing/2014/main" val="3071610624"/>
                    </a:ext>
                  </a:extLst>
                </a:gridCol>
                <a:gridCol w="580164">
                  <a:extLst>
                    <a:ext uri="{9D8B030D-6E8A-4147-A177-3AD203B41FA5}">
                      <a16:colId xmlns:a16="http://schemas.microsoft.com/office/drawing/2014/main" val="2044170555"/>
                    </a:ext>
                  </a:extLst>
                </a:gridCol>
                <a:gridCol w="2163911">
                  <a:extLst>
                    <a:ext uri="{9D8B030D-6E8A-4147-A177-3AD203B41FA5}">
                      <a16:colId xmlns:a16="http://schemas.microsoft.com/office/drawing/2014/main" val="31073321"/>
                    </a:ext>
                  </a:extLst>
                </a:gridCol>
                <a:gridCol w="1009689">
                  <a:extLst>
                    <a:ext uri="{9D8B030D-6E8A-4147-A177-3AD203B41FA5}">
                      <a16:colId xmlns:a16="http://schemas.microsoft.com/office/drawing/2014/main" val="651209833"/>
                    </a:ext>
                  </a:extLst>
                </a:gridCol>
                <a:gridCol w="580164">
                  <a:extLst>
                    <a:ext uri="{9D8B030D-6E8A-4147-A177-3AD203B41FA5}">
                      <a16:colId xmlns:a16="http://schemas.microsoft.com/office/drawing/2014/main" val="4047201131"/>
                    </a:ext>
                  </a:extLst>
                </a:gridCol>
                <a:gridCol w="580164">
                  <a:extLst>
                    <a:ext uri="{9D8B030D-6E8A-4147-A177-3AD203B41FA5}">
                      <a16:colId xmlns:a16="http://schemas.microsoft.com/office/drawing/2014/main" val="2248841170"/>
                    </a:ext>
                  </a:extLst>
                </a:gridCol>
              </a:tblGrid>
              <a:tr h="874644">
                <a:tc>
                  <a:txBody>
                    <a:bodyPr vert="horz" wrap="square"/>
                    <a:lstStyle/>
                    <a:p>
                      <a:pPr algn="just">
                        <a:spcAft>
                          <a:spcPct val="0"/>
                        </a:spcAft>
                      </a:pP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B</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sym typeface="Symbol" pitchFamily="2" charset="2"/>
                        </a:rPr>
                        <a:t></a:t>
                      </a:r>
                      <a:r>
                        <a:rPr lang="ro-RO" sz="1200" baseline="-25000">
                          <a:effectLst/>
                        </a:rPr>
                        <a:t>C,A</a:t>
                      </a:r>
                      <a:r>
                        <a:rPr lang="ro-RO" sz="1200">
                          <a:effectLst/>
                        </a:rPr>
                        <a:t>(R)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59418773"/>
                  </a:ext>
                </a:extLst>
              </a:tr>
              <a:tr h="874644">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2428361"/>
                  </a:ext>
                </a:extLst>
              </a:tr>
              <a:tr h="874644">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spcAft>
                          <a:spcPct val="0"/>
                        </a:spcAft>
                      </a:pPr>
                      <a:r>
                        <a:rPr lang="ro-RO" sz="1000">
                          <a:effectLst/>
                        </a:rPr>
                        <a:t>         Proiecţie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000">
                          <a:effectLst/>
                        </a:rPr>
                        <a:t>Eliminare duplicate</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00827"/>
                  </a:ext>
                </a:extLst>
              </a:tr>
              <a:tr h="874644">
                <a:tc>
                  <a:txBody>
                    <a:bodyPr vert="horz" wrap="square"/>
                    <a:lstStyle/>
                    <a:p>
                      <a:pPr algn="just">
                        <a:spcAft>
                          <a:spcPct val="0"/>
                        </a:spcAft>
                      </a:pP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9469280"/>
                  </a:ext>
                </a:extLst>
              </a:tr>
              <a:tr h="874644">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y2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z1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x2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 </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9826184"/>
                  </a:ext>
                </a:extLst>
              </a:tr>
            </a:tbl>
          </a:graphicData>
        </a:graphic>
      </p:graphicFrame>
      <p:sp>
        <p:nvSpPr>
          <p:cNvPr id="5" name="Line 1">
            <a:extLst>
              <a:ext uri="{FF2B5EF4-FFF2-40B4-BE49-F238E27FC236}">
                <a16:creationId xmlns:a16="http://schemas.microsoft.com/office/drawing/2014/main" id="{5D5B7B13-6AAA-7840-8619-BE9C3EA236F1}"/>
              </a:ext>
            </a:extLst>
          </p:cNvPr>
          <p:cNvSpPr>
            <a:spLocks noChangeShapeType="1"/>
          </p:cNvSpPr>
          <p:nvPr/>
        </p:nvSpPr>
        <p:spPr bwMode="auto">
          <a:xfrm>
            <a:off x="4360052" y="3573463"/>
            <a:ext cx="102546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6" name="Line 2">
            <a:extLst>
              <a:ext uri="{FF2B5EF4-FFF2-40B4-BE49-F238E27FC236}">
                <a16:creationId xmlns:a16="http://schemas.microsoft.com/office/drawing/2014/main" id="{A912A7C5-D432-DC46-B573-74E6F0E9E36D}"/>
              </a:ext>
            </a:extLst>
          </p:cNvPr>
          <p:cNvSpPr>
            <a:spLocks noChangeShapeType="1"/>
          </p:cNvSpPr>
          <p:nvPr/>
        </p:nvSpPr>
        <p:spPr bwMode="auto">
          <a:xfrm>
            <a:off x="6105549" y="3568700"/>
            <a:ext cx="190589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7" name="TextBox 6">
            <a:extLst>
              <a:ext uri="{FF2B5EF4-FFF2-40B4-BE49-F238E27FC236}">
                <a16:creationId xmlns:a16="http://schemas.microsoft.com/office/drawing/2014/main" id="{9B09CE4E-307D-3B4A-95BF-FC72352B1218}"/>
              </a:ext>
            </a:extLst>
          </p:cNvPr>
          <p:cNvSpPr txBox="1"/>
          <p:nvPr/>
        </p:nvSpPr>
        <p:spPr>
          <a:xfrm>
            <a:off x="8627167" y="5247859"/>
            <a:ext cx="2286000" cy="923330"/>
          </a:xfrm>
          <a:prstGeom prst="rect">
            <a:avLst/>
          </a:prstGeom>
          <a:noFill/>
        </p:spPr>
        <p:txBody>
          <a:bodyPr wrap="square" rtlCol="0">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a:t>SELECT DISTINCT C, A</a:t>
            </a:r>
          </a:p>
          <a:p>
            <a:r>
              <a:rPr lang="ro-RO"/>
              <a:t>FROM R;</a:t>
            </a:r>
          </a:p>
          <a:p>
            <a:endParaRPr lang="ro-RO"/>
          </a:p>
        </p:txBody>
      </p:sp>
    </p:spTree>
    <p:extLst>
      <p:ext uri="{BB962C8B-B14F-4D97-AF65-F5344CB8AC3E}">
        <p14:creationId xmlns:p14="http://schemas.microsoft.com/office/powerpoint/2010/main" val="495847088"/>
      </p:ext>
    </p:extLst>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exemplu - regula 2</a:t>
            </a:r>
          </a:p>
        </p:txBody>
      </p:sp>
      <p:graphicFrame>
        <p:nvGraphicFramePr>
          <p:cNvPr id="4" name="Content Placeholder 3">
            <a:extLst>
              <a:ext uri="{FF2B5EF4-FFF2-40B4-BE49-F238E27FC236}">
                <a16:creationId xmlns:a16="http://schemas.microsoft.com/office/drawing/2014/main" id="{F48AAAB1-34F4-F044-8F82-2A4DA37493E9}"/>
              </a:ext>
            </a:extLst>
          </p:cNvPr>
          <p:cNvGraphicFramePr>
            <a:graphicFrameLocks noGrp="1"/>
          </p:cNvGraphicFramePr>
          <p:nvPr>
            <p:ph idx="1"/>
            <p:extLst>
              <p:ext uri="{D42A27DB-BD31-4B8C-83A1-F6EECF244321}">
                <p14:modId xmlns:p14="http://schemas.microsoft.com/office/powerpoint/2010/main" val="2030318627"/>
              </p:ext>
            </p:extLst>
          </p:nvPr>
        </p:nvGraphicFramePr>
        <p:xfrm>
          <a:off x="3030581" y="2468879"/>
          <a:ext cx="5512526" cy="2847704"/>
        </p:xfrm>
        <a:graphic>
          <a:graphicData uri="http://schemas.openxmlformats.org/drawingml/2006/table">
            <a:tbl>
              <a:tblPr>
                <a:tableStyleId>{5C22544A-7EE6-4342-B048-85BDC9FD1C3A}</a:tableStyleId>
              </a:tblPr>
              <a:tblGrid>
                <a:gridCol w="1165230">
                  <a:extLst>
                    <a:ext uri="{9D8B030D-6E8A-4147-A177-3AD203B41FA5}">
                      <a16:colId xmlns:a16="http://schemas.microsoft.com/office/drawing/2014/main" val="583970343"/>
                    </a:ext>
                  </a:extLst>
                </a:gridCol>
                <a:gridCol w="1149206">
                  <a:extLst>
                    <a:ext uri="{9D8B030D-6E8A-4147-A177-3AD203B41FA5}">
                      <a16:colId xmlns:a16="http://schemas.microsoft.com/office/drawing/2014/main" val="4218132622"/>
                    </a:ext>
                  </a:extLst>
                </a:gridCol>
                <a:gridCol w="1922975">
                  <a:extLst>
                    <a:ext uri="{9D8B030D-6E8A-4147-A177-3AD203B41FA5}">
                      <a16:colId xmlns:a16="http://schemas.microsoft.com/office/drawing/2014/main" val="2560671906"/>
                    </a:ext>
                  </a:extLst>
                </a:gridCol>
                <a:gridCol w="1275115">
                  <a:extLst>
                    <a:ext uri="{9D8B030D-6E8A-4147-A177-3AD203B41FA5}">
                      <a16:colId xmlns:a16="http://schemas.microsoft.com/office/drawing/2014/main" val="1402789661"/>
                    </a:ext>
                  </a:extLst>
                </a:gridCol>
              </a:tblGrid>
              <a:tr h="711926">
                <a:tc>
                  <a:txBody>
                    <a:bodyPr vert="horz" wrap="square"/>
                    <a:lstStyle/>
                    <a:p>
                      <a:pPr algn="ctr"/>
                      <a:r>
                        <a:rPr lang="ro-RO" sz="1200">
                          <a:effectLst/>
                        </a:rPr>
                        <a:t>cod_</a:t>
                      </a:r>
                      <a:endParaRPr lang="en-RO" sz="1200">
                        <a:effectLst/>
                      </a:endParaRPr>
                    </a:p>
                    <a:p>
                      <a:pPr algn="ctr"/>
                      <a:r>
                        <a:rPr lang="ro-RO" sz="1200">
                          <a:effectLst/>
                        </a:rPr>
                        <a:t>angajat</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cod_</a:t>
                      </a:r>
                      <a:endParaRPr lang="en-RO" sz="1200">
                        <a:effectLst/>
                      </a:endParaRPr>
                    </a:p>
                    <a:p>
                      <a:pPr algn="ctr"/>
                      <a:r>
                        <a:rPr lang="ro-RO" sz="1200">
                          <a:effectLst/>
                        </a:rPr>
                        <a:t>proiect</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rol_în_proiect</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Suma_</a:t>
                      </a:r>
                      <a:endParaRPr lang="en-RO" sz="1200">
                        <a:effectLst/>
                      </a:endParaRPr>
                    </a:p>
                    <a:p>
                      <a:pPr algn="ctr"/>
                      <a:r>
                        <a:rPr lang="ro-RO" sz="1200">
                          <a:effectLst/>
                        </a:rPr>
                        <a:t>Obţinută</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6911436"/>
                  </a:ext>
                </a:extLst>
              </a:tr>
              <a:tr h="355963">
                <a:tc>
                  <a:txBody>
                    <a:bodyPr vert="horz" wrap="square"/>
                    <a:lstStyle/>
                    <a:p>
                      <a:pPr algn="ctr"/>
                      <a:r>
                        <a:rPr lang="ro-RO" sz="1200">
                          <a:effectLst/>
                        </a:rPr>
                        <a:t>A1</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P1</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r>
                        <a:rPr lang="ro-RO" sz="1200">
                          <a:effectLst/>
                        </a:rPr>
                        <a:t>Programator</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r>
                        <a:rPr lang="ro-RO" sz="1200">
                          <a:effectLst/>
                        </a:rPr>
                        <a:t>100.000</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25225010"/>
                  </a:ext>
                </a:extLst>
              </a:tr>
              <a:tr h="355963">
                <a:tc>
                  <a:txBody>
                    <a:bodyPr vert="horz" wrap="square"/>
                    <a:lstStyle/>
                    <a:p>
                      <a:pPr algn="ctr"/>
                      <a:r>
                        <a:rPr lang="ro-RO" sz="1200">
                          <a:effectLst/>
                        </a:rPr>
                        <a:t>A2</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P1</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r>
                        <a:rPr lang="ro-RO" sz="1200">
                          <a:effectLst/>
                        </a:rPr>
                        <a:t>Coordonator</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r>
                        <a:rPr lang="ro-RO" sz="1200">
                          <a:effectLst/>
                        </a:rPr>
                        <a:t>150.000</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2565291"/>
                  </a:ext>
                </a:extLst>
              </a:tr>
              <a:tr h="355963">
                <a:tc>
                  <a:txBody>
                    <a:bodyPr vert="horz" wrap="square"/>
                    <a:lstStyle/>
                    <a:p>
                      <a:pPr algn="ctr"/>
                      <a:r>
                        <a:rPr lang="ro-RO" sz="1200">
                          <a:effectLst/>
                        </a:rPr>
                        <a:t>A3</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P1</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r>
                        <a:rPr lang="ro-RO" sz="1200">
                          <a:effectLst/>
                        </a:rPr>
                        <a:t>Programator</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r>
                        <a:rPr lang="ro-RO" sz="1200">
                          <a:effectLst/>
                        </a:rPr>
                        <a:t>100.000</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27633650"/>
                  </a:ext>
                </a:extLst>
              </a:tr>
              <a:tr h="355963">
                <a:tc>
                  <a:txBody>
                    <a:bodyPr vert="horz" wrap="square"/>
                    <a:lstStyle/>
                    <a:p>
                      <a:pPr algn="ctr"/>
                      <a:r>
                        <a:rPr lang="ro-RO" sz="1200">
                          <a:effectLst/>
                        </a:rPr>
                        <a:t>A4</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P1</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r>
                        <a:rPr lang="ro-RO" sz="1200">
                          <a:effectLst/>
                        </a:rPr>
                        <a:t>Programator</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r>
                        <a:rPr lang="ro-RO" sz="1200">
                          <a:effectLst/>
                        </a:rPr>
                        <a:t>100.000</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18181660"/>
                  </a:ext>
                </a:extLst>
              </a:tr>
              <a:tr h="355963">
                <a:tc>
                  <a:txBody>
                    <a:bodyPr vert="horz" wrap="square"/>
                    <a:lstStyle/>
                    <a:p>
                      <a:pPr algn="ctr"/>
                      <a:r>
                        <a:rPr lang="ro-RO" sz="1200">
                          <a:effectLst/>
                        </a:rPr>
                        <a:t>A1</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P2</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r>
                        <a:rPr lang="ro-RO" sz="1200">
                          <a:effectLst/>
                        </a:rPr>
                        <a:t>Programator</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r>
                        <a:rPr lang="ro-RO" sz="1200">
                          <a:effectLst/>
                        </a:rPr>
                        <a:t>90.000</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8761266"/>
                  </a:ext>
                </a:extLst>
              </a:tr>
              <a:tr h="355963">
                <a:tc>
                  <a:txBody>
                    <a:bodyPr vert="horz" wrap="square"/>
                    <a:lstStyle/>
                    <a:p>
                      <a:pPr algn="ctr"/>
                      <a:r>
                        <a:rPr lang="ro-RO" sz="1200">
                          <a:effectLst/>
                        </a:rPr>
                        <a:t>A4</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r>
                        <a:rPr lang="ro-RO" sz="1200">
                          <a:effectLst/>
                        </a:rPr>
                        <a:t>P2</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r>
                        <a:rPr lang="ro-RO" sz="1200">
                          <a:effectLst/>
                        </a:rPr>
                        <a:t>Analist</a:t>
                      </a:r>
                      <a:endParaRPr lang="en-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r>
                        <a:rPr lang="ro-RO" sz="1200">
                          <a:effectLst/>
                        </a:rPr>
                        <a:t>140.000</a:t>
                      </a:r>
                      <a:endParaRPr lang="en-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9887792"/>
                  </a:ext>
                </a:extLst>
              </a:tr>
            </a:tbl>
          </a:graphicData>
        </a:graphic>
      </p:graphicFrame>
    </p:spTree>
    <p:extLst>
      <p:ext uri="{BB962C8B-B14F-4D97-AF65-F5344CB8AC3E}">
        <p14:creationId xmlns:p14="http://schemas.microsoft.com/office/powerpoint/2010/main" val="160616220"/>
      </p:ext>
    </p:extLst>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exemplu - regula 2</a:t>
            </a:r>
          </a:p>
        </p:txBody>
      </p:sp>
      <p:sp>
        <p:nvSpPr>
          <p:cNvPr id="3" name="Content Placeholder 2">
            <a:extLst>
              <a:ext uri="{FF2B5EF4-FFF2-40B4-BE49-F238E27FC236}">
                <a16:creationId xmlns:a16="http://schemas.microsoft.com/office/drawing/2014/main" id="{FFBA2470-EA6A-674B-A8C1-A6E588873B14}"/>
              </a:ext>
            </a:extLst>
          </p:cNvPr>
          <p:cNvSpPr>
            <a:spLocks noGrp="1"/>
          </p:cNvSpPr>
          <p:nvPr>
            <p:ph idx="1"/>
          </p:nvPr>
        </p:nvSpPr>
        <p:spPr/>
        <p:txBody>
          <a:bodyPr/>
          <a:lstStyle/>
          <a:p>
            <a:r>
              <a:rPr lang="ro-RO" err="1"/>
              <a:t>Dependenţa tranzitiva {cod_angajat, cod_proiect} </a:t>
            </a:r>
            <a:r>
              <a:rPr lang="ro-RO">
                <a:sym typeface="Symbol" pitchFamily="2" charset="2"/>
              </a:rPr>
              <a:t> </a:t>
            </a:r>
            <a:r>
              <a:rPr lang="ro-RO"/>
              <a:t>{cod_proiect, rol_în_proiect} </a:t>
            </a:r>
            <a:r>
              <a:rPr lang="ro-RO">
                <a:sym typeface="Symbol" pitchFamily="2" charset="2"/>
              </a:rPr>
              <a:t></a:t>
            </a:r>
            <a:r>
              <a:rPr lang="ro-RO"/>
              <a:t> {suma_obţinută}</a:t>
            </a:r>
          </a:p>
          <a:p>
            <a:endParaRPr lang="ro-RO"/>
          </a:p>
          <a:p>
            <a:r>
              <a:rPr lang="ro-RO"/>
              <a:t>PROIECTE se descompune în tabelele </a:t>
            </a:r>
          </a:p>
          <a:p>
            <a:pPr lvl="1"/>
            <a:r>
              <a:rPr lang="ro-RO"/>
              <a:t>PROIECTE_3 (</a:t>
            </a:r>
            <a:r>
              <a:rPr lang="ro-RO" u="sng" err="1"/>
              <a:t>cod_angajat</a:t>
            </a:r>
            <a:r>
              <a:rPr lang="ro-RO"/>
              <a:t>, </a:t>
            </a:r>
            <a:r>
              <a:rPr lang="ro-RO" u="sng" err="1"/>
              <a:t>cod_proiect</a:t>
            </a:r>
            <a:r>
              <a:rPr lang="ro-RO"/>
              <a:t>, rol_în_proiect) </a:t>
            </a:r>
          </a:p>
          <a:p>
            <a:pPr lvl="1"/>
            <a:r>
              <a:rPr lang="ro-RO"/>
              <a:t>SUMA (</a:t>
            </a:r>
            <a:r>
              <a:rPr lang="ro-RO" u="sng" err="1"/>
              <a:t>cod_proiect</a:t>
            </a:r>
            <a:r>
              <a:rPr lang="ro-RO"/>
              <a:t>, </a:t>
            </a:r>
            <a:r>
              <a:rPr lang="ro-RO" u="sng" err="1"/>
              <a:t>rol_în_proiect</a:t>
            </a:r>
            <a:r>
              <a:rPr lang="ro-RO"/>
              <a:t>, suma_obţinută)</a:t>
            </a:r>
          </a:p>
        </p:txBody>
      </p:sp>
    </p:spTree>
    <p:extLst>
      <p:ext uri="{BB962C8B-B14F-4D97-AF65-F5344CB8AC3E}">
        <p14:creationId xmlns:p14="http://schemas.microsoft.com/office/powerpoint/2010/main" val="140362611"/>
      </p:ext>
    </p:extLst>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F249003-AA8A-2247-910A-18F3992C8A91}"/>
              </a:ext>
            </a:extLst>
          </p:cNvPr>
          <p:cNvSpPr>
            <a:spLocks noGrp="1"/>
          </p:cNvSpPr>
          <p:nvPr>
            <p:ph type="title"/>
          </p:nvPr>
        </p:nvSpPr>
        <p:spPr/>
        <p:txBody>
          <a:bodyPr/>
          <a:lstStyle/>
          <a:p>
            <a:r>
              <a:rPr lang="ro-RO"/>
              <a:t>A treia formă normală: exemplu - regula 2</a:t>
            </a:r>
          </a:p>
        </p:txBody>
      </p:sp>
      <p:graphicFrame>
        <p:nvGraphicFramePr>
          <p:cNvPr id="4" name="Content Placeholder 3">
            <a:extLst>
              <a:ext uri="{FF2B5EF4-FFF2-40B4-BE49-F238E27FC236}">
                <a16:creationId xmlns:a16="http://schemas.microsoft.com/office/drawing/2014/main" id="{62F87E14-31F0-E348-B6A3-5C10E90F9D3E}"/>
              </a:ext>
            </a:extLst>
          </p:cNvPr>
          <p:cNvGraphicFramePr>
            <a:graphicFrameLocks noGrp="1"/>
          </p:cNvGraphicFramePr>
          <p:nvPr>
            <p:ph idx="1"/>
            <p:extLst>
              <p:ext uri="{D42A27DB-BD31-4B8C-83A1-F6EECF244321}">
                <p14:modId xmlns:p14="http://schemas.microsoft.com/office/powerpoint/2010/main" val="80430584"/>
              </p:ext>
            </p:extLst>
          </p:nvPr>
        </p:nvGraphicFramePr>
        <p:xfrm>
          <a:off x="1408083" y="2812581"/>
          <a:ext cx="4050607" cy="2233353"/>
        </p:xfrm>
        <a:graphic>
          <a:graphicData uri="http://schemas.openxmlformats.org/drawingml/2006/table">
            <a:tbl>
              <a:tblPr>
                <a:tableStyleId>{5C22544A-7EE6-4342-B048-85BDC9FD1C3A}</a:tableStyleId>
              </a:tblPr>
              <a:tblGrid>
                <a:gridCol w="856212">
                  <a:extLst>
                    <a:ext uri="{9D8B030D-6E8A-4147-A177-3AD203B41FA5}">
                      <a16:colId xmlns:a16="http://schemas.microsoft.com/office/drawing/2014/main" val="3415672823"/>
                    </a:ext>
                  </a:extLst>
                </a:gridCol>
                <a:gridCol w="844437">
                  <a:extLst>
                    <a:ext uri="{9D8B030D-6E8A-4147-A177-3AD203B41FA5}">
                      <a16:colId xmlns:a16="http://schemas.microsoft.com/office/drawing/2014/main" val="3005200040"/>
                    </a:ext>
                  </a:extLst>
                </a:gridCol>
                <a:gridCol w="1413003">
                  <a:extLst>
                    <a:ext uri="{9D8B030D-6E8A-4147-A177-3AD203B41FA5}">
                      <a16:colId xmlns:a16="http://schemas.microsoft.com/office/drawing/2014/main" val="786080124"/>
                    </a:ext>
                  </a:extLst>
                </a:gridCol>
                <a:gridCol w="936955">
                  <a:extLst>
                    <a:ext uri="{9D8B030D-6E8A-4147-A177-3AD203B41FA5}">
                      <a16:colId xmlns:a16="http://schemas.microsoft.com/office/drawing/2014/main" val="2309716595"/>
                    </a:ext>
                  </a:extLst>
                </a:gridCol>
              </a:tblGrid>
              <a:tr h="558339">
                <a:tc>
                  <a:txBody>
                    <a:bodyPr vert="horz" wrap="square"/>
                    <a:lstStyle/>
                    <a:p>
                      <a:pPr algn="ctr">
                        <a:spcAft>
                          <a:spcPct val="0"/>
                        </a:spcAft>
                      </a:pPr>
                      <a:r>
                        <a:rPr lang="ro-RO" sz="1200">
                          <a:effectLst/>
                        </a:rPr>
                        <a:t>cod_</a:t>
                      </a:r>
                    </a:p>
                    <a:p>
                      <a:pPr algn="ctr">
                        <a:spcAft>
                          <a:spcPct val="0"/>
                        </a:spcAft>
                      </a:pPr>
                      <a:r>
                        <a:rPr lang="ro-RO" sz="1200">
                          <a:effectLst/>
                        </a:rPr>
                        <a:t>angajat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proiect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rol_în_proiect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Suma_</a:t>
                      </a:r>
                    </a:p>
                    <a:p>
                      <a:pPr algn="ctr">
                        <a:spcAft>
                          <a:spcPct val="0"/>
                        </a:spcAft>
                      </a:pPr>
                      <a:r>
                        <a:rPr lang="ro-RO" sz="1200" err="1">
                          <a:effectLst/>
                        </a:rPr>
                        <a:t>Obţinută</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01758629"/>
                  </a:ext>
                </a:extLst>
              </a:tr>
              <a:tr h="279169">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96149637"/>
                  </a:ext>
                </a:extLst>
              </a:tr>
              <a:tr h="279169">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Coordonator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150.000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7100541"/>
                  </a:ext>
                </a:extLst>
              </a:tr>
              <a:tr h="279169">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29687708"/>
                  </a:ext>
                </a:extLst>
              </a:tr>
              <a:tr h="279169">
                <a:tc>
                  <a:txBody>
                    <a:bodyPr vert="horz" wrap="square"/>
                    <a:lstStyle/>
                    <a:p>
                      <a:pPr algn="ctr">
                        <a:spcAft>
                          <a:spcPct val="0"/>
                        </a:spcAft>
                      </a:pPr>
                      <a:r>
                        <a:rPr lang="ro-RO" sz="1200">
                          <a:effectLst/>
                        </a:rPr>
                        <a:t>A4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19178052"/>
                  </a:ext>
                </a:extLst>
              </a:tr>
              <a:tr h="279169">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90.000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1430053"/>
                  </a:ext>
                </a:extLst>
              </a:tr>
              <a:tr h="279169">
                <a:tc>
                  <a:txBody>
                    <a:bodyPr vert="horz" wrap="square"/>
                    <a:lstStyle/>
                    <a:p>
                      <a:pPr algn="ctr">
                        <a:spcAft>
                          <a:spcPct val="0"/>
                        </a:spcAft>
                      </a:pPr>
                      <a:r>
                        <a:rPr lang="ro-RO" sz="1200">
                          <a:effectLst/>
                        </a:rPr>
                        <a:t>A4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Analist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140.000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29480184"/>
                  </a:ext>
                </a:extLst>
              </a:tr>
            </a:tbl>
          </a:graphicData>
        </a:graphic>
      </p:graphicFrame>
      <p:graphicFrame>
        <p:nvGraphicFramePr>
          <p:cNvPr id="6" name="Table 5">
            <a:extLst>
              <a:ext uri="{FF2B5EF4-FFF2-40B4-BE49-F238E27FC236}">
                <a16:creationId xmlns:a16="http://schemas.microsoft.com/office/drawing/2014/main" id="{5ED4A530-C7AE-2443-B4FB-3EE71073FF50}"/>
              </a:ext>
            </a:extLst>
          </p:cNvPr>
          <p:cNvGraphicFramePr>
            <a:graphicFrameLocks noGrp="1"/>
          </p:cNvGraphicFramePr>
          <p:nvPr>
            <p:extLst>
              <p:ext uri="{D42A27DB-BD31-4B8C-83A1-F6EECF244321}">
                <p14:modId xmlns:p14="http://schemas.microsoft.com/office/powerpoint/2010/main" val="3386438318"/>
              </p:ext>
            </p:extLst>
          </p:nvPr>
        </p:nvGraphicFramePr>
        <p:xfrm>
          <a:off x="6899564" y="1878879"/>
          <a:ext cx="2851784" cy="2097376"/>
        </p:xfrm>
        <a:graphic>
          <a:graphicData uri="http://schemas.openxmlformats.org/drawingml/2006/table">
            <a:tbl>
              <a:tblPr>
                <a:tableStyleId>{5C22544A-7EE6-4342-B048-85BDC9FD1C3A}</a:tableStyleId>
              </a:tblPr>
              <a:tblGrid>
                <a:gridCol w="784202">
                  <a:extLst>
                    <a:ext uri="{9D8B030D-6E8A-4147-A177-3AD203B41FA5}">
                      <a16:colId xmlns:a16="http://schemas.microsoft.com/office/drawing/2014/main" val="4116537882"/>
                    </a:ext>
                  </a:extLst>
                </a:gridCol>
                <a:gridCol w="773417">
                  <a:extLst>
                    <a:ext uri="{9D8B030D-6E8A-4147-A177-3AD203B41FA5}">
                      <a16:colId xmlns:a16="http://schemas.microsoft.com/office/drawing/2014/main" val="3241824568"/>
                    </a:ext>
                  </a:extLst>
                </a:gridCol>
                <a:gridCol w="1294165">
                  <a:extLst>
                    <a:ext uri="{9D8B030D-6E8A-4147-A177-3AD203B41FA5}">
                      <a16:colId xmlns:a16="http://schemas.microsoft.com/office/drawing/2014/main" val="229226615"/>
                    </a:ext>
                  </a:extLst>
                </a:gridCol>
              </a:tblGrid>
              <a:tr h="524344">
                <a:tc>
                  <a:txBody>
                    <a:bodyPr vert="horz" wrap="square"/>
                    <a:lstStyle/>
                    <a:p>
                      <a:pPr algn="ctr">
                        <a:spcAft>
                          <a:spcPct val="0"/>
                        </a:spcAft>
                      </a:pPr>
                      <a:r>
                        <a:rPr lang="ro-RO" sz="1200">
                          <a:effectLst/>
                        </a:rPr>
                        <a:t>cod_</a:t>
                      </a:r>
                    </a:p>
                    <a:p>
                      <a:pPr algn="ctr">
                        <a:spcAft>
                          <a:spcPct val="0"/>
                        </a:spcAft>
                      </a:pPr>
                      <a:r>
                        <a:rPr lang="ro-RO" sz="1200">
                          <a:effectLst/>
                        </a:rPr>
                        <a:t>angajat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cod_</a:t>
                      </a:r>
                    </a:p>
                    <a:p>
                      <a:pPr algn="ctr">
                        <a:spcAft>
                          <a:spcPct val="0"/>
                        </a:spcAft>
                      </a:pPr>
                      <a:r>
                        <a:rPr lang="ro-RO" sz="1200">
                          <a:effectLst/>
                        </a:rPr>
                        <a:t>proiect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rol_în_proiect</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9010449"/>
                  </a:ext>
                </a:extLst>
              </a:tr>
              <a:tr h="262172">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27158566"/>
                  </a:ext>
                </a:extLst>
              </a:tr>
              <a:tr h="262172">
                <a:tc>
                  <a:txBody>
                    <a:bodyPr vert="horz" wrap="square"/>
                    <a:lstStyle/>
                    <a:p>
                      <a:pPr algn="ctr">
                        <a:spcAft>
                          <a:spcPct val="0"/>
                        </a:spcAft>
                      </a:pPr>
                      <a:r>
                        <a:rPr lang="ro-RO" sz="1200">
                          <a:effectLst/>
                        </a:rPr>
                        <a:t>A2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Coordonator</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3597264"/>
                  </a:ext>
                </a:extLst>
              </a:tr>
              <a:tr h="262172">
                <a:tc>
                  <a:txBody>
                    <a:bodyPr vert="horz" wrap="square"/>
                    <a:lstStyle/>
                    <a:p>
                      <a:pPr algn="ctr">
                        <a:spcAft>
                          <a:spcPct val="0"/>
                        </a:spcAft>
                      </a:pPr>
                      <a:r>
                        <a:rPr lang="ro-RO" sz="1200">
                          <a:effectLst/>
                        </a:rPr>
                        <a:t>A3</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6329400"/>
                  </a:ext>
                </a:extLst>
              </a:tr>
              <a:tr h="262172">
                <a:tc>
                  <a:txBody>
                    <a:bodyPr vert="horz" wrap="square"/>
                    <a:lstStyle/>
                    <a:p>
                      <a:pPr algn="ctr">
                        <a:spcAft>
                          <a:spcPct val="0"/>
                        </a:spcAft>
                      </a:pPr>
                      <a:r>
                        <a:rPr lang="ro-RO" sz="1200">
                          <a:effectLst/>
                        </a:rPr>
                        <a:t>A4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2161626"/>
                  </a:ext>
                </a:extLst>
              </a:tr>
              <a:tr h="262172">
                <a:tc>
                  <a:txBody>
                    <a:bodyPr vert="horz" wrap="square"/>
                    <a:lstStyle/>
                    <a:p>
                      <a:pPr algn="ctr">
                        <a:spcAft>
                          <a:spcPct val="0"/>
                        </a:spcAft>
                      </a:pPr>
                      <a:r>
                        <a:rPr lang="ro-RO" sz="1200">
                          <a:effectLst/>
                        </a:rPr>
                        <a:t>A1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5103996"/>
                  </a:ext>
                </a:extLst>
              </a:tr>
              <a:tr h="262172">
                <a:tc>
                  <a:txBody>
                    <a:bodyPr vert="horz" wrap="square"/>
                    <a:lstStyle/>
                    <a:p>
                      <a:pPr algn="ctr">
                        <a:spcAft>
                          <a:spcPct val="0"/>
                        </a:spcAft>
                      </a:pPr>
                      <a:r>
                        <a:rPr lang="ro-RO" sz="1200">
                          <a:effectLst/>
                        </a:rPr>
                        <a:t>A4</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Analist</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86374479"/>
                  </a:ext>
                </a:extLst>
              </a:tr>
            </a:tbl>
          </a:graphicData>
        </a:graphic>
      </p:graphicFrame>
      <p:graphicFrame>
        <p:nvGraphicFramePr>
          <p:cNvPr id="8" name="Table 7">
            <a:extLst>
              <a:ext uri="{FF2B5EF4-FFF2-40B4-BE49-F238E27FC236}">
                <a16:creationId xmlns:a16="http://schemas.microsoft.com/office/drawing/2014/main" id="{0C54F2E1-9595-FE44-835D-FD3D1F1C0702}"/>
              </a:ext>
            </a:extLst>
          </p:cNvPr>
          <p:cNvGraphicFramePr>
            <a:graphicFrameLocks noGrp="1"/>
          </p:cNvGraphicFramePr>
          <p:nvPr>
            <p:extLst>
              <p:ext uri="{D42A27DB-BD31-4B8C-83A1-F6EECF244321}">
                <p14:modId xmlns:p14="http://schemas.microsoft.com/office/powerpoint/2010/main" val="271841657"/>
              </p:ext>
            </p:extLst>
          </p:nvPr>
        </p:nvGraphicFramePr>
        <p:xfrm>
          <a:off x="6899564" y="4696691"/>
          <a:ext cx="2840700" cy="1446522"/>
        </p:xfrm>
        <a:graphic>
          <a:graphicData uri="http://schemas.openxmlformats.org/drawingml/2006/table">
            <a:tbl>
              <a:tblPr>
                <a:tableStyleId>{5C22544A-7EE6-4342-B048-85BDC9FD1C3A}</a:tableStyleId>
              </a:tblPr>
              <a:tblGrid>
                <a:gridCol w="750938">
                  <a:extLst>
                    <a:ext uri="{9D8B030D-6E8A-4147-A177-3AD203B41FA5}">
                      <a16:colId xmlns:a16="http://schemas.microsoft.com/office/drawing/2014/main" val="3315387466"/>
                    </a:ext>
                  </a:extLst>
                </a:gridCol>
                <a:gridCol w="1256550">
                  <a:extLst>
                    <a:ext uri="{9D8B030D-6E8A-4147-A177-3AD203B41FA5}">
                      <a16:colId xmlns:a16="http://schemas.microsoft.com/office/drawing/2014/main" val="372006327"/>
                    </a:ext>
                  </a:extLst>
                </a:gridCol>
                <a:gridCol w="833212">
                  <a:extLst>
                    <a:ext uri="{9D8B030D-6E8A-4147-A177-3AD203B41FA5}">
                      <a16:colId xmlns:a16="http://schemas.microsoft.com/office/drawing/2014/main" val="3999822469"/>
                    </a:ext>
                  </a:extLst>
                </a:gridCol>
              </a:tblGrid>
              <a:tr h="482174">
                <a:tc>
                  <a:txBody>
                    <a:bodyPr vert="horz" wrap="square"/>
                    <a:lstStyle/>
                    <a:p>
                      <a:pPr algn="ctr">
                        <a:spcAft>
                          <a:spcPct val="0"/>
                        </a:spcAft>
                      </a:pPr>
                      <a:r>
                        <a:rPr lang="ro-RO" sz="1200">
                          <a:effectLst/>
                        </a:rPr>
                        <a:t>cod_</a:t>
                      </a:r>
                    </a:p>
                    <a:p>
                      <a:pPr algn="ctr">
                        <a:spcAft>
                          <a:spcPct val="0"/>
                        </a:spcAft>
                      </a:pPr>
                      <a:r>
                        <a:rPr lang="ro-RO" sz="1200">
                          <a:effectLst/>
                        </a:rPr>
                        <a:t>proiect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rol_în_proiect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ctr">
                        <a:spcAft>
                          <a:spcPct val="0"/>
                        </a:spcAft>
                      </a:pPr>
                      <a:r>
                        <a:rPr lang="ro-RO" sz="1200">
                          <a:effectLst/>
                        </a:rPr>
                        <a:t>suma_</a:t>
                      </a:r>
                    </a:p>
                    <a:p>
                      <a:pPr algn="ctr">
                        <a:spcAft>
                          <a:spcPct val="0"/>
                        </a:spcAft>
                      </a:pPr>
                      <a:r>
                        <a:rPr lang="ro-RO" sz="1200">
                          <a:effectLst/>
                        </a:rPr>
                        <a:t>obţinută</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2901579"/>
                  </a:ext>
                </a:extLst>
              </a:tr>
              <a:tr h="241087">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100.000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299356"/>
                  </a:ext>
                </a:extLst>
              </a:tr>
              <a:tr h="241087">
                <a:tc>
                  <a:txBody>
                    <a:bodyPr vert="horz" wrap="square"/>
                    <a:lstStyle/>
                    <a:p>
                      <a:pPr algn="ctr">
                        <a:spcAft>
                          <a:spcPct val="0"/>
                        </a:spcAft>
                      </a:pPr>
                      <a:r>
                        <a:rPr lang="ro-RO" sz="1200">
                          <a:effectLst/>
                        </a:rPr>
                        <a:t>P1</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coordonator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150.000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5789422"/>
                  </a:ext>
                </a:extLst>
              </a:tr>
              <a:tr h="241087">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programator</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90.000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6936377"/>
                  </a:ext>
                </a:extLst>
              </a:tr>
              <a:tr h="241087">
                <a:tc>
                  <a:txBody>
                    <a:bodyPr vert="horz" wrap="square"/>
                    <a:lstStyle/>
                    <a:p>
                      <a:pPr algn="ctr">
                        <a:spcAft>
                          <a:spcPct val="0"/>
                        </a:spcAft>
                      </a:pPr>
                      <a:r>
                        <a:rPr lang="ro-RO" sz="1200">
                          <a:effectLst/>
                        </a:rPr>
                        <a:t>P2</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just">
                        <a:spcAft>
                          <a:spcPct val="0"/>
                        </a:spcAft>
                      </a:pPr>
                      <a:r>
                        <a:rPr lang="ro-RO" sz="1200">
                          <a:effectLst/>
                        </a:rPr>
                        <a:t>analist</a:t>
                      </a:r>
                      <a:endParaRPr lang="ro-RO" sz="1200">
                        <a:effectLst/>
                        <a:latin typeface="Times New Roman" panose="02020603050405020304" pitchFamily="18" charset="0"/>
                        <a:ea typeface="Times New Roman" panose="02020603050405020304" pitchFamily="18" charset="0"/>
                      </a:endParaRPr>
                    </a:p>
                  </a:txBody>
                  <a:tcPr marL="68580" marR="68580" marT="0" marB="0"/>
                </a:tc>
                <a:tc>
                  <a:txBody>
                    <a:bodyPr vert="horz" wrap="square"/>
                    <a:lstStyle/>
                    <a:p>
                      <a:pPr algn="r">
                        <a:spcAft>
                          <a:spcPct val="0"/>
                        </a:spcAft>
                      </a:pPr>
                      <a:r>
                        <a:rPr lang="ro-RO" sz="1200">
                          <a:effectLst/>
                        </a:rPr>
                        <a:t>140.000</a:t>
                      </a:r>
                      <a:endParaRPr lang="ro-RO"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1996884"/>
                  </a:ext>
                </a:extLst>
              </a:tr>
            </a:tbl>
          </a:graphicData>
        </a:graphic>
      </p:graphicFrame>
    </p:spTree>
    <p:extLst>
      <p:ext uri="{BB962C8B-B14F-4D97-AF65-F5344CB8AC3E}">
        <p14:creationId xmlns:p14="http://schemas.microsoft.com/office/powerpoint/2010/main" val="1733687441"/>
      </p:ext>
    </p:extLst>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38EC266-22F8-224D-AB6F-ECCB585BC724}"/>
              </a:ext>
            </a:extLst>
          </p:cNvPr>
          <p:cNvSpPr>
            <a:spLocks noGrp="1"/>
          </p:cNvSpPr>
          <p:nvPr>
            <p:ph type="title"/>
          </p:nvPr>
        </p:nvSpPr>
        <p:spPr/>
        <p:txBody>
          <a:bodyPr/>
          <a:lstStyle/>
          <a:p>
            <a:r>
              <a:rPr lang="en-RO"/>
              <a:t>FN1 → FN3 – alt exemplu</a:t>
            </a:r>
          </a:p>
        </p:txBody>
      </p:sp>
      <p:sp>
        <p:nvSpPr>
          <p:cNvPr id="3" name="Content Placeholder 2">
            <a:extLst>
              <a:ext uri="{FF2B5EF4-FFF2-40B4-BE49-F238E27FC236}">
                <a16:creationId xmlns:a16="http://schemas.microsoft.com/office/drawing/2014/main" id="{4ACFE1B7-8B06-5842-9753-CC5464809365}"/>
              </a:ext>
            </a:extLst>
          </p:cNvPr>
          <p:cNvSpPr>
            <a:spLocks noGrp="1"/>
          </p:cNvSpPr>
          <p:nvPr>
            <p:ph idx="1"/>
          </p:nvPr>
        </p:nvSpPr>
        <p:spPr/>
        <p:txBody>
          <a:bodyPr>
            <a:normAutofit fontScale="85000" lnSpcReduction="10000"/>
          </a:bodyPr>
          <a:lstStyle/>
          <a:p>
            <a:pPr marL="0" indent="0">
              <a:buNone/>
            </a:pPr>
            <a:r>
              <a:rPr lang="ro-RO"/>
              <a:t>INFO_ANGAJAT (COD_ANG, NUME_ANG, DATA_NASTERE, COD_DEPT, NUME_DEPT, LOC_DEPT, DATA_ANG, COD_PR, NUME_PR, DATA_INC, LUNA, SUMA)</a:t>
            </a:r>
          </a:p>
          <a:p>
            <a:pPr marL="0" indent="0">
              <a:buNone/>
            </a:pPr>
            <a:endParaRPr lang="en-RO"/>
          </a:p>
          <a:p>
            <a:pPr lvl="0"/>
            <a:r>
              <a:rPr lang="ro-RO"/>
              <a:t>Un angajat poate lucra intr-un singur departament;</a:t>
            </a:r>
            <a:endParaRPr lang="en-RO"/>
          </a:p>
          <a:p>
            <a:pPr lvl="0"/>
            <a:r>
              <a:rPr lang="ro-RO"/>
              <a:t>Un angajat poate lucra pe mai multe proiecte;</a:t>
            </a:r>
          </a:p>
          <a:p>
            <a:pPr lvl="0"/>
            <a:r>
              <a:rPr lang="en-GB"/>
              <a:t>I</a:t>
            </a:r>
            <a:r>
              <a:rPr lang="en-RO"/>
              <a:t>ntre departament si proiect nu exista legatura;</a:t>
            </a:r>
          </a:p>
          <a:p>
            <a:pPr lvl="0"/>
            <a:r>
              <a:rPr lang="ro-RO"/>
              <a:t>DATA_ANG reprezinta data angajarii in departament;</a:t>
            </a:r>
          </a:p>
          <a:p>
            <a:pPr lvl="0"/>
            <a:r>
              <a:rPr lang="en-RO"/>
              <a:t>DATA_INC reprezinta data de incepere a lucrului pe proiectul respectiv;</a:t>
            </a:r>
          </a:p>
          <a:p>
            <a:pPr lvl="0"/>
            <a:r>
              <a:rPr lang="ro-RO"/>
              <a:t>LUNA reprezinta luna din calendar (ian, feb, etc.);</a:t>
            </a:r>
          </a:p>
          <a:p>
            <a:pPr lvl="0"/>
            <a:r>
              <a:rPr lang="ro-RO"/>
              <a:t>SUMA reprezinta suma primita de angajatul cu COD_ANG pentru proiectul  cu COD_PR in luna cu numele LUNA.</a:t>
            </a:r>
            <a:endParaRPr lang="en-RO"/>
          </a:p>
          <a:p>
            <a:pPr marL="0" indent="0">
              <a:buNone/>
            </a:pPr>
            <a:endParaRPr lang="en-RO"/>
          </a:p>
        </p:txBody>
      </p:sp>
    </p:spTree>
    <p:extLst>
      <p:ext uri="{BB962C8B-B14F-4D97-AF65-F5344CB8AC3E}">
        <p14:creationId xmlns:p14="http://schemas.microsoft.com/office/powerpoint/2010/main" val="3454485917"/>
      </p:ext>
    </p:extLst>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38EC266-22F8-224D-AB6F-ECCB585BC724}"/>
              </a:ext>
            </a:extLst>
          </p:cNvPr>
          <p:cNvSpPr>
            <a:spLocks noGrp="1"/>
          </p:cNvSpPr>
          <p:nvPr>
            <p:ph type="title"/>
          </p:nvPr>
        </p:nvSpPr>
        <p:spPr/>
        <p:txBody>
          <a:bodyPr/>
          <a:lstStyle/>
          <a:p>
            <a:r>
              <a:rPr lang="en-RO"/>
              <a:t>FN1 → FN3 – alt exemplu (2)</a:t>
            </a:r>
          </a:p>
        </p:txBody>
      </p:sp>
      <p:sp>
        <p:nvSpPr>
          <p:cNvPr id="3" name="Content Placeholder 2">
            <a:extLst>
              <a:ext uri="{FF2B5EF4-FFF2-40B4-BE49-F238E27FC236}">
                <a16:creationId xmlns:a16="http://schemas.microsoft.com/office/drawing/2014/main" id="{4ACFE1B7-8B06-5842-9753-CC5464809365}"/>
              </a:ext>
            </a:extLst>
          </p:cNvPr>
          <p:cNvSpPr>
            <a:spLocks noGrp="1"/>
          </p:cNvSpPr>
          <p:nvPr>
            <p:ph idx="1"/>
          </p:nvPr>
        </p:nvSpPr>
        <p:spPr/>
        <p:txBody>
          <a:bodyPr/>
          <a:lstStyle/>
          <a:p>
            <a:pPr marL="0" indent="0">
              <a:buNone/>
            </a:pPr>
            <a:r>
              <a:rPr lang="ro-RO"/>
              <a:t>INFO_ANGAJAT(</a:t>
            </a:r>
            <a:r>
              <a:rPr lang="ro-RO" u="sng"/>
              <a:t>COD_ANG</a:t>
            </a:r>
            <a:r>
              <a:rPr lang="ro-RO"/>
              <a:t>, NUME_ANG, DATA_NASTERE, COD_DEPT, NUME_DEPT, LOC_DEPT, DATA_ANG, </a:t>
            </a:r>
            <a:r>
              <a:rPr lang="ro-RO" u="sng"/>
              <a:t>COD_PR</a:t>
            </a:r>
            <a:r>
              <a:rPr lang="ro-RO"/>
              <a:t>, NUME_PR, DATA_INC, </a:t>
            </a:r>
            <a:r>
              <a:rPr lang="ro-RO" u="sng"/>
              <a:t>LUNA</a:t>
            </a:r>
            <a:r>
              <a:rPr lang="ro-RO"/>
              <a:t>, SUMA)</a:t>
            </a:r>
            <a:endParaRPr lang="en-RO"/>
          </a:p>
          <a:p>
            <a:endParaRPr lang="en-RO"/>
          </a:p>
        </p:txBody>
      </p:sp>
    </p:spTree>
    <p:extLst>
      <p:ext uri="{BB962C8B-B14F-4D97-AF65-F5344CB8AC3E}">
        <p14:creationId xmlns:p14="http://schemas.microsoft.com/office/powerpoint/2010/main" val="2275153694"/>
      </p:ext>
    </p:extLst>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71279C7-B1ED-1345-A8EA-F8A4834CE1D5}"/>
              </a:ext>
            </a:extLst>
          </p:cNvPr>
          <p:cNvSpPr>
            <a:spLocks noGrp="1"/>
          </p:cNvSpPr>
          <p:nvPr>
            <p:ph type="title"/>
          </p:nvPr>
        </p:nvSpPr>
        <p:spPr/>
        <p:txBody>
          <a:bodyPr/>
          <a:lstStyle/>
          <a:p>
            <a:r>
              <a:rPr lang="en-RO"/>
              <a:t>FN2</a:t>
            </a:r>
          </a:p>
        </p:txBody>
      </p:sp>
      <p:sp>
        <p:nvSpPr>
          <p:cNvPr id="3" name="Content Placeholder 2">
            <a:extLst>
              <a:ext uri="{FF2B5EF4-FFF2-40B4-BE49-F238E27FC236}">
                <a16:creationId xmlns:a16="http://schemas.microsoft.com/office/drawing/2014/main" id="{C3802F72-2DEF-4E4C-A139-3DB96E862F60}"/>
              </a:ext>
            </a:extLst>
          </p:cNvPr>
          <p:cNvSpPr>
            <a:spLocks noGrp="1"/>
          </p:cNvSpPr>
          <p:nvPr>
            <p:ph idx="1"/>
          </p:nvPr>
        </p:nvSpPr>
        <p:spPr/>
        <p:txBody>
          <a:bodyPr>
            <a:normAutofit fontScale="92500" lnSpcReduction="10000"/>
          </a:bodyPr>
          <a:lstStyle/>
          <a:p>
            <a:r>
              <a:rPr lang="ro-RO"/>
              <a:t>{COD_ANG} -&gt;{NUME_ANG, DATA_NASTERE, COD_DPT, NUME_DEPT, LOC_DEPT, DATA_ANG}</a:t>
            </a:r>
            <a:endParaRPr lang="en-RO"/>
          </a:p>
          <a:p>
            <a:r>
              <a:rPr lang="ro-RO"/>
              <a:t>{COD_PR} -&gt; {NUME_PR}</a:t>
            </a:r>
            <a:endParaRPr lang="en-RO"/>
          </a:p>
          <a:p>
            <a:r>
              <a:rPr lang="ro-RO"/>
              <a:t>{COD_ANG, COD_PR} -&gt; {DATA_INC}</a:t>
            </a:r>
            <a:endParaRPr lang="en-RO"/>
          </a:p>
          <a:p>
            <a:pPr marL="0" indent="0">
              <a:buNone/>
            </a:pPr>
            <a:endParaRPr lang="en-RO"/>
          </a:p>
          <a:p>
            <a:r>
              <a:rPr lang="en-GB"/>
              <a:t>INFO_ANGAJAT_2</a:t>
            </a:r>
            <a:r>
              <a:rPr lang="ro-RO"/>
              <a:t>(</a:t>
            </a:r>
            <a:r>
              <a:rPr lang="ro-RO" u="sng"/>
              <a:t>COD_ANG</a:t>
            </a:r>
            <a:r>
              <a:rPr lang="ro-RO"/>
              <a:t>, </a:t>
            </a:r>
            <a:r>
              <a:rPr lang="ro-RO" u="sng"/>
              <a:t>COD_PR</a:t>
            </a:r>
            <a:r>
              <a:rPr lang="ro-RO"/>
              <a:t>, </a:t>
            </a:r>
            <a:r>
              <a:rPr lang="ro-RO" u="sng"/>
              <a:t>LUNA</a:t>
            </a:r>
            <a:r>
              <a:rPr lang="ro-RO"/>
              <a:t>, SUMA)</a:t>
            </a:r>
            <a:endParaRPr lang="en-RO"/>
          </a:p>
          <a:p>
            <a:r>
              <a:rPr lang="ro-RO"/>
              <a:t>ANGAJAT_2(</a:t>
            </a:r>
            <a:r>
              <a:rPr lang="ro-RO" u="sng"/>
              <a:t>COD_ANG</a:t>
            </a:r>
            <a:r>
              <a:rPr lang="ro-RO"/>
              <a:t>, NUME_ANG, DATA_NASTERE, COD_DEPT, NUME_DEPT, LOC_DEPT, DATA_ANG)</a:t>
            </a:r>
            <a:endParaRPr lang="en-RO"/>
          </a:p>
          <a:p>
            <a:r>
              <a:rPr lang="ro-RO"/>
              <a:t>PROIECT_2(</a:t>
            </a:r>
            <a:r>
              <a:rPr lang="ro-RO" u="sng"/>
              <a:t>COD_PR</a:t>
            </a:r>
            <a:r>
              <a:rPr lang="ro-RO"/>
              <a:t>, NUME_PR)</a:t>
            </a:r>
            <a:endParaRPr lang="en-RO"/>
          </a:p>
          <a:p>
            <a:r>
              <a:rPr lang="ro-RO"/>
              <a:t>ANG_PR_2(</a:t>
            </a:r>
            <a:r>
              <a:rPr lang="ro-RO" u="sng"/>
              <a:t>COD_ANG, COD_PR</a:t>
            </a:r>
            <a:r>
              <a:rPr lang="ro-RO"/>
              <a:t>, DATA_INC)</a:t>
            </a:r>
            <a:endParaRPr lang="en-RO"/>
          </a:p>
          <a:p>
            <a:endParaRPr lang="en-RO"/>
          </a:p>
        </p:txBody>
      </p:sp>
    </p:spTree>
    <p:extLst>
      <p:ext uri="{BB962C8B-B14F-4D97-AF65-F5344CB8AC3E}">
        <p14:creationId xmlns:p14="http://schemas.microsoft.com/office/powerpoint/2010/main" val="3962100043"/>
      </p:ext>
    </p:extLst>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BB25EE0-E8E0-5746-AE6B-68C512792428}"/>
              </a:ext>
            </a:extLst>
          </p:cNvPr>
          <p:cNvSpPr>
            <a:spLocks noGrp="1"/>
          </p:cNvSpPr>
          <p:nvPr>
            <p:ph type="title"/>
          </p:nvPr>
        </p:nvSpPr>
        <p:spPr/>
        <p:txBody>
          <a:bodyPr/>
          <a:lstStyle/>
          <a:p>
            <a:r>
              <a:rPr lang="en-RO"/>
              <a:t>FN3</a:t>
            </a:r>
          </a:p>
        </p:txBody>
      </p:sp>
      <p:sp>
        <p:nvSpPr>
          <p:cNvPr id="3" name="Content Placeholder 2">
            <a:extLst>
              <a:ext uri="{FF2B5EF4-FFF2-40B4-BE49-F238E27FC236}">
                <a16:creationId xmlns:a16="http://schemas.microsoft.com/office/drawing/2014/main" id="{CC82EB24-98DD-6747-A672-45E818CC5C5F}"/>
              </a:ext>
            </a:extLst>
          </p:cNvPr>
          <p:cNvSpPr>
            <a:spLocks noGrp="1"/>
          </p:cNvSpPr>
          <p:nvPr>
            <p:ph idx="1"/>
          </p:nvPr>
        </p:nvSpPr>
        <p:spPr/>
        <p:txBody>
          <a:bodyPr/>
          <a:lstStyle/>
          <a:p>
            <a:pPr marL="0" indent="0">
              <a:buNone/>
            </a:pPr>
            <a:r>
              <a:rPr lang="ro-RO"/>
              <a:t>ANGAJAT_2(</a:t>
            </a:r>
            <a:r>
              <a:rPr lang="ro-RO" u="sng"/>
              <a:t>COD_ANG</a:t>
            </a:r>
            <a:r>
              <a:rPr lang="ro-RO"/>
              <a:t>, NUME_ANG, DATA_NASTERE, COD_DEPT, NUME_DEPT, DATA_ANG)</a:t>
            </a:r>
            <a:endParaRPr lang="en-RO"/>
          </a:p>
          <a:p>
            <a:pPr marL="0" indent="0">
              <a:buNone/>
            </a:pPr>
            <a:endParaRPr lang="ro-RO"/>
          </a:p>
          <a:p>
            <a:r>
              <a:rPr lang="ro-RO"/>
              <a:t>{COD_ANG} -&gt; {COD_DEPT} -&gt; {NUME_DEPT, LOC_DEPT}</a:t>
            </a:r>
            <a:endParaRPr lang="en-RO"/>
          </a:p>
          <a:p>
            <a:endParaRPr lang="en-RO"/>
          </a:p>
          <a:p>
            <a:r>
              <a:rPr lang="ro-RO"/>
              <a:t>ANGAJAT_3(</a:t>
            </a:r>
            <a:r>
              <a:rPr lang="ro-RO" u="sng"/>
              <a:t>COD_ANG</a:t>
            </a:r>
            <a:r>
              <a:rPr lang="ro-RO"/>
              <a:t>, NUME_ANG, DATA_NASTERE, COD_DEPT, DATA_ANG)</a:t>
            </a:r>
            <a:endParaRPr lang="en-RO"/>
          </a:p>
          <a:p>
            <a:r>
              <a:rPr lang="ro-RO"/>
              <a:t>DEPARTAMENT_3(</a:t>
            </a:r>
            <a:r>
              <a:rPr lang="ro-RO" u="sng"/>
              <a:t>COD_DEPT</a:t>
            </a:r>
            <a:r>
              <a:rPr lang="ro-RO"/>
              <a:t>, NUME_DEPT, LOC_DEPT)</a:t>
            </a:r>
            <a:endParaRPr lang="en-RO"/>
          </a:p>
          <a:p>
            <a:endParaRPr lang="en-RO"/>
          </a:p>
        </p:txBody>
      </p:sp>
    </p:spTree>
    <p:extLst>
      <p:ext uri="{BB962C8B-B14F-4D97-AF65-F5344CB8AC3E}">
        <p14:creationId xmlns:p14="http://schemas.microsoft.com/office/powerpoint/2010/main" val="3656519137"/>
      </p:ext>
    </p:extLst>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BB25EE0-E8E0-5746-AE6B-68C512792428}"/>
              </a:ext>
            </a:extLst>
          </p:cNvPr>
          <p:cNvSpPr>
            <a:spLocks noGrp="1"/>
          </p:cNvSpPr>
          <p:nvPr>
            <p:ph type="title"/>
          </p:nvPr>
        </p:nvSpPr>
        <p:spPr/>
        <p:txBody>
          <a:bodyPr/>
          <a:lstStyle/>
          <a:p>
            <a:r>
              <a:rPr lang="en-RO"/>
              <a:t>Tabele rezultate in FN3</a:t>
            </a:r>
          </a:p>
        </p:txBody>
      </p:sp>
      <p:sp>
        <p:nvSpPr>
          <p:cNvPr id="3" name="Content Placeholder 2">
            <a:extLst>
              <a:ext uri="{FF2B5EF4-FFF2-40B4-BE49-F238E27FC236}">
                <a16:creationId xmlns:a16="http://schemas.microsoft.com/office/drawing/2014/main" id="{CC82EB24-98DD-6747-A672-45E818CC5C5F}"/>
              </a:ext>
            </a:extLst>
          </p:cNvPr>
          <p:cNvSpPr>
            <a:spLocks noGrp="1"/>
          </p:cNvSpPr>
          <p:nvPr>
            <p:ph idx="1"/>
          </p:nvPr>
        </p:nvSpPr>
        <p:spPr/>
        <p:txBody>
          <a:bodyPr>
            <a:normAutofit/>
          </a:bodyPr>
          <a:lstStyle/>
          <a:p>
            <a:r>
              <a:rPr lang="en-GB"/>
              <a:t>INFO_ANGAJAT_2</a:t>
            </a:r>
            <a:r>
              <a:rPr lang="ro-RO"/>
              <a:t>(</a:t>
            </a:r>
            <a:r>
              <a:rPr lang="ro-RO" u="sng"/>
              <a:t>COD_ANG</a:t>
            </a:r>
            <a:r>
              <a:rPr lang="ro-RO"/>
              <a:t>, </a:t>
            </a:r>
            <a:r>
              <a:rPr lang="ro-RO" u="sng"/>
              <a:t>COD_PR</a:t>
            </a:r>
            <a:r>
              <a:rPr lang="ro-RO"/>
              <a:t>, </a:t>
            </a:r>
            <a:r>
              <a:rPr lang="ro-RO" u="sng"/>
              <a:t>LUNA</a:t>
            </a:r>
            <a:r>
              <a:rPr lang="ro-RO"/>
              <a:t>, SUMA)</a:t>
            </a:r>
            <a:endParaRPr lang="en-RO"/>
          </a:p>
          <a:p>
            <a:r>
              <a:rPr lang="ro-RO"/>
              <a:t>PROIECT_2(</a:t>
            </a:r>
            <a:r>
              <a:rPr lang="ro-RO" u="sng"/>
              <a:t>COD_PR</a:t>
            </a:r>
            <a:r>
              <a:rPr lang="ro-RO"/>
              <a:t>, NUME_PR)</a:t>
            </a:r>
            <a:endParaRPr lang="en-RO"/>
          </a:p>
          <a:p>
            <a:r>
              <a:rPr lang="ro-RO"/>
              <a:t>ANG_PR_2(</a:t>
            </a:r>
            <a:r>
              <a:rPr lang="ro-RO" u="sng"/>
              <a:t>COD_ANG, COD_PR</a:t>
            </a:r>
            <a:r>
              <a:rPr lang="ro-RO"/>
              <a:t>, DATA_INC)</a:t>
            </a:r>
            <a:endParaRPr lang="en-RO"/>
          </a:p>
          <a:p>
            <a:r>
              <a:rPr lang="ro-RO"/>
              <a:t>ANGAJAT_3(</a:t>
            </a:r>
            <a:r>
              <a:rPr lang="ro-RO" u="sng"/>
              <a:t>COD_ANG</a:t>
            </a:r>
            <a:r>
              <a:rPr lang="ro-RO"/>
              <a:t>, NUME_ANG, DATA_NASTERE, COD_DEPT, DATA_ANG)</a:t>
            </a:r>
            <a:endParaRPr lang="en-RO"/>
          </a:p>
          <a:p>
            <a:r>
              <a:rPr lang="ro-RO"/>
              <a:t>DEPARTAMENT_3(</a:t>
            </a:r>
            <a:r>
              <a:rPr lang="ro-RO" u="sng"/>
              <a:t>COD_DEPT</a:t>
            </a:r>
            <a:r>
              <a:rPr lang="ro-RO"/>
              <a:t>, NUME_DEPT, LOC_DEPT)</a:t>
            </a:r>
            <a:endParaRPr lang="en-RO"/>
          </a:p>
        </p:txBody>
      </p:sp>
    </p:spTree>
    <p:extLst>
      <p:ext uri="{BB962C8B-B14F-4D97-AF65-F5344CB8AC3E}">
        <p14:creationId xmlns:p14="http://schemas.microsoft.com/office/powerpoint/2010/main" val="3101295470"/>
      </p:ext>
    </p:extLst>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68EE58-BDD3-8242-AC9F-150F99FA7941}"/>
              </a:ext>
            </a:extLst>
          </p:cNvPr>
          <p:cNvSpPr>
            <a:spLocks noGrp="1"/>
          </p:cNvSpPr>
          <p:nvPr>
            <p:ph type="title"/>
          </p:nvPr>
        </p:nvSpPr>
        <p:spPr/>
        <p:txBody>
          <a:bodyPr/>
          <a:lstStyle/>
          <a:p>
            <a:r>
              <a:rPr lang="ro-RO"/>
              <a:t>Forma normală Boyce-Codd (BCNF)</a:t>
            </a:r>
          </a:p>
        </p:txBody>
      </p:sp>
      <p:sp>
        <p:nvSpPr>
          <p:cNvPr id="3" name="Content Placeholder 2">
            <a:extLst>
              <a:ext uri="{FF2B5EF4-FFF2-40B4-BE49-F238E27FC236}">
                <a16:creationId xmlns:a16="http://schemas.microsoft.com/office/drawing/2014/main" id="{109DBD33-D4F7-A744-8209-3503D7CECD34}"/>
              </a:ext>
            </a:extLst>
          </p:cNvPr>
          <p:cNvSpPr>
            <a:spLocks noGrp="1"/>
          </p:cNvSpPr>
          <p:nvPr>
            <p:ph idx="1"/>
          </p:nvPr>
        </p:nvSpPr>
        <p:spPr/>
        <p:txBody>
          <a:bodyPr>
            <a:normAutofit/>
          </a:bodyPr>
          <a:lstStyle/>
          <a:p>
            <a:r>
              <a:rPr lang="ro-RO"/>
              <a:t>Nu toate tabelele aflate în a treia formă normală sunt lipsite de redundanţă în date şi anomalii de actualizare.</a:t>
            </a:r>
          </a:p>
          <a:p>
            <a:endParaRPr lang="ro-RO"/>
          </a:p>
          <a:p>
            <a:endParaRPr lang="ro-RO"/>
          </a:p>
          <a:p>
            <a:endParaRPr lang="ro-RO"/>
          </a:p>
          <a:p>
            <a:endParaRPr lang="ro-RO"/>
          </a:p>
          <a:p>
            <a:endParaRPr lang="ro-RO"/>
          </a:p>
          <a:p>
            <a:endParaRPr lang="ro-RO"/>
          </a:p>
          <a:p>
            <a:pPr marL="0" indent="0">
              <a:buNone/>
            </a:pPr>
            <a:endParaRPr lang="ro-RO"/>
          </a:p>
        </p:txBody>
      </p:sp>
      <p:grpSp>
        <p:nvGrpSpPr>
          <p:cNvPr id="4" name="Group 3">
            <a:extLst>
              <a:ext uri="{FF2B5EF4-FFF2-40B4-BE49-F238E27FC236}">
                <a16:creationId xmlns:a16="http://schemas.microsoft.com/office/drawing/2014/main" id="{8EEEC4B7-2297-F54B-BDD7-CDD7B1511982}"/>
              </a:ext>
            </a:extLst>
          </p:cNvPr>
          <p:cNvGrpSpPr/>
          <p:nvPr/>
        </p:nvGrpSpPr>
        <p:grpSpPr>
          <a:xfrm>
            <a:off x="3163641" y="3339174"/>
            <a:ext cx="5545137" cy="2238375"/>
            <a:chOff x="1247" y="1344"/>
            <a:chExt cx="3493" cy="1410"/>
          </a:xfrm>
        </p:grpSpPr>
        <p:sp>
          <p:nvSpPr>
            <p:cNvPr id="5" name="Text Box 4">
              <a:extLst>
                <a:ext uri="{FF2B5EF4-FFF2-40B4-BE49-F238E27FC236}">
                  <a16:creationId xmlns:a16="http://schemas.microsoft.com/office/drawing/2014/main" id="{697E2369-BF20-5A4A-97AE-B56E996DC4C4}"/>
                </a:ext>
              </a:extLst>
            </p:cNvPr>
            <p:cNvSpPr txBox="1">
              <a:spLocks noChangeArrowheads="1"/>
            </p:cNvSpPr>
            <p:nvPr/>
          </p:nvSpPr>
          <p:spPr bwMode="auto">
            <a:xfrm>
              <a:off x="1247" y="1344"/>
              <a:ext cx="3453" cy="135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a:solidFill>
                    <a:schemeClr val="tx1"/>
                  </a:solidFill>
                  <a:latin typeface="Arial" pitchFamily="34" charset="0"/>
                </a:rPr>
                <a:t>Student		Course			Time</a:t>
              </a:r>
            </a:p>
            <a:p>
              <a:endParaRPr lang="en-NZ" altLang="ro-RO" sz="800">
                <a:solidFill>
                  <a:schemeClr val="tx1"/>
                </a:solidFill>
                <a:latin typeface="Arial" pitchFamily="34" charset="0"/>
              </a:endParaRPr>
            </a:p>
            <a:p>
              <a:r>
                <a:rPr lang="en-NZ" altLang="ro-RO">
                  <a:solidFill>
                    <a:schemeClr val="tx1"/>
                  </a:solidFill>
                  <a:latin typeface="Arial" pitchFamily="34" charset="0"/>
                </a:rPr>
                <a:t>John		Databases		12:00</a:t>
              </a:r>
            </a:p>
            <a:p>
              <a:r>
                <a:rPr lang="en-NZ" altLang="ro-RO">
                  <a:solidFill>
                    <a:schemeClr val="tx1"/>
                  </a:solidFill>
                  <a:latin typeface="Arial" pitchFamily="34" charset="0"/>
                </a:rPr>
                <a:t>Mary		Databases		12:00</a:t>
              </a:r>
            </a:p>
            <a:p>
              <a:r>
                <a:rPr lang="en-NZ" altLang="ro-RO">
                  <a:solidFill>
                    <a:schemeClr val="tx1"/>
                  </a:solidFill>
                  <a:latin typeface="Arial" pitchFamily="34" charset="0"/>
                </a:rPr>
                <a:t>Richard	               Databases		15:00</a:t>
              </a:r>
            </a:p>
            <a:p>
              <a:r>
                <a:rPr lang="en-NZ" altLang="ro-RO">
                  <a:solidFill>
                    <a:schemeClr val="tx1"/>
                  </a:solidFill>
                  <a:latin typeface="Arial" pitchFamily="34" charset="0"/>
                </a:rPr>
                <a:t>Richard	               Programming	               10:00</a:t>
              </a:r>
            </a:p>
            <a:p>
              <a:r>
                <a:rPr lang="en-NZ" altLang="ro-RO">
                  <a:solidFill>
                    <a:schemeClr val="tx1"/>
                  </a:solidFill>
                  <a:latin typeface="Arial" pitchFamily="34" charset="0"/>
                </a:rPr>
                <a:t>Mary		Programming	               10:00</a:t>
              </a:r>
            </a:p>
            <a:p>
              <a:r>
                <a:rPr lang="en-NZ" altLang="ro-RO">
                  <a:solidFill>
                    <a:schemeClr val="tx1"/>
                  </a:solidFill>
                  <a:latin typeface="Arial" pitchFamily="34" charset="0"/>
                </a:rPr>
                <a:t>Rebecca	               Programming	               13:00</a:t>
              </a:r>
              <a:endParaRPr lang="en-GB" altLang="ro-RO">
                <a:solidFill>
                  <a:schemeClr val="tx1"/>
                </a:solidFill>
                <a:latin typeface="Arial" pitchFamily="34" charset="0"/>
              </a:endParaRPr>
            </a:p>
          </p:txBody>
        </p:sp>
        <p:sp>
          <p:nvSpPr>
            <p:cNvPr id="6" name="Line 5">
              <a:extLst>
                <a:ext uri="{FF2B5EF4-FFF2-40B4-BE49-F238E27FC236}">
                  <a16:creationId xmlns:a16="http://schemas.microsoft.com/office/drawing/2014/main" id="{0AF9BCB7-3F8F-124B-A15B-79BBCE9CA569}"/>
                </a:ext>
              </a:extLst>
            </p:cNvPr>
            <p:cNvSpPr>
              <a:spLocks noChangeShapeType="1"/>
            </p:cNvSpPr>
            <p:nvPr/>
          </p:nvSpPr>
          <p:spPr bwMode="auto">
            <a:xfrm>
              <a:off x="2290" y="1344"/>
              <a:ext cx="29" cy="141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7" name="Line 6">
              <a:extLst>
                <a:ext uri="{FF2B5EF4-FFF2-40B4-BE49-F238E27FC236}">
                  <a16:creationId xmlns:a16="http://schemas.microsoft.com/office/drawing/2014/main" id="{77F367C4-EC5F-B443-BD23-87175A76592E}"/>
                </a:ext>
              </a:extLst>
            </p:cNvPr>
            <p:cNvSpPr>
              <a:spLocks noChangeShapeType="1"/>
            </p:cNvSpPr>
            <p:nvPr/>
          </p:nvSpPr>
          <p:spPr bwMode="auto">
            <a:xfrm flipH="1">
              <a:off x="3914" y="1344"/>
              <a:ext cx="9" cy="135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8" name="Line 7">
              <a:extLst>
                <a:ext uri="{FF2B5EF4-FFF2-40B4-BE49-F238E27FC236}">
                  <a16:creationId xmlns:a16="http://schemas.microsoft.com/office/drawing/2014/main" id="{0A314385-0641-8444-8CDF-33A2E5D635CE}"/>
                </a:ext>
              </a:extLst>
            </p:cNvPr>
            <p:cNvSpPr>
              <a:spLocks noChangeShapeType="1"/>
            </p:cNvSpPr>
            <p:nvPr/>
          </p:nvSpPr>
          <p:spPr bwMode="auto">
            <a:xfrm>
              <a:off x="1247" y="1661"/>
              <a:ext cx="349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pSp>
    </p:spTree>
    <p:extLst>
      <p:ext uri="{BB962C8B-B14F-4D97-AF65-F5344CB8AC3E}">
        <p14:creationId xmlns:p14="http://schemas.microsoft.com/office/powerpoint/2010/main" val="2900284968"/>
      </p:ext>
    </p:extLst>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F68EE58-BDD3-8242-AC9F-150F99FA7941}"/>
              </a:ext>
            </a:extLst>
          </p:cNvPr>
          <p:cNvSpPr>
            <a:spLocks noGrp="1"/>
          </p:cNvSpPr>
          <p:nvPr>
            <p:ph type="title"/>
          </p:nvPr>
        </p:nvSpPr>
        <p:spPr/>
        <p:txBody>
          <a:bodyPr/>
          <a:lstStyle/>
          <a:p>
            <a:r>
              <a:rPr lang="ro-RO"/>
              <a:t>Forma normală Boyce-Codd (2)</a:t>
            </a:r>
          </a:p>
        </p:txBody>
      </p:sp>
      <p:sp>
        <p:nvSpPr>
          <p:cNvPr id="3" name="Content Placeholder 2">
            <a:extLst>
              <a:ext uri="{FF2B5EF4-FFF2-40B4-BE49-F238E27FC236}">
                <a16:creationId xmlns:a16="http://schemas.microsoft.com/office/drawing/2014/main" id="{109DBD33-D4F7-A744-8209-3503D7CECD34}"/>
              </a:ext>
            </a:extLst>
          </p:cNvPr>
          <p:cNvSpPr>
            <a:spLocks noGrp="1"/>
          </p:cNvSpPr>
          <p:nvPr>
            <p:ph idx="1"/>
          </p:nvPr>
        </p:nvSpPr>
        <p:spPr/>
        <p:txBody>
          <a:bodyPr>
            <a:normAutofit/>
          </a:bodyPr>
          <a:lstStyle/>
          <a:p>
            <a:endParaRPr lang="ro-RO"/>
          </a:p>
          <a:p>
            <a:endParaRPr lang="ro-RO"/>
          </a:p>
          <a:p>
            <a:endParaRPr lang="ro-RO"/>
          </a:p>
          <a:p>
            <a:endParaRPr lang="ro-RO"/>
          </a:p>
          <a:p>
            <a:pPr marL="0" indent="0">
              <a:buNone/>
            </a:pPr>
            <a:endParaRPr lang="ro-RO"/>
          </a:p>
          <a:p>
            <a:endParaRPr lang="en-NZ" altLang="ro-RO"/>
          </a:p>
          <a:p>
            <a:r>
              <a:rPr lang="en-NZ" altLang="ro-RO" err="1"/>
              <a:t>Dependente functionale netriviale</a:t>
            </a:r>
            <a:endParaRPr lang="en-NZ" altLang="ro-RO"/>
          </a:p>
          <a:p>
            <a:pPr lvl="1"/>
            <a:r>
              <a:rPr lang="en-NZ" altLang="ro-RO"/>
              <a:t>{Student, Course} </a:t>
            </a:r>
            <a:r>
              <a:rPr lang="en-NZ" altLang="ro-RO">
                <a:sym typeface="Symbol" pitchFamily="2" charset="2"/>
              </a:rPr>
              <a:t></a:t>
            </a:r>
            <a:r>
              <a:rPr lang="en-NZ" altLang="ro-RO"/>
              <a:t> {Time}</a:t>
            </a:r>
          </a:p>
          <a:p>
            <a:pPr lvl="1"/>
            <a:r>
              <a:rPr lang="en-NZ" altLang="ro-RO"/>
              <a:t>{Time} </a:t>
            </a:r>
            <a:r>
              <a:rPr lang="en-NZ" altLang="ro-RO">
                <a:sym typeface="Symbol" pitchFamily="2" charset="2"/>
              </a:rPr>
              <a:t></a:t>
            </a:r>
            <a:r>
              <a:rPr lang="en-NZ" altLang="ro-RO"/>
              <a:t> {Course}</a:t>
            </a:r>
          </a:p>
          <a:p>
            <a:endParaRPr lang="ro-RO"/>
          </a:p>
        </p:txBody>
      </p:sp>
      <p:grpSp>
        <p:nvGrpSpPr>
          <p:cNvPr id="4" name="Group 3">
            <a:extLst>
              <a:ext uri="{FF2B5EF4-FFF2-40B4-BE49-F238E27FC236}">
                <a16:creationId xmlns:a16="http://schemas.microsoft.com/office/drawing/2014/main" id="{8EEEC4B7-2297-F54B-BDD7-CDD7B1511982}"/>
              </a:ext>
            </a:extLst>
          </p:cNvPr>
          <p:cNvGrpSpPr/>
          <p:nvPr/>
        </p:nvGrpSpPr>
        <p:grpSpPr>
          <a:xfrm>
            <a:off x="3163641" y="2165277"/>
            <a:ext cx="5545137" cy="2238375"/>
            <a:chOff x="1247" y="1344"/>
            <a:chExt cx="3493" cy="1410"/>
          </a:xfrm>
        </p:grpSpPr>
        <p:sp>
          <p:nvSpPr>
            <p:cNvPr id="5" name="Text Box 4">
              <a:extLst>
                <a:ext uri="{FF2B5EF4-FFF2-40B4-BE49-F238E27FC236}">
                  <a16:creationId xmlns:a16="http://schemas.microsoft.com/office/drawing/2014/main" id="{697E2369-BF20-5A4A-97AE-B56E996DC4C4}"/>
                </a:ext>
              </a:extLst>
            </p:cNvPr>
            <p:cNvSpPr txBox="1">
              <a:spLocks noChangeArrowheads="1"/>
            </p:cNvSpPr>
            <p:nvPr/>
          </p:nvSpPr>
          <p:spPr bwMode="auto">
            <a:xfrm>
              <a:off x="1247" y="1344"/>
              <a:ext cx="3453" cy="135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Z" altLang="ro-RO">
                  <a:solidFill>
                    <a:schemeClr val="tx1"/>
                  </a:solidFill>
                  <a:latin typeface="Arial" pitchFamily="34" charset="0"/>
                </a:rPr>
                <a:t>Student		Course			Time</a:t>
              </a:r>
            </a:p>
            <a:p>
              <a:endParaRPr lang="en-NZ" altLang="ro-RO" sz="800">
                <a:solidFill>
                  <a:schemeClr val="tx1"/>
                </a:solidFill>
                <a:latin typeface="Arial" pitchFamily="34" charset="0"/>
              </a:endParaRPr>
            </a:p>
            <a:p>
              <a:r>
                <a:rPr lang="en-NZ" altLang="ro-RO">
                  <a:solidFill>
                    <a:schemeClr val="tx1"/>
                  </a:solidFill>
                  <a:latin typeface="Arial" pitchFamily="34" charset="0"/>
                </a:rPr>
                <a:t>John		Databases		12:00</a:t>
              </a:r>
            </a:p>
            <a:p>
              <a:r>
                <a:rPr lang="en-NZ" altLang="ro-RO">
                  <a:solidFill>
                    <a:schemeClr val="tx1"/>
                  </a:solidFill>
                  <a:latin typeface="Arial" pitchFamily="34" charset="0"/>
                </a:rPr>
                <a:t>Mary		Databases		12:00</a:t>
              </a:r>
            </a:p>
            <a:p>
              <a:r>
                <a:rPr lang="en-NZ" altLang="ro-RO">
                  <a:solidFill>
                    <a:schemeClr val="tx1"/>
                  </a:solidFill>
                  <a:latin typeface="Arial" pitchFamily="34" charset="0"/>
                </a:rPr>
                <a:t>Richard	               Databases		15:00</a:t>
              </a:r>
            </a:p>
            <a:p>
              <a:r>
                <a:rPr lang="en-NZ" altLang="ro-RO">
                  <a:solidFill>
                    <a:schemeClr val="tx1"/>
                  </a:solidFill>
                  <a:latin typeface="Arial" pitchFamily="34" charset="0"/>
                </a:rPr>
                <a:t>Richard	               Programming	               10:00</a:t>
              </a:r>
            </a:p>
            <a:p>
              <a:r>
                <a:rPr lang="en-NZ" altLang="ro-RO">
                  <a:solidFill>
                    <a:schemeClr val="tx1"/>
                  </a:solidFill>
                  <a:latin typeface="Arial" pitchFamily="34" charset="0"/>
                </a:rPr>
                <a:t>Mary		Programming	               10:00</a:t>
              </a:r>
            </a:p>
            <a:p>
              <a:r>
                <a:rPr lang="en-NZ" altLang="ro-RO">
                  <a:solidFill>
                    <a:schemeClr val="tx1"/>
                  </a:solidFill>
                  <a:latin typeface="Arial" pitchFamily="34" charset="0"/>
                </a:rPr>
                <a:t>Rebecca	               Programming	               13:00</a:t>
              </a:r>
              <a:endParaRPr lang="en-GB" altLang="ro-RO">
                <a:solidFill>
                  <a:schemeClr val="tx1"/>
                </a:solidFill>
                <a:latin typeface="Arial" pitchFamily="34" charset="0"/>
              </a:endParaRPr>
            </a:p>
          </p:txBody>
        </p:sp>
        <p:sp>
          <p:nvSpPr>
            <p:cNvPr id="6" name="Line 5">
              <a:extLst>
                <a:ext uri="{FF2B5EF4-FFF2-40B4-BE49-F238E27FC236}">
                  <a16:creationId xmlns:a16="http://schemas.microsoft.com/office/drawing/2014/main" id="{0AF9BCB7-3F8F-124B-A15B-79BBCE9CA569}"/>
                </a:ext>
              </a:extLst>
            </p:cNvPr>
            <p:cNvSpPr>
              <a:spLocks noChangeShapeType="1"/>
            </p:cNvSpPr>
            <p:nvPr/>
          </p:nvSpPr>
          <p:spPr bwMode="auto">
            <a:xfrm>
              <a:off x="2290" y="1344"/>
              <a:ext cx="29" cy="141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7" name="Line 6">
              <a:extLst>
                <a:ext uri="{FF2B5EF4-FFF2-40B4-BE49-F238E27FC236}">
                  <a16:creationId xmlns:a16="http://schemas.microsoft.com/office/drawing/2014/main" id="{77F367C4-EC5F-B443-BD23-87175A76592E}"/>
                </a:ext>
              </a:extLst>
            </p:cNvPr>
            <p:cNvSpPr>
              <a:spLocks noChangeShapeType="1"/>
            </p:cNvSpPr>
            <p:nvPr/>
          </p:nvSpPr>
          <p:spPr bwMode="auto">
            <a:xfrm flipH="1">
              <a:off x="3914" y="1344"/>
              <a:ext cx="9" cy="135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sp>
          <p:nvSpPr>
            <p:cNvPr id="8" name="Line 7">
              <a:extLst>
                <a:ext uri="{FF2B5EF4-FFF2-40B4-BE49-F238E27FC236}">
                  <a16:creationId xmlns:a16="http://schemas.microsoft.com/office/drawing/2014/main" id="{0A314385-0641-8444-8CDF-33A2E5D635CE}"/>
                </a:ext>
              </a:extLst>
            </p:cNvPr>
            <p:cNvSpPr>
              <a:spLocks noChangeShapeType="1"/>
            </p:cNvSpPr>
            <p:nvPr/>
          </p:nvSpPr>
          <p:spPr bwMode="auto">
            <a:xfrm>
              <a:off x="1247" y="1661"/>
              <a:ext cx="349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o-RO"/>
            </a:p>
          </p:txBody>
        </p:sp>
      </p:grpSp>
    </p:spTree>
    <p:extLst>
      <p:ext uri="{BB962C8B-B14F-4D97-AF65-F5344CB8AC3E}">
        <p14:creationId xmlns:p14="http://schemas.microsoft.com/office/powerpoint/2010/main" val="3308461659"/>
      </p:ext>
    </p:extLst>
  </p:cSld>
  <p:clrMapOvr>
    <a:masterClrMapping/>
  </p:clrMapOvr>
  <p:transition/>
  <p:timing/>
</p:sld>
</file>

<file path=ppt/tags/tag1.xml><?xml version="1.0" encoding="utf-8"?>
<p:tagLst xmlns:p="http://schemas.openxmlformats.org/presentationml/2006/main">
  <p:tag name="AS_NET" val="6.0.8"/>
  <p:tag name="AS_OS" val="Unix 5.13.0.1021"/>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2693</Paragraphs>
  <Slides>432</Slides>
  <Notes>1</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432</vt:i4>
      </vt:variant>
    </vt:vector>
  </HeadingPairs>
  <TitlesOfParts>
    <vt:vector baseType="lpstr" size="439">
      <vt:lpstr>Arial</vt:lpstr>
      <vt:lpstr>Calibri</vt:lpstr>
      <vt:lpstr>Calibri Light</vt:lpstr>
      <vt:lpstr>Times New Roman</vt:lpstr>
      <vt:lpstr>Symbol</vt:lpstr>
      <vt:lpstr>Courier</vt:lpstr>
      <vt:lpstr>Office Theme</vt:lpstr>
      <vt:lpstr>Modelul Relational</vt:lpstr>
      <vt:lpstr>Modele de Baze de Date</vt:lpstr>
      <vt:lpstr>Relational vs noSQL</vt:lpstr>
      <vt:lpstr>Model relational</vt:lpstr>
      <vt:lpstr>Cheie (primara)</vt:lpstr>
      <vt:lpstr>Cheie straina (externa)</vt:lpstr>
      <vt:lpstr>Operatorii modelului relational</vt:lpstr>
      <vt:lpstr>Algebra relationala</vt:lpstr>
      <vt:lpstr>Project (proiectie)</vt:lpstr>
      <vt:lpstr>Select (selectie)</vt:lpstr>
      <vt:lpstr>Product (produs cartezian)</vt:lpstr>
      <vt:lpstr>Union (reuniune)</vt:lpstr>
      <vt:lpstr>Difference (diferenta)</vt:lpstr>
      <vt:lpstr>Intersect (intersectia)</vt:lpstr>
      <vt:lpstr>Division (diviziune)</vt:lpstr>
      <vt:lpstr>Division (diviziune)</vt:lpstr>
      <vt:lpstr>Join(compunere, jonctiune) Theta-join</vt:lpstr>
      <vt:lpstr>Natural Join (Compunerea Naturala)</vt:lpstr>
      <vt:lpstr>Outer Join (Compunere Externa)</vt:lpstr>
      <vt:lpstr>Outer Join: SQL</vt:lpstr>
      <vt:lpstr>Proiectarea bazelor de date relationale</vt:lpstr>
      <vt:lpstr>Etape</vt:lpstr>
      <vt:lpstr>Crearea schemei conceptuale </vt:lpstr>
      <vt:lpstr>Entitate</vt:lpstr>
      <vt:lpstr>Scenariu (exemplu)</vt:lpstr>
      <vt:lpstr>Relaţie (legătură) </vt:lpstr>
      <vt:lpstr>Cardinalitatea unei relaţii </vt:lpstr>
      <vt:lpstr>Cardinalitatea minima</vt:lpstr>
      <vt:lpstr>Diagrama Entitate-relatie</vt:lpstr>
      <vt:lpstr>Atribut</vt:lpstr>
      <vt:lpstr>Modelul entitate-legătură şi modelul relaţional</vt:lpstr>
      <vt:lpstr>Cheie primara</vt:lpstr>
      <vt:lpstr>Chei naturale vs chei artificiale</vt:lpstr>
      <vt:lpstr>Subentitate/Superentitate</vt:lpstr>
      <vt:lpstr>Subentitate/Superentitate - Cardinalitate</vt:lpstr>
      <vt:lpstr>Entitate dependentă (detaliu)/entitate master </vt:lpstr>
      <vt:lpstr>Relaţii recursive </vt:lpstr>
      <vt:lpstr>Relaţii de tip 3 : între mai mult de două entităţi</vt:lpstr>
      <vt:lpstr>Relaţii de tip 3 : între mai mult de două entităţi</vt:lpstr>
      <vt:lpstr>Atribute simple/ compuse/ repetitive/ calculate</vt:lpstr>
      <vt:lpstr>Diagrama Enitate-Relatie</vt:lpstr>
      <vt:lpstr>Crearea design-ului logic al bazei de date</vt:lpstr>
      <vt:lpstr>Transformarea entităţilor (1)</vt:lpstr>
      <vt:lpstr>Transformarea entităţilor (2)</vt:lpstr>
      <vt:lpstr>Transformarea entităţilor (3)</vt:lpstr>
      <vt:lpstr>Transformarea entităţilor (4)</vt:lpstr>
      <vt:lpstr>Transformarea relaţiilor (1)</vt:lpstr>
      <vt:lpstr>Transformarea relaţiilor (2)</vt:lpstr>
      <vt:lpstr>Transformarea relaţiilor (3)</vt:lpstr>
      <vt:lpstr>Transformarea relaţiilor (4)</vt:lpstr>
      <vt:lpstr>Transformarea relaţiilor (5)</vt:lpstr>
      <vt:lpstr>Transformarea relaţiilor (6)</vt:lpstr>
      <vt:lpstr>Transformarea relaţiilor (7)</vt:lpstr>
      <vt:lpstr>Transformarea atributelor (1)</vt:lpstr>
      <vt:lpstr>Transformarea atributelor (2)</vt:lpstr>
      <vt:lpstr>Transformarea atributelor (3)</vt:lpstr>
      <vt:lpstr>Transformarea atributelor (4)</vt:lpstr>
      <vt:lpstr>Transformarea atributelor (5)</vt:lpstr>
      <vt:lpstr>Transformarea atributelor (6)</vt:lpstr>
      <vt:lpstr>Transformarea atributelor (7)</vt:lpstr>
      <vt:lpstr>Transformarea atributelor (8)</vt:lpstr>
      <vt:lpstr>Diagrama logică a bazei de date</vt:lpstr>
      <vt:lpstr>Normalizarea</vt:lpstr>
      <vt:lpstr>Normalizarea</vt:lpstr>
      <vt:lpstr>Exemplu</vt:lpstr>
      <vt:lpstr>Dependenta functionala</vt:lpstr>
      <vt:lpstr>Dependenta functionala: exemplu</vt:lpstr>
      <vt:lpstr>Deficiente</vt:lpstr>
      <vt:lpstr>Redundanţă în date</vt:lpstr>
      <vt:lpstr>Anomalii la actualizare (1)</vt:lpstr>
      <vt:lpstr>Anomalii la actualizare (2)</vt:lpstr>
      <vt:lpstr>Solutie</vt:lpstr>
      <vt:lpstr>Forme normale</vt:lpstr>
      <vt:lpstr>Prima formă normală (1NF – First Normal Form) </vt:lpstr>
      <vt:lpstr>A doua formă normală (2NF– Second Normal Form) </vt:lpstr>
      <vt:lpstr>A doua formă normală: definitie</vt:lpstr>
      <vt:lpstr>A doua formă normală: descompunere</vt:lpstr>
      <vt:lpstr>A doua formă normală: exemplu</vt:lpstr>
      <vt:lpstr>A doua formă normală: exemplu</vt:lpstr>
      <vt:lpstr>A doua formă normală: exemplu</vt:lpstr>
      <vt:lpstr>A treia formă normală (3NF)</vt:lpstr>
      <vt:lpstr>A treia formă normală: dependenţă tranzitivă</vt:lpstr>
      <vt:lpstr>A treia formă normală: definitie</vt:lpstr>
      <vt:lpstr>A treia formă normală: descompunere - regula 1</vt:lpstr>
      <vt:lpstr>A treia formă normală: exemplu - regula 1</vt:lpstr>
      <vt:lpstr>A treia formă normală: exemplu - regula 1</vt:lpstr>
      <vt:lpstr>Normalizare 1NF → 3NF: Exemplu</vt:lpstr>
      <vt:lpstr>A treia formă normală: descompunere - regula 2</vt:lpstr>
      <vt:lpstr>A treia formă normală: exemplu - regula 2</vt:lpstr>
      <vt:lpstr>A treia formă normală: exemplu - regula 2</vt:lpstr>
      <vt:lpstr>A treia formă normală: exemplu - regula 2</vt:lpstr>
      <vt:lpstr>A treia formă normală: exemplu - regula 2</vt:lpstr>
      <vt:lpstr>FN1 → FN3 – alt exemplu</vt:lpstr>
      <vt:lpstr>FN1 → FN3 – alt exemplu (2)</vt:lpstr>
      <vt:lpstr>FN2</vt:lpstr>
      <vt:lpstr>FN3</vt:lpstr>
      <vt:lpstr>Tabele rezultate in FN3</vt:lpstr>
      <vt:lpstr>Forma normală Boyce-Codd (BCNF)</vt:lpstr>
      <vt:lpstr>Forma normală Boyce-Codd (2)</vt:lpstr>
      <vt:lpstr>Forma normală Boyce-Codd (3)</vt:lpstr>
      <vt:lpstr>Anomalii</vt:lpstr>
      <vt:lpstr>BCNF: definitie</vt:lpstr>
      <vt:lpstr>BCNF: exemplu</vt:lpstr>
      <vt:lpstr>BCNF: descompunere</vt:lpstr>
      <vt:lpstr>A patra formă normală (4NF)</vt:lpstr>
      <vt:lpstr>A patra formă normală (4NF)</vt:lpstr>
      <vt:lpstr>Dependenţă multivaloare (multidependenţă)</vt:lpstr>
      <vt:lpstr>Dependenţă multivaloare (exemplu)</vt:lpstr>
      <vt:lpstr>4NF: definitie</vt:lpstr>
      <vt:lpstr>4NF: descompunere</vt:lpstr>
      <vt:lpstr>A cincea formă normală (5NF)</vt:lpstr>
      <vt:lpstr>A cincea formă normală (5NF)</vt:lpstr>
      <vt:lpstr>A cincea formă normală (exemplu)</vt:lpstr>
      <vt:lpstr>A cincea formă normală (exemplu)</vt:lpstr>
      <vt:lpstr>A cincea formă normală (exemplu)</vt:lpstr>
      <vt:lpstr>Join-dependenţa</vt:lpstr>
      <vt:lpstr>Join-dependenţa</vt:lpstr>
      <vt:lpstr>5NF: definitie</vt:lpstr>
      <vt:lpstr>5NF: descompunere</vt:lpstr>
      <vt:lpstr>Normalizare (sumar)</vt:lpstr>
      <vt:lpstr>Denormalizare</vt:lpstr>
      <vt:lpstr>Denormalizare: creşterea performanţei </vt:lpstr>
      <vt:lpstr>Denormalizare: simplificarea codului  </vt:lpstr>
      <vt:lpstr>SQL (recapitulare)</vt:lpstr>
      <vt:lpstr>Comanda SELECT </vt:lpstr>
      <vt:lpstr>Exemplu: tabelul profesor</vt:lpstr>
      <vt:lpstr>SELECT</vt:lpstr>
      <vt:lpstr>Convertirea valorilor Null cu NVL </vt:lpstr>
      <vt:lpstr>Convertirea valorilor Null cu NVL </vt:lpstr>
      <vt:lpstr>Prevenirea selectării înregistrărilor duplicat</vt:lpstr>
      <vt:lpstr>Prevenirea selectării înregistrărilor duplicat</vt:lpstr>
      <vt:lpstr>Clauza ORDER BY</vt:lpstr>
      <vt:lpstr>Clauza ORDER BY</vt:lpstr>
      <vt:lpstr>Clauza WHERE</vt:lpstr>
      <vt:lpstr>Clauza WHERE</vt:lpstr>
      <vt:lpstr>Operatori SQL </vt:lpstr>
      <vt:lpstr>BETWEEN...AND...</vt:lpstr>
      <vt:lpstr>IN</vt:lpstr>
      <vt:lpstr>LIKE</vt:lpstr>
      <vt:lpstr>IS NULL</vt:lpstr>
      <vt:lpstr>IS NULL</vt:lpstr>
      <vt:lpstr>IS NULL</vt:lpstr>
      <vt:lpstr>Funcţii referitoare la mai multe înregistrări </vt:lpstr>
      <vt:lpstr>Funcţii referitoare la mai multe înregistrări </vt:lpstr>
      <vt:lpstr>Funcţii referitoare la mai multe înregistrări </vt:lpstr>
      <vt:lpstr>Funcţii referitoare la mai multe înregistrări </vt:lpstr>
      <vt:lpstr>Clauza GROUP BY</vt:lpstr>
      <vt:lpstr>Clauza GROUP BY</vt:lpstr>
      <vt:lpstr>Clauza GROUP BY</vt:lpstr>
      <vt:lpstr>Clauza GROUP BY</vt:lpstr>
      <vt:lpstr>Clauza HAVING</vt:lpstr>
      <vt:lpstr>Clauza HAVING</vt:lpstr>
      <vt:lpstr>Clauza HAVING</vt:lpstr>
      <vt:lpstr>Interogarea mai multor tabele </vt:lpstr>
      <vt:lpstr>Joncţiuni echivalente</vt:lpstr>
      <vt:lpstr>Joncţiuni echivalente</vt:lpstr>
      <vt:lpstr>Joncţiuni echivalente</vt:lpstr>
      <vt:lpstr>Joncţiuni ne-echivalente</vt:lpstr>
      <vt:lpstr>Joncţiuni ne-echivalente</vt:lpstr>
      <vt:lpstr>Joncţiuni ne-echivalente</vt:lpstr>
      <vt:lpstr>Joncţiuni externe</vt:lpstr>
      <vt:lpstr>Joncţiuni externe</vt:lpstr>
      <vt:lpstr>Joncţiuni externe</vt:lpstr>
      <vt:lpstr>Joncţiuni externe</vt:lpstr>
      <vt:lpstr>Joncţiuni externe - FULL OUTER JOIN</vt:lpstr>
      <vt:lpstr>Joncţiuni externe - FULL OUTER JOIN</vt:lpstr>
      <vt:lpstr>Joncţiuni externe - FULL OUTER JOIN</vt:lpstr>
      <vt:lpstr>Joncţiuni externe - FULL OUTER JOIN</vt:lpstr>
      <vt:lpstr>Auto-joncţiuni</vt:lpstr>
      <vt:lpstr>Auto-joncţiuni</vt:lpstr>
      <vt:lpstr>Operatorii pentru mulţimi</vt:lpstr>
      <vt:lpstr>Operatorii pentru mulţimi - exemplu</vt:lpstr>
      <vt:lpstr>Operatorii pentru mulţimi – exemplu (2)</vt:lpstr>
      <vt:lpstr>Operatorii pentru mulţimi – exemplu (3)</vt:lpstr>
      <vt:lpstr>Operatorii pentru mulţimi – exemplu (4)</vt:lpstr>
      <vt:lpstr>Operatorii pentru mulţimi – exemplu (5)</vt:lpstr>
      <vt:lpstr>Operatorii pentru mulţimi – exemplu (6)</vt:lpstr>
      <vt:lpstr>Subinterogări (1)</vt:lpstr>
      <vt:lpstr>Subinterogări (2)</vt:lpstr>
      <vt:lpstr>Subinterogări (3)</vt:lpstr>
      <vt:lpstr>Subinterogări care returnează un singur rând</vt:lpstr>
      <vt:lpstr>Procesul de evaluare al interogării</vt:lpstr>
      <vt:lpstr>Subinterogări in clauza HAVING</vt:lpstr>
      <vt:lpstr>Subinterogări care returnează mai multe rânduri</vt:lpstr>
      <vt:lpstr>Subinterogări care returnează mai multe rânduri (2)</vt:lpstr>
      <vt:lpstr>Subinterogări care returnează mai multe rânduri (3)</vt:lpstr>
      <vt:lpstr>Subinterogări care returnează mai multe rânduri (4)</vt:lpstr>
      <vt:lpstr>Operatorii ANY, ALL, EXISTS</vt:lpstr>
      <vt:lpstr>Operatorul ANY</vt:lpstr>
      <vt:lpstr>Operatorul ANY (2)</vt:lpstr>
      <vt:lpstr>Operatorul ANY (3)</vt:lpstr>
      <vt:lpstr>Operatorul ALL</vt:lpstr>
      <vt:lpstr>Operatorul ALL (2)</vt:lpstr>
      <vt:lpstr>Operatorul ALL (3)</vt:lpstr>
      <vt:lpstr>Subinterogări imbricate</vt:lpstr>
      <vt:lpstr>Subinterogări corelate</vt:lpstr>
      <vt:lpstr>Subinterogări corelate - evaluare </vt:lpstr>
      <vt:lpstr>Subinterogări corelate - exemplu</vt:lpstr>
      <vt:lpstr>Subinterogări corelate – exemplu (2)</vt:lpstr>
      <vt:lpstr>Subinterogări corelate – exemplu HAVING</vt:lpstr>
      <vt:lpstr>Operatorul EXISTS</vt:lpstr>
      <vt:lpstr>Operatorul EXISTS (2)</vt:lpstr>
      <vt:lpstr>Operatorul EXISTS (3)</vt:lpstr>
      <vt:lpstr>Operatorul EXISTS (4)</vt:lpstr>
      <vt:lpstr>Organizarea logică a bazei de date</vt:lpstr>
      <vt:lpstr>Schema</vt:lpstr>
      <vt:lpstr>Obiectele schemei</vt:lpstr>
      <vt:lpstr>Tabele</vt:lpstr>
      <vt:lpstr>Tabele (3)</vt:lpstr>
      <vt:lpstr>Constrângeri</vt:lpstr>
      <vt:lpstr>Constrângeri (2)</vt:lpstr>
      <vt:lpstr>Constrângeri (3)</vt:lpstr>
      <vt:lpstr>Constrângeri (4)</vt:lpstr>
      <vt:lpstr>Constrângeri (5)</vt:lpstr>
      <vt:lpstr>Constrângeri (6)</vt:lpstr>
      <vt:lpstr>Vederi </vt:lpstr>
      <vt:lpstr>Vederi (2) </vt:lpstr>
      <vt:lpstr>Vederi (3) </vt:lpstr>
      <vt:lpstr>Vederi (4) </vt:lpstr>
      <vt:lpstr>Utilizarea vederilor</vt:lpstr>
      <vt:lpstr>Crearea vederilor </vt:lpstr>
      <vt:lpstr>Crearea vederilor (2) </vt:lpstr>
      <vt:lpstr>Crearea vederilor (2) </vt:lpstr>
      <vt:lpstr>Operaţii DML asupra vederilor </vt:lpstr>
      <vt:lpstr>Operaţii DML asupra vederilor (2) </vt:lpstr>
      <vt:lpstr>Operaţii DML asupra vederilor (3) </vt:lpstr>
      <vt:lpstr>Operaţii DML asupra vederilor (4) </vt:lpstr>
      <vt:lpstr>Operaţii DML asupra vederilor (5) </vt:lpstr>
      <vt:lpstr>Operaţii DML asupra vederilor bazate pe mai multe tabele</vt:lpstr>
      <vt:lpstr>Operaţii DML asupra vederilor bazate pe mai multe tabele (2)</vt:lpstr>
      <vt:lpstr>Operaţii DML asupra vederilor bazate pe mai multe tabele (3)</vt:lpstr>
      <vt:lpstr>Operaţii DML asupra vederilor bazate pe mai multe tabele (4)</vt:lpstr>
      <vt:lpstr>Indecşi</vt:lpstr>
      <vt:lpstr>Indecşi (2)</vt:lpstr>
      <vt:lpstr>Indecşi (3)</vt:lpstr>
      <vt:lpstr>Indecşi (4)</vt:lpstr>
      <vt:lpstr>Indecşi (5)</vt:lpstr>
      <vt:lpstr>Ce tabele trebuie indexate </vt:lpstr>
      <vt:lpstr>Ce coloane trebuie indexate</vt:lpstr>
      <vt:lpstr>Tipuri de indecşi</vt:lpstr>
      <vt:lpstr>Index de tip arbore B*</vt:lpstr>
      <vt:lpstr>Index de tip arbore B* - exemplu</vt:lpstr>
      <vt:lpstr>Cautare in indexul de tip arbore B*</vt:lpstr>
      <vt:lpstr>Modificarea indexului de tip arbore B*</vt:lpstr>
      <vt:lpstr>Index cu cheie inversă (reverse-key index) </vt:lpstr>
      <vt:lpstr>Index de tip bitmap</vt:lpstr>
      <vt:lpstr>Index de tip bitmap pentru coloana culoare</vt:lpstr>
      <vt:lpstr>Index de tip bitmap pentru coloana culoare</vt:lpstr>
      <vt:lpstr>Index de tip bitmap pentru coloana culoare</vt:lpstr>
      <vt:lpstr>Index de tip bitmap pentru coloana culoare</vt:lpstr>
      <vt:lpstr>Folosirea indecşilor de tip bitmap</vt:lpstr>
      <vt:lpstr>Secvenţe</vt:lpstr>
      <vt:lpstr>Secvenţe (2)</vt:lpstr>
      <vt:lpstr>Secvenţe - exemplu</vt:lpstr>
      <vt:lpstr>Utilizarea secvenţelor</vt:lpstr>
      <vt:lpstr>Utilizarea secvenţelor (2) </vt:lpstr>
      <vt:lpstr>Utilizarea secvenţelor – exemplu (1)</vt:lpstr>
      <vt:lpstr>Utilizarea secvenţelor – exemplu (2)</vt:lpstr>
      <vt:lpstr>Utilizarea secvenţelor (3)</vt:lpstr>
      <vt:lpstr>Accesul concurent la date şi păstrarea consistenţei acestora </vt:lpstr>
      <vt:lpstr>Concurenta in baze de date</vt:lpstr>
      <vt:lpstr>Concurenta in baze de date - mecanisme</vt:lpstr>
      <vt:lpstr>Tranzacţiile </vt:lpstr>
      <vt:lpstr>Tranzacţiile (2) </vt:lpstr>
      <vt:lpstr>Tranzacţiile (3) </vt:lpstr>
      <vt:lpstr>Tranzacţie - exemplu </vt:lpstr>
      <vt:lpstr>Tranzacţie – exemplu (2) </vt:lpstr>
      <vt:lpstr>Asigurarea consistenţei cu ajutorul tranzacţiilor</vt:lpstr>
      <vt:lpstr>Puncte de salvare </vt:lpstr>
      <vt:lpstr>Puncte de salvare - exemplu</vt:lpstr>
      <vt:lpstr>Puncte de salvare – exemplu (2)</vt:lpstr>
      <vt:lpstr> Transaction Isolation Levels - phenomena</vt:lpstr>
      <vt:lpstr> Transaction Isolation Levels – 4 levels (ANSI)</vt:lpstr>
      <vt:lpstr>Serializabilitate</vt:lpstr>
      <vt:lpstr> Transaction Isolation Levels – Oracle</vt:lpstr>
      <vt:lpstr>Modelul multiversiune şi consistenţa la citire </vt:lpstr>
      <vt:lpstr>Implementarea modelului multiversiune </vt:lpstr>
      <vt:lpstr>Blocări (locks)</vt:lpstr>
      <vt:lpstr>Blocări – clasificare</vt:lpstr>
      <vt:lpstr>Blocări DML – clasificare</vt:lpstr>
      <vt:lpstr>Blocări DML – clasificare (2)</vt:lpstr>
      <vt:lpstr>Blocări la nivel de rând</vt:lpstr>
      <vt:lpstr>Mecanismul pentru gestionarea concurenţei:</vt:lpstr>
      <vt:lpstr>Blocări la nivel de rând (2)</vt:lpstr>
      <vt:lpstr>Blocări la nivel de tabel</vt:lpstr>
      <vt:lpstr>Blocări la nivel de tabel - moduri</vt:lpstr>
      <vt:lpstr>Comanda SELECT cu clauza FOR UPDATE</vt:lpstr>
      <vt:lpstr>SELECT cu clauza FOR UPDATE - exemplu</vt:lpstr>
      <vt:lpstr>SELECT cu clauza FOR UPDATE – exemplu (2)</vt:lpstr>
      <vt:lpstr>Comanda LOCK TABLE </vt:lpstr>
      <vt:lpstr>Interblocarea (deadlock)</vt:lpstr>
      <vt:lpstr>Interblocarea - exemplu</vt:lpstr>
      <vt:lpstr>Interblocarea – exemplu (2)</vt:lpstr>
      <vt:lpstr>Detectarea interblocării</vt:lpstr>
      <vt:lpstr>Evitarea interblocării</vt:lpstr>
      <vt:lpstr>Securitatea bazei de date Oracle </vt:lpstr>
      <vt:lpstr>Elemente de baza</vt:lpstr>
      <vt:lpstr>Utilizatori</vt:lpstr>
      <vt:lpstr>Privilegii</vt:lpstr>
      <vt:lpstr>Roluri</vt:lpstr>
      <vt:lpstr>Privilegii de sistem</vt:lpstr>
      <vt:lpstr>Privilegii la nivel de obiect</vt:lpstr>
      <vt:lpstr>Privilegii la nivel de obiect (2)</vt:lpstr>
      <vt:lpstr>Securitatea in Oracle</vt:lpstr>
      <vt:lpstr>Securitatea in Oracle (2)</vt:lpstr>
      <vt:lpstr>Securitatea in Oracle - exemplu</vt:lpstr>
      <vt:lpstr>Roluri</vt:lpstr>
      <vt:lpstr>Roluri (2)</vt:lpstr>
      <vt:lpstr>DBA – rol predefinit</vt:lpstr>
      <vt:lpstr>Conturi de utilizator administrative</vt:lpstr>
      <vt:lpstr>Utilizatorul SYS</vt:lpstr>
      <vt:lpstr>Utilizatorul SYSTEM</vt:lpstr>
      <vt:lpstr>Comanda CREATE USER</vt:lpstr>
      <vt:lpstr>Comanda ALTER USER</vt:lpstr>
      <vt:lpstr>Comanda DROP USER</vt:lpstr>
      <vt:lpstr>Comanda CREATE ROLE </vt:lpstr>
      <vt:lpstr>Comanda ALTER ROLE </vt:lpstr>
      <vt:lpstr>Comanda DROP ROLE </vt:lpstr>
      <vt:lpstr>Comanda GRANT</vt:lpstr>
      <vt:lpstr>Comanda GRANT - exemple</vt:lpstr>
      <vt:lpstr>Comanda GRANT – exemple (2)</vt:lpstr>
      <vt:lpstr>Comanda REVOKE – exemple</vt:lpstr>
      <vt:lpstr>Comanda REVOKE – exemple (2)</vt:lpstr>
      <vt:lpstr>Comanda REVOKE – exemple (3)</vt:lpstr>
      <vt:lpstr>PL/SQL</vt:lpstr>
      <vt:lpstr>PL/SQL</vt:lpstr>
      <vt:lpstr>Blocuri PL/SQL</vt:lpstr>
      <vt:lpstr>Bloc anonim</vt:lpstr>
      <vt:lpstr>Procedura</vt:lpstr>
      <vt:lpstr>Functie</vt:lpstr>
      <vt:lpstr>Atributul %TYPE</vt:lpstr>
      <vt:lpstr>Atributul %TYPE - exemplu</vt:lpstr>
      <vt:lpstr>Atributul %ROWTYPE </vt:lpstr>
      <vt:lpstr>Atributul %ROWTYPE - exemplu</vt:lpstr>
      <vt:lpstr>Atributul %ROWTYPE – exemplu (2)</vt:lpstr>
      <vt:lpstr>Comanda SELECT cu clauza INTO</vt:lpstr>
      <vt:lpstr>Controlul condiţional</vt:lpstr>
      <vt:lpstr>Controlul condiţional - exemplu</vt:lpstr>
      <vt:lpstr>Controlul condiţional – exemplu (2)</vt:lpstr>
      <vt:lpstr>Controlul iterativ</vt:lpstr>
      <vt:lpstr>LOOP</vt:lpstr>
      <vt:lpstr>LOOP (2)</vt:lpstr>
      <vt:lpstr>FOR-LOOP</vt:lpstr>
      <vt:lpstr>FOR-LOOP (2)</vt:lpstr>
      <vt:lpstr>WHILE</vt:lpstr>
      <vt:lpstr>Instrucţiunea vidă (NULL)</vt:lpstr>
      <vt:lpstr>Excepţiile</vt:lpstr>
      <vt:lpstr>Excepţiile (2)</vt:lpstr>
      <vt:lpstr>Activarea excepţiilor</vt:lpstr>
      <vt:lpstr>Excepţiile predefinite</vt:lpstr>
      <vt:lpstr>Excepţiile predefinite - exemple</vt:lpstr>
      <vt:lpstr>Utilizarea excepţiilor predefinite</vt:lpstr>
      <vt:lpstr>Utilizarea excepţiilor predefinite (2)</vt:lpstr>
      <vt:lpstr>Utilizarea excepţiilor predefinite (3)</vt:lpstr>
      <vt:lpstr>Utilizarea excepţiilor predefinite (4)</vt:lpstr>
      <vt:lpstr>Excepţii definite de utilizator </vt:lpstr>
      <vt:lpstr>Excepţii definite de utilizator - etape </vt:lpstr>
      <vt:lpstr>Excepţii definite de utilizator - exemplu </vt:lpstr>
      <vt:lpstr>Tratarea excepţiilor cu WHEN OTHERS </vt:lpstr>
      <vt:lpstr>Tratarea excepţiilor cu WHEN OTHERS (2) </vt:lpstr>
      <vt:lpstr>Tratarea excepţiilor cu WHEN OTHERS (3) </vt:lpstr>
      <vt:lpstr>Funcţii de gestionare a erorilor</vt:lpstr>
      <vt:lpstr>Funcţii de gestionare a erorilor - exemplu</vt:lpstr>
      <vt:lpstr>Propagarea excepţiilor</vt:lpstr>
      <vt:lpstr>Propagarea excepţiilor (2)</vt:lpstr>
      <vt:lpstr>Propagarea excepţiilor - exemplu</vt:lpstr>
      <vt:lpstr>Propagarea excepţiilor – exemplu (2)</vt:lpstr>
      <vt:lpstr>Generarea excepţiilor în partea declarativă</vt:lpstr>
      <vt:lpstr>Cursoare</vt:lpstr>
      <vt:lpstr>Utilizarea explicită a cursoarelor</vt:lpstr>
      <vt:lpstr>Declararea cursoarelor</vt:lpstr>
      <vt:lpstr>Declararea cursoarelor - exemplu</vt:lpstr>
      <vt:lpstr>Declararea cursoarelor – exemplu (2)</vt:lpstr>
      <vt:lpstr>Deschiderea cursoarelor</vt:lpstr>
      <vt:lpstr>Preluarea datelor în cursor</vt:lpstr>
      <vt:lpstr>Preluarea datelor în cursor - exemplu</vt:lpstr>
      <vt:lpstr>Preluarea datelor în cursor – exemplu (2)</vt:lpstr>
      <vt:lpstr>Preluarea datelor în cursor – exemplu (3)</vt:lpstr>
      <vt:lpstr>Închiderea cursoarelor</vt:lpstr>
      <vt:lpstr>Atributele cursoarelor</vt:lpstr>
      <vt:lpstr>Atributele cursoarelor - exemplu</vt:lpstr>
      <vt:lpstr>Atributele cursoarelor – exemplu (2)</vt:lpstr>
      <vt:lpstr>Ciclul iterativ destinat unui cursor</vt:lpstr>
      <vt:lpstr>Ciclul iterativ destinat unui cursor - exemplu</vt:lpstr>
      <vt:lpstr>Ciclul iterativ destinat unui cursor–exemplu(2) </vt:lpstr>
      <vt:lpstr>Proceduri şi funcţii</vt:lpstr>
      <vt:lpstr>Procedura / funcţie</vt:lpstr>
      <vt:lpstr>Moduri de transmitere a parametrilor </vt:lpstr>
      <vt:lpstr>Transmiterea parametrilor </vt:lpstr>
      <vt:lpstr>Transmiterea parametrilor (2) </vt:lpstr>
      <vt:lpstr>Transmiterea parametrilor - exemple</vt:lpstr>
      <vt:lpstr>Transmiterea parametrilor – exemple (2)</vt:lpstr>
      <vt:lpstr>Transmiterea parametrilor – exemple (3)</vt:lpstr>
      <vt:lpstr>Transmiterea parametrilor – exemple (4)</vt:lpstr>
      <vt:lpstr>Transmiterea parametrilor – exemple (5)</vt:lpstr>
      <vt:lpstr>Transmiterea parametrilor – exemple (6)</vt:lpstr>
      <vt:lpstr>Proceduri şi funcţii stocate </vt:lpstr>
      <vt:lpstr>Pachete</vt:lpstr>
      <vt:lpstr>Pachete (2)</vt:lpstr>
      <vt:lpstr>Pachete (3)</vt:lpstr>
      <vt:lpstr>Pachete (4)</vt:lpstr>
      <vt:lpstr>Pachete stocate</vt:lpstr>
      <vt:lpstr>Triggere (declanşatori)</vt:lpstr>
      <vt:lpstr>Trigger (declanşator) al bazei de date </vt:lpstr>
      <vt:lpstr>Trigger vs proceduri stocate</vt:lpstr>
      <vt:lpstr>Scopurile pentru care sunt utilizaţi declanşatorii</vt:lpstr>
      <vt:lpstr>Declanşatorii şi constrângerile de integritate</vt:lpstr>
      <vt:lpstr>Trigger - sintaxa</vt:lpstr>
      <vt:lpstr>Ex.: declanşator asociat tabelei salariaţi</vt:lpstr>
      <vt:lpstr>Ex.: declanşator asociat tabelei salariaţi (2)</vt:lpstr>
      <vt:lpstr>Evenimentul declanşator</vt:lpstr>
      <vt:lpstr>Evenimentul declanşator (2)</vt:lpstr>
      <vt:lpstr>Ev. declanşator pt. operaţii DML multiple</vt:lpstr>
      <vt:lpstr>Ev. declanşator pt. operaţii DML multiple (2)</vt:lpstr>
      <vt:lpstr>Condiţia de declanşare</vt:lpstr>
      <vt:lpstr>Corpul declanşatorului</vt:lpstr>
      <vt:lpstr>Tipuri de declanşatori </vt:lpstr>
      <vt:lpstr>Tipuri de declanşatori (2) </vt:lpstr>
      <vt:lpstr>Tipuri de declanşatori (3) </vt:lpstr>
      <vt:lpstr>Declanşatorii la nivel de rând</vt:lpstr>
      <vt:lpstr>Declanşatorii la nivel de rând (2)</vt:lpstr>
      <vt:lpstr>Declanşatorii la nivel de instrucţiune</vt:lpstr>
      <vt:lpstr>Declanşatorii BEFORE</vt:lpstr>
      <vt:lpstr>Declanşatorii AFTER</vt:lpstr>
      <vt:lpstr>Declanşatori BEFORE vs AFTER</vt:lpstr>
      <vt:lpstr>Declanşatori BEFORE vs AFTER (2)</vt:lpstr>
      <vt:lpstr>Execuţia triggerelor</vt:lpstr>
      <vt:lpstr>Odinea de execuţie a triggerelor</vt:lpstr>
      <vt:lpstr>Declanşatorii INSTEAD OF</vt:lpstr>
      <vt:lpstr>Declanşatorii INSTEAD OF - exemplu</vt:lpstr>
      <vt:lpstr>Declanşatorii INSTEAD OF – exemplu (2)</vt:lpstr>
      <vt:lpstr>Declanşatorii INSTEAD OF – exemplu (3)</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2023-01-06T18:17:20.743</cp:lastPrinted>
  <dcterms:created xsi:type="dcterms:W3CDTF">2023-01-06T18:17:20Z</dcterms:created>
  <dcterms:modified xsi:type="dcterms:W3CDTF">2023-01-06T18:17:48Z</dcterms:modified>
</cp:coreProperties>
</file>