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71A4F-E9AD-4654-96E7-9DC23B8C9690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7F7D795-3908-4486-A6C2-DB0E5366E712}">
      <dgm:prSet/>
      <dgm:spPr/>
      <dgm:t>
        <a:bodyPr/>
        <a:lstStyle/>
        <a:p>
          <a:r>
            <a:rPr lang="en-GB"/>
            <a:t>Protocol de comunicare peer-to-peer</a:t>
          </a:r>
          <a:endParaRPr lang="en-US"/>
        </a:p>
      </dgm:t>
    </dgm:pt>
    <dgm:pt modelId="{98E92959-5EB6-49F4-9BBA-7BB62E8C54EA}" type="parTrans" cxnId="{22CAD412-1098-46C3-8205-9B28EF96B564}">
      <dgm:prSet/>
      <dgm:spPr/>
      <dgm:t>
        <a:bodyPr/>
        <a:lstStyle/>
        <a:p>
          <a:endParaRPr lang="en-US"/>
        </a:p>
      </dgm:t>
    </dgm:pt>
    <dgm:pt modelId="{709DFB45-D61C-4412-9A0B-1BB056F19253}" type="sibTrans" cxnId="{22CAD412-1098-46C3-8205-9B28EF96B564}">
      <dgm:prSet/>
      <dgm:spPr/>
      <dgm:t>
        <a:bodyPr/>
        <a:lstStyle/>
        <a:p>
          <a:endParaRPr lang="en-US"/>
        </a:p>
      </dgm:t>
    </dgm:pt>
    <dgm:pt modelId="{B1B97956-16BE-4493-882F-CB4B61EFD216}">
      <dgm:prSet/>
      <dgm:spPr/>
      <dgm:t>
        <a:bodyPr/>
        <a:lstStyle/>
        <a:p>
          <a:r>
            <a:rPr lang="en-GB"/>
            <a:t>Bazat pe raspandirea epidemiilor</a:t>
          </a:r>
          <a:endParaRPr lang="en-US"/>
        </a:p>
      </dgm:t>
    </dgm:pt>
    <dgm:pt modelId="{0B3150E8-4381-4C44-A6F3-0766C0B31E00}" type="parTrans" cxnId="{E315E37A-4DEB-4FD9-BC94-579038D2A7F4}">
      <dgm:prSet/>
      <dgm:spPr/>
      <dgm:t>
        <a:bodyPr/>
        <a:lstStyle/>
        <a:p>
          <a:endParaRPr lang="en-US"/>
        </a:p>
      </dgm:t>
    </dgm:pt>
    <dgm:pt modelId="{CAE95647-81AC-45D0-AA78-895F49B8A71C}" type="sibTrans" cxnId="{E315E37A-4DEB-4FD9-BC94-579038D2A7F4}">
      <dgm:prSet/>
      <dgm:spPr/>
      <dgm:t>
        <a:bodyPr/>
        <a:lstStyle/>
        <a:p>
          <a:endParaRPr lang="en-US"/>
        </a:p>
      </dgm:t>
    </dgm:pt>
    <dgm:pt modelId="{DED6E16E-48B9-4CF0-B96F-6B30F962E330}">
      <dgm:prSet/>
      <dgm:spPr/>
      <dgm:t>
        <a:bodyPr/>
        <a:lstStyle/>
        <a:p>
          <a:r>
            <a:rPr lang="en-GB"/>
            <a:t>Poate fi folosit cu sau fara un server central</a:t>
          </a:r>
          <a:endParaRPr lang="en-US"/>
        </a:p>
      </dgm:t>
    </dgm:pt>
    <dgm:pt modelId="{1CAA86AD-AD89-40EB-9B84-00375458AC67}" type="parTrans" cxnId="{35101F45-68E9-4941-A41C-FE6475A24A6C}">
      <dgm:prSet/>
      <dgm:spPr/>
      <dgm:t>
        <a:bodyPr/>
        <a:lstStyle/>
        <a:p>
          <a:endParaRPr lang="en-US"/>
        </a:p>
      </dgm:t>
    </dgm:pt>
    <dgm:pt modelId="{72BD917E-14F9-439A-BCDA-FCC98D60FB08}" type="sibTrans" cxnId="{35101F45-68E9-4941-A41C-FE6475A24A6C}">
      <dgm:prSet/>
      <dgm:spPr/>
      <dgm:t>
        <a:bodyPr/>
        <a:lstStyle/>
        <a:p>
          <a:endParaRPr lang="en-US"/>
        </a:p>
      </dgm:t>
    </dgm:pt>
    <dgm:pt modelId="{A0147D56-5A70-4990-A308-A31C1DC4FDD7}" type="pres">
      <dgm:prSet presAssocID="{C7671A4F-E9AD-4654-96E7-9DC23B8C9690}" presName="outerComposite" presStyleCnt="0">
        <dgm:presLayoutVars>
          <dgm:chMax val="5"/>
          <dgm:dir/>
          <dgm:resizeHandles val="exact"/>
        </dgm:presLayoutVars>
      </dgm:prSet>
      <dgm:spPr/>
    </dgm:pt>
    <dgm:pt modelId="{FD478309-CE73-4FC4-B346-E5A617AEBBD2}" type="pres">
      <dgm:prSet presAssocID="{C7671A4F-E9AD-4654-96E7-9DC23B8C9690}" presName="dummyMaxCanvas" presStyleCnt="0">
        <dgm:presLayoutVars/>
      </dgm:prSet>
      <dgm:spPr/>
    </dgm:pt>
    <dgm:pt modelId="{8F1A8FA2-4A47-475F-A859-9F030EC7F2A9}" type="pres">
      <dgm:prSet presAssocID="{C7671A4F-E9AD-4654-96E7-9DC23B8C9690}" presName="ThreeNodes_1" presStyleLbl="node1" presStyleIdx="0" presStyleCnt="3">
        <dgm:presLayoutVars>
          <dgm:bulletEnabled val="1"/>
        </dgm:presLayoutVars>
      </dgm:prSet>
      <dgm:spPr/>
    </dgm:pt>
    <dgm:pt modelId="{D65E28C2-707F-40FC-A287-F5759151777D}" type="pres">
      <dgm:prSet presAssocID="{C7671A4F-E9AD-4654-96E7-9DC23B8C9690}" presName="ThreeNodes_2" presStyleLbl="node1" presStyleIdx="1" presStyleCnt="3">
        <dgm:presLayoutVars>
          <dgm:bulletEnabled val="1"/>
        </dgm:presLayoutVars>
      </dgm:prSet>
      <dgm:spPr/>
    </dgm:pt>
    <dgm:pt modelId="{8AE6EB00-13CC-47AB-A347-862FDCEC991C}" type="pres">
      <dgm:prSet presAssocID="{C7671A4F-E9AD-4654-96E7-9DC23B8C9690}" presName="ThreeNodes_3" presStyleLbl="node1" presStyleIdx="2" presStyleCnt="3">
        <dgm:presLayoutVars>
          <dgm:bulletEnabled val="1"/>
        </dgm:presLayoutVars>
      </dgm:prSet>
      <dgm:spPr/>
    </dgm:pt>
    <dgm:pt modelId="{458880AF-935D-40C8-B17B-389B7DB32D78}" type="pres">
      <dgm:prSet presAssocID="{C7671A4F-E9AD-4654-96E7-9DC23B8C9690}" presName="ThreeConn_1-2" presStyleLbl="fgAccFollowNode1" presStyleIdx="0" presStyleCnt="2">
        <dgm:presLayoutVars>
          <dgm:bulletEnabled val="1"/>
        </dgm:presLayoutVars>
      </dgm:prSet>
      <dgm:spPr/>
    </dgm:pt>
    <dgm:pt modelId="{84AB7951-6E7A-4311-AB35-2BDCE2588C43}" type="pres">
      <dgm:prSet presAssocID="{C7671A4F-E9AD-4654-96E7-9DC23B8C9690}" presName="ThreeConn_2-3" presStyleLbl="fgAccFollowNode1" presStyleIdx="1" presStyleCnt="2">
        <dgm:presLayoutVars>
          <dgm:bulletEnabled val="1"/>
        </dgm:presLayoutVars>
      </dgm:prSet>
      <dgm:spPr/>
    </dgm:pt>
    <dgm:pt modelId="{AE667065-772F-493C-832B-52DDC7CF5ABB}" type="pres">
      <dgm:prSet presAssocID="{C7671A4F-E9AD-4654-96E7-9DC23B8C9690}" presName="ThreeNodes_1_text" presStyleLbl="node1" presStyleIdx="2" presStyleCnt="3">
        <dgm:presLayoutVars>
          <dgm:bulletEnabled val="1"/>
        </dgm:presLayoutVars>
      </dgm:prSet>
      <dgm:spPr/>
    </dgm:pt>
    <dgm:pt modelId="{D3B82725-1DF9-4BD2-9E53-1FB45583CAD0}" type="pres">
      <dgm:prSet presAssocID="{C7671A4F-E9AD-4654-96E7-9DC23B8C9690}" presName="ThreeNodes_2_text" presStyleLbl="node1" presStyleIdx="2" presStyleCnt="3">
        <dgm:presLayoutVars>
          <dgm:bulletEnabled val="1"/>
        </dgm:presLayoutVars>
      </dgm:prSet>
      <dgm:spPr/>
    </dgm:pt>
    <dgm:pt modelId="{C5C23817-FE10-4DBB-B547-A00DCD006EFF}" type="pres">
      <dgm:prSet presAssocID="{C7671A4F-E9AD-4654-96E7-9DC23B8C969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2CAD412-1098-46C3-8205-9B28EF96B564}" srcId="{C7671A4F-E9AD-4654-96E7-9DC23B8C9690}" destId="{C7F7D795-3908-4486-A6C2-DB0E5366E712}" srcOrd="0" destOrd="0" parTransId="{98E92959-5EB6-49F4-9BBA-7BB62E8C54EA}" sibTransId="{709DFB45-D61C-4412-9A0B-1BB056F19253}"/>
    <dgm:cxn modelId="{0B6FA519-7B2D-4C8F-8230-1DFFD7892015}" type="presOf" srcId="{C7F7D795-3908-4486-A6C2-DB0E5366E712}" destId="{AE667065-772F-493C-832B-52DDC7CF5ABB}" srcOrd="1" destOrd="0" presId="urn:microsoft.com/office/officeart/2005/8/layout/vProcess5"/>
    <dgm:cxn modelId="{43E17D24-8CBA-4D5D-96B8-FFA33CA606DF}" type="presOf" srcId="{709DFB45-D61C-4412-9A0B-1BB056F19253}" destId="{458880AF-935D-40C8-B17B-389B7DB32D78}" srcOrd="0" destOrd="0" presId="urn:microsoft.com/office/officeart/2005/8/layout/vProcess5"/>
    <dgm:cxn modelId="{0F683032-714F-48CB-A813-B31F9E9FDDCA}" type="presOf" srcId="{C7671A4F-E9AD-4654-96E7-9DC23B8C9690}" destId="{A0147D56-5A70-4990-A308-A31C1DC4FDD7}" srcOrd="0" destOrd="0" presId="urn:microsoft.com/office/officeart/2005/8/layout/vProcess5"/>
    <dgm:cxn modelId="{35101F45-68E9-4941-A41C-FE6475A24A6C}" srcId="{C7671A4F-E9AD-4654-96E7-9DC23B8C9690}" destId="{DED6E16E-48B9-4CF0-B96F-6B30F962E330}" srcOrd="2" destOrd="0" parTransId="{1CAA86AD-AD89-40EB-9B84-00375458AC67}" sibTransId="{72BD917E-14F9-439A-BCDA-FCC98D60FB08}"/>
    <dgm:cxn modelId="{D2D24E54-AC21-4738-963A-F61AC0FE6F1B}" type="presOf" srcId="{B1B97956-16BE-4493-882F-CB4B61EFD216}" destId="{D65E28C2-707F-40FC-A287-F5759151777D}" srcOrd="0" destOrd="0" presId="urn:microsoft.com/office/officeart/2005/8/layout/vProcess5"/>
    <dgm:cxn modelId="{E315E37A-4DEB-4FD9-BC94-579038D2A7F4}" srcId="{C7671A4F-E9AD-4654-96E7-9DC23B8C9690}" destId="{B1B97956-16BE-4493-882F-CB4B61EFD216}" srcOrd="1" destOrd="0" parTransId="{0B3150E8-4381-4C44-A6F3-0766C0B31E00}" sibTransId="{CAE95647-81AC-45D0-AA78-895F49B8A71C}"/>
    <dgm:cxn modelId="{23325388-A751-4DB5-B9DF-D4EC1EA7CC68}" type="presOf" srcId="{CAE95647-81AC-45D0-AA78-895F49B8A71C}" destId="{84AB7951-6E7A-4311-AB35-2BDCE2588C43}" srcOrd="0" destOrd="0" presId="urn:microsoft.com/office/officeart/2005/8/layout/vProcess5"/>
    <dgm:cxn modelId="{DE7E8A9C-0DFF-4649-A89E-4298828169FF}" type="presOf" srcId="{DED6E16E-48B9-4CF0-B96F-6B30F962E330}" destId="{8AE6EB00-13CC-47AB-A347-862FDCEC991C}" srcOrd="0" destOrd="0" presId="urn:microsoft.com/office/officeart/2005/8/layout/vProcess5"/>
    <dgm:cxn modelId="{109D04D9-1A34-4F42-9438-5FFDCFA3224A}" type="presOf" srcId="{B1B97956-16BE-4493-882F-CB4B61EFD216}" destId="{D3B82725-1DF9-4BD2-9E53-1FB45583CAD0}" srcOrd="1" destOrd="0" presId="urn:microsoft.com/office/officeart/2005/8/layout/vProcess5"/>
    <dgm:cxn modelId="{C1A336EF-D709-4ED9-BA20-000228BA06BC}" type="presOf" srcId="{DED6E16E-48B9-4CF0-B96F-6B30F962E330}" destId="{C5C23817-FE10-4DBB-B547-A00DCD006EFF}" srcOrd="1" destOrd="0" presId="urn:microsoft.com/office/officeart/2005/8/layout/vProcess5"/>
    <dgm:cxn modelId="{A81B19F5-B739-438A-BDE6-36113F6679C9}" type="presOf" srcId="{C7F7D795-3908-4486-A6C2-DB0E5366E712}" destId="{8F1A8FA2-4A47-475F-A859-9F030EC7F2A9}" srcOrd="0" destOrd="0" presId="urn:microsoft.com/office/officeart/2005/8/layout/vProcess5"/>
    <dgm:cxn modelId="{213C70B9-D43A-4C28-9267-0902BC304FAA}" type="presParOf" srcId="{A0147D56-5A70-4990-A308-A31C1DC4FDD7}" destId="{FD478309-CE73-4FC4-B346-E5A617AEBBD2}" srcOrd="0" destOrd="0" presId="urn:microsoft.com/office/officeart/2005/8/layout/vProcess5"/>
    <dgm:cxn modelId="{759A7E20-5961-48AB-9E48-492E675BE972}" type="presParOf" srcId="{A0147D56-5A70-4990-A308-A31C1DC4FDD7}" destId="{8F1A8FA2-4A47-475F-A859-9F030EC7F2A9}" srcOrd="1" destOrd="0" presId="urn:microsoft.com/office/officeart/2005/8/layout/vProcess5"/>
    <dgm:cxn modelId="{55E85AEC-CF57-4FB3-8817-D9ECA9A55626}" type="presParOf" srcId="{A0147D56-5A70-4990-A308-A31C1DC4FDD7}" destId="{D65E28C2-707F-40FC-A287-F5759151777D}" srcOrd="2" destOrd="0" presId="urn:microsoft.com/office/officeart/2005/8/layout/vProcess5"/>
    <dgm:cxn modelId="{736BD40F-9903-446C-A09B-7BF97992EA38}" type="presParOf" srcId="{A0147D56-5A70-4990-A308-A31C1DC4FDD7}" destId="{8AE6EB00-13CC-47AB-A347-862FDCEC991C}" srcOrd="3" destOrd="0" presId="urn:microsoft.com/office/officeart/2005/8/layout/vProcess5"/>
    <dgm:cxn modelId="{1E383402-7BB2-4520-A356-2C1363BC9558}" type="presParOf" srcId="{A0147D56-5A70-4990-A308-A31C1DC4FDD7}" destId="{458880AF-935D-40C8-B17B-389B7DB32D78}" srcOrd="4" destOrd="0" presId="urn:microsoft.com/office/officeart/2005/8/layout/vProcess5"/>
    <dgm:cxn modelId="{C33DB16F-F7AC-497B-A510-248C16E9BBCF}" type="presParOf" srcId="{A0147D56-5A70-4990-A308-A31C1DC4FDD7}" destId="{84AB7951-6E7A-4311-AB35-2BDCE2588C43}" srcOrd="5" destOrd="0" presId="urn:microsoft.com/office/officeart/2005/8/layout/vProcess5"/>
    <dgm:cxn modelId="{6FE697FE-EB43-4B91-A11B-18763FBAB0A1}" type="presParOf" srcId="{A0147D56-5A70-4990-A308-A31C1DC4FDD7}" destId="{AE667065-772F-493C-832B-52DDC7CF5ABB}" srcOrd="6" destOrd="0" presId="urn:microsoft.com/office/officeart/2005/8/layout/vProcess5"/>
    <dgm:cxn modelId="{6A63E04E-A811-44DC-84CE-6C34EB5B2E4C}" type="presParOf" srcId="{A0147D56-5A70-4990-A308-A31C1DC4FDD7}" destId="{D3B82725-1DF9-4BD2-9E53-1FB45583CAD0}" srcOrd="7" destOrd="0" presId="urn:microsoft.com/office/officeart/2005/8/layout/vProcess5"/>
    <dgm:cxn modelId="{B74CDB3F-B5EB-4864-9F20-80B29217CC25}" type="presParOf" srcId="{A0147D56-5A70-4990-A308-A31C1DC4FDD7}" destId="{C5C23817-FE10-4DBB-B547-A00DCD006EF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A8FA2-4A47-475F-A859-9F030EC7F2A9}">
      <dsp:nvSpPr>
        <dsp:cNvPr id="0" name=""/>
        <dsp:cNvSpPr/>
      </dsp:nvSpPr>
      <dsp:spPr>
        <a:xfrm>
          <a:off x="0" y="0"/>
          <a:ext cx="4230941" cy="1091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Protocol de comunicare peer-to-peer</a:t>
          </a:r>
          <a:endParaRPr lang="en-US" sz="2200" kern="1200"/>
        </a:p>
      </dsp:txBody>
      <dsp:txXfrm>
        <a:off x="31977" y="31977"/>
        <a:ext cx="3052818" cy="1027832"/>
      </dsp:txXfrm>
    </dsp:sp>
    <dsp:sp modelId="{D65E28C2-707F-40FC-A287-F5759151777D}">
      <dsp:nvSpPr>
        <dsp:cNvPr id="0" name=""/>
        <dsp:cNvSpPr/>
      </dsp:nvSpPr>
      <dsp:spPr>
        <a:xfrm>
          <a:off x="373318" y="1273751"/>
          <a:ext cx="4230941" cy="1091786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Bazat pe raspandirea epidemiilor</a:t>
          </a:r>
          <a:endParaRPr lang="en-US" sz="2200" kern="1200"/>
        </a:p>
      </dsp:txBody>
      <dsp:txXfrm>
        <a:off x="405295" y="1305728"/>
        <a:ext cx="3084007" cy="1027832"/>
      </dsp:txXfrm>
    </dsp:sp>
    <dsp:sp modelId="{8AE6EB00-13CC-47AB-A347-862FDCEC991C}">
      <dsp:nvSpPr>
        <dsp:cNvPr id="0" name=""/>
        <dsp:cNvSpPr/>
      </dsp:nvSpPr>
      <dsp:spPr>
        <a:xfrm>
          <a:off x="746636" y="2547502"/>
          <a:ext cx="4230941" cy="1091786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Poate fi folosit cu sau fara un server central</a:t>
          </a:r>
          <a:endParaRPr lang="en-US" sz="2200" kern="1200"/>
        </a:p>
      </dsp:txBody>
      <dsp:txXfrm>
        <a:off x="778613" y="2579479"/>
        <a:ext cx="3084007" cy="1027832"/>
      </dsp:txXfrm>
    </dsp:sp>
    <dsp:sp modelId="{458880AF-935D-40C8-B17B-389B7DB32D78}">
      <dsp:nvSpPr>
        <dsp:cNvPr id="0" name=""/>
        <dsp:cNvSpPr/>
      </dsp:nvSpPr>
      <dsp:spPr>
        <a:xfrm>
          <a:off x="3521279" y="827938"/>
          <a:ext cx="709661" cy="70966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680953" y="827938"/>
        <a:ext cx="390313" cy="534020"/>
      </dsp:txXfrm>
    </dsp:sp>
    <dsp:sp modelId="{84AB7951-6E7A-4311-AB35-2BDCE2588C43}">
      <dsp:nvSpPr>
        <dsp:cNvPr id="0" name=""/>
        <dsp:cNvSpPr/>
      </dsp:nvSpPr>
      <dsp:spPr>
        <a:xfrm>
          <a:off x="3894598" y="2094410"/>
          <a:ext cx="709661" cy="70966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054272" y="2094410"/>
        <a:ext cx="390313" cy="534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B560-88BA-C78A-2910-F44B99827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E08F2-01CE-50F7-5259-05F608709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AF494-DC19-CEC5-9A6B-42F375C8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D69F-001D-4B85-B27B-90260A33F7C2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0C7D-22A5-F6F0-8A2D-4BD45685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91602-D12C-F738-7BD2-5D109922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4B7-0C1F-4AEA-B84A-5904DC09B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1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D1EC-AB51-BCE7-1BEE-EDC2B2C9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A13A6-B8F9-FF79-882B-DA9C09F88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9CE5C-D546-7B93-F3EC-15FD9E5B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D69F-001D-4B85-B27B-90260A33F7C2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E963-EAD5-B6B7-AB56-E359080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037F6-4205-EA8A-F756-CA5ABC3F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4B7-0C1F-4AEA-B84A-5904DC09B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96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9318C-5BDF-9EB1-47B4-158AC5E11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97D2D-7029-79E5-838D-DFACC68C7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6D131-3C45-2235-4585-F8D51129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D69F-001D-4B85-B27B-90260A33F7C2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401C-F220-7D41-0E35-C8C3C74E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4003B-BF72-CA9C-D6E2-BCAAEA2D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4B7-0C1F-4AEA-B84A-5904DC09B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25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794A-DD90-7B19-3408-8C39C57E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E285-DCEB-52CD-2172-895B2EE5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6B9C0-31ED-0DE9-D383-459CFB1B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D69F-001D-4B85-B27B-90260A33F7C2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B956-1EAC-1E67-F825-7371AF63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C4765-532C-3DC2-8D75-0D669A83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4B7-0C1F-4AEA-B84A-5904DC09B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21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66D6-AFE9-A45D-FDF6-AC5653B7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B4D40-B2F0-B4C9-1C4D-A4E93C1F9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F2FF-21A2-0DB7-3D99-C360E6F8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D69F-001D-4B85-B27B-90260A33F7C2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D1E75-E2E7-108F-B980-FDCF3C76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3E44-11D0-F56F-305D-F1AF8892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4B7-0C1F-4AEA-B84A-5904DC09B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69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DF5B-8472-D677-6D90-CB86A3B0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C0D5-0F2F-FEBB-8E8C-68EE5229E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2F525-7A34-3D26-A01F-02AE9DEA1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409CC-E214-5A37-CBDD-80056CFC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D69F-001D-4B85-B27B-90260A33F7C2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E6951-C000-3A2A-DE4F-77980687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CA205-5BC5-15E8-984E-3E31F095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4B7-0C1F-4AEA-B84A-5904DC09B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20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E46C-9C27-361F-4826-871ADB01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249B-4343-4238-1B99-F23F14022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5E739-161C-E5D0-D976-9911D8536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49BC4-C852-2FB4-33CF-756F5DD60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9E792-BBC9-5059-9FF2-C7BB79BB2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8A042-93CB-6C15-D8B1-028F3872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D69F-001D-4B85-B27B-90260A33F7C2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868DF-244A-AAD3-5174-263F4973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2DC72-3D8D-8AB3-C2E8-13CE14F7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4B7-0C1F-4AEA-B84A-5904DC09B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1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B68E-1829-0FF5-B84D-5D2E06A3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8583-038E-8B6A-199F-9C1A1B03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D69F-001D-4B85-B27B-90260A33F7C2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CF5E7-246F-BFBF-CAEC-0F51A578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BC467-0E24-E632-1876-5652D938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4B7-0C1F-4AEA-B84A-5904DC09B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80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1AD0B-90CE-8774-8963-4E7DE923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D69F-001D-4B85-B27B-90260A33F7C2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58883-6A95-47EF-D718-2661A767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CF93-8B4C-A0F0-CADB-593200B6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4B7-0C1F-4AEA-B84A-5904DC09B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97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352C-5187-F84A-CD84-2EFE3C8A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782F-44E9-06BD-1478-A744808E0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79F59-44F4-1E49-0CA2-B5D4E6B25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EAA46-BD46-6AC0-1D8A-14F369F3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D69F-001D-4B85-B27B-90260A33F7C2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0FE5F-63CB-DB37-0EEF-74A4CCDE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A2CFE-24D9-D783-B33C-21D9A725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4B7-0C1F-4AEA-B84A-5904DC09B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4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34C7-0255-7B20-BD96-0AE75CF1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9DBEA-2AD6-2A3A-86B0-BB3A0A931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9ABFB-8699-23F5-1D2B-DCADB5022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F3781-BE30-552B-4F35-0CDF0334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D69F-001D-4B85-B27B-90260A33F7C2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11218-D73F-D9FC-2107-A95661DC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6CD39-387D-2016-245C-F8BBB48D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4B7-0C1F-4AEA-B84A-5904DC09B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58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91B75-15C6-2373-A22F-17F9477E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E798D-5DAA-D452-8F6C-0894C42F7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19AD-3CAA-B1D4-EDB4-D1602BBFC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BFD69F-001D-4B85-B27B-90260A33F7C2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531EA-CB57-936E-87FD-0D9DD80D7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7913B-C3C1-4C96-2D9D-E6443C02F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DA54B7-0C1F-4AEA-B84A-5904DC09B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50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58E90-F0E2-AC94-9D1E-64EF291BF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28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Gossip-based coordination</a:t>
            </a:r>
            <a:br>
              <a:rPr lang="en-GB" sz="2800" dirty="0">
                <a:solidFill>
                  <a:schemeClr val="tx2"/>
                </a:solidFill>
              </a:rPr>
            </a:br>
            <a:endParaRPr lang="en-GB" sz="2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BE5BF-1591-026C-9D4F-D8AC1A7C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2000">
                <a:solidFill>
                  <a:schemeClr val="tx2"/>
                </a:solidFill>
              </a:rPr>
              <a:t>Licu Mihai-George CTI 462</a:t>
            </a:r>
          </a:p>
          <a:p>
            <a:pPr algn="l"/>
            <a:endParaRPr lang="en-GB" sz="20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ED2206D6-0D41-8A03-16C7-621CBD22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30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404C751-7361-4D9E-951F-43E09619E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87" r="25563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6" name="Freeform: Shape 35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7" name="Freeform: Shape 36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D6F8BF-4636-73BA-7A1E-172C799D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anchor="b"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Protocolul Gossip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A48B88-B4AC-E149-38A1-007CE9B2E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929409"/>
              </p:ext>
            </p:extLst>
          </p:nvPr>
        </p:nvGraphicFramePr>
        <p:xfrm>
          <a:off x="6090574" y="2415756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412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4526D2E-99D3-894D-F977-F286D450B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3201" y="2469741"/>
            <a:ext cx="914400" cy="914400"/>
          </a:xfrm>
          <a:prstGeom prst="rect">
            <a:avLst/>
          </a:prstGeom>
        </p:spPr>
      </p:pic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859D5A90-0CEF-18AC-26A8-83714E3C9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2722" y="2982169"/>
            <a:ext cx="914400" cy="914400"/>
          </a:xfrm>
          <a:prstGeom prst="rect">
            <a:avLst/>
          </a:prstGeom>
        </p:spPr>
      </p:pic>
      <p:pic>
        <p:nvPicPr>
          <p:cNvPr id="10" name="Graphic 9" descr="Laptop outline">
            <a:extLst>
              <a:ext uri="{FF2B5EF4-FFF2-40B4-BE49-F238E27FC236}">
                <a16:creationId xmlns:a16="http://schemas.microsoft.com/office/drawing/2014/main" id="{B430EBDB-E391-C11C-F72C-0F1D16435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7601" y="4105530"/>
            <a:ext cx="914400" cy="914400"/>
          </a:xfrm>
          <a:prstGeom prst="rect">
            <a:avLst/>
          </a:prstGeom>
        </p:spPr>
      </p:pic>
      <p:pic>
        <p:nvPicPr>
          <p:cNvPr id="11" name="Graphic 10" descr="Laptop outline">
            <a:extLst>
              <a:ext uri="{FF2B5EF4-FFF2-40B4-BE49-F238E27FC236}">
                <a16:creationId xmlns:a16="http://schemas.microsoft.com/office/drawing/2014/main" id="{D3F68AD5-459E-2D7F-D792-08E2186CE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9922" y="4793686"/>
            <a:ext cx="914400" cy="914400"/>
          </a:xfrm>
          <a:prstGeom prst="rect">
            <a:avLst/>
          </a:prstGeom>
        </p:spPr>
      </p:pic>
      <p:pic>
        <p:nvPicPr>
          <p:cNvPr id="12" name="Graphic 11" descr="Laptop outline">
            <a:extLst>
              <a:ext uri="{FF2B5EF4-FFF2-40B4-BE49-F238E27FC236}">
                <a16:creationId xmlns:a16="http://schemas.microsoft.com/office/drawing/2014/main" id="{DE0DDD12-DF7B-14D6-24E3-2C48ED803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5522" y="1555341"/>
            <a:ext cx="914400" cy="914400"/>
          </a:xfrm>
          <a:prstGeom prst="rect">
            <a:avLst/>
          </a:prstGeom>
        </p:spPr>
      </p:pic>
      <p:pic>
        <p:nvPicPr>
          <p:cNvPr id="13" name="Graphic 12" descr="Laptop outline">
            <a:extLst>
              <a:ext uri="{FF2B5EF4-FFF2-40B4-BE49-F238E27FC236}">
                <a16:creationId xmlns:a16="http://schemas.microsoft.com/office/drawing/2014/main" id="{D89CA494-E8EE-EF81-31D0-EAAB6138E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0643" y="2210742"/>
            <a:ext cx="914400" cy="914400"/>
          </a:xfrm>
          <a:prstGeom prst="rect">
            <a:avLst/>
          </a:prstGeom>
        </p:spPr>
      </p:pic>
      <p:pic>
        <p:nvPicPr>
          <p:cNvPr id="14" name="Graphic 13" descr="Laptop outline">
            <a:extLst>
              <a:ext uri="{FF2B5EF4-FFF2-40B4-BE49-F238E27FC236}">
                <a16:creationId xmlns:a16="http://schemas.microsoft.com/office/drawing/2014/main" id="{1F08585A-F1F4-BEAD-D62D-344748957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8764" y="4109370"/>
            <a:ext cx="914400" cy="914400"/>
          </a:xfrm>
          <a:prstGeom prst="rect">
            <a:avLst/>
          </a:prstGeom>
        </p:spPr>
      </p:pic>
      <p:pic>
        <p:nvPicPr>
          <p:cNvPr id="15" name="Graphic 14" descr="Laptop outline">
            <a:extLst>
              <a:ext uri="{FF2B5EF4-FFF2-40B4-BE49-F238E27FC236}">
                <a16:creationId xmlns:a16="http://schemas.microsoft.com/office/drawing/2014/main" id="{8380CB24-2992-9A5F-26AD-062C0FC0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9662" y="577407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E94B2C-4731-2A07-CA5D-C40318C3A25C}"/>
              </a:ext>
            </a:extLst>
          </p:cNvPr>
          <p:cNvSpPr txBox="1"/>
          <p:nvPr/>
        </p:nvSpPr>
        <p:spPr>
          <a:xfrm>
            <a:off x="349857" y="453224"/>
            <a:ext cx="388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Gossip Protocol Visualised</a:t>
            </a:r>
          </a:p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36A10B-8B52-E027-448B-9A98E6C76CE8}"/>
              </a:ext>
            </a:extLst>
          </p:cNvPr>
          <p:cNvSpPr txBox="1"/>
          <p:nvPr/>
        </p:nvSpPr>
        <p:spPr>
          <a:xfrm>
            <a:off x="349857" y="1033670"/>
            <a:ext cx="317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 nod cu </a:t>
            </a:r>
            <a:r>
              <a:rPr lang="en-GB" dirty="0" err="1"/>
              <a:t>informatie</a:t>
            </a:r>
            <a:r>
              <a:rPr lang="en-GB" dirty="0"/>
              <a:t> </a:t>
            </a:r>
            <a:r>
              <a:rPr lang="en-GB" dirty="0" err="1"/>
              <a:t>noua</a:t>
            </a:r>
            <a:r>
              <a:rPr lang="en-GB" dirty="0"/>
              <a:t> face broadcast la </a:t>
            </a:r>
            <a:r>
              <a:rPr lang="en-GB" dirty="0" err="1"/>
              <a:t>mesaj</a:t>
            </a:r>
            <a:r>
              <a:rPr lang="en-GB" dirty="0"/>
              <a:t> la n=2 </a:t>
            </a:r>
            <a:r>
              <a:rPr lang="en-GB" dirty="0" err="1"/>
              <a:t>noduri</a:t>
            </a:r>
            <a:r>
              <a:rPr lang="en-GB" dirty="0"/>
              <a:t> </a:t>
            </a:r>
            <a:r>
              <a:rPr lang="en-GB" dirty="0" err="1"/>
              <a:t>aleatorii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92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4526D2E-99D3-894D-F977-F286D450B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3201" y="2469741"/>
            <a:ext cx="914400" cy="914400"/>
          </a:xfrm>
          <a:prstGeom prst="rect">
            <a:avLst/>
          </a:prstGeom>
        </p:spPr>
      </p:pic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859D5A90-0CEF-18AC-26A8-83714E3C9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2722" y="2982169"/>
            <a:ext cx="914400" cy="914400"/>
          </a:xfrm>
          <a:prstGeom prst="rect">
            <a:avLst/>
          </a:prstGeom>
        </p:spPr>
      </p:pic>
      <p:pic>
        <p:nvPicPr>
          <p:cNvPr id="10" name="Graphic 9" descr="Laptop outline">
            <a:extLst>
              <a:ext uri="{FF2B5EF4-FFF2-40B4-BE49-F238E27FC236}">
                <a16:creationId xmlns:a16="http://schemas.microsoft.com/office/drawing/2014/main" id="{B430EBDB-E391-C11C-F72C-0F1D16435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7601" y="4105530"/>
            <a:ext cx="914400" cy="914400"/>
          </a:xfrm>
          <a:prstGeom prst="rect">
            <a:avLst/>
          </a:prstGeom>
        </p:spPr>
      </p:pic>
      <p:pic>
        <p:nvPicPr>
          <p:cNvPr id="11" name="Graphic 10" descr="Laptop outline">
            <a:extLst>
              <a:ext uri="{FF2B5EF4-FFF2-40B4-BE49-F238E27FC236}">
                <a16:creationId xmlns:a16="http://schemas.microsoft.com/office/drawing/2014/main" id="{D3F68AD5-459E-2D7F-D792-08E2186CE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9922" y="4793686"/>
            <a:ext cx="914400" cy="914400"/>
          </a:xfrm>
          <a:prstGeom prst="rect">
            <a:avLst/>
          </a:prstGeom>
        </p:spPr>
      </p:pic>
      <p:pic>
        <p:nvPicPr>
          <p:cNvPr id="12" name="Graphic 11" descr="Laptop outline">
            <a:extLst>
              <a:ext uri="{FF2B5EF4-FFF2-40B4-BE49-F238E27FC236}">
                <a16:creationId xmlns:a16="http://schemas.microsoft.com/office/drawing/2014/main" id="{DE0DDD12-DF7B-14D6-24E3-2C48ED803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5522" y="1555341"/>
            <a:ext cx="914400" cy="914400"/>
          </a:xfrm>
          <a:prstGeom prst="rect">
            <a:avLst/>
          </a:prstGeom>
        </p:spPr>
      </p:pic>
      <p:pic>
        <p:nvPicPr>
          <p:cNvPr id="13" name="Graphic 12" descr="Laptop outline">
            <a:extLst>
              <a:ext uri="{FF2B5EF4-FFF2-40B4-BE49-F238E27FC236}">
                <a16:creationId xmlns:a16="http://schemas.microsoft.com/office/drawing/2014/main" id="{D89CA494-E8EE-EF81-31D0-EAAB6138E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0643" y="2210742"/>
            <a:ext cx="914400" cy="914400"/>
          </a:xfrm>
          <a:prstGeom prst="rect">
            <a:avLst/>
          </a:prstGeom>
        </p:spPr>
      </p:pic>
      <p:pic>
        <p:nvPicPr>
          <p:cNvPr id="14" name="Graphic 13" descr="Laptop outline">
            <a:extLst>
              <a:ext uri="{FF2B5EF4-FFF2-40B4-BE49-F238E27FC236}">
                <a16:creationId xmlns:a16="http://schemas.microsoft.com/office/drawing/2014/main" id="{1F08585A-F1F4-BEAD-D62D-344748957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8764" y="4109370"/>
            <a:ext cx="914400" cy="914400"/>
          </a:xfrm>
          <a:prstGeom prst="rect">
            <a:avLst/>
          </a:prstGeom>
        </p:spPr>
      </p:pic>
      <p:pic>
        <p:nvPicPr>
          <p:cNvPr id="15" name="Graphic 14" descr="Laptop outline">
            <a:extLst>
              <a:ext uri="{FF2B5EF4-FFF2-40B4-BE49-F238E27FC236}">
                <a16:creationId xmlns:a16="http://schemas.microsoft.com/office/drawing/2014/main" id="{8380CB24-2992-9A5F-26AD-062C0FC0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9662" y="577407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E94B2C-4731-2A07-CA5D-C40318C3A25C}"/>
              </a:ext>
            </a:extLst>
          </p:cNvPr>
          <p:cNvSpPr txBox="1"/>
          <p:nvPr/>
        </p:nvSpPr>
        <p:spPr>
          <a:xfrm>
            <a:off x="349857" y="453224"/>
            <a:ext cx="388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Gossip Protocol Visualised</a:t>
            </a:r>
          </a:p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36A10B-8B52-E027-448B-9A98E6C76CE8}"/>
              </a:ext>
            </a:extLst>
          </p:cNvPr>
          <p:cNvSpPr txBox="1"/>
          <p:nvPr/>
        </p:nvSpPr>
        <p:spPr>
          <a:xfrm>
            <a:off x="349857" y="1033670"/>
            <a:ext cx="317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 nod cu </a:t>
            </a:r>
            <a:r>
              <a:rPr lang="en-GB" dirty="0" err="1"/>
              <a:t>informatie</a:t>
            </a:r>
            <a:r>
              <a:rPr lang="en-GB" dirty="0"/>
              <a:t> </a:t>
            </a:r>
            <a:r>
              <a:rPr lang="en-GB" dirty="0" err="1"/>
              <a:t>noua</a:t>
            </a:r>
            <a:r>
              <a:rPr lang="en-GB" dirty="0"/>
              <a:t> face broadcast la </a:t>
            </a:r>
            <a:r>
              <a:rPr lang="en-GB" dirty="0" err="1"/>
              <a:t>mesaj</a:t>
            </a:r>
            <a:r>
              <a:rPr lang="en-GB" dirty="0"/>
              <a:t> la n=2 </a:t>
            </a:r>
            <a:r>
              <a:rPr lang="en-GB" dirty="0" err="1"/>
              <a:t>noduri</a:t>
            </a:r>
            <a:r>
              <a:rPr lang="en-GB" dirty="0"/>
              <a:t> </a:t>
            </a:r>
            <a:r>
              <a:rPr lang="en-GB" dirty="0" err="1"/>
              <a:t>aleatorii</a:t>
            </a:r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8DD54B-D647-3340-82EC-9B29499EDBC7}"/>
              </a:ext>
            </a:extLst>
          </p:cNvPr>
          <p:cNvCxnSpPr/>
          <p:nvPr/>
        </p:nvCxnSpPr>
        <p:spPr>
          <a:xfrm flipV="1">
            <a:off x="3427601" y="2059388"/>
            <a:ext cx="1697921" cy="858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7E204C-D76B-B917-0DD9-4FC30F2979A7}"/>
              </a:ext>
            </a:extLst>
          </p:cNvPr>
          <p:cNvCxnSpPr>
            <a:cxnSpLocks/>
          </p:cNvCxnSpPr>
          <p:nvPr/>
        </p:nvCxnSpPr>
        <p:spPr>
          <a:xfrm>
            <a:off x="3427601" y="2918129"/>
            <a:ext cx="437033" cy="1187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0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4526D2E-99D3-894D-F977-F286D450B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3201" y="2469741"/>
            <a:ext cx="914400" cy="914400"/>
          </a:xfrm>
          <a:prstGeom prst="rect">
            <a:avLst/>
          </a:prstGeom>
        </p:spPr>
      </p:pic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859D5A90-0CEF-18AC-26A8-83714E3C9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2722" y="2982169"/>
            <a:ext cx="914400" cy="914400"/>
          </a:xfrm>
          <a:prstGeom prst="rect">
            <a:avLst/>
          </a:prstGeom>
        </p:spPr>
      </p:pic>
      <p:pic>
        <p:nvPicPr>
          <p:cNvPr id="10" name="Graphic 9" descr="Laptop outline">
            <a:extLst>
              <a:ext uri="{FF2B5EF4-FFF2-40B4-BE49-F238E27FC236}">
                <a16:creationId xmlns:a16="http://schemas.microsoft.com/office/drawing/2014/main" id="{B430EBDB-E391-C11C-F72C-0F1D16435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7601" y="4105530"/>
            <a:ext cx="914400" cy="914400"/>
          </a:xfrm>
          <a:prstGeom prst="rect">
            <a:avLst/>
          </a:prstGeom>
        </p:spPr>
      </p:pic>
      <p:pic>
        <p:nvPicPr>
          <p:cNvPr id="11" name="Graphic 10" descr="Laptop outline">
            <a:extLst>
              <a:ext uri="{FF2B5EF4-FFF2-40B4-BE49-F238E27FC236}">
                <a16:creationId xmlns:a16="http://schemas.microsoft.com/office/drawing/2014/main" id="{D3F68AD5-459E-2D7F-D792-08E2186CE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9922" y="4793686"/>
            <a:ext cx="914400" cy="914400"/>
          </a:xfrm>
          <a:prstGeom prst="rect">
            <a:avLst/>
          </a:prstGeom>
        </p:spPr>
      </p:pic>
      <p:pic>
        <p:nvPicPr>
          <p:cNvPr id="12" name="Graphic 11" descr="Laptop outline">
            <a:extLst>
              <a:ext uri="{FF2B5EF4-FFF2-40B4-BE49-F238E27FC236}">
                <a16:creationId xmlns:a16="http://schemas.microsoft.com/office/drawing/2014/main" id="{DE0DDD12-DF7B-14D6-24E3-2C48ED803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5522" y="1555341"/>
            <a:ext cx="914400" cy="914400"/>
          </a:xfrm>
          <a:prstGeom prst="rect">
            <a:avLst/>
          </a:prstGeom>
        </p:spPr>
      </p:pic>
      <p:pic>
        <p:nvPicPr>
          <p:cNvPr id="13" name="Graphic 12" descr="Laptop outline">
            <a:extLst>
              <a:ext uri="{FF2B5EF4-FFF2-40B4-BE49-F238E27FC236}">
                <a16:creationId xmlns:a16="http://schemas.microsoft.com/office/drawing/2014/main" id="{D89CA494-E8EE-EF81-31D0-EAAB6138E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0643" y="2210742"/>
            <a:ext cx="914400" cy="914400"/>
          </a:xfrm>
          <a:prstGeom prst="rect">
            <a:avLst/>
          </a:prstGeom>
        </p:spPr>
      </p:pic>
      <p:pic>
        <p:nvPicPr>
          <p:cNvPr id="14" name="Graphic 13" descr="Laptop outline">
            <a:extLst>
              <a:ext uri="{FF2B5EF4-FFF2-40B4-BE49-F238E27FC236}">
                <a16:creationId xmlns:a16="http://schemas.microsoft.com/office/drawing/2014/main" id="{1F08585A-F1F4-BEAD-D62D-344748957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8764" y="4109370"/>
            <a:ext cx="914400" cy="914400"/>
          </a:xfrm>
          <a:prstGeom prst="rect">
            <a:avLst/>
          </a:prstGeom>
        </p:spPr>
      </p:pic>
      <p:pic>
        <p:nvPicPr>
          <p:cNvPr id="15" name="Graphic 14" descr="Laptop outline">
            <a:extLst>
              <a:ext uri="{FF2B5EF4-FFF2-40B4-BE49-F238E27FC236}">
                <a16:creationId xmlns:a16="http://schemas.microsoft.com/office/drawing/2014/main" id="{8380CB24-2992-9A5F-26AD-062C0FC0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9662" y="577407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E94B2C-4731-2A07-CA5D-C40318C3A25C}"/>
              </a:ext>
            </a:extLst>
          </p:cNvPr>
          <p:cNvSpPr txBox="1"/>
          <p:nvPr/>
        </p:nvSpPr>
        <p:spPr>
          <a:xfrm>
            <a:off x="349857" y="453224"/>
            <a:ext cx="388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Gossip Protocol Visualised</a:t>
            </a:r>
          </a:p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36A10B-8B52-E027-448B-9A98E6C76CE8}"/>
              </a:ext>
            </a:extLst>
          </p:cNvPr>
          <p:cNvSpPr txBox="1"/>
          <p:nvPr/>
        </p:nvSpPr>
        <p:spPr>
          <a:xfrm>
            <a:off x="349857" y="1033670"/>
            <a:ext cx="317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 nod cu </a:t>
            </a:r>
            <a:r>
              <a:rPr lang="en-GB" dirty="0" err="1"/>
              <a:t>informatie</a:t>
            </a:r>
            <a:r>
              <a:rPr lang="en-GB" dirty="0"/>
              <a:t> </a:t>
            </a:r>
            <a:r>
              <a:rPr lang="en-GB" dirty="0" err="1"/>
              <a:t>noua</a:t>
            </a:r>
            <a:r>
              <a:rPr lang="en-GB" dirty="0"/>
              <a:t> face broadcast la </a:t>
            </a:r>
            <a:r>
              <a:rPr lang="en-GB" dirty="0" err="1"/>
              <a:t>mesaj</a:t>
            </a:r>
            <a:r>
              <a:rPr lang="en-GB" dirty="0"/>
              <a:t> la n=2 </a:t>
            </a:r>
            <a:r>
              <a:rPr lang="en-GB" dirty="0" err="1"/>
              <a:t>noduri</a:t>
            </a:r>
            <a:r>
              <a:rPr lang="en-GB" dirty="0"/>
              <a:t> </a:t>
            </a:r>
            <a:r>
              <a:rPr lang="en-GB" dirty="0" err="1"/>
              <a:t>aleatorii</a:t>
            </a:r>
            <a:endParaRPr lang="en-GB" dirty="0"/>
          </a:p>
        </p:txBody>
      </p:sp>
      <p:pic>
        <p:nvPicPr>
          <p:cNvPr id="2" name="Graphic 1" descr="Laptop with solid fill">
            <a:extLst>
              <a:ext uri="{FF2B5EF4-FFF2-40B4-BE49-F238E27FC236}">
                <a16:creationId xmlns:a16="http://schemas.microsoft.com/office/drawing/2014/main" id="{5B2F8414-DFAD-0F8D-CE5E-87D332660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7601" y="4114342"/>
            <a:ext cx="914400" cy="914400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6CB2B197-8034-E92E-248D-CABF94681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522" y="155534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66B5F-6BBF-8DF7-FE61-612FFA138B4F}"/>
              </a:ext>
            </a:extLst>
          </p:cNvPr>
          <p:cNvSpPr txBox="1"/>
          <p:nvPr/>
        </p:nvSpPr>
        <p:spPr>
          <a:xfrm>
            <a:off x="260541" y="2188277"/>
            <a:ext cx="2252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Nodul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face broadcast la </a:t>
            </a:r>
            <a:r>
              <a:rPr lang="en-GB" dirty="0" err="1"/>
              <a:t>mesaj</a:t>
            </a:r>
            <a:r>
              <a:rPr lang="en-GB" dirty="0"/>
              <a:t> </a:t>
            </a:r>
            <a:r>
              <a:rPr lang="en-GB" dirty="0" err="1"/>
              <a:t>doar</a:t>
            </a:r>
            <a:r>
              <a:rPr lang="en-GB" dirty="0"/>
              <a:t> prima </a:t>
            </a:r>
            <a:r>
              <a:rPr lang="en-GB" dirty="0" err="1"/>
              <a:t>oara</a:t>
            </a:r>
            <a:r>
              <a:rPr lang="en-GB" dirty="0"/>
              <a:t> cand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primii</a:t>
            </a:r>
            <a:r>
              <a:rPr lang="en-GB" dirty="0"/>
              <a:t> </a:t>
            </a:r>
            <a:r>
              <a:rPr lang="en-GB" dirty="0" err="1"/>
              <a:t>mesajul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85F9BB-591F-20B6-F583-04095D18B63B}"/>
              </a:ext>
            </a:extLst>
          </p:cNvPr>
          <p:cNvCxnSpPr>
            <a:cxnSpLocks/>
          </p:cNvCxnSpPr>
          <p:nvPr/>
        </p:nvCxnSpPr>
        <p:spPr>
          <a:xfrm flipH="1" flipV="1">
            <a:off x="2970401" y="3384141"/>
            <a:ext cx="914400" cy="730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971342-5C14-A689-1C83-CFFCA823CF07}"/>
              </a:ext>
            </a:extLst>
          </p:cNvPr>
          <p:cNvCxnSpPr>
            <a:cxnSpLocks/>
          </p:cNvCxnSpPr>
          <p:nvPr/>
        </p:nvCxnSpPr>
        <p:spPr>
          <a:xfrm>
            <a:off x="4342001" y="4562730"/>
            <a:ext cx="1697921" cy="739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5BD7F6-5EB6-4DC7-3905-34C657CB82E5}"/>
              </a:ext>
            </a:extLst>
          </p:cNvPr>
          <p:cNvCxnSpPr>
            <a:cxnSpLocks/>
          </p:cNvCxnSpPr>
          <p:nvPr/>
        </p:nvCxnSpPr>
        <p:spPr>
          <a:xfrm>
            <a:off x="5602889" y="2388468"/>
            <a:ext cx="437033" cy="747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343CA5-193F-B51A-F12E-B218418809F1}"/>
              </a:ext>
            </a:extLst>
          </p:cNvPr>
          <p:cNvCxnSpPr>
            <a:cxnSpLocks/>
          </p:cNvCxnSpPr>
          <p:nvPr/>
        </p:nvCxnSpPr>
        <p:spPr>
          <a:xfrm>
            <a:off x="5602889" y="2388468"/>
            <a:ext cx="1591541" cy="279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3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4526D2E-99D3-894D-F977-F286D450B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3201" y="2469741"/>
            <a:ext cx="914400" cy="914400"/>
          </a:xfrm>
          <a:prstGeom prst="rect">
            <a:avLst/>
          </a:prstGeom>
        </p:spPr>
      </p:pic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859D5A90-0CEF-18AC-26A8-83714E3C9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2722" y="2982169"/>
            <a:ext cx="914400" cy="914400"/>
          </a:xfrm>
          <a:prstGeom prst="rect">
            <a:avLst/>
          </a:prstGeom>
        </p:spPr>
      </p:pic>
      <p:pic>
        <p:nvPicPr>
          <p:cNvPr id="10" name="Graphic 9" descr="Laptop outline">
            <a:extLst>
              <a:ext uri="{FF2B5EF4-FFF2-40B4-BE49-F238E27FC236}">
                <a16:creationId xmlns:a16="http://schemas.microsoft.com/office/drawing/2014/main" id="{B430EBDB-E391-C11C-F72C-0F1D16435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7601" y="4105530"/>
            <a:ext cx="914400" cy="914400"/>
          </a:xfrm>
          <a:prstGeom prst="rect">
            <a:avLst/>
          </a:prstGeom>
        </p:spPr>
      </p:pic>
      <p:pic>
        <p:nvPicPr>
          <p:cNvPr id="11" name="Graphic 10" descr="Laptop outline">
            <a:extLst>
              <a:ext uri="{FF2B5EF4-FFF2-40B4-BE49-F238E27FC236}">
                <a16:creationId xmlns:a16="http://schemas.microsoft.com/office/drawing/2014/main" id="{D3F68AD5-459E-2D7F-D792-08E2186CE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9922" y="4793686"/>
            <a:ext cx="914400" cy="914400"/>
          </a:xfrm>
          <a:prstGeom prst="rect">
            <a:avLst/>
          </a:prstGeom>
        </p:spPr>
      </p:pic>
      <p:pic>
        <p:nvPicPr>
          <p:cNvPr id="12" name="Graphic 11" descr="Laptop outline">
            <a:extLst>
              <a:ext uri="{FF2B5EF4-FFF2-40B4-BE49-F238E27FC236}">
                <a16:creationId xmlns:a16="http://schemas.microsoft.com/office/drawing/2014/main" id="{DE0DDD12-DF7B-14D6-24E3-2C48ED803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5522" y="1555341"/>
            <a:ext cx="914400" cy="914400"/>
          </a:xfrm>
          <a:prstGeom prst="rect">
            <a:avLst/>
          </a:prstGeom>
        </p:spPr>
      </p:pic>
      <p:pic>
        <p:nvPicPr>
          <p:cNvPr id="13" name="Graphic 12" descr="Laptop outline">
            <a:extLst>
              <a:ext uri="{FF2B5EF4-FFF2-40B4-BE49-F238E27FC236}">
                <a16:creationId xmlns:a16="http://schemas.microsoft.com/office/drawing/2014/main" id="{D89CA494-E8EE-EF81-31D0-EAAB6138E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0643" y="2210742"/>
            <a:ext cx="914400" cy="914400"/>
          </a:xfrm>
          <a:prstGeom prst="rect">
            <a:avLst/>
          </a:prstGeom>
        </p:spPr>
      </p:pic>
      <p:pic>
        <p:nvPicPr>
          <p:cNvPr id="14" name="Graphic 13" descr="Laptop outline">
            <a:extLst>
              <a:ext uri="{FF2B5EF4-FFF2-40B4-BE49-F238E27FC236}">
                <a16:creationId xmlns:a16="http://schemas.microsoft.com/office/drawing/2014/main" id="{1F08585A-F1F4-BEAD-D62D-344748957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8764" y="4109370"/>
            <a:ext cx="914400" cy="914400"/>
          </a:xfrm>
          <a:prstGeom prst="rect">
            <a:avLst/>
          </a:prstGeom>
        </p:spPr>
      </p:pic>
      <p:pic>
        <p:nvPicPr>
          <p:cNvPr id="15" name="Graphic 14" descr="Laptop outline">
            <a:extLst>
              <a:ext uri="{FF2B5EF4-FFF2-40B4-BE49-F238E27FC236}">
                <a16:creationId xmlns:a16="http://schemas.microsoft.com/office/drawing/2014/main" id="{8380CB24-2992-9A5F-26AD-062C0FC0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9662" y="577407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E94B2C-4731-2A07-CA5D-C40318C3A25C}"/>
              </a:ext>
            </a:extLst>
          </p:cNvPr>
          <p:cNvSpPr txBox="1"/>
          <p:nvPr/>
        </p:nvSpPr>
        <p:spPr>
          <a:xfrm>
            <a:off x="349857" y="453224"/>
            <a:ext cx="388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Gossip Protocol Visualised</a:t>
            </a:r>
          </a:p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36A10B-8B52-E027-448B-9A98E6C76CE8}"/>
              </a:ext>
            </a:extLst>
          </p:cNvPr>
          <p:cNvSpPr txBox="1"/>
          <p:nvPr/>
        </p:nvSpPr>
        <p:spPr>
          <a:xfrm>
            <a:off x="349857" y="1033670"/>
            <a:ext cx="317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 nod cu </a:t>
            </a:r>
            <a:r>
              <a:rPr lang="en-GB" dirty="0" err="1"/>
              <a:t>informatie</a:t>
            </a:r>
            <a:r>
              <a:rPr lang="en-GB" dirty="0"/>
              <a:t> </a:t>
            </a:r>
            <a:r>
              <a:rPr lang="en-GB" dirty="0" err="1"/>
              <a:t>noua</a:t>
            </a:r>
            <a:r>
              <a:rPr lang="en-GB" dirty="0"/>
              <a:t> face broadcast la </a:t>
            </a:r>
            <a:r>
              <a:rPr lang="en-GB" dirty="0" err="1"/>
              <a:t>mesaj</a:t>
            </a:r>
            <a:r>
              <a:rPr lang="en-GB" dirty="0"/>
              <a:t> la n=2 </a:t>
            </a:r>
            <a:r>
              <a:rPr lang="en-GB" dirty="0" err="1"/>
              <a:t>noduri</a:t>
            </a:r>
            <a:r>
              <a:rPr lang="en-GB" dirty="0"/>
              <a:t> </a:t>
            </a:r>
            <a:r>
              <a:rPr lang="en-GB" dirty="0" err="1"/>
              <a:t>aleatorii</a:t>
            </a:r>
            <a:endParaRPr lang="en-GB" dirty="0"/>
          </a:p>
        </p:txBody>
      </p:sp>
      <p:pic>
        <p:nvPicPr>
          <p:cNvPr id="2" name="Graphic 1" descr="Laptop with solid fill">
            <a:extLst>
              <a:ext uri="{FF2B5EF4-FFF2-40B4-BE49-F238E27FC236}">
                <a16:creationId xmlns:a16="http://schemas.microsoft.com/office/drawing/2014/main" id="{5B2F8414-DFAD-0F8D-CE5E-87D332660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7601" y="4114342"/>
            <a:ext cx="914400" cy="914400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6CB2B197-8034-E92E-248D-CABF94681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522" y="155534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66B5F-6BBF-8DF7-FE61-612FFA138B4F}"/>
              </a:ext>
            </a:extLst>
          </p:cNvPr>
          <p:cNvSpPr txBox="1"/>
          <p:nvPr/>
        </p:nvSpPr>
        <p:spPr>
          <a:xfrm>
            <a:off x="260541" y="2188277"/>
            <a:ext cx="2252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Nodul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face broadcast la </a:t>
            </a:r>
            <a:r>
              <a:rPr lang="en-GB" dirty="0" err="1"/>
              <a:t>mesaj</a:t>
            </a:r>
            <a:r>
              <a:rPr lang="en-GB" dirty="0"/>
              <a:t> </a:t>
            </a:r>
            <a:r>
              <a:rPr lang="en-GB" dirty="0" err="1"/>
              <a:t>doar</a:t>
            </a:r>
            <a:r>
              <a:rPr lang="en-GB" dirty="0"/>
              <a:t> prima </a:t>
            </a:r>
            <a:r>
              <a:rPr lang="en-GB" dirty="0" err="1"/>
              <a:t>oara</a:t>
            </a:r>
            <a:r>
              <a:rPr lang="en-GB" dirty="0"/>
              <a:t> cand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primii</a:t>
            </a:r>
            <a:r>
              <a:rPr lang="en-GB" dirty="0"/>
              <a:t> </a:t>
            </a:r>
            <a:r>
              <a:rPr lang="en-GB" dirty="0" err="1"/>
              <a:t>mesajul</a:t>
            </a:r>
            <a:endParaRPr lang="en-GB" dirty="0"/>
          </a:p>
        </p:txBody>
      </p:sp>
      <p:pic>
        <p:nvPicPr>
          <p:cNvPr id="3" name="Graphic 2" descr="Laptop with solid fill">
            <a:extLst>
              <a:ext uri="{FF2B5EF4-FFF2-40B4-BE49-F238E27FC236}">
                <a16:creationId xmlns:a16="http://schemas.microsoft.com/office/drawing/2014/main" id="{581EB80B-3DDC-EE72-B32A-6EEA3B1D4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9922" y="4804446"/>
            <a:ext cx="914400" cy="914400"/>
          </a:xfrm>
          <a:prstGeom prst="rect">
            <a:avLst/>
          </a:prstGeom>
        </p:spPr>
      </p:pic>
      <p:pic>
        <p:nvPicPr>
          <p:cNvPr id="4" name="Graphic 3" descr="Laptop with solid fill">
            <a:extLst>
              <a:ext uri="{FF2B5EF4-FFF2-40B4-BE49-F238E27FC236}">
                <a16:creationId xmlns:a16="http://schemas.microsoft.com/office/drawing/2014/main" id="{ACCAD421-DBE1-38D1-3161-21C4E24CC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7010" y="2992929"/>
            <a:ext cx="914400" cy="914400"/>
          </a:xfrm>
          <a:prstGeom prst="rect">
            <a:avLst/>
          </a:prstGeom>
        </p:spPr>
      </p:pic>
      <p:pic>
        <p:nvPicPr>
          <p:cNvPr id="18" name="Graphic 17" descr="Laptop with solid fill">
            <a:extLst>
              <a:ext uri="{FF2B5EF4-FFF2-40B4-BE49-F238E27FC236}">
                <a16:creationId xmlns:a16="http://schemas.microsoft.com/office/drawing/2014/main" id="{7E5129A9-DAED-3645-C47D-FD96ED119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0643" y="2203914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6DA66F-2C15-8C96-A42D-1ED2287CC695}"/>
              </a:ext>
            </a:extLst>
          </p:cNvPr>
          <p:cNvCxnSpPr>
            <a:cxnSpLocks/>
          </p:cNvCxnSpPr>
          <p:nvPr/>
        </p:nvCxnSpPr>
        <p:spPr>
          <a:xfrm flipV="1">
            <a:off x="6954322" y="4580626"/>
            <a:ext cx="694442" cy="722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149613-2111-634E-7DB5-A339D9D6B43B}"/>
              </a:ext>
            </a:extLst>
          </p:cNvPr>
          <p:cNvCxnSpPr>
            <a:cxnSpLocks/>
          </p:cNvCxnSpPr>
          <p:nvPr/>
        </p:nvCxnSpPr>
        <p:spPr>
          <a:xfrm>
            <a:off x="6954322" y="5302659"/>
            <a:ext cx="1995340" cy="951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4FF6C1-D84C-140E-A06E-758426EF6255}"/>
              </a:ext>
            </a:extLst>
          </p:cNvPr>
          <p:cNvCxnSpPr>
            <a:cxnSpLocks/>
          </p:cNvCxnSpPr>
          <p:nvPr/>
        </p:nvCxnSpPr>
        <p:spPr>
          <a:xfrm>
            <a:off x="6032741" y="3914312"/>
            <a:ext cx="1616023" cy="611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93190F-B499-567A-88A3-E5E0A2EA499C}"/>
              </a:ext>
            </a:extLst>
          </p:cNvPr>
          <p:cNvCxnSpPr>
            <a:cxnSpLocks/>
          </p:cNvCxnSpPr>
          <p:nvPr/>
        </p:nvCxnSpPr>
        <p:spPr>
          <a:xfrm flipH="1">
            <a:off x="4238045" y="3925072"/>
            <a:ext cx="1801877" cy="637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7C61C9-4FFF-7F36-5BDD-86D6745FFCF3}"/>
              </a:ext>
            </a:extLst>
          </p:cNvPr>
          <p:cNvCxnSpPr>
            <a:cxnSpLocks/>
          </p:cNvCxnSpPr>
          <p:nvPr/>
        </p:nvCxnSpPr>
        <p:spPr>
          <a:xfrm flipH="1">
            <a:off x="6491410" y="2984925"/>
            <a:ext cx="1184658" cy="444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51F620-E977-298A-7362-BA10D0F30C57}"/>
              </a:ext>
            </a:extLst>
          </p:cNvPr>
          <p:cNvCxnSpPr>
            <a:cxnSpLocks/>
          </p:cNvCxnSpPr>
          <p:nvPr/>
        </p:nvCxnSpPr>
        <p:spPr>
          <a:xfrm>
            <a:off x="7676068" y="2997834"/>
            <a:ext cx="429896" cy="1153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78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4526D2E-99D3-894D-F977-F286D450B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3201" y="2469741"/>
            <a:ext cx="914400" cy="914400"/>
          </a:xfrm>
          <a:prstGeom prst="rect">
            <a:avLst/>
          </a:prstGeom>
        </p:spPr>
      </p:pic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859D5A90-0CEF-18AC-26A8-83714E3C9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2722" y="2982169"/>
            <a:ext cx="914400" cy="914400"/>
          </a:xfrm>
          <a:prstGeom prst="rect">
            <a:avLst/>
          </a:prstGeom>
        </p:spPr>
      </p:pic>
      <p:pic>
        <p:nvPicPr>
          <p:cNvPr id="10" name="Graphic 9" descr="Laptop outline">
            <a:extLst>
              <a:ext uri="{FF2B5EF4-FFF2-40B4-BE49-F238E27FC236}">
                <a16:creationId xmlns:a16="http://schemas.microsoft.com/office/drawing/2014/main" id="{B430EBDB-E391-C11C-F72C-0F1D16435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7601" y="4105530"/>
            <a:ext cx="914400" cy="914400"/>
          </a:xfrm>
          <a:prstGeom prst="rect">
            <a:avLst/>
          </a:prstGeom>
        </p:spPr>
      </p:pic>
      <p:pic>
        <p:nvPicPr>
          <p:cNvPr id="11" name="Graphic 10" descr="Laptop outline">
            <a:extLst>
              <a:ext uri="{FF2B5EF4-FFF2-40B4-BE49-F238E27FC236}">
                <a16:creationId xmlns:a16="http://schemas.microsoft.com/office/drawing/2014/main" id="{D3F68AD5-459E-2D7F-D792-08E2186CE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9922" y="4793686"/>
            <a:ext cx="914400" cy="914400"/>
          </a:xfrm>
          <a:prstGeom prst="rect">
            <a:avLst/>
          </a:prstGeom>
        </p:spPr>
      </p:pic>
      <p:pic>
        <p:nvPicPr>
          <p:cNvPr id="12" name="Graphic 11" descr="Laptop outline">
            <a:extLst>
              <a:ext uri="{FF2B5EF4-FFF2-40B4-BE49-F238E27FC236}">
                <a16:creationId xmlns:a16="http://schemas.microsoft.com/office/drawing/2014/main" id="{DE0DDD12-DF7B-14D6-24E3-2C48ED803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5522" y="1555341"/>
            <a:ext cx="914400" cy="914400"/>
          </a:xfrm>
          <a:prstGeom prst="rect">
            <a:avLst/>
          </a:prstGeom>
        </p:spPr>
      </p:pic>
      <p:pic>
        <p:nvPicPr>
          <p:cNvPr id="13" name="Graphic 12" descr="Laptop outline">
            <a:extLst>
              <a:ext uri="{FF2B5EF4-FFF2-40B4-BE49-F238E27FC236}">
                <a16:creationId xmlns:a16="http://schemas.microsoft.com/office/drawing/2014/main" id="{D89CA494-E8EE-EF81-31D0-EAAB6138E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0643" y="2210742"/>
            <a:ext cx="914400" cy="914400"/>
          </a:xfrm>
          <a:prstGeom prst="rect">
            <a:avLst/>
          </a:prstGeom>
        </p:spPr>
      </p:pic>
      <p:pic>
        <p:nvPicPr>
          <p:cNvPr id="14" name="Graphic 13" descr="Laptop outline">
            <a:extLst>
              <a:ext uri="{FF2B5EF4-FFF2-40B4-BE49-F238E27FC236}">
                <a16:creationId xmlns:a16="http://schemas.microsoft.com/office/drawing/2014/main" id="{1F08585A-F1F4-BEAD-D62D-344748957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8764" y="4109370"/>
            <a:ext cx="914400" cy="914400"/>
          </a:xfrm>
          <a:prstGeom prst="rect">
            <a:avLst/>
          </a:prstGeom>
        </p:spPr>
      </p:pic>
      <p:pic>
        <p:nvPicPr>
          <p:cNvPr id="15" name="Graphic 14" descr="Laptop outline">
            <a:extLst>
              <a:ext uri="{FF2B5EF4-FFF2-40B4-BE49-F238E27FC236}">
                <a16:creationId xmlns:a16="http://schemas.microsoft.com/office/drawing/2014/main" id="{8380CB24-2992-9A5F-26AD-062C0FC0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9662" y="577407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E94B2C-4731-2A07-CA5D-C40318C3A25C}"/>
              </a:ext>
            </a:extLst>
          </p:cNvPr>
          <p:cNvSpPr txBox="1"/>
          <p:nvPr/>
        </p:nvSpPr>
        <p:spPr>
          <a:xfrm>
            <a:off x="349857" y="453224"/>
            <a:ext cx="388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Gossip Protocol Visualised</a:t>
            </a:r>
          </a:p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36A10B-8B52-E027-448B-9A98E6C76CE8}"/>
              </a:ext>
            </a:extLst>
          </p:cNvPr>
          <p:cNvSpPr txBox="1"/>
          <p:nvPr/>
        </p:nvSpPr>
        <p:spPr>
          <a:xfrm>
            <a:off x="349857" y="1033670"/>
            <a:ext cx="317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Informatia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complet</a:t>
            </a:r>
            <a:r>
              <a:rPr lang="en-GB" dirty="0"/>
              <a:t> propagate in </a:t>
            </a:r>
            <a:r>
              <a:rPr lang="en-GB" dirty="0" err="1"/>
              <a:t>retea</a:t>
            </a:r>
            <a:endParaRPr lang="en-GB" dirty="0"/>
          </a:p>
        </p:txBody>
      </p:sp>
      <p:pic>
        <p:nvPicPr>
          <p:cNvPr id="2" name="Graphic 1" descr="Laptop with solid fill">
            <a:extLst>
              <a:ext uri="{FF2B5EF4-FFF2-40B4-BE49-F238E27FC236}">
                <a16:creationId xmlns:a16="http://schemas.microsoft.com/office/drawing/2014/main" id="{5B2F8414-DFAD-0F8D-CE5E-87D332660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7601" y="4114342"/>
            <a:ext cx="914400" cy="914400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6CB2B197-8034-E92E-248D-CABF94681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522" y="1555341"/>
            <a:ext cx="914400" cy="914400"/>
          </a:xfrm>
          <a:prstGeom prst="rect">
            <a:avLst/>
          </a:prstGeom>
        </p:spPr>
      </p:pic>
      <p:pic>
        <p:nvPicPr>
          <p:cNvPr id="3" name="Graphic 2" descr="Laptop with solid fill">
            <a:extLst>
              <a:ext uri="{FF2B5EF4-FFF2-40B4-BE49-F238E27FC236}">
                <a16:creationId xmlns:a16="http://schemas.microsoft.com/office/drawing/2014/main" id="{581EB80B-3DDC-EE72-B32A-6EEA3B1D4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9922" y="4804446"/>
            <a:ext cx="914400" cy="914400"/>
          </a:xfrm>
          <a:prstGeom prst="rect">
            <a:avLst/>
          </a:prstGeom>
        </p:spPr>
      </p:pic>
      <p:pic>
        <p:nvPicPr>
          <p:cNvPr id="4" name="Graphic 3" descr="Laptop with solid fill">
            <a:extLst>
              <a:ext uri="{FF2B5EF4-FFF2-40B4-BE49-F238E27FC236}">
                <a16:creationId xmlns:a16="http://schemas.microsoft.com/office/drawing/2014/main" id="{ACCAD421-DBE1-38D1-3161-21C4E24CC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7010" y="2992929"/>
            <a:ext cx="914400" cy="914400"/>
          </a:xfrm>
          <a:prstGeom prst="rect">
            <a:avLst/>
          </a:prstGeom>
        </p:spPr>
      </p:pic>
      <p:pic>
        <p:nvPicPr>
          <p:cNvPr id="18" name="Graphic 17" descr="Laptop with solid fill">
            <a:extLst>
              <a:ext uri="{FF2B5EF4-FFF2-40B4-BE49-F238E27FC236}">
                <a16:creationId xmlns:a16="http://schemas.microsoft.com/office/drawing/2014/main" id="{7E5129A9-DAED-3645-C47D-FD96ED119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0643" y="2203914"/>
            <a:ext cx="914400" cy="914400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FD6DD8C1-49E1-B095-D645-0D9529367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8764" y="4109370"/>
            <a:ext cx="914400" cy="914400"/>
          </a:xfrm>
          <a:prstGeom prst="rect">
            <a:avLst/>
          </a:prstGeom>
        </p:spPr>
      </p:pic>
      <p:pic>
        <p:nvPicPr>
          <p:cNvPr id="19" name="Graphic 18" descr="Laptop with solid fill">
            <a:extLst>
              <a:ext uri="{FF2B5EF4-FFF2-40B4-BE49-F238E27FC236}">
                <a16:creationId xmlns:a16="http://schemas.microsoft.com/office/drawing/2014/main" id="{479B9C63-EC58-0D3A-C5DF-87CFA3853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9662" y="57740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8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40E1-02D8-90FE-98FF-CE3AEAB19373}"/>
              </a:ext>
            </a:extLst>
          </p:cNvPr>
          <p:cNvSpPr>
            <a:spLocks/>
          </p:cNvSpPr>
          <p:nvPr/>
        </p:nvSpPr>
        <p:spPr>
          <a:xfrm>
            <a:off x="643467" y="972083"/>
            <a:ext cx="4720954" cy="49249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033272">
              <a:spcAft>
                <a:spcPts val="600"/>
              </a:spcAft>
            </a:pPr>
            <a:r>
              <a:rPr lang="en-GB" sz="203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Protocoale de dissemination </a:t>
            </a:r>
            <a:r>
              <a:rPr lang="en-GB" sz="20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(rumor-mongering protocols):</a:t>
            </a:r>
          </a:p>
          <a:p>
            <a:pPr defTabSz="1033272">
              <a:spcAft>
                <a:spcPts val="600"/>
              </a:spcAft>
            </a:pPr>
            <a:r>
              <a:rPr lang="en-GB" sz="20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folosesc gossip pentru a raspandi informatia</a:t>
            </a:r>
          </a:p>
          <a:p>
            <a:pPr defTabSz="1033272">
              <a:spcAft>
                <a:spcPts val="600"/>
              </a:spcAft>
            </a:pPr>
            <a:r>
              <a:rPr lang="en-GB" sz="20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protocoale de event dissemination raspandesc events dar gossip-ul se intampla periodic si nu este declansat de event</a:t>
            </a:r>
          </a:p>
          <a:p>
            <a:pPr defTabSz="1033272">
              <a:spcAft>
                <a:spcPts val="600"/>
              </a:spcAft>
            </a:pPr>
            <a:r>
              <a:rPr lang="en-GB" sz="20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protocoale de background data dissemination raspandesc informatia continuu cu nodurile participante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0C17CC-09DC-4C12-3EB6-90474B3BEAA6}"/>
              </a:ext>
            </a:extLst>
          </p:cNvPr>
          <p:cNvSpPr txBox="1">
            <a:spLocks/>
          </p:cNvSpPr>
          <p:nvPr/>
        </p:nvSpPr>
        <p:spPr>
          <a:xfrm>
            <a:off x="6827579" y="960990"/>
            <a:ext cx="4720954" cy="4924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33272">
              <a:spcBef>
                <a:spcPts val="1130"/>
              </a:spcBef>
              <a:buNone/>
            </a:pPr>
            <a:r>
              <a:rPr lang="en-GB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Protocoale ce calculeaza aggregate</a:t>
            </a:r>
          </a:p>
          <a:p>
            <a:pPr marL="0" indent="0" defTabSz="1033272">
              <a:spcBef>
                <a:spcPts val="1130"/>
              </a:spcBef>
              <a:buNone/>
            </a:pPr>
            <a:r>
              <a:rPr lang="en-GB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calculeaza un agregat la nivelul intregii retele prin esantionarea informatiilor de la nodurile din retea si combinarea valorilor</a:t>
            </a:r>
          </a:p>
          <a:p>
            <a:pPr marL="0" indent="0" defTabSz="1033272">
              <a:spcBef>
                <a:spcPts val="1130"/>
              </a:spcBef>
              <a:buNone/>
            </a:pPr>
            <a:r>
              <a:rPr lang="en-GB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agregatul trebuie sa fie calculabil prin schimbul de informatii intre perechi de noduri</a:t>
            </a:r>
          </a:p>
          <a:p>
            <a:pPr marL="0" indent="0">
              <a:buNone/>
            </a:pPr>
            <a:endParaRPr lang="en-GB" sz="1700" b="1"/>
          </a:p>
        </p:txBody>
      </p:sp>
    </p:spTree>
    <p:extLst>
      <p:ext uri="{BB962C8B-B14F-4D97-AF65-F5344CB8AC3E}">
        <p14:creationId xmlns:p14="http://schemas.microsoft.com/office/powerpoint/2010/main" val="375549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CF14-D76C-70F8-4203-34CAFF149046}"/>
              </a:ext>
            </a:extLst>
          </p:cNvPr>
          <p:cNvSpPr>
            <a:spLocks/>
          </p:cNvSpPr>
          <p:nvPr/>
        </p:nvSpPr>
        <p:spPr>
          <a:xfrm>
            <a:off x="642938" y="642938"/>
            <a:ext cx="6778625" cy="5570538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defTabSz="1069848">
              <a:spcAft>
                <a:spcPts val="600"/>
              </a:spcAft>
            </a:pPr>
            <a:r>
              <a:rPr lang="en-GB" sz="28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Avantaje</a:t>
            </a:r>
            <a:r>
              <a:rPr lang="en-GB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457200" indent="-457200" defTabSz="106984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ofera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performanta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foarte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buna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pentru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distribuirea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informatiei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-un mod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fiabil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rapid.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Prezinta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scalabilitate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buna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fara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avea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nevoie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o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infrastructura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centralizata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457200" indent="-457200" defTabSz="106984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permit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extinderea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retelei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-un mod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facil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asigurand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eficienta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ramane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prioritate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chiar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scara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mare</a:t>
            </a:r>
          </a:p>
          <a:p>
            <a:pPr defTabSz="1069848">
              <a:spcAft>
                <a:spcPts val="600"/>
              </a:spcAft>
            </a:pP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Aplicatii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real-world: Apache Cassandra, </a:t>
            </a:r>
            <a:r>
              <a:rPr lang="en-GB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Riak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DynamoDB, Kubernetes</a:t>
            </a:r>
            <a:endParaRPr lang="en-GB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4A0983-B470-5698-F23D-8006766C8853}"/>
              </a:ext>
            </a:extLst>
          </p:cNvPr>
          <p:cNvSpPr txBox="1">
            <a:spLocks/>
          </p:cNvSpPr>
          <p:nvPr/>
        </p:nvSpPr>
        <p:spPr>
          <a:xfrm>
            <a:off x="7496175" y="642938"/>
            <a:ext cx="4051300" cy="55705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69848">
              <a:spcBef>
                <a:spcPts val="1170"/>
              </a:spcBef>
              <a:buNone/>
            </a:pPr>
            <a:r>
              <a:rPr lang="en-GB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Dezavantaje</a:t>
            </a:r>
            <a:r>
              <a:rPr lang="en-GB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67462" indent="-267462" defTabSz="1069848">
              <a:spcBef>
                <a:spcPts val="1170"/>
              </a:spcBef>
            </a:pPr>
            <a:r>
              <a:rPr lang="en-GB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probleme</a:t>
            </a:r>
            <a:r>
              <a:rPr lang="en-GB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majore</a:t>
            </a:r>
            <a:r>
              <a:rPr lang="en-GB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GB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redundanta</a:t>
            </a:r>
            <a:r>
              <a:rPr lang="en-GB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mesajelor</a:t>
            </a:r>
            <a:r>
              <a:rPr lang="en-GB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GB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cresterea</a:t>
            </a:r>
            <a:r>
              <a:rPr lang="en-GB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traficului</a:t>
            </a:r>
            <a:r>
              <a:rPr lang="en-GB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existent in </a:t>
            </a:r>
            <a:r>
              <a:rPr lang="en-GB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retea</a:t>
            </a:r>
            <a:endParaRPr lang="en-GB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7462" indent="-267462" defTabSz="1069848">
              <a:spcBef>
                <a:spcPts val="1170"/>
              </a:spcBef>
            </a:pPr>
            <a:r>
              <a:rPr lang="en-GB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sufera</a:t>
            </a:r>
            <a:r>
              <a:rPr lang="en-GB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grav</a:t>
            </a:r>
            <a:r>
              <a:rPr lang="en-GB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GB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aparitia</a:t>
            </a:r>
            <a:r>
              <a:rPr lang="en-GB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latentei</a:t>
            </a:r>
            <a:endParaRPr lang="en-GB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7462" indent="-267462" defTabSz="1069848">
              <a:spcBef>
                <a:spcPts val="1170"/>
              </a:spcBef>
            </a:pPr>
            <a:r>
              <a:rPr lang="en-GB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echilibrarea</a:t>
            </a:r>
            <a:r>
              <a:rPr lang="en-GB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vitezei</a:t>
            </a:r>
            <a:r>
              <a:rPr lang="en-GB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GB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convergenta</a:t>
            </a:r>
            <a:r>
              <a:rPr lang="en-GB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 </a:t>
            </a:r>
            <a:r>
              <a:rPr lang="en-GB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supraincarcarea</a:t>
            </a:r>
            <a:r>
              <a:rPr lang="en-GB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retelei</a:t>
            </a:r>
            <a:r>
              <a:rPr lang="en-GB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devine</a:t>
            </a:r>
            <a:r>
              <a:rPr lang="en-GB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 trade-off </a:t>
            </a:r>
            <a:r>
              <a:rPr lang="en-GB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53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301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Gossip-based coordination </vt:lpstr>
      <vt:lpstr>Protocolul Gossip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GEORGE LICU</dc:creator>
  <cp:lastModifiedBy>MIHAI GEORGE LICU</cp:lastModifiedBy>
  <cp:revision>2</cp:revision>
  <dcterms:created xsi:type="dcterms:W3CDTF">2024-01-08T13:53:30Z</dcterms:created>
  <dcterms:modified xsi:type="dcterms:W3CDTF">2024-01-08T16:03:39Z</dcterms:modified>
</cp:coreProperties>
</file>