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8" r:id="rId7"/>
    <p:sldId id="292" r:id="rId8"/>
    <p:sldId id="297" r:id="rId9"/>
    <p:sldId id="295" r:id="rId10"/>
    <p:sldId id="296" r:id="rId11"/>
    <p:sldId id="290" r:id="rId12"/>
    <p:sldId id="291" r:id="rId13"/>
  </p:sldIdLst>
  <p:sldSz cx="12188825" cy="6858000"/>
  <p:notesSz cx="6858000" cy="9144000"/>
  <p:custDataLst>
    <p:tags r:id="rId1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322" autoAdjust="0"/>
  </p:normalViewPr>
  <p:slideViewPr>
    <p:cSldViewPr>
      <p:cViewPr varScale="1">
        <p:scale>
          <a:sx n="68" d="100"/>
          <a:sy n="68" d="100"/>
        </p:scale>
        <p:origin x="51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Milam</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Milam</a:t>
            </a:r>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Milam</a:t>
            </a:r>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r>
              <a:rPr lang="en-US"/>
              <a:t>Milam</a:t>
            </a:r>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martsheet.com/b/home"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4" Type="http://schemas.openxmlformats.org/officeDocument/2006/relationships/hyperlink" Target="https://ttu.blackboard.com/webapps/blackboard/execute/content/file?cmd=view&amp;content_id=_3001780_1&amp;course_id=_47616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4’s </a:t>
            </a:r>
            <a:br>
              <a:rPr lang="en-US" dirty="0"/>
            </a:br>
            <a:r>
              <a:rPr lang="en-US" dirty="0"/>
              <a:t>autonomous search and destroy </a:t>
            </a:r>
            <a:br>
              <a:rPr lang="en-US" dirty="0"/>
            </a:br>
            <a:r>
              <a:rPr lang="en-US" dirty="0"/>
              <a:t>Initial presentation</a:t>
            </a:r>
          </a:p>
        </p:txBody>
      </p:sp>
      <p:sp>
        <p:nvSpPr>
          <p:cNvPr id="2" name="Subtitle 1"/>
          <p:cNvSpPr>
            <a:spLocks noGrp="1"/>
          </p:cNvSpPr>
          <p:nvPr>
            <p:ph type="subTitle" idx="1"/>
          </p:nvPr>
        </p:nvSpPr>
        <p:spPr/>
        <p:txBody>
          <a:bodyPr>
            <a:normAutofit fontScale="92500" lnSpcReduction="20000"/>
          </a:bodyPr>
          <a:lstStyle/>
          <a:p>
            <a:r>
              <a:rPr lang="en-US" dirty="0"/>
              <a:t>Alejandro Garcia</a:t>
            </a:r>
          </a:p>
          <a:p>
            <a:r>
              <a:rPr lang="en-US" dirty="0"/>
              <a:t>David </a:t>
            </a:r>
            <a:r>
              <a:rPr lang="en-US" dirty="0" err="1"/>
              <a:t>Ozoude</a:t>
            </a:r>
            <a:endParaRPr lang="en-US" dirty="0"/>
          </a:p>
          <a:p>
            <a:r>
              <a:rPr lang="en-US" dirty="0"/>
              <a:t>Lora Milam</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normAutofit/>
          </a:bodyPr>
          <a:lstStyle/>
          <a:p>
            <a:r>
              <a:rPr lang="en-US" dirty="0"/>
              <a:t>Problem Statement</a:t>
            </a:r>
          </a:p>
          <a:p>
            <a:r>
              <a:rPr lang="en-US" dirty="0"/>
              <a:t>Major Hardware Components </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1BE-13E4-4422-8614-670A30FA648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F3AE103-B6AA-48DE-B22C-FCBE02543E07}"/>
              </a:ext>
            </a:extLst>
          </p:cNvPr>
          <p:cNvSpPr>
            <a:spLocks noGrp="1"/>
          </p:cNvSpPr>
          <p:nvPr>
            <p:ph idx="1"/>
          </p:nvPr>
        </p:nvSpPr>
        <p:spPr/>
        <p:txBody>
          <a:bodyPr>
            <a:normAutofit fontScale="92500" lnSpcReduction="10000"/>
          </a:bodyPr>
          <a:lstStyle/>
          <a:p>
            <a:r>
              <a:rPr lang="en-US" dirty="0"/>
              <a:t>Create an autonomous vehicle that follows a track of 1” reflective tape and stops at three points, indicated by 1” by 2” rectangle of bright red tape, along the track to fire a projectile at a target either to the right or left of the track. </a:t>
            </a:r>
          </a:p>
          <a:p>
            <a:r>
              <a:rPr lang="en-US" dirty="0"/>
              <a:t>The targets will have a white LED flashing at a frequency of approximately 20 Hz. They will be 12 inches in diameter with the bull’s eye placed 1.5 feet off the floor. </a:t>
            </a:r>
          </a:p>
          <a:p>
            <a:r>
              <a:rPr lang="en-US" dirty="0"/>
              <a:t>The three targets will be placed at distances of 2, 4, and 6 feet from the track.</a:t>
            </a:r>
          </a:p>
          <a:p>
            <a:r>
              <a:rPr lang="en-US" dirty="0"/>
              <a:t>After the 3rd target, it will return to the start of the track which will be indicated by a 1” by 2” rectangle of green tape.</a:t>
            </a:r>
          </a:p>
          <a:p>
            <a:endParaRPr lang="en-US" dirty="0"/>
          </a:p>
        </p:txBody>
      </p:sp>
      <p:sp>
        <p:nvSpPr>
          <p:cNvPr id="4" name="Slide Number Placeholder 3">
            <a:extLst>
              <a:ext uri="{FF2B5EF4-FFF2-40B4-BE49-F238E27FC236}">
                <a16:creationId xmlns:a16="http://schemas.microsoft.com/office/drawing/2014/main" id="{48B23E08-9485-4C3B-818F-588A2D538D5F}"/>
              </a:ext>
            </a:extLst>
          </p:cNvPr>
          <p:cNvSpPr>
            <a:spLocks noGrp="1"/>
          </p:cNvSpPr>
          <p:nvPr>
            <p:ph type="sldNum" sz="quarter" idx="12"/>
          </p:nvPr>
        </p:nvSpPr>
        <p:spPr/>
        <p:txBody>
          <a:bodyPr/>
          <a:lstStyle/>
          <a:p>
            <a:fld id="{E5FD5434-F838-4DD4-A17B-1CB1A1850DF4}" type="slidenum">
              <a:rPr lang="en-US" smtClean="0"/>
              <a:t>3</a:t>
            </a:fld>
            <a:endParaRPr lang="en-US" dirty="0"/>
          </a:p>
        </p:txBody>
      </p:sp>
      <p:sp>
        <p:nvSpPr>
          <p:cNvPr id="6" name="Footer Placeholder 5">
            <a:extLst>
              <a:ext uri="{FF2B5EF4-FFF2-40B4-BE49-F238E27FC236}">
                <a16:creationId xmlns:a16="http://schemas.microsoft.com/office/drawing/2014/main" id="{3E15EF0C-3810-4F70-91F7-C1107AFABC44}"/>
              </a:ext>
            </a:extLst>
          </p:cNvPr>
          <p:cNvSpPr>
            <a:spLocks noGrp="1"/>
          </p:cNvSpPr>
          <p:nvPr>
            <p:ph type="ftr" sz="quarter" idx="11"/>
          </p:nvPr>
        </p:nvSpPr>
        <p:spPr/>
        <p:txBody>
          <a:bodyPr/>
          <a:lstStyle/>
          <a:p>
            <a:r>
              <a:rPr lang="en-US"/>
              <a:t>Milam</a:t>
            </a:r>
          </a:p>
        </p:txBody>
      </p:sp>
    </p:spTree>
    <p:extLst>
      <p:ext uri="{BB962C8B-B14F-4D97-AF65-F5344CB8AC3E}">
        <p14:creationId xmlns:p14="http://schemas.microsoft.com/office/powerpoint/2010/main" val="3835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Hardware Components </a:t>
            </a:r>
          </a:p>
        </p:txBody>
      </p:sp>
      <p:sp>
        <p:nvSpPr>
          <p:cNvPr id="3" name="Content Placeholder 2"/>
          <p:cNvSpPr>
            <a:spLocks noGrp="1"/>
          </p:cNvSpPr>
          <p:nvPr>
            <p:ph idx="1"/>
          </p:nvPr>
        </p:nvSpPr>
        <p:spPr/>
        <p:txBody>
          <a:bodyPr/>
          <a:lstStyle/>
          <a:p>
            <a:r>
              <a:rPr lang="en-US" dirty="0" err="1"/>
              <a:t>Basys</a:t>
            </a:r>
            <a:r>
              <a:rPr lang="en-US" dirty="0"/>
              <a:t> 3 board</a:t>
            </a:r>
          </a:p>
          <a:p>
            <a:r>
              <a:rPr lang="en-US" dirty="0"/>
              <a:t>Optical Sensors </a:t>
            </a:r>
          </a:p>
          <a:p>
            <a:r>
              <a:rPr lang="en-US" dirty="0"/>
              <a:t>Power Supply</a:t>
            </a:r>
          </a:p>
          <a:p>
            <a:r>
              <a:rPr lang="en-US" dirty="0"/>
              <a:t>Firing Mechanism</a:t>
            </a:r>
          </a:p>
          <a:p>
            <a:r>
              <a:rPr lang="en-US" dirty="0"/>
              <a:t>Rover </a:t>
            </a:r>
          </a:p>
          <a:p>
            <a:r>
              <a:rPr lang="en-US" dirty="0"/>
              <a:t>Servos</a:t>
            </a:r>
          </a:p>
          <a:p>
            <a:endParaRPr lang="en-US" dirty="0"/>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5</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t>6</a:t>
            </a:fld>
            <a:endParaRPr lang="en-US"/>
          </a:p>
        </p:txBody>
      </p:sp>
      <p:pic>
        <p:nvPicPr>
          <p:cNvPr id="4" name="Picture 3">
            <a:extLst>
              <a:ext uri="{FF2B5EF4-FFF2-40B4-BE49-F238E27FC236}">
                <a16:creationId xmlns:a16="http://schemas.microsoft.com/office/drawing/2014/main" id="{B008608D-E8D6-4122-A6FC-3BBFF236992C}"/>
              </a:ext>
            </a:extLst>
          </p:cNvPr>
          <p:cNvPicPr>
            <a:picLocks noChangeAspect="1"/>
          </p:cNvPicPr>
          <p:nvPr/>
        </p:nvPicPr>
        <p:blipFill>
          <a:blip r:embed="rId2"/>
          <a:stretch>
            <a:fillRect/>
          </a:stretch>
        </p:blipFill>
        <p:spPr>
          <a:xfrm>
            <a:off x="860424" y="2239963"/>
            <a:ext cx="10900233" cy="3322637"/>
          </a:xfrm>
          <a:prstGeom prst="rect">
            <a:avLst/>
          </a:prstGeom>
        </p:spPr>
      </p:pic>
      <p:sp>
        <p:nvSpPr>
          <p:cNvPr id="6" name="Footer Placeholder 5">
            <a:extLst>
              <a:ext uri="{FF2B5EF4-FFF2-40B4-BE49-F238E27FC236}">
                <a16:creationId xmlns:a16="http://schemas.microsoft.com/office/drawing/2014/main" id="{8283A199-38EF-4364-B6F9-EED4A669B049}"/>
              </a:ext>
            </a:extLst>
          </p:cNvPr>
          <p:cNvSpPr>
            <a:spLocks noGrp="1"/>
          </p:cNvSpPr>
          <p:nvPr>
            <p:ph type="ftr" sz="quarter" idx="11"/>
          </p:nvPr>
        </p:nvSpPr>
        <p:spPr/>
        <p:txBody>
          <a:bodyPr/>
          <a:lstStyle/>
          <a:p>
            <a:r>
              <a:rPr lang="en-US"/>
              <a:t>Milam</a:t>
            </a:r>
          </a:p>
        </p:txBody>
      </p:sp>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4" name="Slide Number Placeholder 3"/>
          <p:cNvSpPr>
            <a:spLocks noGrp="1"/>
          </p:cNvSpPr>
          <p:nvPr>
            <p:ph type="sldNum" sz="quarter" idx="12"/>
          </p:nvPr>
        </p:nvSpPr>
        <p:spPr/>
        <p:txBody>
          <a:bodyPr/>
          <a:lstStyle/>
          <a:p>
            <a:fld id="{E5FD5434-F838-4DD4-A17B-1CB1A1850DF4}" type="slidenum">
              <a:rPr lang="en-US" smtClean="0"/>
              <a:t>7</a:t>
            </a:fld>
            <a:endParaRPr lang="en-US"/>
          </a:p>
        </p:txBody>
      </p:sp>
      <p:pic>
        <p:nvPicPr>
          <p:cNvPr id="5" name="Picture 4">
            <a:extLst>
              <a:ext uri="{FF2B5EF4-FFF2-40B4-BE49-F238E27FC236}">
                <a16:creationId xmlns:a16="http://schemas.microsoft.com/office/drawing/2014/main" id="{A0126D5C-1413-4367-AD67-141223ECFB42}"/>
              </a:ext>
            </a:extLst>
          </p:cNvPr>
          <p:cNvPicPr>
            <a:picLocks noChangeAspect="1"/>
          </p:cNvPicPr>
          <p:nvPr/>
        </p:nvPicPr>
        <p:blipFill>
          <a:blip r:embed="rId2"/>
          <a:stretch>
            <a:fillRect/>
          </a:stretch>
        </p:blipFill>
        <p:spPr>
          <a:xfrm>
            <a:off x="2254838" y="1669474"/>
            <a:ext cx="7573374" cy="4959925"/>
          </a:xfrm>
          <a:prstGeom prst="rect">
            <a:avLst/>
          </a:prstGeom>
        </p:spPr>
      </p:pic>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dirty="0"/>
              <a:t>Problem Statement</a:t>
            </a:r>
          </a:p>
          <a:p>
            <a:r>
              <a:rPr lang="en-US" dirty="0"/>
              <a:t>Major Hardware Components </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8</a:t>
            </a:fld>
            <a:endParaRPr lang="en-US"/>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r>
              <a:rPr lang="en-US" dirty="0">
                <a:hlinkClick r:id="rId2"/>
              </a:rPr>
              <a:t>https://www.draw.io/</a:t>
            </a:r>
            <a:endParaRPr lang="en-US" dirty="0"/>
          </a:p>
          <a:p>
            <a:r>
              <a:rPr lang="en-US" dirty="0">
                <a:hlinkClick r:id="rId3"/>
              </a:rPr>
              <a:t>https://app.smartsheet.com/b/home</a:t>
            </a:r>
            <a:endParaRPr lang="en-US" dirty="0"/>
          </a:p>
          <a:p>
            <a:r>
              <a:rPr lang="en-US" dirty="0">
                <a:hlinkClick r:id="rId4"/>
              </a:rPr>
              <a:t>https://ttu.blackboard.com/webapps/blackboard/execute/content/file?cmd=view&amp;content_id=_3001780_1&amp;course_id=_47616_1</a:t>
            </a:r>
            <a:endParaRPr lang="en-US" dirty="0"/>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9</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240</TotalTime>
  <Words>248</Words>
  <Application>Microsoft Office PowerPoint</Application>
  <PresentationFormat>Custom</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Red Radial 16x9</vt:lpstr>
      <vt:lpstr>Group 4’s  autonomous search and destroy  Initial presentation</vt:lpstr>
      <vt:lpstr>overview</vt:lpstr>
      <vt:lpstr>Problem statement</vt:lpstr>
      <vt:lpstr>Major Hardware Components </vt:lpstr>
      <vt:lpstr>software flowchart</vt:lpstr>
      <vt:lpstr>Roadmap</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19</cp:revision>
  <dcterms:created xsi:type="dcterms:W3CDTF">2017-09-19T20:12:33Z</dcterms:created>
  <dcterms:modified xsi:type="dcterms:W3CDTF">2017-09-21T03:50:38Z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