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2" r:id="rId6"/>
    <p:sldMasterId id="2147483653" r:id="rId7"/>
    <p:sldMasterId id="2147483655" r:id="rId8"/>
    <p:sldMasterId id="2147483657" r:id="rId9"/>
    <p:sldMasterId id="2147483659" r:id="rId10"/>
    <p:sldMasterId id="2147483661" r:id="rId11"/>
    <p:sldMasterId id="2147483663" r:id="rId12"/>
    <p:sldMasterId id="2147483665" r:id="rId13"/>
    <p:sldMasterId id="2147483667" r:id="rId14"/>
    <p:sldMasterId id="2147483669" r:id="rId15"/>
    <p:sldMasterId id="214748367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8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1" roundtripDataSignature="AMtx7miPUyKNxa81Ux7yOVOEL6nDS1xE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3.xml"/><Relationship Id="rId20" Type="http://schemas.openxmlformats.org/officeDocument/2006/relationships/slide" Target="slides/slide3.xml"/><Relationship Id="rId41" Type="http://customschemas.google.com/relationships/presentationmetadata" Target="metadata"/><Relationship Id="rId22" Type="http://schemas.openxmlformats.org/officeDocument/2006/relationships/slide" Target="slides/slide5.xml"/><Relationship Id="rId21" Type="http://schemas.openxmlformats.org/officeDocument/2006/relationships/slide" Target="slides/slide4.xml"/><Relationship Id="rId24" Type="http://schemas.openxmlformats.org/officeDocument/2006/relationships/slide" Target="slides/slide7.xml"/><Relationship Id="rId23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9.xml"/><Relationship Id="rId25" Type="http://schemas.openxmlformats.org/officeDocument/2006/relationships/slide" Target="slides/slide8.xml"/><Relationship Id="rId28" Type="http://schemas.openxmlformats.org/officeDocument/2006/relationships/slide" Target="slides/slide11.xml"/><Relationship Id="rId27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4.xml"/><Relationship Id="rId30" Type="http://schemas.openxmlformats.org/officeDocument/2006/relationships/slide" Target="slides/slide13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6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5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8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7.xml"/><Relationship Id="rId15" Type="http://schemas.openxmlformats.org/officeDocument/2006/relationships/slideMaster" Target="slideMasters/slideMaster12.xml"/><Relationship Id="rId37" Type="http://schemas.openxmlformats.org/officeDocument/2006/relationships/slide" Target="slides/slide20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19.xml"/><Relationship Id="rId17" Type="http://schemas.openxmlformats.org/officeDocument/2006/relationships/notesMaster" Target="notesMasters/notesMaster1.xml"/><Relationship Id="rId39" Type="http://schemas.openxmlformats.org/officeDocument/2006/relationships/slide" Target="slides/slide22.xml"/><Relationship Id="rId16" Type="http://schemas.openxmlformats.org/officeDocument/2006/relationships/slideMaster" Target="slideMasters/slideMaster13.xml"/><Relationship Id="rId38" Type="http://schemas.openxmlformats.org/officeDocument/2006/relationships/slide" Target="slides/slide21.xml"/><Relationship Id="rId19" Type="http://schemas.openxmlformats.org/officeDocument/2006/relationships/slide" Target="slides/slide2.xml"/><Relationship Id="rId1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Xem thêm http://pythonprogramminglanguage.com/text-input-and-output/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Triết lý cốt lõi: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core philosophy of the language is summarized by the document The Zen of Python (PEP 20), which includes aphorisms such as:[45]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Beautiful is better than ugly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Explicit is better than implicit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Simple is better than complex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Complex is better than complicated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Readability counts</a:t>
            </a:r>
            <a:endParaRPr/>
          </a:p>
        </p:txBody>
      </p:sp>
      <p:sp>
        <p:nvSpPr>
          <p:cNvPr id="282" name="Google Shape;282;p10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1184275" y="698500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2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2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13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14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15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4" name="Google Shape;334;p16:notes"/>
          <p:cNvSpPr/>
          <p:nvPr>
            <p:ph idx="2" type="sldImg"/>
          </p:nvPr>
        </p:nvSpPr>
        <p:spPr>
          <a:xfrm>
            <a:off x="1184275" y="698500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16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17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7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18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19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0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21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22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23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84275" y="698500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Thay đoạn code Python</a:t>
            </a:r>
            <a:endParaRPr/>
          </a:p>
        </p:txBody>
      </p:sp>
      <p:sp>
        <p:nvSpPr>
          <p:cNvPr id="226" name="Google Shape;226;p4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" name="Google Shape;255;p7:notes"/>
          <p:cNvSpPr/>
          <p:nvPr>
            <p:ph idx="2" type="sldImg"/>
          </p:nvPr>
        </p:nvSpPr>
        <p:spPr>
          <a:xfrm>
            <a:off x="1184275" y="698500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/>
          <p:nvPr>
            <p:ph idx="2" type="sldImg"/>
          </p:nvPr>
        </p:nvSpPr>
        <p:spPr>
          <a:xfrm>
            <a:off x="1184275" y="700087"/>
            <a:ext cx="4643437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9:notes"/>
          <p:cNvSpPr txBox="1"/>
          <p:nvPr>
            <p:ph idx="1" type="body"/>
          </p:nvPr>
        </p:nvSpPr>
        <p:spPr>
          <a:xfrm>
            <a:off x="700087" y="4414837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4"/>
          <p:cNvSpPr txBox="1"/>
          <p:nvPr>
            <p:ph idx="1" type="body"/>
          </p:nvPr>
        </p:nvSpPr>
        <p:spPr>
          <a:xfrm rot="5400000">
            <a:off x="1835943" y="-170656"/>
            <a:ext cx="5184775" cy="792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69" name="Google Shape;169;p44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4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6"/>
          <p:cNvSpPr txBox="1"/>
          <p:nvPr>
            <p:ph type="title"/>
          </p:nvPr>
        </p:nvSpPr>
        <p:spPr>
          <a:xfrm rot="5400000">
            <a:off x="4283869" y="2277269"/>
            <a:ext cx="6192837" cy="2016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6"/>
          <p:cNvSpPr txBox="1"/>
          <p:nvPr>
            <p:ph idx="1" type="body"/>
          </p:nvPr>
        </p:nvSpPr>
        <p:spPr>
          <a:xfrm rot="5400000">
            <a:off x="175419" y="337344"/>
            <a:ext cx="6192837" cy="589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84" name="Google Shape;184;p46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6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6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8"/>
          <p:cNvSpPr txBox="1"/>
          <p:nvPr>
            <p:ph idx="1" type="body"/>
          </p:nvPr>
        </p:nvSpPr>
        <p:spPr>
          <a:xfrm>
            <a:off x="323850" y="188913"/>
            <a:ext cx="8064500" cy="619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98" name="Google Shape;198;p48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8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ctrTitle"/>
          </p:nvPr>
        </p:nvSpPr>
        <p:spPr>
          <a:xfrm>
            <a:off x="1763713" y="2205038"/>
            <a:ext cx="5400675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r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subTitle"/>
          </p:nvPr>
        </p:nvSpPr>
        <p:spPr>
          <a:xfrm>
            <a:off x="2051050" y="3552825"/>
            <a:ext cx="5113338" cy="66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r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Noto Sans Symbols"/>
              <a:buNone/>
              <a:defRPr i="1" sz="1600"/>
            </a:lvl1pPr>
            <a:lvl2pPr lvl="1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5364162" y="4306887"/>
            <a:ext cx="3155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61" name="Google Shape;61;p30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468313" y="1196975"/>
            <a:ext cx="388302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8620" lvl="0" marL="45720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SzPts val="2520"/>
              <a:buChar char="❑"/>
              <a:defRPr sz="2800"/>
            </a:lvl1pPr>
            <a:lvl2pPr indent="-381000" lvl="1" marL="914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76" name="Google Shape;76;p32"/>
          <p:cNvSpPr txBox="1"/>
          <p:nvPr>
            <p:ph idx="2" type="body"/>
          </p:nvPr>
        </p:nvSpPr>
        <p:spPr>
          <a:xfrm>
            <a:off x="4503738" y="1196975"/>
            <a:ext cx="3884612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8620" lvl="0" marL="45720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SzPts val="2520"/>
              <a:buChar char="❑"/>
              <a:defRPr sz="2800"/>
            </a:lvl1pPr>
            <a:lvl2pPr indent="-381000" lvl="1" marL="914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2" name="Google Shape;92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576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Char char="❑"/>
              <a:defRPr sz="24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3" name="Google Shape;93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4" name="Google Shape;94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576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Char char="❑"/>
              <a:defRPr sz="24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5" name="Google Shape;95;p34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8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SzPts val="2880"/>
              <a:buChar char="❑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SzPts val="2800"/>
              <a:buChar char="●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37" name="Google Shape;137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75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8" name="Google Shape;138;p40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75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4" name="Google Shape;154;p42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2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2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14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13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6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4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1" name="Google Shape;11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icon.png" id="12" name="Google Shape;12;p24"/>
          <p:cNvPicPr preferRelativeResize="0"/>
          <p:nvPr/>
        </p:nvPicPr>
        <p:blipFill rotWithShape="1">
          <a:blip r:embed="rId2">
            <a:alphaModFix/>
          </a:blip>
          <a:srcRect b="0" l="11863" r="5507" t="24575"/>
          <a:stretch/>
        </p:blipFill>
        <p:spPr>
          <a:xfrm>
            <a:off x="8189912" y="117475"/>
            <a:ext cx="928687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1692275" y="6537325"/>
            <a:ext cx="54721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Fundamentals of Python - Lập trình Python cơ bản</a:t>
            </a:r>
            <a:endParaRPr/>
          </a:p>
        </p:txBody>
      </p:sp>
      <p:sp>
        <p:nvSpPr>
          <p:cNvPr id="14" name="Google Shape;14;p24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41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43" name="Google Shape;143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icon.png" id="144" name="Google Shape;144;p41"/>
          <p:cNvPicPr preferRelativeResize="0"/>
          <p:nvPr/>
        </p:nvPicPr>
        <p:blipFill rotWithShape="1">
          <a:blip r:embed="rId2">
            <a:alphaModFix/>
          </a:blip>
          <a:srcRect b="0" l="11863" r="5507" t="24575"/>
          <a:stretch/>
        </p:blipFill>
        <p:spPr>
          <a:xfrm>
            <a:off x="8189912" y="117475"/>
            <a:ext cx="928687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1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4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41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41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41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43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59" name="Google Shape;159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icon.png" id="160" name="Google Shape;160;p43"/>
          <p:cNvPicPr preferRelativeResize="0"/>
          <p:nvPr/>
        </p:nvPicPr>
        <p:blipFill rotWithShape="1">
          <a:blip r:embed="rId2">
            <a:alphaModFix/>
          </a:blip>
          <a:srcRect b="0" l="11863" r="5507" t="24575"/>
          <a:stretch/>
        </p:blipFill>
        <p:spPr>
          <a:xfrm>
            <a:off x="8189912" y="117475"/>
            <a:ext cx="928687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4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43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43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43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45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74" name="Google Shape;174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icon.png" id="175" name="Google Shape;175;p45"/>
          <p:cNvPicPr preferRelativeResize="0"/>
          <p:nvPr/>
        </p:nvPicPr>
        <p:blipFill rotWithShape="1">
          <a:blip r:embed="rId2">
            <a:alphaModFix/>
          </a:blip>
          <a:srcRect b="0" l="11863" r="5507" t="24575"/>
          <a:stretch/>
        </p:blipFill>
        <p:spPr>
          <a:xfrm>
            <a:off x="8189912" y="117475"/>
            <a:ext cx="928687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4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45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45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5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47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89" name="Google Shape;189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icon.png" id="190" name="Google Shape;190;p47"/>
          <p:cNvPicPr preferRelativeResize="0"/>
          <p:nvPr/>
        </p:nvPicPr>
        <p:blipFill rotWithShape="1">
          <a:blip r:embed="rId2">
            <a:alphaModFix/>
          </a:blip>
          <a:srcRect b="0" l="11863" r="5507" t="24575"/>
          <a:stretch/>
        </p:blipFill>
        <p:spPr>
          <a:xfrm>
            <a:off x="8189912" y="117475"/>
            <a:ext cx="928687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7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4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47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47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47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/>
        </p:nvSpPr>
        <p:spPr>
          <a:xfrm>
            <a:off x="2025650" y="115887"/>
            <a:ext cx="57150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Trường ĐH Khoa Học Tự Nhiên Tp. Hồ Chí Minh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TRUNG TÂM TIN HỌC</a:t>
            </a:r>
            <a:endParaRPr/>
          </a:p>
        </p:txBody>
      </p:sp>
      <p:pic>
        <p:nvPicPr>
          <p:cNvPr descr="Logo moi" id="25" name="Google Shape;25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600" y="42862"/>
            <a:ext cx="1230312" cy="915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26"/>
          <p:cNvCxnSpPr/>
          <p:nvPr/>
        </p:nvCxnSpPr>
        <p:spPr>
          <a:xfrm>
            <a:off x="7373937" y="2278062"/>
            <a:ext cx="0" cy="1150937"/>
          </a:xfrm>
          <a:prstGeom prst="straightConnector1">
            <a:avLst/>
          </a:prstGeom>
          <a:noFill/>
          <a:ln cap="flat" cmpd="sng" w="28575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" name="Google Shape;27;p26"/>
          <p:cNvCxnSpPr/>
          <p:nvPr/>
        </p:nvCxnSpPr>
        <p:spPr>
          <a:xfrm>
            <a:off x="1622425" y="3429000"/>
            <a:ext cx="5757862" cy="0"/>
          </a:xfrm>
          <a:prstGeom prst="straightConnector1">
            <a:avLst/>
          </a:prstGeom>
          <a:noFill/>
          <a:ln cap="flat" cmpd="sng" w="57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26"/>
          <p:cNvSpPr txBox="1"/>
          <p:nvPr/>
        </p:nvSpPr>
        <p:spPr>
          <a:xfrm>
            <a:off x="4257675" y="6291262"/>
            <a:ext cx="698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pic>
        <p:nvPicPr>
          <p:cNvPr descr="python logo.png" id="29" name="Google Shape;2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6200" y="5943600"/>
            <a:ext cx="27178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6"/>
          <p:cNvSpPr txBox="1"/>
          <p:nvPr>
            <p:ph idx="11" type="ftr"/>
          </p:nvPr>
        </p:nvSpPr>
        <p:spPr>
          <a:xfrm>
            <a:off x="5364162" y="4306887"/>
            <a:ext cx="3155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8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8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cxnSp>
        <p:nvCxnSpPr>
          <p:cNvPr id="46" name="Google Shape;46;p28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47" name="Google Shape;47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icon.png" id="48" name="Google Shape;48;p28"/>
          <p:cNvPicPr preferRelativeResize="0"/>
          <p:nvPr/>
        </p:nvPicPr>
        <p:blipFill rotWithShape="1">
          <a:blip r:embed="rId2">
            <a:alphaModFix/>
          </a:blip>
          <a:srcRect b="0" l="11863" r="5507" t="24575"/>
          <a:stretch/>
        </p:blipFill>
        <p:spPr>
          <a:xfrm>
            <a:off x="8189912" y="117475"/>
            <a:ext cx="928687" cy="84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29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51" name="Google Shape;51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icon.png" id="52" name="Google Shape;52;p29"/>
          <p:cNvPicPr preferRelativeResize="0"/>
          <p:nvPr/>
        </p:nvPicPr>
        <p:blipFill rotWithShape="1">
          <a:blip r:embed="rId2">
            <a:alphaModFix/>
          </a:blip>
          <a:srcRect b="0" l="11863" r="5507" t="24575"/>
          <a:stretch/>
        </p:blipFill>
        <p:spPr>
          <a:xfrm>
            <a:off x="8189912" y="117475"/>
            <a:ext cx="928687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31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66" name="Google Shape;66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icon.png" id="67" name="Google Shape;67;p31"/>
          <p:cNvPicPr preferRelativeResize="0"/>
          <p:nvPr/>
        </p:nvPicPr>
        <p:blipFill rotWithShape="1">
          <a:blip r:embed="rId2">
            <a:alphaModFix/>
          </a:blip>
          <a:srcRect b="0" l="11863" r="5507" t="24575"/>
          <a:stretch/>
        </p:blipFill>
        <p:spPr>
          <a:xfrm>
            <a:off x="8189912" y="117475"/>
            <a:ext cx="928687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31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31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31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3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82" name="Google Shape;82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icon.png" id="83" name="Google Shape;83;p33"/>
          <p:cNvPicPr preferRelativeResize="0"/>
          <p:nvPr/>
        </p:nvPicPr>
        <p:blipFill rotWithShape="1">
          <a:blip r:embed="rId2">
            <a:alphaModFix/>
          </a:blip>
          <a:srcRect b="0" l="11863" r="5507" t="24575"/>
          <a:stretch/>
        </p:blipFill>
        <p:spPr>
          <a:xfrm>
            <a:off x="8189912" y="117475"/>
            <a:ext cx="928687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3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3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33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35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00" name="Google Shape;100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icon.png" id="101" name="Google Shape;101;p35"/>
          <p:cNvPicPr preferRelativeResize="0"/>
          <p:nvPr/>
        </p:nvPicPr>
        <p:blipFill rotWithShape="1">
          <a:blip r:embed="rId2">
            <a:alphaModFix/>
          </a:blip>
          <a:srcRect b="0" l="11863" r="5507" t="24575"/>
          <a:stretch/>
        </p:blipFill>
        <p:spPr>
          <a:xfrm>
            <a:off x="8189912" y="117475"/>
            <a:ext cx="928687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5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35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5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37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14" name="Google Shape;114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icon.png" id="115" name="Google Shape;115;p37"/>
          <p:cNvPicPr preferRelativeResize="0"/>
          <p:nvPr/>
        </p:nvPicPr>
        <p:blipFill rotWithShape="1">
          <a:blip r:embed="rId2">
            <a:alphaModFix/>
          </a:blip>
          <a:srcRect b="0" l="11863" r="5507" t="24575"/>
          <a:stretch/>
        </p:blipFill>
        <p:spPr>
          <a:xfrm>
            <a:off x="8189912" y="117475"/>
            <a:ext cx="928687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7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7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7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7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39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27" name="Google Shape;127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icon.png" id="128" name="Google Shape;128;p39"/>
          <p:cNvPicPr preferRelativeResize="0"/>
          <p:nvPr/>
        </p:nvPicPr>
        <p:blipFill rotWithShape="1">
          <a:blip r:embed="rId2">
            <a:alphaModFix/>
          </a:blip>
          <a:srcRect b="0" l="11863" r="5507" t="24575"/>
          <a:stretch/>
        </p:blipFill>
        <p:spPr>
          <a:xfrm>
            <a:off x="8189912" y="117475"/>
            <a:ext cx="928687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9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9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9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9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Yêu cầu đầu khóa học</a:t>
            </a:r>
            <a:endParaRPr/>
          </a:p>
        </p:txBody>
      </p:sp>
      <p:sp>
        <p:nvSpPr>
          <p:cNvPr id="206" name="Google Shape;206;p1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Đi học đầy đủ, đúng giờ : đi học đủ sẽ được 1 điểm chuyên cần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Làm bài tập đầy đủ: 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Char char="●"/>
            </a:pPr>
            <a:r>
              <a:rPr b="0" i="0" lang="en-US" sz="16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Làm đủ bài tập sẽ được 1 điểm cộng thêm. 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Char char="●"/>
            </a:pPr>
            <a:r>
              <a:rPr b="0" i="0" lang="en-US" sz="16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Mỗi buổi học xong đều có bài tập về nhà.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Char char="●"/>
            </a:pPr>
            <a:r>
              <a:rPr b="0" i="0" lang="en-US" sz="16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Làm bài tập về nhà hàng tuần, không để đến cuối khóa mới ôn bài thi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Tích cực hỏi Giáo viên hoặc bạn khác về các vấn đề chưa hiểu ngay tại lớp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Char char="●"/>
            </a:pPr>
            <a:r>
              <a:rPr b="0" i="0" lang="en-US" sz="16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Không hiểu chỗ nào phải hỏi ngay: có thể hỏi bạn kế bên hoặc giáo viên.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Char char="●"/>
            </a:pPr>
            <a:r>
              <a:rPr b="0" i="0" lang="en-US" sz="16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Học viên nên tích cực chia sẽ code, trao đổi trên group Zalo với nhau để chia sẽ kiến thức.</a:t>
            </a:r>
            <a:endParaRPr/>
          </a:p>
          <a:p>
            <a:pPr indent="-228600" lvl="0" marL="34290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Giới thiệu Python</a:t>
            </a:r>
            <a:endParaRPr/>
          </a:p>
        </p:txBody>
      </p:sp>
      <p:sp>
        <p:nvSpPr>
          <p:cNvPr id="285" name="Google Shape;285;p10"/>
          <p:cNvSpPr txBox="1"/>
          <p:nvPr>
            <p:ph idx="1" type="body"/>
          </p:nvPr>
        </p:nvSpPr>
        <p:spPr>
          <a:xfrm>
            <a:off x="468312" y="1196975"/>
            <a:ext cx="788987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Char char="❑"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Đặc điểm của Python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Code dễ đọc, dễ học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Bố cục trực quan, dễ hiểu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Lập trình hướng đối tượng, lập trình hàm, thủ tục (đa lập trình)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Từ khóa ít, cấu trúc đơn giản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Thư viện chuẩn rộng lớn, tương thích và tích hợp với Linux, Windows, và Macintosh (macOS)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Là ngôn ngữ thông dịch, quá trình debug dễ dàng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Hỗ trợ lập trình GUI, mã nguồn mở, có thể tích hợp với các ngôn ngữ lập trình khác</a:t>
            </a:r>
            <a:endParaRPr/>
          </a:p>
          <a:p>
            <a:pPr indent="-825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740" lvl="0" marL="34290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"/>
          <p:cNvSpPr txBox="1"/>
          <p:nvPr>
            <p:ph idx="1" type="body"/>
          </p:nvPr>
        </p:nvSpPr>
        <p:spPr>
          <a:xfrm>
            <a:off x="468312" y="1276350"/>
            <a:ext cx="792003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Tổng quan lập trình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Giới thiệu Python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Môi trường phát triển ứng dụng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Xây dựng ứng dụng đầu tiên và thực thi chương trình</a:t>
            </a:r>
            <a:endParaRPr/>
          </a:p>
        </p:txBody>
      </p:sp>
      <p:sp>
        <p:nvSpPr>
          <p:cNvPr id="293" name="Google Shape;293;p1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294" name="Google Shape;294;p11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Môi trường phát triển ứng dụng</a:t>
            </a:r>
            <a:endParaRPr/>
          </a:p>
        </p:txBody>
      </p:sp>
      <p:sp>
        <p:nvSpPr>
          <p:cNvPr id="301" name="Google Shape;301;p12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Char char="❑"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Có thể phát triển ứng dụng với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Python 3.5/3.6/3.7/… download tại : https://www.python.org/downloads/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endParaRPr b="0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9215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Visual Studio Code (tích hợp Extension: Python và Python for VSCode)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Eclipse có tích hợp plug-in Pydev (sau khi đã cài Python 3.5/3.6/3.7/3.8/3.9…): cài thêm Pydev sau khi đã khởi động Eclipse</a:t>
            </a:r>
            <a:endParaRPr/>
          </a:p>
          <a:p>
            <a:pPr indent="-82550" lvl="1" marL="69215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740" lvl="0" marL="34290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Môi trường phát triển ứng dụng</a:t>
            </a:r>
            <a:endParaRPr/>
          </a:p>
        </p:txBody>
      </p:sp>
      <p:sp>
        <p:nvSpPr>
          <p:cNvPr id="309" name="Google Shape;309;p13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Char char="❑"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Python 3.9.2</a:t>
            </a:r>
            <a:endParaRPr/>
          </a:p>
        </p:txBody>
      </p:sp>
      <p:sp>
        <p:nvSpPr>
          <p:cNvPr id="310" name="Google Shape;310;p13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11" name="Google Shape;3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3786187"/>
            <a:ext cx="7808912" cy="2743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12" name="Google Shape;31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1739900"/>
            <a:ext cx="3024187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Môi trường phát triển ứng dụng</a:t>
            </a:r>
            <a:endParaRPr/>
          </a:p>
        </p:txBody>
      </p:sp>
      <p:sp>
        <p:nvSpPr>
          <p:cNvPr id="319" name="Google Shape;319;p14"/>
          <p:cNvSpPr txBox="1"/>
          <p:nvPr>
            <p:ph idx="1" type="body"/>
          </p:nvPr>
        </p:nvSpPr>
        <p:spPr>
          <a:xfrm>
            <a:off x="468312" y="1052512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Char char="❑"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Visual Studio Code</a:t>
            </a:r>
            <a:endParaRPr/>
          </a:p>
        </p:txBody>
      </p:sp>
      <p:sp>
        <p:nvSpPr>
          <p:cNvPr id="320" name="Google Shape;320;p14"/>
          <p:cNvSpPr txBox="1"/>
          <p:nvPr/>
        </p:nvSpPr>
        <p:spPr>
          <a:xfrm>
            <a:off x="1908175" y="45148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Lập trình Python cơ bản</a:t>
            </a:r>
            <a:endParaRPr/>
          </a:p>
        </p:txBody>
      </p:sp>
      <p:sp>
        <p:nvSpPr>
          <p:cNvPr id="321" name="Google Shape;321;p14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88" y="1714500"/>
            <a:ext cx="8628062" cy="45227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Môi trường phát triển ứng dụng</a:t>
            </a:r>
            <a:endParaRPr/>
          </a:p>
        </p:txBody>
      </p:sp>
      <p:sp>
        <p:nvSpPr>
          <p:cNvPr id="329" name="Google Shape;329;p1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Char char="❑"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Eclipse + Pydev</a:t>
            </a:r>
            <a:endParaRPr/>
          </a:p>
        </p:txBody>
      </p:sp>
      <p:sp>
        <p:nvSpPr>
          <p:cNvPr id="330" name="Google Shape;330;p15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31" name="Google Shape;3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" y="1957388"/>
            <a:ext cx="8731250" cy="425608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/>
          <p:nvPr>
            <p:ph idx="1" type="body"/>
          </p:nvPr>
        </p:nvSpPr>
        <p:spPr>
          <a:xfrm>
            <a:off x="468312" y="1276350"/>
            <a:ext cx="792003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Tổng quan lập trình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Giới thiệu Python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Môi trường phát triển ứng dụng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Xây dựng ứng dụng đầu tiên và thực thi chương trình</a:t>
            </a:r>
            <a:endParaRPr/>
          </a:p>
        </p:txBody>
      </p:sp>
      <p:sp>
        <p:nvSpPr>
          <p:cNvPr id="338" name="Google Shape;338;p1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339" name="Google Shape;339;p16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Xây dựng ứng dụng đầu tiên và thực thi chương trình</a:t>
            </a:r>
            <a:endParaRPr/>
          </a:p>
        </p:txBody>
      </p:sp>
      <p:sp>
        <p:nvSpPr>
          <p:cNvPr id="346" name="Google Shape;346;p17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Xây dựng ứng dụng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Tạo thư mục chứa ứng dụng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Tạo tập tin .py: File &gt; New File &gt; đặt tên file &gt; Save (vào thư mục đã tạo)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Ví dụ: tạo tập tin Greeting.py xuất ra màn hình câu chào.</a:t>
            </a:r>
            <a:endParaRPr/>
          </a:p>
        </p:txBody>
      </p:sp>
      <p:sp>
        <p:nvSpPr>
          <p:cNvPr id="347" name="Google Shape;347;p17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48" name="Google Shape;3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4868863"/>
            <a:ext cx="7113588" cy="14398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Xây dựng ứng dụng đầu tiên và thực thi chương trình</a:t>
            </a:r>
            <a:endParaRPr/>
          </a:p>
        </p:txBody>
      </p:sp>
      <p:sp>
        <p:nvSpPr>
          <p:cNvPr id="355" name="Google Shape;355;p18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Thực thi chương trình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Thực thi: Run &gt; Run Module hoặc nhấn F5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Ví dụ: thực thi chương trình Greeting.py</a:t>
            </a:r>
            <a:endParaRPr/>
          </a:p>
        </p:txBody>
      </p:sp>
      <p:sp>
        <p:nvSpPr>
          <p:cNvPr id="356" name="Google Shape;356;p18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57" name="Google Shape;3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88" y="3248025"/>
            <a:ext cx="4676775" cy="17716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58" name="Google Shape;35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6813" y="4502150"/>
            <a:ext cx="6362700" cy="18573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Xây dựng ứng dụng đầu tiên và thực thi chương trình</a:t>
            </a:r>
            <a:endParaRPr/>
          </a:p>
        </p:txBody>
      </p:sp>
      <p:sp>
        <p:nvSpPr>
          <p:cNvPr id="365" name="Google Shape;365;p19"/>
          <p:cNvSpPr txBox="1"/>
          <p:nvPr>
            <p:ph idx="1" type="body"/>
          </p:nvPr>
        </p:nvSpPr>
        <p:spPr>
          <a:xfrm>
            <a:off x="469900" y="981075"/>
            <a:ext cx="7920037" cy="547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Xây dựng ứng dụng trên VS Code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Tạo Python project:</a:t>
            </a:r>
            <a:endParaRPr/>
          </a:p>
          <a:p>
            <a:pPr indent="-180975" lvl="2" marL="987425" marR="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Tạo 1 thư mục lưu trữ trên ổ đĩa lưu trữ</a:t>
            </a:r>
            <a:endParaRPr/>
          </a:p>
          <a:p>
            <a:pPr indent="-180975" lvl="2" marL="987425" marR="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File &gt; Open Folder &gt; Chọn thư mục đã tạo &gt; Select Folder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Tạo tập tin .py: </a:t>
            </a:r>
            <a:endParaRPr/>
          </a:p>
          <a:p>
            <a:pPr indent="-180975" lvl="2" marL="987425" marR="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Trên phần mềm VS Code &gt; Click chuột phải vào vùng của thư mục đã mở &gt; New File &gt; Đặt tên file (có đuôi mở rộng </a:t>
            </a:r>
            <a:r>
              <a:rPr b="1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.py</a:t>
            </a:r>
            <a:r>
              <a:rPr b="0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80975" lvl="2" marL="987425" marR="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Viết code</a:t>
            </a:r>
            <a:endParaRPr/>
          </a:p>
        </p:txBody>
      </p:sp>
      <p:sp>
        <p:nvSpPr>
          <p:cNvPr id="366" name="Google Shape;366;p19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>
            <p:ph type="ctrTitle"/>
          </p:nvPr>
        </p:nvSpPr>
        <p:spPr>
          <a:xfrm>
            <a:off x="133350" y="2025650"/>
            <a:ext cx="7215187" cy="1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Lập trình Python cơ bản</a:t>
            </a:r>
            <a:b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Bài 1: </a:t>
            </a:r>
            <a:r>
              <a:rPr b="1" i="1" lang="en-US" sz="2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Tổng quan lập trình Python</a:t>
            </a:r>
            <a:endParaRPr/>
          </a:p>
        </p:txBody>
      </p:sp>
      <p:sp>
        <p:nvSpPr>
          <p:cNvPr id="214" name="Google Shape;214;p2"/>
          <p:cNvSpPr txBox="1"/>
          <p:nvPr>
            <p:ph idx="1" type="subTitle"/>
          </p:nvPr>
        </p:nvSpPr>
        <p:spPr>
          <a:xfrm>
            <a:off x="2051050" y="3552825"/>
            <a:ext cx="5113337" cy="66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i="0" lang="en-US" sz="16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Phòng LT &amp; Mạng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60"/>
              <a:buNone/>
            </a:pPr>
            <a:r>
              <a:rPr b="0" i="1" lang="en-US" sz="14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http://csc.edu.vn/lap-trinh-va-csdl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Xây dựng ứng dụng đầu tiên và thực thi chương trình</a:t>
            </a:r>
            <a:endParaRPr/>
          </a:p>
        </p:txBody>
      </p:sp>
      <p:sp>
        <p:nvSpPr>
          <p:cNvPr id="373" name="Google Shape;373;p20"/>
          <p:cNvSpPr txBox="1"/>
          <p:nvPr>
            <p:ph idx="1" type="body"/>
          </p:nvPr>
        </p:nvSpPr>
        <p:spPr>
          <a:xfrm>
            <a:off x="469900" y="9810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Thực thi chương trình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Thực thi: Click chuột phải vào vùng làm việc của tập tin muốn thực thi &gt; Chọn Run Python File in Terminal</a:t>
            </a:r>
            <a:endParaRPr/>
          </a:p>
        </p:txBody>
      </p:sp>
      <p:sp>
        <p:nvSpPr>
          <p:cNvPr id="374" name="Google Shape;374;p20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75" name="Google Shape;3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2443163"/>
            <a:ext cx="7056438" cy="434498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Xây dựng ứng dụng đầu tiên và thực thi chương trình</a:t>
            </a:r>
            <a:endParaRPr/>
          </a:p>
        </p:txBody>
      </p:sp>
      <p:sp>
        <p:nvSpPr>
          <p:cNvPr id="382" name="Google Shape;382;p21"/>
          <p:cNvSpPr txBox="1"/>
          <p:nvPr>
            <p:ph idx="1" type="body"/>
          </p:nvPr>
        </p:nvSpPr>
        <p:spPr>
          <a:xfrm>
            <a:off x="469900" y="9810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Xây dựng ứng dụng trên Eclipse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Tạo Python project:</a:t>
            </a:r>
            <a:endParaRPr/>
          </a:p>
          <a:p>
            <a:pPr indent="-180975" lvl="2" marL="987425" marR="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File &gt; New &gt; Pydev Project &gt; Nhập tên Project &gt; chọn interpreter (chỉ cần thực hiện lần đầu) &gt; Finish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Tạo tập tin .py: </a:t>
            </a:r>
            <a:endParaRPr/>
          </a:p>
          <a:p>
            <a:pPr indent="-180975" lvl="2" marL="987425" marR="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Vào thư mục làm việc: File &gt; New &gt; Pydev module &gt; đặt tên module &gt; OK &gt; Chọn loại module (empty)</a:t>
            </a:r>
            <a:endParaRPr/>
          </a:p>
          <a:p>
            <a:pPr indent="-180975" lvl="2" marL="987425" marR="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Viết code</a:t>
            </a:r>
            <a:endParaRPr/>
          </a:p>
        </p:txBody>
      </p:sp>
      <p:sp>
        <p:nvSpPr>
          <p:cNvPr id="383" name="Google Shape;383;p21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Xây dựng ứng dụng đầu tiên và thực thi chương trình</a:t>
            </a:r>
            <a:endParaRPr/>
          </a:p>
        </p:txBody>
      </p:sp>
      <p:sp>
        <p:nvSpPr>
          <p:cNvPr id="390" name="Google Shape;390;p22"/>
          <p:cNvSpPr txBox="1"/>
          <p:nvPr>
            <p:ph idx="1" type="body"/>
          </p:nvPr>
        </p:nvSpPr>
        <p:spPr>
          <a:xfrm>
            <a:off x="469900" y="9810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Thực thi chương trình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Thực thi: Chọn module muốn thực thi &gt; click phải &gt; Run as &gt; Python run</a:t>
            </a:r>
            <a:endParaRPr/>
          </a:p>
        </p:txBody>
      </p:sp>
      <p:sp>
        <p:nvSpPr>
          <p:cNvPr id="391" name="Google Shape;391;p22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92" name="Google Shape;3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2778125"/>
            <a:ext cx="6557963" cy="399891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00" name="Google Shape;40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300" y="1196975"/>
            <a:ext cx="3040062" cy="5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 txBox="1"/>
          <p:nvPr>
            <p:ph idx="1" type="body"/>
          </p:nvPr>
        </p:nvSpPr>
        <p:spPr>
          <a:xfrm>
            <a:off x="468312" y="1276350"/>
            <a:ext cx="792003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Tổng quan lập trình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Giới thiệu Python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Môi trường phát triển ứng dụng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Xây dựng ứng dụng đầu tiên và thực thi chương trình</a:t>
            </a:r>
            <a:endParaRPr/>
          </a:p>
        </p:txBody>
      </p:sp>
      <p:sp>
        <p:nvSpPr>
          <p:cNvPr id="221" name="Google Shape;221;p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222" name="Google Shape;222;p3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Tổng quan lập trình</a:t>
            </a:r>
            <a:endParaRPr/>
          </a:p>
        </p:txBody>
      </p:sp>
      <p:sp>
        <p:nvSpPr>
          <p:cNvPr id="229" name="Google Shape;229;p4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Chương trình (Program)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Chương trình là tập hợp các chỉ thị lệnh yêu cầu máy tính thực thi một tác vụ cụ thể.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Một cách chi tiết, chương trình là một bộ các hướng dẫn cho máy tính biết phải làm gì.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Nếu chúng ta thay đổi chương trình máy tính sẽ thực hiện một bộ các hành động hoặc nhiệm vụ khác.</a:t>
            </a:r>
            <a:endParaRPr/>
          </a:p>
          <a:p>
            <a:pPr indent="-182880" lvl="0" marL="342900" marR="0" rtl="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Tổng quan lập trình</a:t>
            </a:r>
            <a:endParaRPr/>
          </a:p>
        </p:txBody>
      </p:sp>
      <p:sp>
        <p:nvSpPr>
          <p:cNvPr id="237" name="Google Shape;237;p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40"/>
              <a:buFont typeface="Noto Sans Symbols"/>
              <a:buChar char="❑"/>
            </a:pPr>
            <a:r>
              <a:rPr b="1" i="0" lang="en-US" sz="26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Ngôn ngữ lập trình (Programming Language)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Là một ngôn ngữ nhân tạo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Gồm một tập các ký hiệu và cú pháp được chuẩn hóa để mô tả những xử lý mà người và máy đều có thể hiểu được</a:t>
            </a:r>
            <a:endParaRPr/>
          </a:p>
          <a:p>
            <a:pPr indent="-205740" lvl="0" marL="34290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article-new_ehow_images_a07_27_mn_learn-binary-code-800x800.jpg" id="239" name="Google Shape;2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005262"/>
            <a:ext cx="22256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5"/>
          <p:cNvSpPr/>
          <p:nvPr/>
        </p:nvSpPr>
        <p:spPr>
          <a:xfrm>
            <a:off x="6137715" y="3871119"/>
            <a:ext cx="2514600" cy="1676400"/>
          </a:xfrm>
          <a:prstGeom prst="rect">
            <a:avLst/>
          </a:prstGeom>
          <a:gradFill>
            <a:gsLst>
              <a:gs pos="0">
                <a:srgbClr val="ACAC00"/>
              </a:gs>
              <a:gs pos="80000">
                <a:srgbClr val="E2E200"/>
              </a:gs>
              <a:gs pos="100000">
                <a:srgbClr val="E8E800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Hôm qua qua nói qua qua mà qua hổng qua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Hôm nay qua nói qua không qua mà qua lại qua</a:t>
            </a:r>
            <a:endParaRPr/>
          </a:p>
        </p:txBody>
      </p:sp>
      <p:sp>
        <p:nvSpPr>
          <p:cNvPr id="241" name="Google Shape;241;p5"/>
          <p:cNvSpPr txBox="1"/>
          <p:nvPr/>
        </p:nvSpPr>
        <p:spPr>
          <a:xfrm>
            <a:off x="609600" y="5791200"/>
            <a:ext cx="1711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Ngôn ngữ máy</a:t>
            </a:r>
            <a:endParaRPr/>
          </a:p>
        </p:txBody>
      </p:sp>
      <p:sp>
        <p:nvSpPr>
          <p:cNvPr id="242" name="Google Shape;242;p5"/>
          <p:cNvSpPr txBox="1"/>
          <p:nvPr/>
        </p:nvSpPr>
        <p:spPr>
          <a:xfrm>
            <a:off x="6218237" y="5764212"/>
            <a:ext cx="21209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Ngôn ngữ tự nhiên</a:t>
            </a:r>
            <a:endParaRPr/>
          </a:p>
        </p:txBody>
      </p:sp>
      <p:sp>
        <p:nvSpPr>
          <p:cNvPr id="243" name="Google Shape;243;p5"/>
          <p:cNvSpPr txBox="1"/>
          <p:nvPr/>
        </p:nvSpPr>
        <p:spPr>
          <a:xfrm>
            <a:off x="3246437" y="5948362"/>
            <a:ext cx="210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Ngôn ngữ lập trình</a:t>
            </a:r>
            <a:endParaRPr/>
          </a:p>
        </p:txBody>
      </p:sp>
      <p:pic>
        <p:nvPicPr>
          <p:cNvPr descr="programming language.jpg" id="244" name="Google Shape;2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3875" y="3810000"/>
            <a:ext cx="2438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Tổng quan lập trình</a:t>
            </a:r>
            <a:endParaRPr/>
          </a:p>
        </p:txBody>
      </p:sp>
      <p:sp>
        <p:nvSpPr>
          <p:cNvPr id="251" name="Google Shape;251;p6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Char char="❑"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Lập trình (Programming)</a:t>
            </a:r>
            <a:r>
              <a:rPr b="1" i="0" lang="en-US" sz="24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Là quá trình xây dựng các chương trình nguồn được viết bằng một hoặc nhiều ngôn ngữ lập trình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Char char="❑"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Tại sao nên học lập trình?</a:t>
            </a:r>
            <a:endParaRPr b="1" i="0" sz="24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Vì lập trình là một phần cơ bản của khoa học máy tính.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Có sự hiểu biết về lập trình sẽ giúp chúng ta hiểu biết về những điểm mạnh và điểm yếu của máy tính.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Để ta có thể làm ra những sản phẩm phục vụ các công việc</a:t>
            </a:r>
            <a:endParaRPr/>
          </a:p>
          <a:p>
            <a:pPr indent="-234950" lvl="1" marL="692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 txBox="1"/>
          <p:nvPr>
            <p:ph idx="1" type="body"/>
          </p:nvPr>
        </p:nvSpPr>
        <p:spPr>
          <a:xfrm>
            <a:off x="468312" y="1276350"/>
            <a:ext cx="792003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Tổng quan lập trình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Giới thiệu Python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Môi trường phát triển ứng dụng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Xây dựng ứng dụng đầu tiên và thực thi chương trình</a:t>
            </a:r>
            <a:endParaRPr/>
          </a:p>
        </p:txBody>
      </p:sp>
      <p:sp>
        <p:nvSpPr>
          <p:cNvPr id="259" name="Google Shape;259;p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260" name="Google Shape;260;p7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Giới thiệu Python</a:t>
            </a:r>
            <a:endParaRPr/>
          </a:p>
        </p:txBody>
      </p:sp>
      <p:sp>
        <p:nvSpPr>
          <p:cNvPr id="267" name="Google Shape;267;p8"/>
          <p:cNvSpPr txBox="1"/>
          <p:nvPr>
            <p:ph idx="1" type="body"/>
          </p:nvPr>
        </p:nvSpPr>
        <p:spPr>
          <a:xfrm>
            <a:off x="468312" y="1196975"/>
            <a:ext cx="788987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Char char="❑"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Python là một ngôn ngữ lập trình cấp cao, thông dịch, hướng đối tượng và đa mục đích.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Char char="❑"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Triết lý thiết kế: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Code dễ đọc, dễ viết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Cú pháp ngắn gọn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Cấu trúc rõ ràng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Phù hợp khi xây dựng các loại ứng dụng với quy mô từ nhỏ đến lớn</a:t>
            </a:r>
            <a:endParaRPr/>
          </a:p>
          <a:p>
            <a:pPr indent="-205740" lvl="0" marL="34290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Giới thiệu Python</a:t>
            </a:r>
            <a:endParaRPr/>
          </a:p>
        </p:txBody>
      </p:sp>
      <p:sp>
        <p:nvSpPr>
          <p:cNvPr id="275" name="Google Shape;275;p9"/>
          <p:cNvSpPr txBox="1"/>
          <p:nvPr>
            <p:ph idx="1" type="body"/>
          </p:nvPr>
        </p:nvSpPr>
        <p:spPr>
          <a:xfrm>
            <a:off x="34925" y="1196975"/>
            <a:ext cx="581818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Char char="❑"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Lịch sử phát triển của Python: 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99"/>
              </a:buClr>
              <a:buSzPts val="2300"/>
              <a:buFont typeface="Times New Roman"/>
              <a:buChar char="●"/>
            </a:pPr>
            <a:r>
              <a:rPr b="0" i="0" lang="en-US" sz="23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Python đã bắt đầu được thực hiện vào tháng 12 năm 1989 bởi Guido van Rossum tại Centrum Wiskunde &amp; Informatica (CWI) ở Hà Lan.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99"/>
              </a:buClr>
              <a:buSzPts val="2300"/>
              <a:buFont typeface="Times New Roman"/>
              <a:buChar char="●"/>
            </a:pPr>
            <a:r>
              <a:rPr b="0" i="0" lang="en-US" sz="23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Python xuất bản version 1.0 tháng 01/1994.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99"/>
              </a:buClr>
              <a:buSzPts val="2300"/>
              <a:buFont typeface="Times New Roman"/>
              <a:buChar char="●"/>
            </a:pPr>
            <a:r>
              <a:rPr b="0" i="0" lang="en-US" sz="23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Python 3.3 xuất bản ngày 29/09/2017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99"/>
              </a:buClr>
              <a:buSzPts val="2300"/>
              <a:buFont typeface="Times New Roman"/>
              <a:buChar char="●"/>
            </a:pPr>
            <a:r>
              <a:rPr b="0" i="0" lang="en-US" sz="23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Python 3.4 xuất bản ngày 18/03/2019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99"/>
              </a:buClr>
              <a:buSzPts val="2300"/>
              <a:buFont typeface="Times New Roman"/>
              <a:buChar char="●"/>
            </a:pPr>
            <a:r>
              <a:rPr b="0" i="0" lang="en-US" sz="23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Phiên bản mới nhất, Python 3.10.0  xuất bản ngày 04/10/2021</a:t>
            </a:r>
            <a:endParaRPr/>
          </a:p>
          <a:p>
            <a:pPr indent="-234950" lvl="1" marL="692150" marR="0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99"/>
              </a:buClr>
              <a:buSzPts val="2300"/>
              <a:buFont typeface="Times New Roman"/>
              <a:buChar char="●"/>
            </a:pPr>
            <a:r>
              <a:rPr b="0" i="0" lang="en-US" sz="23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Mã nguồn mở, miễn phí</a:t>
            </a:r>
            <a:endParaRPr/>
          </a:p>
          <a:p>
            <a:pPr indent="-234950" lvl="1" marL="6921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99"/>
              </a:buClr>
              <a:buSzPts val="2300"/>
              <a:buFont typeface="Times New Roman"/>
              <a:buNone/>
            </a:pPr>
            <a:r>
              <a:t/>
            </a:r>
            <a:endParaRPr b="0" i="0" sz="23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1455" lvl="0" marL="342900" marR="0" rtl="0" algn="l">
              <a:lnSpc>
                <a:spcPct val="125000"/>
              </a:lnSpc>
              <a:spcBef>
                <a:spcPts val="2875"/>
              </a:spcBef>
              <a:spcAft>
                <a:spcPts val="0"/>
              </a:spcAft>
              <a:buClr>
                <a:schemeClr val="dk2"/>
              </a:buClr>
              <a:buSzPts val="207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220px-Guido_van_Rossum_OSCON_2006.jpg" id="277" name="Google Shape;2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3937" y="1196975"/>
            <a:ext cx="27940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9"/>
          <p:cNvSpPr txBox="1"/>
          <p:nvPr/>
        </p:nvSpPr>
        <p:spPr>
          <a:xfrm>
            <a:off x="3708400" y="488950"/>
            <a:ext cx="3105150" cy="4000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https://www.python.org/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8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2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1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0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9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7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5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2008-09-10T03:58:39Z</dcterms:created>
  <dc:creator>ktphuong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str>TC010706251033</vt:lpstr>
  </property>
  <property fmtid="{D5CDD505-2E9C-101B-9397-08002B2CF9AE}" pid="3" name="ArticulateGUID">
    <vt:lpstr>CC240D4D-E1A1-47E1-81BC-B28F7CF8EDC8</vt:lpstr>
  </property>
  <property fmtid="{D5CDD505-2E9C-101B-9397-08002B2CF9AE}" pid="4" name="ArticulatePath">
    <vt:lpstr>python_cb__b1_Tong_quan_new</vt:lpstr>
  </property>
</Properties>
</file>