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6"/>
    <p:sldMasterId id="2147483650" r:id="rId7"/>
    <p:sldMasterId id="2147483652" r:id="rId8"/>
    <p:sldMasterId id="2147483653" r:id="rId9"/>
    <p:sldMasterId id="2147483655" r:id="rId10"/>
    <p:sldMasterId id="2147483657" r:id="rId11"/>
    <p:sldMasterId id="2147483659" r:id="rId12"/>
    <p:sldMasterId id="2147483661" r:id="rId13"/>
    <p:sldMasterId id="2147483663" r:id="rId14"/>
    <p:sldMasterId id="2147483665" r:id="rId15"/>
    <p:sldMasterId id="2147483667" r:id="rId16"/>
    <p:sldMasterId id="2147483669" r:id="rId17"/>
    <p:sldMasterId id="2147483671"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57" roundtripDataSignature="AMtx7mikQaprNOIVkeGjP5DMwt9uaSSmQ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ien Dung Nguy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F7DA34-77B5-413A-8259-8C2A90266BDF}">
  <a:tblStyle styleId="{8FF7DA34-77B5-413A-8259-8C2A90266BD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1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4.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schemas.openxmlformats.org/officeDocument/2006/relationships/slide" Target="slides/slide32.xml"/><Relationship Id="rId50" Type="http://schemas.openxmlformats.org/officeDocument/2006/relationships/slide" Target="slides/slide31.xml"/><Relationship Id="rId53" Type="http://schemas.openxmlformats.org/officeDocument/2006/relationships/slide" Target="slides/slide34.xml"/><Relationship Id="rId52" Type="http://schemas.openxmlformats.org/officeDocument/2006/relationships/slide" Target="slides/slide33.xml"/><Relationship Id="rId11" Type="http://schemas.openxmlformats.org/officeDocument/2006/relationships/slideMaster" Target="slideMasters/slideMaster6.xml"/><Relationship Id="rId55" Type="http://schemas.openxmlformats.org/officeDocument/2006/relationships/slide" Target="slides/slide36.xml"/><Relationship Id="rId10" Type="http://schemas.openxmlformats.org/officeDocument/2006/relationships/slideMaster" Target="slideMasters/slideMaster5.xml"/><Relationship Id="rId54" Type="http://schemas.openxmlformats.org/officeDocument/2006/relationships/slide" Target="slides/slide35.xml"/><Relationship Id="rId13" Type="http://schemas.openxmlformats.org/officeDocument/2006/relationships/slideMaster" Target="slideMasters/slideMaster8.xml"/><Relationship Id="rId57" Type="http://customschemas.google.com/relationships/presentationmetadata" Target="metadata"/><Relationship Id="rId12" Type="http://schemas.openxmlformats.org/officeDocument/2006/relationships/slideMaster" Target="slideMasters/slideMaster7.xml"/><Relationship Id="rId56" Type="http://schemas.openxmlformats.org/officeDocument/2006/relationships/slide" Target="slides/slide37.xml"/><Relationship Id="rId15" Type="http://schemas.openxmlformats.org/officeDocument/2006/relationships/slideMaster" Target="slideMasters/slideMaster10.xml"/><Relationship Id="rId14" Type="http://schemas.openxmlformats.org/officeDocument/2006/relationships/slideMaster" Target="slideMasters/slideMaster9.xml"/><Relationship Id="rId17" Type="http://schemas.openxmlformats.org/officeDocument/2006/relationships/slideMaster" Target="slideMasters/slideMaster12.xml"/><Relationship Id="rId16" Type="http://schemas.openxmlformats.org/officeDocument/2006/relationships/slideMaster" Target="slideMasters/slideMaster11.xml"/><Relationship Id="rId19" Type="http://schemas.openxmlformats.org/officeDocument/2006/relationships/notesMaster" Target="notesMasters/notesMaster1.xml"/><Relationship Id="rId18" Type="http://schemas.openxmlformats.org/officeDocument/2006/relationships/slideMaster" Target="slideMasters/slideMaster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11T20:52:21.307">
    <p:pos x="10" y="10"/>
    <p:text/>
    <p:extLst>
      <p:ext uri="{C676402C-5697-4E1C-873F-D02D1690AC5C}">
        <p15:threadingInfo timeZoneBias="0"/>
      </p:ext>
      <p:ext uri="http://customooxmlschemas.google.com/">
        <go:slidesCustomData xmlns:go="http://customooxmlschemas.google.com/" commentPostId="AAAAdAgGZ2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9850" lIns="99725" spcFirstLastPara="1" rIns="99725" wrap="square" tIns="49850">
            <a:noAutofit/>
          </a:bodyPr>
          <a:lstStyle>
            <a:lvl1pPr lvl="0"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9850" lIns="99725" spcFirstLastPara="1" rIns="99725" wrap="square" tIns="49850">
            <a:noAutofit/>
          </a:bodyPr>
          <a:lstStyle>
            <a:lvl1pPr lvl="0"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5" name="Google Shape;5;n"/>
          <p:cNvSpPr/>
          <p:nvPr>
            <p:ph idx="3"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9850" lIns="99725" spcFirstLastPara="1" rIns="99725" wrap="square" tIns="49850">
            <a:noAutofit/>
          </a:bodyPr>
          <a:lstStyle>
            <a:lvl1pPr lvl="0"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SzPts val="1800"/>
              <a:buNone/>
            </a:pPr>
            <a:r>
              <a:rPr lang="en-US"/>
              <a:t>Phong cách lập trình chuẩn Python: https://www.python.org/dev/peps/pep-0008/</a:t>
            </a:r>
            <a:endParaRPr/>
          </a:p>
          <a:p>
            <a:pPr indent="0" lvl="0" marL="0" rtl="0" algn="l">
              <a:spcBef>
                <a:spcPts val="0"/>
              </a:spcBef>
              <a:spcAft>
                <a:spcPts val="0"/>
              </a:spcAft>
              <a:buNone/>
            </a:pPr>
            <a:r>
              <a:t/>
            </a:r>
            <a:endParaRPr/>
          </a:p>
        </p:txBody>
      </p:sp>
      <p:sp>
        <p:nvSpPr>
          <p:cNvPr id="205" name="Google Shape;205;p1: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71" name="Google Shape;271;p1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79" name="Google Shape;279;p11: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1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Clr>
                <a:srgbClr val="969696"/>
              </a:buClr>
              <a:buSzPts val="1800"/>
              <a:buNone/>
            </a:pPr>
            <a:r>
              <a:rPr lang="en-US">
                <a:solidFill>
                  <a:srgbClr val="969696"/>
                </a:solidFill>
              </a:rPr>
              <a:t>Viết code thế nào cho tốt? Dễ hiểu - Mở rộng – Module - Tái sử dụng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87" name="Google Shape;287;p1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94" name="Google Shape;294;p1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01" name="Google Shape;301;p1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5: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09" name="Google Shape;309;p1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6: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17" name="Google Shape;317;p1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7: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25" name="Google Shape;325;p1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9: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41" name="Google Shape;341;p1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11" name="Google Shape;211;p2: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Clr>
                <a:srgbClr val="969696"/>
              </a:buClr>
              <a:buSzPts val="1800"/>
              <a:buNone/>
            </a:pPr>
            <a:r>
              <a:rPr lang="en-US">
                <a:solidFill>
                  <a:srgbClr val="969696"/>
                </a:solidFill>
              </a:rPr>
              <a:t>Viết code thế nào cho tốt? Dễ hiểu - Mở rộng – Module - Tái sử dụng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2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SzPts val="1800"/>
              <a:buNone/>
            </a:pPr>
            <a:r>
              <a:rPr lang="en-US"/>
              <a:t>https://docs.python.org/3/library/stdtypes.html</a:t>
            </a:r>
            <a:endParaRPr/>
          </a:p>
        </p:txBody>
      </p:sp>
      <p:sp>
        <p:nvSpPr>
          <p:cNvPr id="352" name="Google Shape;352;p20: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1: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60" name="Google Shape;360;p2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2: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368" name="Google Shape;368;p22: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2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Clr>
                <a:srgbClr val="969696"/>
              </a:buClr>
              <a:buSzPts val="1800"/>
              <a:buNone/>
            </a:pPr>
            <a:r>
              <a:rPr lang="en-US">
                <a:solidFill>
                  <a:srgbClr val="969696"/>
                </a:solidFill>
              </a:rPr>
              <a:t>Viết code thế nào cho tốt? Dễ hiểu - Mở rộng – Module - Tái sử dụng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3: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76" name="Google Shape;376;p2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SzPts val="1800"/>
              <a:buNone/>
            </a:pPr>
            <a:r>
              <a:rPr lang="en-US"/>
              <a:t>Base = 10 mặc định là thập phân</a:t>
            </a:r>
            <a:endParaRPr/>
          </a:p>
        </p:txBody>
      </p:sp>
      <p:sp>
        <p:nvSpPr>
          <p:cNvPr id="385" name="Google Shape;385;p24: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93" name="Google Shape;393;p2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01" name="Google Shape;401;p2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7: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10" name="Google Shape;410;p27: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2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Clr>
                <a:srgbClr val="969696"/>
              </a:buClr>
              <a:buSzPts val="1800"/>
              <a:buNone/>
            </a:pPr>
            <a:r>
              <a:rPr lang="en-US">
                <a:solidFill>
                  <a:srgbClr val="969696"/>
                </a:solidFill>
              </a:rPr>
              <a:t>Viết code thế nào cho tốt? Dễ hiểu - Mở rộng – Module - Tái sử dụng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8: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18" name="Google Shape;418;p2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25" name="Google Shape;425;p2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19" name="Google Shape;219;p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0: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35" name="Google Shape;435;p30: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3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Clr>
                <a:srgbClr val="969696"/>
              </a:buClr>
              <a:buSzPts val="1800"/>
              <a:buNone/>
            </a:pPr>
            <a:r>
              <a:rPr lang="en-US">
                <a:solidFill>
                  <a:srgbClr val="969696"/>
                </a:solidFill>
              </a:rPr>
              <a:t>Viết code thế nào cho tốt? Dễ hiểu - Mở rộng – Module - Tái sử dụng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1: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43" name="Google Shape;443;p3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2: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50" name="Google Shape;450;p3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3: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64" name="Google Shape;464;p3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4: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74" name="Google Shape;474;p3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5: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83" name="Google Shape;483;p3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6: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91" name="Google Shape;491;p3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7: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99" name="Google Shape;499;p3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26" name="Google Shape;226;p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33" name="Google Shape;233;p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48" name="Google Shape;248;p7: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Clr>
                <a:srgbClr val="969696"/>
              </a:buClr>
              <a:buSzPts val="1800"/>
              <a:buNone/>
            </a:pPr>
            <a:r>
              <a:rPr lang="en-US">
                <a:solidFill>
                  <a:srgbClr val="969696"/>
                </a:solidFill>
              </a:rPr>
              <a:t>Viết code thế nào cho tốt? Dễ hiểu - Mở rộng – Module - Tái sử dụng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8: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56" name="Google Shape;256;p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9"/>
          <p:cNvSpPr txBox="1"/>
          <p:nvPr>
            <p:ph type="ctrTitle"/>
          </p:nvPr>
        </p:nvSpPr>
        <p:spPr>
          <a:xfrm>
            <a:off x="1763713" y="2205038"/>
            <a:ext cx="5400675" cy="1060450"/>
          </a:xfrm>
          <a:prstGeom prst="rect">
            <a:avLst/>
          </a:prstGeom>
          <a:noFill/>
          <a:ln>
            <a:noFill/>
          </a:ln>
        </p:spPr>
        <p:txBody>
          <a:bodyPr anchorCtr="0" anchor="ctr" bIns="46025" lIns="92075" spcFirstLastPara="1" rIns="92075" wrap="square" tIns="46025">
            <a:noAutofit/>
          </a:bodyPr>
          <a:lstStyle>
            <a:lvl1pPr lvl="0" algn="r">
              <a:lnSpc>
                <a:spcPct val="125000"/>
              </a:lnSpc>
              <a:spcBef>
                <a:spcPts val="35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9"/>
          <p:cNvSpPr txBox="1"/>
          <p:nvPr>
            <p:ph idx="1" type="subTitle"/>
          </p:nvPr>
        </p:nvSpPr>
        <p:spPr>
          <a:xfrm>
            <a:off x="2051050" y="3552825"/>
            <a:ext cx="5113338" cy="668338"/>
          </a:xfrm>
          <a:prstGeom prst="rect">
            <a:avLst/>
          </a:prstGeom>
          <a:noFill/>
          <a:ln>
            <a:noFill/>
          </a:ln>
        </p:spPr>
        <p:txBody>
          <a:bodyPr anchorCtr="0" anchor="t" bIns="46025" lIns="92075" spcFirstLastPara="1" rIns="92075" wrap="square" tIns="46025">
            <a:noAutofit/>
          </a:bodyPr>
          <a:lstStyle>
            <a:lvl1pPr lvl="0" algn="r">
              <a:lnSpc>
                <a:spcPct val="125000"/>
              </a:lnSpc>
              <a:spcBef>
                <a:spcPts val="1600"/>
              </a:spcBef>
              <a:spcAft>
                <a:spcPts val="0"/>
              </a:spcAft>
              <a:buSzPts val="1440"/>
              <a:buFont typeface="Noto Sans Symbols"/>
              <a:buNone/>
              <a:defRPr i="1" sz="1600"/>
            </a:lvl1pPr>
            <a:lvl2pPr lvl="1" algn="l">
              <a:lnSpc>
                <a:spcPct val="125000"/>
              </a:lnSpc>
              <a:spcBef>
                <a:spcPts val="450"/>
              </a:spcBef>
              <a:spcAft>
                <a:spcPts val="0"/>
              </a:spcAft>
              <a:buSzPts val="1800"/>
              <a:buChar char="●"/>
              <a:defRPr/>
            </a:lvl2pPr>
            <a:lvl3pPr lvl="2" algn="l">
              <a:lnSpc>
                <a:spcPct val="125000"/>
              </a:lnSpc>
              <a:spcBef>
                <a:spcPts val="450"/>
              </a:spcBef>
              <a:spcAft>
                <a:spcPts val="0"/>
              </a:spcAft>
              <a:buSzPts val="180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24" name="Google Shape;24;p3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idx="12" type="sldNum"/>
          </p:nvPr>
        </p:nvSpPr>
        <p:spPr>
          <a:xfrm>
            <a:off x="6553200" y="6248400"/>
            <a:ext cx="21336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5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8"/>
          <p:cNvSpPr txBox="1"/>
          <p:nvPr>
            <p:ph idx="1" type="body"/>
          </p:nvPr>
        </p:nvSpPr>
        <p:spPr>
          <a:xfrm rot="5400000">
            <a:off x="1835943" y="-170656"/>
            <a:ext cx="5184775" cy="7920037"/>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70" name="Google Shape;170;p58"/>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8"/>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58"/>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60"/>
          <p:cNvSpPr txBox="1"/>
          <p:nvPr>
            <p:ph type="title"/>
          </p:nvPr>
        </p:nvSpPr>
        <p:spPr>
          <a:xfrm rot="5400000">
            <a:off x="4283869" y="2277269"/>
            <a:ext cx="6192837" cy="2016125"/>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60"/>
          <p:cNvSpPr txBox="1"/>
          <p:nvPr>
            <p:ph idx="1" type="body"/>
          </p:nvPr>
        </p:nvSpPr>
        <p:spPr>
          <a:xfrm rot="5400000">
            <a:off x="175419" y="337344"/>
            <a:ext cx="6192837" cy="5895975"/>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85" name="Google Shape;185;p60"/>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60"/>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60"/>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97" name="Shape 197"/>
        <p:cNvGrpSpPr/>
        <p:nvPr/>
      </p:nvGrpSpPr>
      <p:grpSpPr>
        <a:xfrm>
          <a:off x="0" y="0"/>
          <a:ext cx="0" cy="0"/>
          <a:chOff x="0" y="0"/>
          <a:chExt cx="0" cy="0"/>
        </a:xfrm>
      </p:grpSpPr>
      <p:sp>
        <p:nvSpPr>
          <p:cNvPr id="198" name="Google Shape;198;p62"/>
          <p:cNvSpPr txBox="1"/>
          <p:nvPr>
            <p:ph idx="1" type="body"/>
          </p:nvPr>
        </p:nvSpPr>
        <p:spPr>
          <a:xfrm>
            <a:off x="323850" y="188913"/>
            <a:ext cx="8064500" cy="6192837"/>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99" name="Google Shape;199;p62"/>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62"/>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62"/>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4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39" name="Google Shape;39;p41"/>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1"/>
          <p:cNvSpPr txBox="1"/>
          <p:nvPr>
            <p:ph idx="11" type="ftr"/>
          </p:nvPr>
        </p:nvSpPr>
        <p:spPr>
          <a:xfrm>
            <a:off x="830262" y="6172200"/>
            <a:ext cx="7558087" cy="2159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1"/>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44"/>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4"/>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25000"/>
              </a:lnSpc>
              <a:spcBef>
                <a:spcPts val="2500"/>
              </a:spcBef>
              <a:spcAft>
                <a:spcPts val="0"/>
              </a:spcAft>
              <a:buSzPts val="1800"/>
              <a:buNone/>
              <a:defRPr sz="2000"/>
            </a:lvl1pPr>
            <a:lvl2pPr indent="-228600" lvl="1" marL="914400" algn="l">
              <a:lnSpc>
                <a:spcPct val="125000"/>
              </a:lnSpc>
              <a:spcBef>
                <a:spcPts val="450"/>
              </a:spcBef>
              <a:spcAft>
                <a:spcPts val="0"/>
              </a:spcAft>
              <a:buSzPts val="1800"/>
              <a:buNone/>
              <a:defRPr sz="1800"/>
            </a:lvl2pPr>
            <a:lvl3pPr indent="-228600" lvl="2" marL="1371600" algn="l">
              <a:lnSpc>
                <a:spcPct val="125000"/>
              </a:lnSpc>
              <a:spcBef>
                <a:spcPts val="400"/>
              </a:spcBef>
              <a:spcAft>
                <a:spcPts val="0"/>
              </a:spcAft>
              <a:buSzPts val="160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62" name="Google Shape;62;p44"/>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4"/>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4"/>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4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 type="body"/>
          </p:nvPr>
        </p:nvSpPr>
        <p:spPr>
          <a:xfrm>
            <a:off x="468313" y="1196975"/>
            <a:ext cx="3883025" cy="5184775"/>
          </a:xfrm>
          <a:prstGeom prst="rect">
            <a:avLst/>
          </a:prstGeom>
          <a:noFill/>
          <a:ln>
            <a:noFill/>
          </a:ln>
        </p:spPr>
        <p:txBody>
          <a:bodyPr anchorCtr="0" anchor="t" bIns="46025" lIns="92075" spcFirstLastPara="1" rIns="92075" wrap="square" tIns="46025">
            <a:noAutofit/>
          </a:bodyPr>
          <a:lstStyle>
            <a:lvl1pPr indent="-388620" lvl="0" marL="457200" algn="l">
              <a:lnSpc>
                <a:spcPct val="125000"/>
              </a:lnSpc>
              <a:spcBef>
                <a:spcPts val="3500"/>
              </a:spcBef>
              <a:spcAft>
                <a:spcPts val="0"/>
              </a:spcAft>
              <a:buSzPts val="2520"/>
              <a:buChar char="❑"/>
              <a:defRPr sz="2800"/>
            </a:lvl1pPr>
            <a:lvl2pPr indent="-381000" lvl="1" marL="914400" algn="l">
              <a:lnSpc>
                <a:spcPct val="125000"/>
              </a:lnSpc>
              <a:spcBef>
                <a:spcPts val="600"/>
              </a:spcBef>
              <a:spcAft>
                <a:spcPts val="0"/>
              </a:spcAft>
              <a:buSzPts val="2400"/>
              <a:buChar char="●"/>
              <a:defRPr sz="2400"/>
            </a:lvl2pPr>
            <a:lvl3pPr indent="-355600" lvl="2" marL="1371600" algn="l">
              <a:lnSpc>
                <a:spcPct val="125000"/>
              </a:lnSpc>
              <a:spcBef>
                <a:spcPts val="500"/>
              </a:spcBef>
              <a:spcAft>
                <a:spcPts val="0"/>
              </a:spcAft>
              <a:buSzPts val="20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77" name="Google Shape;77;p46"/>
          <p:cNvSpPr txBox="1"/>
          <p:nvPr>
            <p:ph idx="2" type="body"/>
          </p:nvPr>
        </p:nvSpPr>
        <p:spPr>
          <a:xfrm>
            <a:off x="4503738" y="1196975"/>
            <a:ext cx="3884612" cy="5184775"/>
          </a:xfrm>
          <a:prstGeom prst="rect">
            <a:avLst/>
          </a:prstGeom>
          <a:noFill/>
          <a:ln>
            <a:noFill/>
          </a:ln>
        </p:spPr>
        <p:txBody>
          <a:bodyPr anchorCtr="0" anchor="t" bIns="46025" lIns="92075" spcFirstLastPara="1" rIns="92075" wrap="square" tIns="46025">
            <a:noAutofit/>
          </a:bodyPr>
          <a:lstStyle>
            <a:lvl1pPr indent="-388620" lvl="0" marL="457200" algn="l">
              <a:lnSpc>
                <a:spcPct val="125000"/>
              </a:lnSpc>
              <a:spcBef>
                <a:spcPts val="3500"/>
              </a:spcBef>
              <a:spcAft>
                <a:spcPts val="0"/>
              </a:spcAft>
              <a:buSzPts val="2520"/>
              <a:buChar char="❑"/>
              <a:defRPr sz="2800"/>
            </a:lvl1pPr>
            <a:lvl2pPr indent="-381000" lvl="1" marL="914400" algn="l">
              <a:lnSpc>
                <a:spcPct val="125000"/>
              </a:lnSpc>
              <a:spcBef>
                <a:spcPts val="600"/>
              </a:spcBef>
              <a:spcAft>
                <a:spcPts val="0"/>
              </a:spcAft>
              <a:buSzPts val="2400"/>
              <a:buChar char="●"/>
              <a:defRPr sz="2400"/>
            </a:lvl2pPr>
            <a:lvl3pPr indent="-355600" lvl="2" marL="1371600" algn="l">
              <a:lnSpc>
                <a:spcPct val="125000"/>
              </a:lnSpc>
              <a:spcBef>
                <a:spcPts val="500"/>
              </a:spcBef>
              <a:spcAft>
                <a:spcPts val="0"/>
              </a:spcAft>
              <a:buSzPts val="20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78" name="Google Shape;78;p46"/>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6"/>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6"/>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48"/>
          <p:cNvSpPr txBox="1"/>
          <p:nvPr>
            <p:ph type="title"/>
          </p:nvPr>
        </p:nvSpPr>
        <p:spPr>
          <a:xfrm>
            <a:off x="457200" y="274638"/>
            <a:ext cx="8229600" cy="114300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8"/>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25000"/>
              </a:lnSpc>
              <a:spcBef>
                <a:spcPts val="3000"/>
              </a:spcBef>
              <a:spcAft>
                <a:spcPts val="0"/>
              </a:spcAft>
              <a:buSzPts val="2160"/>
              <a:buNone/>
              <a:defRPr b="1" sz="2400"/>
            </a:lvl1pPr>
            <a:lvl2pPr indent="-228600" lvl="1" marL="914400" algn="l">
              <a:lnSpc>
                <a:spcPct val="125000"/>
              </a:lnSpc>
              <a:spcBef>
                <a:spcPts val="500"/>
              </a:spcBef>
              <a:spcAft>
                <a:spcPts val="0"/>
              </a:spcAft>
              <a:buSzPts val="2000"/>
              <a:buNone/>
              <a:defRPr b="1" sz="2000"/>
            </a:lvl2pPr>
            <a:lvl3pPr indent="-228600" lvl="2" marL="1371600" algn="l">
              <a:lnSpc>
                <a:spcPct val="125000"/>
              </a:lnSpc>
              <a:spcBef>
                <a:spcPts val="450"/>
              </a:spcBef>
              <a:spcAft>
                <a:spcPts val="0"/>
              </a:spcAft>
              <a:buSzPts val="180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93" name="Google Shape;93;p48"/>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65760" lvl="0" marL="457200" algn="l">
              <a:lnSpc>
                <a:spcPct val="125000"/>
              </a:lnSpc>
              <a:spcBef>
                <a:spcPts val="3000"/>
              </a:spcBef>
              <a:spcAft>
                <a:spcPts val="0"/>
              </a:spcAft>
              <a:buSzPts val="2160"/>
              <a:buChar char="❑"/>
              <a:defRPr sz="2400"/>
            </a:lvl1pPr>
            <a:lvl2pPr indent="-355600" lvl="1" marL="914400" algn="l">
              <a:lnSpc>
                <a:spcPct val="125000"/>
              </a:lnSpc>
              <a:spcBef>
                <a:spcPts val="500"/>
              </a:spcBef>
              <a:spcAft>
                <a:spcPts val="0"/>
              </a:spcAft>
              <a:buSzPts val="2000"/>
              <a:buChar char="●"/>
              <a:defRPr sz="2000"/>
            </a:lvl2pPr>
            <a:lvl3pPr indent="-342900" lvl="2" marL="1371600" algn="l">
              <a:lnSpc>
                <a:spcPct val="125000"/>
              </a:lnSpc>
              <a:spcBef>
                <a:spcPts val="450"/>
              </a:spcBef>
              <a:spcAft>
                <a:spcPts val="0"/>
              </a:spcAft>
              <a:buSzPts val="180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94" name="Google Shape;94;p48"/>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25000"/>
              </a:lnSpc>
              <a:spcBef>
                <a:spcPts val="3000"/>
              </a:spcBef>
              <a:spcAft>
                <a:spcPts val="0"/>
              </a:spcAft>
              <a:buSzPts val="2160"/>
              <a:buNone/>
              <a:defRPr b="1" sz="2400"/>
            </a:lvl1pPr>
            <a:lvl2pPr indent="-228600" lvl="1" marL="914400" algn="l">
              <a:lnSpc>
                <a:spcPct val="125000"/>
              </a:lnSpc>
              <a:spcBef>
                <a:spcPts val="500"/>
              </a:spcBef>
              <a:spcAft>
                <a:spcPts val="0"/>
              </a:spcAft>
              <a:buSzPts val="2000"/>
              <a:buNone/>
              <a:defRPr b="1" sz="2000"/>
            </a:lvl2pPr>
            <a:lvl3pPr indent="-228600" lvl="2" marL="1371600" algn="l">
              <a:lnSpc>
                <a:spcPct val="125000"/>
              </a:lnSpc>
              <a:spcBef>
                <a:spcPts val="450"/>
              </a:spcBef>
              <a:spcAft>
                <a:spcPts val="0"/>
              </a:spcAft>
              <a:buSzPts val="180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95" name="Google Shape;95;p48"/>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65760" lvl="0" marL="457200" algn="l">
              <a:lnSpc>
                <a:spcPct val="125000"/>
              </a:lnSpc>
              <a:spcBef>
                <a:spcPts val="3000"/>
              </a:spcBef>
              <a:spcAft>
                <a:spcPts val="0"/>
              </a:spcAft>
              <a:buSzPts val="2160"/>
              <a:buChar char="❑"/>
              <a:defRPr sz="2400"/>
            </a:lvl1pPr>
            <a:lvl2pPr indent="-355600" lvl="1" marL="914400" algn="l">
              <a:lnSpc>
                <a:spcPct val="125000"/>
              </a:lnSpc>
              <a:spcBef>
                <a:spcPts val="500"/>
              </a:spcBef>
              <a:spcAft>
                <a:spcPts val="0"/>
              </a:spcAft>
              <a:buSzPts val="2000"/>
              <a:buChar char="●"/>
              <a:defRPr sz="2000"/>
            </a:lvl2pPr>
            <a:lvl3pPr indent="-342900" lvl="2" marL="1371600" algn="l">
              <a:lnSpc>
                <a:spcPct val="125000"/>
              </a:lnSpc>
              <a:spcBef>
                <a:spcPts val="450"/>
              </a:spcBef>
              <a:spcAft>
                <a:spcPts val="0"/>
              </a:spcAft>
              <a:buSzPts val="180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96" name="Google Shape;96;p48"/>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8"/>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8"/>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5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0"/>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0"/>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50"/>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52"/>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2"/>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2"/>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54"/>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4"/>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11480" lvl="0" marL="457200" algn="l">
              <a:lnSpc>
                <a:spcPct val="125000"/>
              </a:lnSpc>
              <a:spcBef>
                <a:spcPts val="4000"/>
              </a:spcBef>
              <a:spcAft>
                <a:spcPts val="0"/>
              </a:spcAft>
              <a:buSzPts val="2880"/>
              <a:buChar char="❑"/>
              <a:defRPr sz="3200"/>
            </a:lvl1pPr>
            <a:lvl2pPr indent="-406400" lvl="1" marL="914400" algn="l">
              <a:lnSpc>
                <a:spcPct val="125000"/>
              </a:lnSpc>
              <a:spcBef>
                <a:spcPts val="700"/>
              </a:spcBef>
              <a:spcAft>
                <a:spcPts val="0"/>
              </a:spcAft>
              <a:buSzPts val="2800"/>
              <a:buChar char="●"/>
              <a:defRPr sz="2800"/>
            </a:lvl2pPr>
            <a:lvl3pPr indent="-381000" lvl="2" marL="1371600" algn="l">
              <a:lnSpc>
                <a:spcPct val="125000"/>
              </a:lnSpc>
              <a:spcBef>
                <a:spcPts val="600"/>
              </a:spcBef>
              <a:spcAft>
                <a:spcPts val="0"/>
              </a:spcAft>
              <a:buSzPts val="240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38" name="Google Shape;138;p54"/>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25000"/>
              </a:lnSpc>
              <a:spcBef>
                <a:spcPts val="1750"/>
              </a:spcBef>
              <a:spcAft>
                <a:spcPts val="0"/>
              </a:spcAft>
              <a:buSzPts val="1260"/>
              <a:buNone/>
              <a:defRPr sz="1400"/>
            </a:lvl1pPr>
            <a:lvl2pPr indent="-228600" lvl="1" marL="914400" algn="l">
              <a:lnSpc>
                <a:spcPct val="125000"/>
              </a:lnSpc>
              <a:spcBef>
                <a:spcPts val="300"/>
              </a:spcBef>
              <a:spcAft>
                <a:spcPts val="0"/>
              </a:spcAft>
              <a:buSzPts val="1200"/>
              <a:buNone/>
              <a:defRPr sz="1200"/>
            </a:lvl2pPr>
            <a:lvl3pPr indent="-228600" lvl="2" marL="1371600" algn="l">
              <a:lnSpc>
                <a:spcPct val="125000"/>
              </a:lnSpc>
              <a:spcBef>
                <a:spcPts val="250"/>
              </a:spcBef>
              <a:spcAft>
                <a:spcPts val="0"/>
              </a:spcAft>
              <a:buSzPts val="10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39" name="Google Shape;139;p54"/>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54"/>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4"/>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56"/>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6"/>
          <p:cNvSpPr/>
          <p:nvPr>
            <p:ph idx="2" type="pic"/>
          </p:nvPr>
        </p:nvSpPr>
        <p:spPr>
          <a:xfrm>
            <a:off x="1792288" y="612775"/>
            <a:ext cx="5486400" cy="4114800"/>
          </a:xfrm>
          <a:prstGeom prst="rect">
            <a:avLst/>
          </a:prstGeom>
          <a:noFill/>
          <a:ln>
            <a:noFill/>
          </a:ln>
        </p:spPr>
      </p:sp>
      <p:sp>
        <p:nvSpPr>
          <p:cNvPr id="154" name="Google Shape;154;p56"/>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25000"/>
              </a:lnSpc>
              <a:spcBef>
                <a:spcPts val="1750"/>
              </a:spcBef>
              <a:spcAft>
                <a:spcPts val="0"/>
              </a:spcAft>
              <a:buSzPts val="1260"/>
              <a:buNone/>
              <a:defRPr sz="1400"/>
            </a:lvl1pPr>
            <a:lvl2pPr indent="-228600" lvl="1" marL="914400" algn="l">
              <a:lnSpc>
                <a:spcPct val="125000"/>
              </a:lnSpc>
              <a:spcBef>
                <a:spcPts val="300"/>
              </a:spcBef>
              <a:spcAft>
                <a:spcPts val="0"/>
              </a:spcAft>
              <a:buSzPts val="1200"/>
              <a:buNone/>
              <a:defRPr sz="1200"/>
            </a:lvl2pPr>
            <a:lvl3pPr indent="-228600" lvl="2" marL="1371600" algn="l">
              <a:lnSpc>
                <a:spcPct val="125000"/>
              </a:lnSpc>
              <a:spcBef>
                <a:spcPts val="250"/>
              </a:spcBef>
              <a:spcAft>
                <a:spcPts val="0"/>
              </a:spcAft>
              <a:buSzPts val="10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55" name="Google Shape;155;p56"/>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56"/>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56"/>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theme" Target="../theme/theme13.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9.xml"/><Relationship Id="rId4"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0.xml"/><Relationship Id="rId4" Type="http://schemas.openxmlformats.org/officeDocument/2006/relationships/theme" Target="../theme/theme5.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1.xml"/><Relationship Id="rId4"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theme" Target="../theme/theme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theme" Target="../theme/theme1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5.xml"/><Relationship Id="rId4" Type="http://schemas.openxmlformats.org/officeDocument/2006/relationships/theme" Target="../theme/theme10.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7.xml"/><Relationship Id="rId4"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8.xml"/><Relationship Id="rId4"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8"/>
          <p:cNvPicPr preferRelativeResize="0"/>
          <p:nvPr/>
        </p:nvPicPr>
        <p:blipFill rotWithShape="1">
          <a:blip r:embed="rId1">
            <a:alphaModFix/>
          </a:blip>
          <a:srcRect b="27299" l="10417" r="5583" t="14546"/>
          <a:stretch/>
        </p:blipFill>
        <p:spPr>
          <a:xfrm>
            <a:off x="6284912" y="6099175"/>
            <a:ext cx="2638425" cy="614362"/>
          </a:xfrm>
          <a:prstGeom prst="rect">
            <a:avLst/>
          </a:prstGeom>
          <a:noFill/>
          <a:ln>
            <a:noFill/>
          </a:ln>
        </p:spPr>
      </p:pic>
      <p:sp>
        <p:nvSpPr>
          <p:cNvPr id="11" name="Google Shape;11;p38"/>
          <p:cNvSpPr txBox="1"/>
          <p:nvPr/>
        </p:nvSpPr>
        <p:spPr>
          <a:xfrm>
            <a:off x="971550" y="4797425"/>
            <a:ext cx="54721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rgbClr val="333399"/>
              </a:solidFill>
              <a:latin typeface="Arial"/>
              <a:ea typeface="Arial"/>
              <a:cs typeface="Arial"/>
              <a:sym typeface="Arial"/>
            </a:endParaRPr>
          </a:p>
        </p:txBody>
      </p:sp>
      <p:sp>
        <p:nvSpPr>
          <p:cNvPr id="12" name="Google Shape;12;p38"/>
          <p:cNvSpPr txBox="1"/>
          <p:nvPr/>
        </p:nvSpPr>
        <p:spPr>
          <a:xfrm>
            <a:off x="2025650" y="115887"/>
            <a:ext cx="5715000" cy="642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3399"/>
              </a:buClr>
              <a:buSzPts val="1600"/>
              <a:buFont typeface="Arial"/>
              <a:buNone/>
            </a:pPr>
            <a:r>
              <a:rPr b="0" i="0" lang="en-US" sz="1600" u="none">
                <a:solidFill>
                  <a:srgbClr val="333399"/>
                </a:solidFill>
                <a:latin typeface="Arial"/>
                <a:ea typeface="Arial"/>
                <a:cs typeface="Arial"/>
                <a:sym typeface="Arial"/>
              </a:rPr>
              <a:t>Trường ĐH Khoa Học Tự Nhiên Tp. Hồ Chí Minh</a:t>
            </a:r>
            <a:endParaRPr/>
          </a:p>
          <a:p>
            <a:pPr indent="0" lvl="0" marL="0" marR="0" rtl="0" algn="ctr">
              <a:lnSpc>
                <a:spcPct val="100000"/>
              </a:lnSpc>
              <a:spcBef>
                <a:spcPts val="400"/>
              </a:spcBef>
              <a:spcAft>
                <a:spcPts val="0"/>
              </a:spcAft>
              <a:buClr>
                <a:srgbClr val="333399"/>
              </a:buClr>
              <a:buSzPts val="1600"/>
              <a:buFont typeface="Arial"/>
              <a:buNone/>
            </a:pPr>
            <a:r>
              <a:rPr b="1" i="0" lang="en-US" sz="1600" u="none">
                <a:solidFill>
                  <a:srgbClr val="333399"/>
                </a:solidFill>
                <a:latin typeface="Arial"/>
                <a:ea typeface="Arial"/>
                <a:cs typeface="Arial"/>
                <a:sym typeface="Arial"/>
              </a:rPr>
              <a:t>TRUNG TÂM TIN HỌC</a:t>
            </a:r>
            <a:endParaRPr/>
          </a:p>
        </p:txBody>
      </p:sp>
      <p:pic>
        <p:nvPicPr>
          <p:cNvPr descr="Logo moi" id="13" name="Google Shape;13;p38"/>
          <p:cNvPicPr preferRelativeResize="0"/>
          <p:nvPr/>
        </p:nvPicPr>
        <p:blipFill rotWithShape="1">
          <a:blip r:embed="rId2">
            <a:alphaModFix/>
          </a:blip>
          <a:srcRect b="0" l="0" r="0" t="0"/>
          <a:stretch/>
        </p:blipFill>
        <p:spPr>
          <a:xfrm>
            <a:off x="101600" y="42862"/>
            <a:ext cx="1230312" cy="915987"/>
          </a:xfrm>
          <a:prstGeom prst="rect">
            <a:avLst/>
          </a:prstGeom>
          <a:noFill/>
          <a:ln>
            <a:noFill/>
          </a:ln>
        </p:spPr>
      </p:pic>
      <p:cxnSp>
        <p:nvCxnSpPr>
          <p:cNvPr id="14" name="Google Shape;14;p38"/>
          <p:cNvCxnSpPr/>
          <p:nvPr/>
        </p:nvCxnSpPr>
        <p:spPr>
          <a:xfrm>
            <a:off x="7373937" y="2278062"/>
            <a:ext cx="0" cy="1150937"/>
          </a:xfrm>
          <a:prstGeom prst="straightConnector1">
            <a:avLst/>
          </a:prstGeom>
          <a:noFill/>
          <a:ln cap="flat" cmpd="sng" w="28575">
            <a:solidFill>
              <a:srgbClr val="333399"/>
            </a:solidFill>
            <a:prstDash val="solid"/>
            <a:miter lim="800000"/>
            <a:headEnd len="med" w="med" type="none"/>
            <a:tailEnd len="med" w="med" type="none"/>
          </a:ln>
        </p:spPr>
      </p:cxnSp>
      <p:cxnSp>
        <p:nvCxnSpPr>
          <p:cNvPr id="15" name="Google Shape;15;p38"/>
          <p:cNvCxnSpPr/>
          <p:nvPr/>
        </p:nvCxnSpPr>
        <p:spPr>
          <a:xfrm>
            <a:off x="1622425" y="3429000"/>
            <a:ext cx="5757862" cy="0"/>
          </a:xfrm>
          <a:prstGeom prst="straightConnector1">
            <a:avLst/>
          </a:prstGeom>
          <a:noFill/>
          <a:ln cap="flat" cmpd="sng" w="57150">
            <a:solidFill>
              <a:srgbClr val="333399"/>
            </a:solidFill>
            <a:prstDash val="solid"/>
            <a:miter lim="800000"/>
            <a:headEnd len="med" w="med" type="none"/>
            <a:tailEnd len="med" w="med" type="none"/>
          </a:ln>
        </p:spPr>
      </p:cxnSp>
      <p:sp>
        <p:nvSpPr>
          <p:cNvPr id="16" name="Google Shape;16;p38"/>
          <p:cNvSpPr txBox="1"/>
          <p:nvPr/>
        </p:nvSpPr>
        <p:spPr>
          <a:xfrm>
            <a:off x="4095750" y="6302375"/>
            <a:ext cx="698500" cy="3698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3399"/>
              </a:buClr>
              <a:buSzPts val="1800"/>
              <a:buFont typeface="Arial"/>
              <a:buNone/>
            </a:pPr>
            <a:r>
              <a:rPr b="1" i="0" lang="en-US" sz="1800" u="none">
                <a:solidFill>
                  <a:srgbClr val="333399"/>
                </a:solidFill>
                <a:latin typeface="Arial"/>
                <a:ea typeface="Arial"/>
                <a:cs typeface="Arial"/>
                <a:sym typeface="Arial"/>
              </a:rPr>
              <a:t>2021</a:t>
            </a:r>
            <a:endParaRPr/>
          </a:p>
        </p:txBody>
      </p:sp>
      <p:sp>
        <p:nvSpPr>
          <p:cNvPr id="17" name="Google Shape;17;p3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8" name="Google Shape;18;p3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9" name="Google Shape;19;p3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20" name="Google Shape;20;p38"/>
          <p:cNvSpPr txBox="1"/>
          <p:nvPr>
            <p:ph idx="12" type="sldNum"/>
          </p:nvPr>
        </p:nvSpPr>
        <p:spPr>
          <a:xfrm>
            <a:off x="6553200" y="6248400"/>
            <a:ext cx="21336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cxnSp>
        <p:nvCxnSpPr>
          <p:cNvPr id="143" name="Google Shape;143;p55"/>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44" name="Google Shape;144;p55"/>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45" name="Google Shape;145;p55"/>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46" name="Google Shape;146;p5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47" name="Google Shape;147;p5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48" name="Google Shape;148;p55"/>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49" name="Google Shape;149;p55"/>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50" name="Google Shape;150;p55"/>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cxnSp>
        <p:nvCxnSpPr>
          <p:cNvPr id="159" name="Google Shape;159;p57"/>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60" name="Google Shape;160;p57"/>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61" name="Google Shape;161;p57"/>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62" name="Google Shape;162;p5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63" name="Google Shape;163;p5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64" name="Google Shape;164;p57"/>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65" name="Google Shape;165;p57"/>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66" name="Google Shape;166;p57"/>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cxnSp>
        <p:nvCxnSpPr>
          <p:cNvPr id="174" name="Google Shape;174;p59"/>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75" name="Google Shape;175;p59"/>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76" name="Google Shape;176;p59"/>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77" name="Google Shape;177;p5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78" name="Google Shape;178;p5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79" name="Google Shape;179;p59"/>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80" name="Google Shape;180;p59"/>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81" name="Google Shape;181;p59"/>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cxnSp>
        <p:nvCxnSpPr>
          <p:cNvPr id="189" name="Google Shape;189;p61"/>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90" name="Google Shape;190;p61"/>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91" name="Google Shape;191;p61"/>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92" name="Google Shape;192;p6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93" name="Google Shape;193;p6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94" name="Google Shape;194;p61"/>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95" name="Google Shape;195;p61"/>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96" name="Google Shape;196;p61"/>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cxnSp>
        <p:nvCxnSpPr>
          <p:cNvPr id="27" name="Google Shape;27;p40"/>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28" name="Google Shape;28;p40"/>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29" name="Google Shape;29;p40"/>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30" name="Google Shape;30;p40"/>
          <p:cNvSpPr txBox="1"/>
          <p:nvPr/>
        </p:nvSpPr>
        <p:spPr>
          <a:xfrm>
            <a:off x="504825" y="6561137"/>
            <a:ext cx="7558087" cy="2159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333399"/>
              </a:buClr>
              <a:buSzPts val="1200"/>
              <a:buFont typeface="Arial"/>
              <a:buNone/>
            </a:pPr>
            <a:r>
              <a:rPr b="0" i="0" lang="en-US" sz="1200" u="none">
                <a:solidFill>
                  <a:srgbClr val="333399"/>
                </a:solidFill>
                <a:latin typeface="Arial"/>
                <a:ea typeface="Arial"/>
                <a:cs typeface="Arial"/>
                <a:sym typeface="Arial"/>
              </a:rPr>
              <a:t>Fundamentals of Python - Lập trình Python cơ bản</a:t>
            </a:r>
            <a:endParaRPr/>
          </a:p>
        </p:txBody>
      </p:sp>
      <p:sp>
        <p:nvSpPr>
          <p:cNvPr id="31" name="Google Shape;31;p40"/>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2" name="Google Shape;32;p4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33" name="Google Shape;33;p40"/>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34" name="Google Shape;34;p40"/>
          <p:cNvSpPr txBox="1"/>
          <p:nvPr>
            <p:ph idx="11" type="ftr"/>
          </p:nvPr>
        </p:nvSpPr>
        <p:spPr>
          <a:xfrm>
            <a:off x="830262" y="6172200"/>
            <a:ext cx="7558087" cy="2159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35" name="Google Shape;35;p40"/>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42"/>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4" name="Google Shape;44;p4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45" name="Google Shape;45;p42"/>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46" name="Google Shape;46;p42"/>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cxnSp>
        <p:nvCxnSpPr>
          <p:cNvPr id="47" name="Google Shape;47;p42"/>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48" name="Google Shape;48;p42"/>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49" name="Google Shape;49;p42"/>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43"/>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52" name="Google Shape;52;p43"/>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53" name="Google Shape;53;p43"/>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54" name="Google Shape;54;p4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5" name="Google Shape;55;p4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56" name="Google Shape;56;p43"/>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57" name="Google Shape;57;p43"/>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58" name="Google Shape;58;p43"/>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cxnSp>
        <p:nvCxnSpPr>
          <p:cNvPr id="66" name="Google Shape;66;p45"/>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67" name="Google Shape;67;p45"/>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68" name="Google Shape;68;p45"/>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69" name="Google Shape;69;p4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0" name="Google Shape;70;p4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71" name="Google Shape;71;p45"/>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72" name="Google Shape;72;p45"/>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73" name="Google Shape;73;p45"/>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cxnSp>
        <p:nvCxnSpPr>
          <p:cNvPr id="82" name="Google Shape;82;p47"/>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83" name="Google Shape;83;p47"/>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84" name="Google Shape;84;p47"/>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85" name="Google Shape;85;p4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6" name="Google Shape;86;p4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87" name="Google Shape;87;p47"/>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88" name="Google Shape;88;p47"/>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89" name="Google Shape;89;p47"/>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cxnSp>
        <p:nvCxnSpPr>
          <p:cNvPr id="100" name="Google Shape;100;p49"/>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01" name="Google Shape;101;p49"/>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02" name="Google Shape;102;p49"/>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03" name="Google Shape;103;p4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4" name="Google Shape;104;p4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05" name="Google Shape;105;p49"/>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06" name="Google Shape;106;p49"/>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07" name="Google Shape;107;p49"/>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cxnSp>
        <p:nvCxnSpPr>
          <p:cNvPr id="114" name="Google Shape;114;p51"/>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15" name="Google Shape;115;p51"/>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16" name="Google Shape;116;p51"/>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17" name="Google Shape;117;p5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18" name="Google Shape;118;p5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19" name="Google Shape;119;p51"/>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20" name="Google Shape;120;p51"/>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21" name="Google Shape;121;p51"/>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cxnSp>
        <p:nvCxnSpPr>
          <p:cNvPr id="127" name="Google Shape;127;p53"/>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28" name="Google Shape;128;p53"/>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29" name="Google Shape;129;p53"/>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30" name="Google Shape;130;p5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1" name="Google Shape;131;p5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32" name="Google Shape;132;p53"/>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33" name="Google Shape;133;p53"/>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34" name="Google Shape;134;p53"/>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omments" Target="../comments/comment1.xml"/><Relationship Id="rId4" Type="http://schemas.openxmlformats.org/officeDocument/2006/relationships/image" Target="../media/image28.png"/><Relationship Id="rId5" Type="http://schemas.openxmlformats.org/officeDocument/2006/relationships/image" Target="../media/image18.png"/><Relationship Id="rId6"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
          <p:cNvSpPr txBox="1"/>
          <p:nvPr>
            <p:ph type="ctrTitle"/>
          </p:nvPr>
        </p:nvSpPr>
        <p:spPr>
          <a:xfrm>
            <a:off x="133350" y="2025650"/>
            <a:ext cx="7215187" cy="1346200"/>
          </a:xfrm>
          <a:prstGeom prst="rect">
            <a:avLst/>
          </a:prstGeom>
          <a:noFill/>
          <a:ln>
            <a:noFill/>
          </a:ln>
        </p:spPr>
        <p:txBody>
          <a:bodyPr anchorCtr="0" anchor="ctr" bIns="46025" lIns="92075" spcFirstLastPara="1" rIns="92075" wrap="square" tIns="46025">
            <a:noAutofit/>
          </a:bodyPr>
          <a:lstStyle/>
          <a:p>
            <a:pPr indent="0" lvl="0" marL="0" rtl="0" algn="r">
              <a:lnSpc>
                <a:spcPct val="125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Lập trình Python cơ bản</a:t>
            </a:r>
            <a:br>
              <a:rPr b="1" i="0" lang="en-US" sz="2800" u="none">
                <a:solidFill>
                  <a:srgbClr val="0000FF"/>
                </a:solidFill>
                <a:latin typeface="Arial"/>
                <a:ea typeface="Arial"/>
                <a:cs typeface="Arial"/>
                <a:sym typeface="Arial"/>
              </a:rPr>
            </a:br>
            <a:r>
              <a:rPr b="0" i="0" lang="en-US" sz="2200" u="none">
                <a:solidFill>
                  <a:srgbClr val="FF6600"/>
                </a:solidFill>
                <a:latin typeface="Arial"/>
                <a:ea typeface="Arial"/>
                <a:cs typeface="Arial"/>
                <a:sym typeface="Arial"/>
              </a:rPr>
              <a:t>Bài 2: </a:t>
            </a:r>
            <a:r>
              <a:rPr b="1" i="1" lang="en-US" sz="2200" u="none">
                <a:solidFill>
                  <a:srgbClr val="FF6600"/>
                </a:solidFill>
                <a:latin typeface="Arial"/>
                <a:ea typeface="Arial"/>
                <a:cs typeface="Arial"/>
                <a:sym typeface="Arial"/>
              </a:rPr>
              <a:t>Biến và các kiểu dữ liệu cơ sở</a:t>
            </a:r>
            <a:endParaRPr/>
          </a:p>
        </p:txBody>
      </p:sp>
      <p:sp>
        <p:nvSpPr>
          <p:cNvPr id="208" name="Google Shape;208;p1"/>
          <p:cNvSpPr txBox="1"/>
          <p:nvPr>
            <p:ph idx="1" type="subTitle"/>
          </p:nvPr>
        </p:nvSpPr>
        <p:spPr>
          <a:xfrm>
            <a:off x="2051050" y="3552825"/>
            <a:ext cx="5113337" cy="668337"/>
          </a:xfrm>
          <a:prstGeom prst="rect">
            <a:avLst/>
          </a:prstGeom>
          <a:noFill/>
          <a:ln>
            <a:noFill/>
          </a:ln>
        </p:spPr>
        <p:txBody>
          <a:bodyPr anchorCtr="0" anchor="t" bIns="46025" lIns="92075" spcFirstLastPara="1" rIns="92075" wrap="square" tIns="46025">
            <a:noAutofit/>
          </a:bodyPr>
          <a:lstStyle/>
          <a:p>
            <a:pPr indent="0" lvl="0" marL="0" rtl="0" algn="r">
              <a:lnSpc>
                <a:spcPct val="115000"/>
              </a:lnSpc>
              <a:spcBef>
                <a:spcPts val="0"/>
              </a:spcBef>
              <a:spcAft>
                <a:spcPts val="0"/>
              </a:spcAft>
              <a:buSzPts val="1440"/>
              <a:buNone/>
            </a:pPr>
            <a:r>
              <a:rPr b="1" i="0" lang="en-US" sz="1600" u="none">
                <a:solidFill>
                  <a:srgbClr val="333399"/>
                </a:solidFill>
                <a:latin typeface="Arial"/>
                <a:ea typeface="Arial"/>
                <a:cs typeface="Arial"/>
                <a:sym typeface="Arial"/>
              </a:rPr>
              <a:t>Ngành LT &amp; CSDL</a:t>
            </a:r>
            <a:endParaRPr/>
          </a:p>
          <a:p>
            <a:pPr indent="0" lvl="0" marL="0" rtl="0" algn="r">
              <a:lnSpc>
                <a:spcPct val="80000"/>
              </a:lnSpc>
              <a:spcBef>
                <a:spcPts val="700"/>
              </a:spcBef>
              <a:spcAft>
                <a:spcPts val="0"/>
              </a:spcAft>
              <a:buSzPts val="1260"/>
              <a:buNone/>
            </a:pPr>
            <a:r>
              <a:rPr b="0" i="1" lang="en-US" sz="1400" u="none">
                <a:solidFill>
                  <a:srgbClr val="333399"/>
                </a:solidFill>
                <a:latin typeface="Arial"/>
                <a:ea typeface="Arial"/>
                <a:cs typeface="Arial"/>
                <a:sym typeface="Arial"/>
              </a:rPr>
              <a:t>https://csc.edu.vn/lap-trinh-va-csdl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Biến</a:t>
            </a:r>
            <a:endParaRPr/>
          </a:p>
        </p:txBody>
      </p:sp>
      <p:sp>
        <p:nvSpPr>
          <p:cNvPr id="274" name="Google Shape;274;p10"/>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Chú ý: cùng một lúc ta cũng có thể đặt nhiều biến và gán nhiều giá trị</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a:t>
            </a:r>
            <a:r>
              <a:rPr b="0" i="0" lang="en-US" sz="2800" u="none" cap="none" strike="noStrike">
                <a:solidFill>
                  <a:srgbClr val="FF0000"/>
                </a:solidFill>
                <a:latin typeface="Arial"/>
                <a:ea typeface="Arial"/>
                <a:cs typeface="Arial"/>
                <a:sym typeface="Arial"/>
              </a:rPr>
              <a:t>biến_1, biến_2, biến_3,… = &lt;giá_trị_1&gt;, &lt;giá_trị_2, &lt;giá_trị_3&gt;,…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275" name="Google Shape;275;p1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276" name="Google Shape;276;p10"/>
          <p:cNvPicPr preferRelativeResize="0"/>
          <p:nvPr/>
        </p:nvPicPr>
        <p:blipFill rotWithShape="1">
          <a:blip r:embed="rId3">
            <a:alphaModFix/>
          </a:blip>
          <a:srcRect b="0" l="0" r="0" t="0"/>
          <a:stretch/>
        </p:blipFill>
        <p:spPr>
          <a:xfrm>
            <a:off x="1233487" y="4292600"/>
            <a:ext cx="6146800" cy="136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1"/>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danh (Identifier)</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Các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Chuyển đổi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Chú thích trong Python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Nhập xuất dữ liệu trên shell</a:t>
            </a:r>
            <a:endParaRPr/>
          </a:p>
        </p:txBody>
      </p:sp>
      <p:sp>
        <p:nvSpPr>
          <p:cNvPr id="283" name="Google Shape;283;p1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284" name="Google Shape;284;p1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290" name="Google Shape;290;p12"/>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kiểu dữ liệu cơ bản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Number  - Kiểu số</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Boolean – Kiểu True/ False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String - Kiểu chuỗi</a:t>
            </a:r>
            <a:endParaRPr/>
          </a:p>
          <a:p>
            <a:pPr indent="-342900" lvl="0" marL="342900" marR="0" rtl="0" algn="l">
              <a:lnSpc>
                <a:spcPct val="125000"/>
              </a:lnSpc>
              <a:spcBef>
                <a:spcPts val="400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Các kiểu dữ liệu danh sách</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 List, Tuple, Dictionary </a:t>
            </a:r>
            <a:r>
              <a:rPr b="0" i="1" lang="en-US" sz="2800" u="none" cap="none" strike="noStrike">
                <a:solidFill>
                  <a:srgbClr val="333399"/>
                </a:solidFill>
                <a:latin typeface="Arial"/>
                <a:ea typeface="Arial"/>
                <a:cs typeface="Arial"/>
                <a:sym typeface="Arial"/>
              </a:rPr>
              <a:t>(chi tiết ở chương sau)</a:t>
            </a:r>
            <a:endParaRPr/>
          </a:p>
        </p:txBody>
      </p:sp>
      <p:sp>
        <p:nvSpPr>
          <p:cNvPr id="291" name="Google Shape;291;p1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297" name="Google Shape;297;p13"/>
          <p:cNvSpPr txBox="1"/>
          <p:nvPr>
            <p:ph idx="1" type="body"/>
          </p:nvPr>
        </p:nvSpPr>
        <p:spPr>
          <a:xfrm>
            <a:off x="468312" y="1052512"/>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Number – kiểu số</a:t>
            </a:r>
            <a:endParaRPr/>
          </a:p>
          <a:p>
            <a:pPr indent="-234950" lvl="1" marL="692150" marR="0" rtl="0" algn="l">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int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10, -78, 0o80, -0o490, 0x50, -0x26</a:t>
            </a:r>
            <a:endParaRPr/>
          </a:p>
          <a:p>
            <a:pPr indent="-234950" lvl="1" marL="692150" marR="0" rtl="0" algn="l">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long</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51924361L, -0x19323L, -0o52318172735L</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Thêm hậu tố L để biểu diễn số nguyên kiểu long </a:t>
            </a:r>
            <a:endParaRPr/>
          </a:p>
          <a:p>
            <a:pPr indent="-234950" lvl="1" marL="692150" marR="0" rtl="0" algn="l">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float</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0.0, -21.9, 21.3+e18, -32.54e100</a:t>
            </a:r>
            <a:endParaRPr/>
          </a:p>
          <a:p>
            <a:pPr indent="-234950" lvl="1" marL="692150" marR="0" rtl="0" algn="l">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complex</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 3 + 4j, 3.14j, 3e+26J, 9.322e-36j</a:t>
            </a:r>
            <a:endParaRPr/>
          </a:p>
        </p:txBody>
      </p:sp>
      <p:sp>
        <p:nvSpPr>
          <p:cNvPr id="298" name="Google Shape;298;p1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304" name="Google Shape;304;p1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Trong đó, </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Complex number là một cặp có thứ tự các số thực (real floating-point) ký hiệu x + yj, với x là real và y imag.</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05" name="Google Shape;305;p1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06" name="Google Shape;306;p14"/>
          <p:cNvPicPr preferRelativeResize="0"/>
          <p:nvPr/>
        </p:nvPicPr>
        <p:blipFill rotWithShape="1">
          <a:blip r:embed="rId3">
            <a:alphaModFix/>
          </a:blip>
          <a:srcRect b="0" l="0" r="0" t="0"/>
          <a:stretch/>
        </p:blipFill>
        <p:spPr>
          <a:xfrm>
            <a:off x="1474787" y="3644900"/>
            <a:ext cx="6194425" cy="29067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312" name="Google Shape;312;p1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520"/>
              <a:buFont typeface="Noto Sans Symbols"/>
              <a:buChar char="❑"/>
            </a:pPr>
            <a:r>
              <a:rPr b="1" i="0" lang="en-US" sz="2800" u="none">
                <a:solidFill>
                  <a:srgbClr val="333399"/>
                </a:solidFill>
                <a:latin typeface="Arial"/>
                <a:ea typeface="Arial"/>
                <a:cs typeface="Arial"/>
                <a:sym typeface="Arial"/>
              </a:rPr>
              <a:t>Đối với số nguyên, Python hỗ trợ biểu diễn theo ba hệ số </a:t>
            </a:r>
            <a:endParaRPr/>
          </a:p>
          <a:p>
            <a:pPr indent="-234950" lvl="1" marL="692150" marR="0" rtl="0" algn="just">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Hệ thập phân (base10): mặc định</a:t>
            </a:r>
            <a:endParaRPr/>
          </a:p>
          <a:p>
            <a:pPr indent="-180975" lvl="2" marL="987425" marR="0" rtl="0" algn="just">
              <a:lnSpc>
                <a:spcPct val="125000"/>
              </a:lnSpc>
              <a:spcBef>
                <a:spcPts val="500"/>
              </a:spcBef>
              <a:spcAft>
                <a:spcPts val="0"/>
              </a:spcAft>
              <a:buClr>
                <a:schemeClr val="accent2"/>
              </a:buClr>
              <a:buSzPts val="2000"/>
              <a:buFont typeface="Noto Sans Symbols"/>
              <a:buChar char="▪"/>
            </a:pPr>
            <a:r>
              <a:rPr b="0" i="0" lang="en-US" sz="2000" u="none" cap="none" strike="noStrike">
                <a:solidFill>
                  <a:srgbClr val="3366FF"/>
                </a:solidFill>
                <a:latin typeface="Arial"/>
                <a:ea typeface="Arial"/>
                <a:cs typeface="Arial"/>
                <a:sym typeface="Arial"/>
              </a:rPr>
              <a:t>Ví dụ: dec = 100</a:t>
            </a:r>
            <a:endParaRPr/>
          </a:p>
          <a:p>
            <a:pPr indent="-234950" lvl="1" marL="692150" marR="0" rtl="0" algn="just">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Hệ bát phân (base8)</a:t>
            </a:r>
            <a:endParaRPr/>
          </a:p>
          <a:p>
            <a:pPr indent="-180975" lvl="2" marL="987425" marR="0" rtl="0" algn="just">
              <a:lnSpc>
                <a:spcPct val="125000"/>
              </a:lnSpc>
              <a:spcBef>
                <a:spcPts val="500"/>
              </a:spcBef>
              <a:spcAft>
                <a:spcPts val="0"/>
              </a:spcAft>
              <a:buClr>
                <a:schemeClr val="accent2"/>
              </a:buClr>
              <a:buSzPts val="2000"/>
              <a:buFont typeface="Noto Sans Symbols"/>
              <a:buChar char="▪"/>
            </a:pPr>
            <a:r>
              <a:rPr b="0" i="0" lang="en-US" sz="2000" u="none" cap="none" strike="noStrike">
                <a:solidFill>
                  <a:srgbClr val="3366FF"/>
                </a:solidFill>
                <a:latin typeface="Arial"/>
                <a:ea typeface="Arial"/>
                <a:cs typeface="Arial"/>
                <a:sym typeface="Arial"/>
              </a:rPr>
              <a:t>Ví dụ: oc = </a:t>
            </a:r>
            <a:r>
              <a:rPr b="0" i="0" lang="en-US" sz="2000" u="none" cap="none" strike="noStrike">
                <a:solidFill>
                  <a:srgbClr val="FF0000"/>
                </a:solidFill>
                <a:latin typeface="Arial"/>
                <a:ea typeface="Arial"/>
                <a:cs typeface="Arial"/>
                <a:sym typeface="Arial"/>
              </a:rPr>
              <a:t>0o</a:t>
            </a:r>
            <a:r>
              <a:rPr b="0" i="0" lang="en-US" sz="2000" u="none" cap="none" strike="noStrike">
                <a:solidFill>
                  <a:srgbClr val="3366FF"/>
                </a:solidFill>
                <a:latin typeface="Arial"/>
                <a:ea typeface="Arial"/>
                <a:cs typeface="Arial"/>
                <a:sym typeface="Arial"/>
              </a:rPr>
              <a:t>11 hoặc </a:t>
            </a:r>
            <a:r>
              <a:rPr b="0" i="0" lang="en-US" sz="2000" u="none" cap="none" strike="noStrike">
                <a:solidFill>
                  <a:srgbClr val="FF0000"/>
                </a:solidFill>
                <a:latin typeface="Arial"/>
                <a:ea typeface="Arial"/>
                <a:cs typeface="Arial"/>
                <a:sym typeface="Arial"/>
              </a:rPr>
              <a:t>0O</a:t>
            </a:r>
            <a:r>
              <a:rPr b="0" i="0" lang="en-US" sz="2000" u="none" cap="none" strike="noStrike">
                <a:solidFill>
                  <a:srgbClr val="3366FF"/>
                </a:solidFill>
                <a:latin typeface="Arial"/>
                <a:ea typeface="Arial"/>
                <a:cs typeface="Arial"/>
                <a:sym typeface="Arial"/>
              </a:rPr>
              <a:t>11</a:t>
            </a:r>
            <a:endParaRPr/>
          </a:p>
          <a:p>
            <a:pPr indent="-234950" lvl="1" marL="692150" marR="0" rtl="0" algn="just">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Hệ thập lục phân (base16)</a:t>
            </a:r>
            <a:endParaRPr/>
          </a:p>
          <a:p>
            <a:pPr indent="-180975" lvl="2" marL="987425" marR="0" rtl="0" algn="just">
              <a:lnSpc>
                <a:spcPct val="125000"/>
              </a:lnSpc>
              <a:spcBef>
                <a:spcPts val="500"/>
              </a:spcBef>
              <a:spcAft>
                <a:spcPts val="0"/>
              </a:spcAft>
              <a:buClr>
                <a:schemeClr val="accent2"/>
              </a:buClr>
              <a:buSzPts val="2000"/>
              <a:buFont typeface="Noto Sans Symbols"/>
              <a:buChar char="▪"/>
            </a:pPr>
            <a:r>
              <a:rPr b="0" i="0" lang="en-US" sz="2000" u="none" cap="none" strike="noStrike">
                <a:solidFill>
                  <a:srgbClr val="3366FF"/>
                </a:solidFill>
                <a:latin typeface="Arial"/>
                <a:ea typeface="Arial"/>
                <a:cs typeface="Arial"/>
                <a:sym typeface="Arial"/>
              </a:rPr>
              <a:t>Ví dụ: hex = </a:t>
            </a:r>
            <a:r>
              <a:rPr b="0" i="0" lang="en-US" sz="2000" u="none" cap="none" strike="noStrike">
                <a:solidFill>
                  <a:srgbClr val="FF0000"/>
                </a:solidFill>
                <a:latin typeface="Arial"/>
                <a:ea typeface="Arial"/>
                <a:cs typeface="Arial"/>
                <a:sym typeface="Arial"/>
              </a:rPr>
              <a:t>0x</a:t>
            </a:r>
            <a:r>
              <a:rPr b="0" i="0" lang="en-US" sz="2000" u="none" cap="none" strike="noStrike">
                <a:solidFill>
                  <a:srgbClr val="3366FF"/>
                </a:solidFill>
                <a:latin typeface="Arial"/>
                <a:ea typeface="Arial"/>
                <a:cs typeface="Arial"/>
                <a:sym typeface="Arial"/>
              </a:rPr>
              <a:t>15 hoặc </a:t>
            </a:r>
            <a:r>
              <a:rPr b="0" i="0" lang="en-US" sz="2000" u="none" cap="none" strike="noStrike">
                <a:solidFill>
                  <a:srgbClr val="FF0000"/>
                </a:solidFill>
                <a:latin typeface="Arial"/>
                <a:ea typeface="Arial"/>
                <a:cs typeface="Arial"/>
                <a:sym typeface="Arial"/>
              </a:rPr>
              <a:t>0X</a:t>
            </a:r>
            <a:r>
              <a:rPr b="0" i="0" lang="en-US" sz="2000" u="none" cap="none" strike="noStrike">
                <a:solidFill>
                  <a:srgbClr val="3366FF"/>
                </a:solidFill>
                <a:latin typeface="Arial"/>
                <a:ea typeface="Arial"/>
                <a:cs typeface="Arial"/>
                <a:sym typeface="Arial"/>
              </a:rPr>
              <a:t>15</a:t>
            </a:r>
            <a:endParaRPr/>
          </a:p>
          <a:p>
            <a:pPr indent="-180975" lvl="2" marL="987425" marR="0" rtl="0" algn="just">
              <a:lnSpc>
                <a:spcPct val="125000"/>
              </a:lnSpc>
              <a:spcBef>
                <a:spcPts val="500"/>
              </a:spcBef>
              <a:spcAft>
                <a:spcPts val="0"/>
              </a:spcAft>
              <a:buClr>
                <a:schemeClr val="accent2"/>
              </a:buClr>
              <a:buSzPts val="2000"/>
              <a:buFont typeface="Noto Sans Symbols"/>
              <a:buChar char="▪"/>
            </a:pPr>
            <a:r>
              <a:rPr b="0" i="0" lang="en-US" sz="2000" u="none" cap="none" strike="noStrike">
                <a:solidFill>
                  <a:srgbClr val="3366FF"/>
                </a:solidFill>
                <a:latin typeface="Arial"/>
                <a:ea typeface="Arial"/>
                <a:cs typeface="Arial"/>
                <a:sym typeface="Arial"/>
              </a:rPr>
              <a:t>Chú ý: Tiền tố và kí tự chữ trong hệ thập lục phân không phân biệt chữ hoa hoặc thường. 0XCAFE và 0xcafe đều như nhau</a:t>
            </a:r>
            <a:endParaRPr/>
          </a:p>
        </p:txBody>
      </p:sp>
      <p:sp>
        <p:nvSpPr>
          <p:cNvPr id="313" name="Google Shape;313;p15"/>
          <p:cNvSpPr txBox="1"/>
          <p:nvPr/>
        </p:nvSpPr>
        <p:spPr>
          <a:xfrm>
            <a:off x="533400" y="76200"/>
            <a:ext cx="424497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Bài 1: Tổng quan ngôn ngữ lập trình Java</a:t>
            </a:r>
            <a:endParaRPr/>
          </a:p>
        </p:txBody>
      </p:sp>
      <p:sp>
        <p:nvSpPr>
          <p:cNvPr id="314" name="Google Shape;314;p1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320" name="Google Shape;320;p1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Boolean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Kiểu luận lý</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Chỉ có 2 giá trị: True/ False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21" name="Google Shape;321;p1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22" name="Google Shape;322;p16"/>
          <p:cNvPicPr preferRelativeResize="0"/>
          <p:nvPr/>
        </p:nvPicPr>
        <p:blipFill rotWithShape="1">
          <a:blip r:embed="rId3">
            <a:alphaModFix/>
          </a:blip>
          <a:srcRect b="0" l="0" r="0" t="0"/>
          <a:stretch/>
        </p:blipFill>
        <p:spPr>
          <a:xfrm>
            <a:off x="1331912" y="4076700"/>
            <a:ext cx="7586662" cy="115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328" name="Google Shape;328;p1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String – Chuỗi</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Là một chuỗi các ký tự được đặt trong nháy kép “” hoặc nháy đơn ‘’</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Khai báo và khởi tạo chuỗi: </a:t>
            </a:r>
            <a:endParaRPr/>
          </a:p>
          <a:p>
            <a:pPr indent="-234950" lvl="1" marL="692150" marR="0" rtl="0" algn="l">
              <a:lnSpc>
                <a:spcPct val="125000"/>
              </a:lnSpc>
              <a:spcBef>
                <a:spcPts val="700"/>
              </a:spcBef>
              <a:spcAft>
                <a:spcPts val="0"/>
              </a:spcAft>
              <a:buClr>
                <a:srgbClr val="333399"/>
              </a:buClr>
              <a:buSzPts val="2800"/>
              <a:buFont typeface="Times New Roman"/>
              <a:buNone/>
            </a:pPr>
            <a:r>
              <a:rPr b="0" i="0" lang="en-US" sz="2800" u="none" cap="none" strike="noStrike">
                <a:solidFill>
                  <a:srgbClr val="333399"/>
                </a:solidFill>
                <a:latin typeface="Arial"/>
                <a:ea typeface="Arial"/>
                <a:cs typeface="Arial"/>
                <a:sym typeface="Arial"/>
              </a:rPr>
              <a:t>		tên_chuỗi = &lt;giá_trị&gt;</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29" name="Google Shape;329;p1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30" name="Google Shape;330;p17"/>
          <p:cNvPicPr preferRelativeResize="0"/>
          <p:nvPr/>
        </p:nvPicPr>
        <p:blipFill rotWithShape="1">
          <a:blip r:embed="rId3">
            <a:alphaModFix/>
          </a:blip>
          <a:srcRect b="0" l="0" r="0" t="0"/>
          <a:stretch/>
        </p:blipFill>
        <p:spPr>
          <a:xfrm>
            <a:off x="2555875" y="4516437"/>
            <a:ext cx="3168650" cy="18811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336" name="Google Shape;336;p18"/>
          <p:cNvSpPr txBox="1"/>
          <p:nvPr>
            <p:ph idx="1" type="body"/>
          </p:nvPr>
        </p:nvSpPr>
        <p:spPr>
          <a:xfrm>
            <a:off x="468312" y="1009650"/>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String – Chuỗi</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Các phương thức</a:t>
            </a:r>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Tạo chuỗi con: sử dụng [index] hoặc [from:to], hoặc [from:]</a:t>
            </a:r>
            <a:endParaRPr/>
          </a:p>
          <a:p>
            <a:pPr indent="-179387"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Với index (chỉ mục) bắt đầu từ 0, đến chiều dài chuỗi – 1</a:t>
            </a:r>
            <a:endParaRPr/>
          </a:p>
          <a:p>
            <a:pPr indent="-179387"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Ví dụ:</a:t>
            </a:r>
            <a:endParaRPr/>
          </a:p>
          <a:p>
            <a:pPr indent="-28575" lvl="2" marL="987425" marR="0" rtl="0" algn="l">
              <a:lnSpc>
                <a:spcPct val="125000"/>
              </a:lnSpc>
              <a:spcBef>
                <a:spcPts val="600"/>
              </a:spcBef>
              <a:spcAft>
                <a:spcPts val="0"/>
              </a:spcAft>
              <a:buClr>
                <a:schemeClr val="accent2"/>
              </a:buClr>
              <a:buSzPts val="2400"/>
              <a:buFont typeface="Noto Sans Symbols"/>
              <a:buNone/>
            </a:pPr>
            <a:r>
              <a:t/>
            </a:r>
            <a:endParaRPr b="0" i="0" sz="2400" u="none" cap="none" strike="noStrike">
              <a:solidFill>
                <a:srgbClr val="3366FF"/>
              </a:solidFill>
              <a:latin typeface="Arial"/>
              <a:ea typeface="Arial"/>
              <a:cs typeface="Arial"/>
              <a:sym typeface="Arial"/>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37" name="Google Shape;337;p1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38" name="Google Shape;338;p18"/>
          <p:cNvPicPr preferRelativeResize="0"/>
          <p:nvPr/>
        </p:nvPicPr>
        <p:blipFill rotWithShape="1">
          <a:blip r:embed="rId3">
            <a:alphaModFix/>
          </a:blip>
          <a:srcRect b="0" l="0" r="0" t="0"/>
          <a:stretch/>
        </p:blipFill>
        <p:spPr>
          <a:xfrm>
            <a:off x="2771775" y="3789362"/>
            <a:ext cx="2736850" cy="27257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344" name="Google Shape;344;p19"/>
          <p:cNvSpPr txBox="1"/>
          <p:nvPr>
            <p:ph idx="1" type="body"/>
          </p:nvPr>
        </p:nvSpPr>
        <p:spPr>
          <a:xfrm>
            <a:off x="468312" y="1098550"/>
            <a:ext cx="7920037" cy="5184775"/>
          </a:xfrm>
          <a:prstGeom prst="rect">
            <a:avLst/>
          </a:prstGeom>
          <a:noFill/>
          <a:ln>
            <a:noFill/>
          </a:ln>
        </p:spPr>
        <p:txBody>
          <a:bodyPr anchorCtr="0" anchor="t" bIns="46025" lIns="92075" spcFirstLastPara="1" rIns="92075" wrap="square" tIns="46025">
            <a:noAutofit/>
          </a:bodyPr>
          <a:lstStyle/>
          <a:p>
            <a:pPr indent="-180975" lvl="2" marL="987425" marR="0" rtl="0" algn="l">
              <a:lnSpc>
                <a:spcPct val="125000"/>
              </a:lnSpc>
              <a:spcBef>
                <a:spcPts val="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Nối chuỗi: sử dụng toán tử +</a:t>
            </a:r>
            <a:endParaRPr/>
          </a:p>
          <a:p>
            <a:pPr indent="-179387"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Ví dụ:</a:t>
            </a:r>
            <a:endParaRPr/>
          </a:p>
          <a:p>
            <a:pPr indent="-84137" lvl="3" marL="1281112" marR="0" rtl="0" algn="l">
              <a:lnSpc>
                <a:spcPct val="100000"/>
              </a:lnSpc>
              <a:spcBef>
                <a:spcPts val="400"/>
              </a:spcBef>
              <a:spcAft>
                <a:spcPts val="0"/>
              </a:spcAft>
              <a:buClr>
                <a:schemeClr val="dk2"/>
              </a:buClr>
              <a:buSzPts val="1500"/>
              <a:buFont typeface="Noto Sans Symbols"/>
              <a:buNone/>
            </a:pPr>
            <a:r>
              <a:t/>
            </a:r>
            <a:endParaRPr b="0" i="0" sz="2000" u="none" cap="none" strike="noStrike">
              <a:solidFill>
                <a:schemeClr val="dk1"/>
              </a:solidFill>
              <a:latin typeface="Arial"/>
              <a:ea typeface="Arial"/>
              <a:cs typeface="Arial"/>
              <a:sym typeface="Arial"/>
            </a:endParaRPr>
          </a:p>
          <a:p>
            <a:pPr indent="-84137" lvl="3" marL="1281112" marR="0" rtl="0" algn="l">
              <a:lnSpc>
                <a:spcPct val="100000"/>
              </a:lnSpc>
              <a:spcBef>
                <a:spcPts val="400"/>
              </a:spcBef>
              <a:spcAft>
                <a:spcPts val="0"/>
              </a:spcAft>
              <a:buClr>
                <a:schemeClr val="dk2"/>
              </a:buClr>
              <a:buSzPts val="1500"/>
              <a:buFont typeface="Noto Sans Symbols"/>
              <a:buNone/>
            </a:pPr>
            <a:r>
              <a:t/>
            </a:r>
            <a:endParaRPr b="0" i="0" sz="2000" u="none" cap="none" strike="noStrike">
              <a:solidFill>
                <a:schemeClr val="dk1"/>
              </a:solidFill>
              <a:latin typeface="Arial"/>
              <a:ea typeface="Arial"/>
              <a:cs typeface="Arial"/>
              <a:sym typeface="Arial"/>
            </a:endParaRPr>
          </a:p>
          <a:p>
            <a:pPr indent="-28575" lvl="2" marL="987425" marR="0" rtl="0" algn="l">
              <a:lnSpc>
                <a:spcPct val="125000"/>
              </a:lnSpc>
              <a:spcBef>
                <a:spcPts val="600"/>
              </a:spcBef>
              <a:spcAft>
                <a:spcPts val="0"/>
              </a:spcAft>
              <a:buClr>
                <a:schemeClr val="accent2"/>
              </a:buClr>
              <a:buSzPts val="2400"/>
              <a:buFont typeface="Noto Sans Symbols"/>
              <a:buNone/>
            </a:pPr>
            <a:r>
              <a:t/>
            </a:r>
            <a:endParaRPr b="0" i="0" sz="2400" u="none" cap="none" strike="noStrike">
              <a:solidFill>
                <a:srgbClr val="3366FF"/>
              </a:solidFill>
              <a:latin typeface="Arial"/>
              <a:ea typeface="Arial"/>
              <a:cs typeface="Arial"/>
              <a:sym typeface="Arial"/>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Lặp chuỗi: sử dụng toán tử *</a:t>
            </a:r>
            <a:endParaRPr/>
          </a:p>
          <a:p>
            <a:pPr indent="-179387"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Ví dụ:</a:t>
            </a:r>
            <a:endParaRPr/>
          </a:p>
          <a:p>
            <a:pPr indent="-84137" lvl="3" marL="1281112" marR="0" rtl="0" algn="l">
              <a:lnSpc>
                <a:spcPct val="100000"/>
              </a:lnSpc>
              <a:spcBef>
                <a:spcPts val="400"/>
              </a:spcBef>
              <a:spcAft>
                <a:spcPts val="0"/>
              </a:spcAft>
              <a:buClr>
                <a:schemeClr val="dk2"/>
              </a:buClr>
              <a:buSzPts val="1500"/>
              <a:buFont typeface="Noto Sans Symbols"/>
              <a:buNone/>
            </a:pPr>
            <a:r>
              <a:t/>
            </a:r>
            <a:endParaRPr b="0" i="0" sz="2000" u="none" cap="none" strike="noStrike">
              <a:solidFill>
                <a:schemeClr val="dk1"/>
              </a:solidFill>
              <a:latin typeface="Arial"/>
              <a:ea typeface="Arial"/>
              <a:cs typeface="Arial"/>
              <a:sym typeface="Arial"/>
            </a:endParaRPr>
          </a:p>
          <a:p>
            <a:pPr indent="-84137" lvl="3" marL="1281112" marR="0" rtl="0" algn="l">
              <a:lnSpc>
                <a:spcPct val="100000"/>
              </a:lnSpc>
              <a:spcBef>
                <a:spcPts val="400"/>
              </a:spcBef>
              <a:spcAft>
                <a:spcPts val="0"/>
              </a:spcAft>
              <a:buClr>
                <a:schemeClr val="dk2"/>
              </a:buClr>
              <a:buSzPts val="1500"/>
              <a:buFont typeface="Noto Sans Symbols"/>
              <a:buNone/>
            </a:pPr>
            <a:r>
              <a:t/>
            </a:r>
            <a:endParaRPr b="0" i="0" sz="2000" u="none" cap="none" strike="noStrike">
              <a:solidFill>
                <a:schemeClr val="dk1"/>
              </a:solidFill>
              <a:latin typeface="Arial"/>
              <a:ea typeface="Arial"/>
              <a:cs typeface="Arial"/>
              <a:sym typeface="Arial"/>
            </a:endParaRPr>
          </a:p>
          <a:p>
            <a:pPr indent="-84137" lvl="3" marL="1281112" marR="0" rtl="0" algn="l">
              <a:lnSpc>
                <a:spcPct val="100000"/>
              </a:lnSpc>
              <a:spcBef>
                <a:spcPts val="400"/>
              </a:spcBef>
              <a:spcAft>
                <a:spcPts val="0"/>
              </a:spcAft>
              <a:buClr>
                <a:schemeClr val="dk2"/>
              </a:buClr>
              <a:buSzPts val="1500"/>
              <a:buFont typeface="Noto Sans Symbols"/>
              <a:buNone/>
            </a:pPr>
            <a:r>
              <a:t/>
            </a:r>
            <a:endParaRPr b="0" i="0" sz="2000" u="none" cap="none" strike="noStrike">
              <a:solidFill>
                <a:schemeClr val="dk1"/>
              </a:solidFill>
              <a:latin typeface="Arial"/>
              <a:ea typeface="Arial"/>
              <a:cs typeface="Arial"/>
              <a:sym typeface="Arial"/>
            </a:endParaRPr>
          </a:p>
          <a:p>
            <a:pPr indent="-180975" lvl="2" marL="987425" marR="0" rtl="0" algn="l">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Lấy chiều dài chuỗi: sử dụng len()</a:t>
            </a:r>
            <a:endParaRPr/>
          </a:p>
          <a:p>
            <a:pPr indent="-179387"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Ví dụ</a:t>
            </a:r>
            <a:endParaRPr/>
          </a:p>
          <a:p>
            <a:pPr indent="-28575" lvl="2" marL="987425" marR="0" rtl="0" algn="l">
              <a:lnSpc>
                <a:spcPct val="125000"/>
              </a:lnSpc>
              <a:spcBef>
                <a:spcPts val="600"/>
              </a:spcBef>
              <a:spcAft>
                <a:spcPts val="0"/>
              </a:spcAft>
              <a:buClr>
                <a:schemeClr val="accent2"/>
              </a:buClr>
              <a:buSzPts val="2400"/>
              <a:buFont typeface="Noto Sans Symbols"/>
              <a:buNone/>
            </a:pPr>
            <a:r>
              <a:t/>
            </a:r>
            <a:endParaRPr b="0" i="0" sz="2400" u="none" cap="none" strike="noStrike">
              <a:solidFill>
                <a:srgbClr val="3366FF"/>
              </a:solidFill>
              <a:latin typeface="Arial"/>
              <a:ea typeface="Arial"/>
              <a:cs typeface="Arial"/>
              <a:sym typeface="Arial"/>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45" name="Google Shape;345;p1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46" name="Google Shape;346;p19"/>
          <p:cNvPicPr preferRelativeResize="0"/>
          <p:nvPr/>
        </p:nvPicPr>
        <p:blipFill rotWithShape="1">
          <a:blip r:embed="rId3">
            <a:alphaModFix/>
          </a:blip>
          <a:srcRect b="0" l="0" r="0" t="0"/>
          <a:stretch/>
        </p:blipFill>
        <p:spPr>
          <a:xfrm>
            <a:off x="1835150" y="2097087"/>
            <a:ext cx="2665412" cy="1114425"/>
          </a:xfrm>
          <a:prstGeom prst="rect">
            <a:avLst/>
          </a:prstGeom>
          <a:noFill/>
          <a:ln>
            <a:noFill/>
          </a:ln>
        </p:spPr>
      </p:pic>
      <p:pic>
        <p:nvPicPr>
          <p:cNvPr id="347" name="Google Shape;347;p19"/>
          <p:cNvPicPr preferRelativeResize="0"/>
          <p:nvPr/>
        </p:nvPicPr>
        <p:blipFill rotWithShape="1">
          <a:blip r:embed="rId4">
            <a:alphaModFix/>
          </a:blip>
          <a:srcRect b="0" l="0" r="0" t="0"/>
          <a:stretch/>
        </p:blipFill>
        <p:spPr>
          <a:xfrm>
            <a:off x="1835150" y="4221162"/>
            <a:ext cx="5988050" cy="863600"/>
          </a:xfrm>
          <a:prstGeom prst="rect">
            <a:avLst/>
          </a:prstGeom>
          <a:noFill/>
          <a:ln>
            <a:noFill/>
          </a:ln>
        </p:spPr>
      </p:pic>
      <p:pic>
        <p:nvPicPr>
          <p:cNvPr id="348" name="Google Shape;348;p19"/>
          <p:cNvPicPr preferRelativeResize="0"/>
          <p:nvPr/>
        </p:nvPicPr>
        <p:blipFill rotWithShape="1">
          <a:blip r:embed="rId5">
            <a:alphaModFix/>
          </a:blip>
          <a:srcRect b="0" l="0" r="0" t="0"/>
          <a:stretch/>
        </p:blipFill>
        <p:spPr>
          <a:xfrm>
            <a:off x="2759075" y="5867400"/>
            <a:ext cx="3049587" cy="73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Định danh (Identifier)</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Các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Chuyển đổi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Chú thích trong Python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Nhập xuất dữ liệu trên shell</a:t>
            </a:r>
            <a:endParaRPr/>
          </a:p>
        </p:txBody>
      </p:sp>
      <p:sp>
        <p:nvSpPr>
          <p:cNvPr id="215" name="Google Shape;215;p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216" name="Google Shape;216;p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355" name="Google Shape;355;p20"/>
          <p:cNvSpPr txBox="1"/>
          <p:nvPr>
            <p:ph idx="1" type="body"/>
          </p:nvPr>
        </p:nvSpPr>
        <p:spPr>
          <a:xfrm>
            <a:off x="107950" y="1052512"/>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Định dạng chuỗi</a:t>
            </a:r>
            <a:endParaRPr/>
          </a:p>
        </p:txBody>
      </p:sp>
      <p:sp>
        <p:nvSpPr>
          <p:cNvPr id="356" name="Google Shape;356;p2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graphicFrame>
        <p:nvGraphicFramePr>
          <p:cNvPr id="357" name="Google Shape;357;p20"/>
          <p:cNvGraphicFramePr/>
          <p:nvPr/>
        </p:nvGraphicFramePr>
        <p:xfrm>
          <a:off x="666750" y="1636712"/>
          <a:ext cx="3000000" cy="3000000"/>
        </p:xfrm>
        <a:graphic>
          <a:graphicData uri="http://schemas.openxmlformats.org/drawingml/2006/table">
            <a:tbl>
              <a:tblPr>
                <a:noFill/>
                <a:tableStyleId>{8FF7DA34-77B5-413A-8259-8C2A90266BDF}</a:tableStyleId>
              </a:tblPr>
              <a:tblGrid>
                <a:gridCol w="2295525"/>
                <a:gridCol w="5408600"/>
              </a:tblGrid>
              <a:tr h="5651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Format Symbol (Ký tự định dạng)</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Conversion </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3365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character</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49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%s</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string conversion via str() prior to formatting</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65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signed decimal integer</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65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%d</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signed decimal integer</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65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%u</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unsigned decimal integer</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49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%o</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octal integer</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65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%x</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hexadecimal integer (lowercase letters)</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44475">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%X</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hexadecimal integer (UPPERcase letters)</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400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%e</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exponential notation (with lowercase 'e')</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65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%E</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exponential notation (with UPPERcase 'E')</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49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%f</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floating point real number</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65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%g</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the shorter of %f and %e</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3655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%G</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the shorter of %f and %E</a:t>
                      </a:r>
                      <a:endParaRPr/>
                    </a:p>
                  </a:txBody>
                  <a:tcPr marT="53775" marB="53775" marR="53800" marL="53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Các kiểu dữ liệu</a:t>
            </a:r>
            <a:endParaRPr/>
          </a:p>
        </p:txBody>
      </p:sp>
      <p:sp>
        <p:nvSpPr>
          <p:cNvPr id="363" name="Google Shape;363;p2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180975" lvl="2" marL="987425" marR="0" rtl="0" algn="l">
              <a:lnSpc>
                <a:spcPct val="125000"/>
              </a:lnSpc>
              <a:spcBef>
                <a:spcPts val="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Ví dụ</a:t>
            </a:r>
            <a:endParaRPr/>
          </a:p>
          <a:p>
            <a:pPr indent="-205740" lvl="0" marL="342900" marR="0" rtl="0" algn="l">
              <a:lnSpc>
                <a:spcPct val="125000"/>
              </a:lnSpc>
              <a:spcBef>
                <a:spcPts val="3000"/>
              </a:spcBef>
              <a:spcAft>
                <a:spcPts val="0"/>
              </a:spcAft>
              <a:buClr>
                <a:schemeClr val="dk2"/>
              </a:buClr>
              <a:buSzPts val="2160"/>
              <a:buFont typeface="Noto Sans Symbols"/>
              <a:buNone/>
            </a:pPr>
            <a:r>
              <a:t/>
            </a:r>
            <a:endParaRPr b="0" i="0" sz="2400" u="none" cap="none" strike="noStrike">
              <a:solidFill>
                <a:srgbClr val="3366FF"/>
              </a:solidFill>
              <a:latin typeface="Arial"/>
              <a:ea typeface="Arial"/>
              <a:cs typeface="Arial"/>
              <a:sym typeface="Arial"/>
            </a:endParaRPr>
          </a:p>
        </p:txBody>
      </p:sp>
      <p:sp>
        <p:nvSpPr>
          <p:cNvPr id="364" name="Google Shape;364;p2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65" name="Google Shape;365;p21"/>
          <p:cNvPicPr preferRelativeResize="0"/>
          <p:nvPr/>
        </p:nvPicPr>
        <p:blipFill rotWithShape="1">
          <a:blip r:embed="rId3">
            <a:alphaModFix/>
          </a:blip>
          <a:srcRect b="0" l="0" r="0" t="0"/>
          <a:stretch/>
        </p:blipFill>
        <p:spPr>
          <a:xfrm>
            <a:off x="34925" y="2133600"/>
            <a:ext cx="8963025" cy="2397125"/>
          </a:xfrm>
          <a:prstGeom prst="rect">
            <a:avLst/>
          </a:prstGeom>
          <a:noFill/>
          <a:ln>
            <a:noFill/>
          </a:ln>
          <a:effectLst>
            <a:outerShdw blurRad="63500" dir="2700000" dist="139700">
              <a:srgbClr val="333333">
                <a:alpha val="64705"/>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2"/>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danh (Identifier)</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Các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Chuyển đổi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Chú thích trong Python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Nhập xuất dữ liệu trên shell</a:t>
            </a:r>
            <a:endParaRPr/>
          </a:p>
        </p:txBody>
      </p:sp>
      <p:sp>
        <p:nvSpPr>
          <p:cNvPr id="372" name="Google Shape;372;p2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373" name="Google Shape;373;p2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Chuyển đổi kiểu dữ liệu</a:t>
            </a:r>
            <a:endParaRPr/>
          </a:p>
        </p:txBody>
      </p:sp>
      <p:sp>
        <p:nvSpPr>
          <p:cNvPr id="379" name="Google Shape;379;p2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Tại sao cần chuyển đổi kiểu dữ liệu ?</a:t>
            </a:r>
            <a:endParaRPr/>
          </a:p>
        </p:txBody>
      </p:sp>
      <p:sp>
        <p:nvSpPr>
          <p:cNvPr id="380" name="Google Shape;380;p2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descr="question.jpg" id="381" name="Google Shape;381;p23"/>
          <p:cNvPicPr preferRelativeResize="0"/>
          <p:nvPr/>
        </p:nvPicPr>
        <p:blipFill rotWithShape="1">
          <a:blip r:embed="rId3">
            <a:alphaModFix/>
          </a:blip>
          <a:srcRect b="0" l="0" r="0" t="0"/>
          <a:stretch/>
        </p:blipFill>
        <p:spPr>
          <a:xfrm>
            <a:off x="3635375" y="3068637"/>
            <a:ext cx="1943100"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Chuyển đổi kiểu dữ liệu</a:t>
            </a:r>
            <a:endParaRPr/>
          </a:p>
        </p:txBody>
      </p:sp>
      <p:sp>
        <p:nvSpPr>
          <p:cNvPr id="388" name="Google Shape;388;p2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520"/>
              <a:buFont typeface="Noto Sans Symbols"/>
              <a:buChar char="❑"/>
            </a:pPr>
            <a:r>
              <a:rPr b="1" i="0" lang="en-US" sz="2800" u="none">
                <a:solidFill>
                  <a:srgbClr val="333399"/>
                </a:solidFill>
                <a:latin typeface="Arial"/>
                <a:ea typeface="Arial"/>
                <a:cs typeface="Arial"/>
                <a:sym typeface="Arial"/>
              </a:rPr>
              <a:t>Các phương thức chuyển đổi kiểu dữ liệu</a:t>
            </a:r>
            <a:endParaRPr/>
          </a:p>
        </p:txBody>
      </p:sp>
      <p:sp>
        <p:nvSpPr>
          <p:cNvPr id="389" name="Google Shape;389;p2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graphicFrame>
        <p:nvGraphicFramePr>
          <p:cNvPr id="390" name="Google Shape;390;p24"/>
          <p:cNvGraphicFramePr/>
          <p:nvPr/>
        </p:nvGraphicFramePr>
        <p:xfrm>
          <a:off x="107950" y="2133600"/>
          <a:ext cx="3000000" cy="3000000"/>
        </p:xfrm>
        <a:graphic>
          <a:graphicData uri="http://schemas.openxmlformats.org/drawingml/2006/table">
            <a:tbl>
              <a:tblPr>
                <a:noFill/>
                <a:tableStyleId>{8FF7DA34-77B5-413A-8259-8C2A90266BDF}</a:tableStyleId>
              </a:tblPr>
              <a:tblGrid>
                <a:gridCol w="2447925"/>
                <a:gridCol w="6480175"/>
              </a:tblGrid>
              <a:tr h="4222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Phương thức</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Mô tả</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469900">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int(x [,base])</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Chuyển x thành integer, với x có kiểu chuỗi.</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68300">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long(x [,base] )</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Chuyển x thành long.</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2275">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float(x)</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Converts x thành  floating-point number.</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2275">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complex(real [,imag])</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Tạo một complex number.</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2275">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str(x)</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Chuyển đối tượng x thành chuỗi.</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39750">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repr(x)</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Chuyển đối tượng x thành một chuỗi - expression string.</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2275">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eval(str)</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Đánh giá một chuỗi và trả về một object.</a:t>
                      </a:r>
                      <a:endParaRPr/>
                    </a:p>
                  </a:txBody>
                  <a:tcPr marT="32000" marB="32000"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Chuyển đổi kiểu dữ liệu</a:t>
            </a:r>
            <a:endParaRPr/>
          </a:p>
        </p:txBody>
      </p:sp>
      <p:sp>
        <p:nvSpPr>
          <p:cNvPr id="396" name="Google Shape;396;p2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397" name="Google Shape;397;p2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98" name="Google Shape;398;p25"/>
          <p:cNvPicPr preferRelativeResize="0"/>
          <p:nvPr/>
        </p:nvPicPr>
        <p:blipFill rotWithShape="1">
          <a:blip r:embed="rId3">
            <a:alphaModFix/>
          </a:blip>
          <a:srcRect b="0" l="0" r="0" t="0"/>
          <a:stretch/>
        </p:blipFill>
        <p:spPr>
          <a:xfrm>
            <a:off x="1035050" y="1862137"/>
            <a:ext cx="6632575" cy="4418012"/>
          </a:xfrm>
          <a:prstGeom prst="rect">
            <a:avLst/>
          </a:prstGeom>
          <a:noFill/>
          <a:ln>
            <a:noFill/>
          </a:ln>
          <a:effectLst>
            <a:outerShdw blurRad="63500" dir="2700000" dist="139700">
              <a:srgbClr val="333333">
                <a:alpha val="64705"/>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Chuyển đổi kiểu dữ liệu</a:t>
            </a:r>
            <a:endParaRPr/>
          </a:p>
        </p:txBody>
      </p:sp>
      <p:sp>
        <p:nvSpPr>
          <p:cNvPr id="404" name="Google Shape;404;p2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520"/>
              <a:buFont typeface="Noto Sans Symbols"/>
              <a:buChar char="❑"/>
            </a:pPr>
            <a:r>
              <a:rPr b="1" i="0" lang="en-US" sz="2800" u="none">
                <a:solidFill>
                  <a:srgbClr val="333399"/>
                </a:solidFill>
                <a:latin typeface="Arial"/>
                <a:ea typeface="Arial"/>
                <a:cs typeface="Arial"/>
                <a:sym typeface="Arial"/>
              </a:rPr>
              <a:t>Các phương thức chuyển đổi kiểu dữ liệu</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1" i="0" sz="2800" u="non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1" i="0" sz="2800" u="none">
              <a:solidFill>
                <a:srgbClr val="333399"/>
              </a:solidFill>
              <a:latin typeface="Arial"/>
              <a:ea typeface="Arial"/>
              <a:cs typeface="Arial"/>
              <a:sym typeface="Arial"/>
            </a:endParaRPr>
          </a:p>
          <a:p>
            <a:pPr indent="-234950" lvl="1" marL="692150" marR="0" rtl="0" algn="l">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Ví dụ:</a:t>
            </a:r>
            <a:endParaRPr/>
          </a:p>
        </p:txBody>
      </p:sp>
      <p:sp>
        <p:nvSpPr>
          <p:cNvPr id="405" name="Google Shape;405;p2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graphicFrame>
        <p:nvGraphicFramePr>
          <p:cNvPr id="406" name="Google Shape;406;p26"/>
          <p:cNvGraphicFramePr/>
          <p:nvPr/>
        </p:nvGraphicFramePr>
        <p:xfrm>
          <a:off x="684212" y="2060575"/>
          <a:ext cx="3000000" cy="3000000"/>
        </p:xfrm>
        <a:graphic>
          <a:graphicData uri="http://schemas.openxmlformats.org/drawingml/2006/table">
            <a:tbl>
              <a:tblPr>
                <a:noFill/>
                <a:tableStyleId>{8FF7DA34-77B5-413A-8259-8C2A90266BDF}</a:tableStyleId>
              </a:tblPr>
              <a:tblGrid>
                <a:gridCol w="1727200"/>
                <a:gridCol w="6121400"/>
              </a:tblGrid>
              <a:tr h="3683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Phương thức</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Mô tả</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369875">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chr(x)</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Chuyển integer x thành  một ký tự.</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09575">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ord(x)</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Chuyển ký tự x thành giá trị integer của nó.</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69875">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hex(x)</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Chuyển một integer x thành chuỗi hexadecimal.</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68300">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oct(x)</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Chuyển một integer x thành chuỗi octal.</a:t>
                      </a:r>
                      <a:endParaRPr/>
                    </a:p>
                  </a:txBody>
                  <a:tcPr marT="32025" marB="32025" marR="32000" marL="32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pic>
        <p:nvPicPr>
          <p:cNvPr id="407" name="Google Shape;407;p26"/>
          <p:cNvPicPr preferRelativeResize="0"/>
          <p:nvPr/>
        </p:nvPicPr>
        <p:blipFill rotWithShape="1">
          <a:blip r:embed="rId3">
            <a:alphaModFix/>
          </a:blip>
          <a:srcRect b="0" l="0" r="0" t="0"/>
          <a:stretch/>
        </p:blipFill>
        <p:spPr>
          <a:xfrm>
            <a:off x="2663825" y="4089400"/>
            <a:ext cx="3967162" cy="2435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7"/>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danh (Identifier)</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Các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Chuyển đổi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Chú thích trong Python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Nhập xuất dữ liệu trên shell</a:t>
            </a:r>
            <a:endParaRPr/>
          </a:p>
        </p:txBody>
      </p:sp>
      <p:sp>
        <p:nvSpPr>
          <p:cNvPr id="414" name="Google Shape;414;p2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415" name="Google Shape;415;p2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Chú thích trong Python</a:t>
            </a:r>
            <a:endParaRPr/>
          </a:p>
        </p:txBody>
      </p:sp>
      <p:sp>
        <p:nvSpPr>
          <p:cNvPr id="421" name="Google Shape;421;p2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520"/>
              <a:buFont typeface="Noto Sans Symbols"/>
              <a:buChar char="❑"/>
            </a:pPr>
            <a:r>
              <a:rPr b="1" i="0" lang="en-US" sz="2800" u="none">
                <a:solidFill>
                  <a:srgbClr val="333399"/>
                </a:solidFill>
                <a:latin typeface="Arial"/>
                <a:ea typeface="Arial"/>
                <a:cs typeface="Arial"/>
                <a:sym typeface="Arial"/>
              </a:rPr>
              <a:t>Chú thích (comment) là những dòng ghi chú, giải thích cho source code trong chương trình.</a:t>
            </a:r>
            <a:endParaRPr/>
          </a:p>
          <a:p>
            <a:pPr indent="-342900" lvl="0" marL="342900" marR="0" rtl="0" algn="just">
              <a:lnSpc>
                <a:spcPct val="125000"/>
              </a:lnSpc>
              <a:spcBef>
                <a:spcPts val="1200"/>
              </a:spcBef>
              <a:spcAft>
                <a:spcPts val="0"/>
              </a:spcAft>
              <a:buClr>
                <a:schemeClr val="dk2"/>
              </a:buClr>
              <a:buSzPts val="2520"/>
              <a:buFont typeface="Noto Sans Symbols"/>
              <a:buChar char="❑"/>
            </a:pPr>
            <a:r>
              <a:rPr b="1" i="0" lang="en-US" sz="2800" u="none">
                <a:solidFill>
                  <a:srgbClr val="333399"/>
                </a:solidFill>
                <a:latin typeface="Arial"/>
                <a:ea typeface="Arial"/>
                <a:cs typeface="Arial"/>
                <a:sym typeface="Arial"/>
              </a:rPr>
              <a:t>Phần chú thích có thể ghi thông tin tác giả, ngày viết, version hoặc giải thích cho một đoạn chương trình khó…</a:t>
            </a:r>
            <a:endParaRPr/>
          </a:p>
          <a:p>
            <a:pPr indent="-342900" lvl="0" marL="342900" marR="0" rtl="0" algn="just">
              <a:lnSpc>
                <a:spcPct val="125000"/>
              </a:lnSpc>
              <a:spcBef>
                <a:spcPts val="1200"/>
              </a:spcBef>
              <a:spcAft>
                <a:spcPts val="0"/>
              </a:spcAft>
              <a:buClr>
                <a:schemeClr val="dk2"/>
              </a:buClr>
              <a:buSzPts val="2520"/>
              <a:buFont typeface="Noto Sans Symbols"/>
              <a:buChar char="❑"/>
            </a:pPr>
            <a:r>
              <a:rPr b="1" i="0" lang="en-US" sz="2800" u="none">
                <a:solidFill>
                  <a:srgbClr val="333399"/>
                </a:solidFill>
                <a:latin typeface="Arial"/>
                <a:ea typeface="Arial"/>
                <a:cs typeface="Arial"/>
                <a:sym typeface="Arial"/>
              </a:rPr>
              <a:t>Khi chạy chương trình, trình biên dịch/thông dịch sẽ không biên dịch/thông dịch phần chú thích này </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1" i="0" sz="2800" u="none">
              <a:solidFill>
                <a:srgbClr val="333399"/>
              </a:solidFill>
              <a:latin typeface="Arial"/>
              <a:ea typeface="Arial"/>
              <a:cs typeface="Arial"/>
              <a:sym typeface="Arial"/>
            </a:endParaRPr>
          </a:p>
        </p:txBody>
      </p:sp>
      <p:sp>
        <p:nvSpPr>
          <p:cNvPr id="422" name="Google Shape;422;p2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29"/>
          <p:cNvPicPr preferRelativeResize="0"/>
          <p:nvPr/>
        </p:nvPicPr>
        <p:blipFill rotWithShape="1">
          <a:blip r:embed="rId3">
            <a:alphaModFix/>
          </a:blip>
          <a:srcRect b="0" l="0" r="0" t="0"/>
          <a:stretch/>
        </p:blipFill>
        <p:spPr>
          <a:xfrm>
            <a:off x="625475" y="2746375"/>
            <a:ext cx="6899275" cy="3203575"/>
          </a:xfrm>
          <a:prstGeom prst="rect">
            <a:avLst/>
          </a:prstGeom>
          <a:noFill/>
          <a:ln>
            <a:noFill/>
          </a:ln>
        </p:spPr>
      </p:pic>
      <p:sp>
        <p:nvSpPr>
          <p:cNvPr id="428" name="Google Shape;428;p2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Chú thích trong Python</a:t>
            </a:r>
            <a:endParaRPr/>
          </a:p>
        </p:txBody>
      </p:sp>
      <p:sp>
        <p:nvSpPr>
          <p:cNvPr id="429" name="Google Shape;429;p29"/>
          <p:cNvSpPr txBox="1"/>
          <p:nvPr>
            <p:ph idx="1" type="body"/>
          </p:nvPr>
        </p:nvSpPr>
        <p:spPr>
          <a:xfrm>
            <a:off x="468312" y="1196975"/>
            <a:ext cx="5961062"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520"/>
              <a:buFont typeface="Noto Sans Symbols"/>
              <a:buChar char="❑"/>
            </a:pPr>
            <a:r>
              <a:rPr b="1" i="0" lang="en-US" sz="2800" u="none">
                <a:solidFill>
                  <a:srgbClr val="333399"/>
                </a:solidFill>
                <a:latin typeface="Arial"/>
                <a:ea typeface="Arial"/>
                <a:cs typeface="Arial"/>
                <a:sym typeface="Arial"/>
              </a:rPr>
              <a:t>Cú pháp</a:t>
            </a:r>
            <a:endParaRPr/>
          </a:p>
          <a:p>
            <a:pPr indent="-82550" lvl="1" marL="692150" marR="0" rtl="0" algn="l">
              <a:lnSpc>
                <a:spcPct val="125000"/>
              </a:lnSpc>
              <a:spcBef>
                <a:spcPts val="1200"/>
              </a:spcBef>
              <a:spcAft>
                <a:spcPts val="0"/>
              </a:spcAft>
              <a:buClr>
                <a:srgbClr val="333399"/>
              </a:buClr>
              <a:buSzPts val="2400"/>
              <a:buFont typeface="Times New Roman"/>
              <a:buNone/>
            </a:pPr>
            <a:r>
              <a:t/>
            </a:r>
            <a:endParaRPr b="0" i="0" sz="2400" u="none" cap="none" strike="noStrike">
              <a:solidFill>
                <a:srgbClr val="333399"/>
              </a:solidFill>
              <a:latin typeface="Arial"/>
              <a:ea typeface="Arial"/>
              <a:cs typeface="Arial"/>
              <a:sym typeface="Arial"/>
            </a:endParaRPr>
          </a:p>
          <a:p>
            <a:pPr indent="-205740" lvl="0" marL="342900" marR="0" rtl="0" algn="l">
              <a:lnSpc>
                <a:spcPct val="125000"/>
              </a:lnSpc>
              <a:spcBef>
                <a:spcPts val="3000"/>
              </a:spcBef>
              <a:spcAft>
                <a:spcPts val="0"/>
              </a:spcAft>
              <a:buClr>
                <a:schemeClr val="dk2"/>
              </a:buClr>
              <a:buSzPts val="2160"/>
              <a:buFont typeface="Noto Sans Symbols"/>
              <a:buNone/>
            </a:pPr>
            <a:r>
              <a:t/>
            </a:r>
            <a:endParaRPr b="0" i="0" sz="2400" u="none" cap="none" strike="noStrike">
              <a:solidFill>
                <a:srgbClr val="333399"/>
              </a:solidFill>
              <a:latin typeface="Arial"/>
              <a:ea typeface="Arial"/>
              <a:cs typeface="Arial"/>
              <a:sym typeface="Arial"/>
            </a:endParaRPr>
          </a:p>
        </p:txBody>
      </p:sp>
      <p:sp>
        <p:nvSpPr>
          <p:cNvPr id="430" name="Google Shape;430;p2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
        <p:nvSpPr>
          <p:cNvPr id="431" name="Google Shape;431;p29"/>
          <p:cNvSpPr txBox="1"/>
          <p:nvPr/>
        </p:nvSpPr>
        <p:spPr>
          <a:xfrm>
            <a:off x="5373687" y="1471612"/>
            <a:ext cx="3502025" cy="13239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Sử dụng </a:t>
            </a:r>
            <a:r>
              <a:rPr b="1" i="0" lang="en-US" sz="2000" u="none">
                <a:solidFill>
                  <a:srgbClr val="FF0000"/>
                </a:solidFill>
                <a:latin typeface="Arial"/>
                <a:ea typeface="Arial"/>
                <a:cs typeface="Arial"/>
                <a:sym typeface="Arial"/>
              </a:rPr>
              <a:t>“““ nội dung chú thích ”””</a:t>
            </a:r>
            <a:r>
              <a:rPr b="1" i="0" lang="en-US" sz="2000" u="none">
                <a:solidFill>
                  <a:srgbClr val="333399"/>
                </a:solidFill>
                <a:latin typeface="Arial"/>
                <a:ea typeface="Arial"/>
                <a:cs typeface="Arial"/>
                <a:sym typeface="Arial"/>
              </a:rPr>
              <a:t> hoặc </a:t>
            </a:r>
            <a:r>
              <a:rPr b="1" i="0" lang="en-US" sz="2000" u="none">
                <a:solidFill>
                  <a:srgbClr val="FF0000"/>
                </a:solidFill>
                <a:latin typeface="Arial"/>
                <a:ea typeface="Arial"/>
                <a:cs typeface="Arial"/>
                <a:sym typeface="Arial"/>
              </a:rPr>
              <a:t>‘‘‘ nội dung chú  thích’’’</a:t>
            </a:r>
            <a:r>
              <a:rPr b="1" i="0" lang="en-US" sz="2000" u="none">
                <a:solidFill>
                  <a:srgbClr val="333399"/>
                </a:solidFill>
                <a:latin typeface="Arial"/>
                <a:ea typeface="Arial"/>
                <a:cs typeface="Arial"/>
                <a:sym typeface="Arial"/>
              </a:rPr>
              <a:t> để ghi chú thích dài trên nhiều dòng</a:t>
            </a:r>
            <a:endParaRPr/>
          </a:p>
        </p:txBody>
      </p:sp>
      <p:sp>
        <p:nvSpPr>
          <p:cNvPr id="432" name="Google Shape;432;p29"/>
          <p:cNvSpPr txBox="1"/>
          <p:nvPr/>
        </p:nvSpPr>
        <p:spPr>
          <a:xfrm>
            <a:off x="5373687" y="3240087"/>
            <a:ext cx="3502025" cy="7080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Sử dụng </a:t>
            </a:r>
            <a:r>
              <a:rPr b="1" i="0" lang="en-US" sz="2000" u="none">
                <a:solidFill>
                  <a:srgbClr val="FF0000"/>
                </a:solidFill>
                <a:latin typeface="Arial"/>
                <a:ea typeface="Arial"/>
                <a:cs typeface="Arial"/>
                <a:sym typeface="Arial"/>
              </a:rPr>
              <a:t># nội dung chú thích</a:t>
            </a:r>
            <a:r>
              <a:rPr b="1" i="0" lang="en-US" sz="2000" u="none">
                <a:solidFill>
                  <a:srgbClr val="333399"/>
                </a:solidFill>
                <a:latin typeface="Arial"/>
                <a:ea typeface="Arial"/>
                <a:cs typeface="Arial"/>
                <a:sym typeface="Arial"/>
              </a:rPr>
              <a:t> để ghi chú thích ngắn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Định danh (identifier)</a:t>
            </a:r>
            <a:endParaRPr/>
          </a:p>
        </p:txBody>
      </p:sp>
      <p:sp>
        <p:nvSpPr>
          <p:cNvPr id="222" name="Google Shape;222;p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520"/>
              <a:buFont typeface="Noto Sans Symbols"/>
              <a:buChar char="❑"/>
            </a:pPr>
            <a:r>
              <a:rPr b="1" i="0" lang="en-US" sz="2800" u="none" cap="none" strike="noStrike">
                <a:solidFill>
                  <a:srgbClr val="333399"/>
                </a:solidFill>
                <a:latin typeface="Arial"/>
                <a:ea typeface="Arial"/>
                <a:cs typeface="Arial"/>
                <a:sym typeface="Arial"/>
              </a:rPr>
              <a:t>Tên được đặt cho biến (variable), phương thức/hàm (function), lớp (class), module và các đối tượng khác</a:t>
            </a:r>
            <a:endParaRPr/>
          </a:p>
          <a:p>
            <a:pPr indent="-342900" lvl="0" marL="342900" marR="0" rtl="0" algn="just">
              <a:lnSpc>
                <a:spcPct val="125000"/>
              </a:lnSpc>
              <a:spcBef>
                <a:spcPts val="1200"/>
              </a:spcBef>
              <a:spcAft>
                <a:spcPts val="0"/>
              </a:spcAft>
              <a:buClr>
                <a:schemeClr val="dk2"/>
              </a:buClr>
              <a:buSzPts val="2520"/>
              <a:buFont typeface="Noto Sans Symbols"/>
              <a:buChar char="❑"/>
            </a:pPr>
            <a:r>
              <a:rPr b="1" i="0" lang="en-US" sz="2800" u="none" cap="none" strike="noStrike">
                <a:solidFill>
                  <a:srgbClr val="333399"/>
                </a:solidFill>
                <a:latin typeface="Arial"/>
                <a:ea typeface="Arial"/>
                <a:cs typeface="Arial"/>
                <a:sym typeface="Arial"/>
              </a:rPr>
              <a:t>Việc đặt tên được gọi là định danh (Identifier)</a:t>
            </a:r>
            <a:endParaRPr/>
          </a:p>
          <a:p>
            <a:pPr indent="-342900" lvl="0" marL="342900" marR="0" rtl="0" algn="just">
              <a:lnSpc>
                <a:spcPct val="125000"/>
              </a:lnSpc>
              <a:spcBef>
                <a:spcPts val="1200"/>
              </a:spcBef>
              <a:spcAft>
                <a:spcPts val="0"/>
              </a:spcAft>
              <a:buClr>
                <a:schemeClr val="dk2"/>
              </a:buClr>
              <a:buSzPts val="2520"/>
              <a:buFont typeface="Noto Sans Symbols"/>
              <a:buChar char="❑"/>
            </a:pPr>
            <a:r>
              <a:rPr b="1" i="0" lang="en-US" sz="2800" u="none" cap="none" strike="noStrike">
                <a:solidFill>
                  <a:srgbClr val="333399"/>
                </a:solidFill>
                <a:latin typeface="Arial"/>
                <a:ea typeface="Arial"/>
                <a:cs typeface="Arial"/>
                <a:sym typeface="Arial"/>
              </a:rPr>
              <a:t>Identifier bắt đầu bằng các ký tự A-Z, a-z hoặc _, tiếp đó là các ký tự chữ, ký tự số 0-9</a:t>
            </a:r>
            <a:endParaRPr/>
          </a:p>
          <a:p>
            <a:pPr indent="-342900" lvl="0" marL="342900" marR="0" rtl="0" algn="just">
              <a:lnSpc>
                <a:spcPct val="125000"/>
              </a:lnSpc>
              <a:spcBef>
                <a:spcPts val="1200"/>
              </a:spcBef>
              <a:spcAft>
                <a:spcPts val="0"/>
              </a:spcAft>
              <a:buClr>
                <a:schemeClr val="dk2"/>
              </a:buClr>
              <a:buSzPts val="2520"/>
              <a:buFont typeface="Noto Sans Symbols"/>
              <a:buChar char="❑"/>
            </a:pPr>
            <a:r>
              <a:rPr b="1" i="0" lang="en-US" sz="2800" u="none" cap="none" strike="noStrike">
                <a:solidFill>
                  <a:srgbClr val="333399"/>
                </a:solidFill>
                <a:latin typeface="Arial"/>
                <a:ea typeface="Arial"/>
                <a:cs typeface="Arial"/>
                <a:sym typeface="Arial"/>
              </a:rPr>
              <a:t>Identifier có phân biệt chữ hoa chữ thường</a:t>
            </a:r>
            <a:endParaRPr/>
          </a:p>
        </p:txBody>
      </p:sp>
      <p:sp>
        <p:nvSpPr>
          <p:cNvPr id="223" name="Google Shape;223;p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0"/>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danh (Identifier)</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Các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Chuyển đổi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Chú thích trong Python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Nhập xuất dữ liệu trên shell</a:t>
            </a:r>
            <a:endParaRPr/>
          </a:p>
        </p:txBody>
      </p:sp>
      <p:sp>
        <p:nvSpPr>
          <p:cNvPr id="439" name="Google Shape;439;p3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440" name="Google Shape;440;p3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Nhập xuất dữ liệu trên shell</a:t>
            </a:r>
            <a:endParaRPr/>
          </a:p>
        </p:txBody>
      </p:sp>
      <p:sp>
        <p:nvSpPr>
          <p:cNvPr id="446" name="Google Shape;446;p3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Ứng dụng trên shell (console)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Là ứng dụng nhập xuất ở chế độ văn bản tương tự như màn hình Console của hệ điều hành MS-DOS. </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Các ứng dụng kiểu shell thường được dùng để minh họa các ví dụ cơ bản liên quan đến cú pháp ngôn ngữ, các thuật toán, và các chương trình ứng dụng không cần thiết đến giao diện người dùng đồ họa.</a:t>
            </a:r>
            <a:endParaRPr/>
          </a:p>
        </p:txBody>
      </p:sp>
      <p:sp>
        <p:nvSpPr>
          <p:cNvPr id="447" name="Google Shape;447;p3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Nhập xuất dữ liệu trên shell</a:t>
            </a:r>
            <a:endParaRPr/>
          </a:p>
        </p:txBody>
      </p:sp>
      <p:sp>
        <p:nvSpPr>
          <p:cNvPr id="453" name="Google Shape;453;p32"/>
          <p:cNvSpPr txBox="1"/>
          <p:nvPr>
            <p:ph idx="1" type="body"/>
          </p:nvPr>
        </p:nvSpPr>
        <p:spPr>
          <a:xfrm>
            <a:off x="468312" y="1196975"/>
            <a:ext cx="81359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Nhập dữ liệu</a:t>
            </a:r>
            <a:endParaRPr/>
          </a:p>
          <a:p>
            <a:pPr indent="-234950" lvl="1" marL="692150" marR="0" rtl="0" algn="l">
              <a:lnSpc>
                <a:spcPct val="100000"/>
              </a:lnSpc>
              <a:spcBef>
                <a:spcPts val="6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Sử dụng phương thức: </a:t>
            </a:r>
            <a:r>
              <a:rPr b="0" i="0" lang="en-US" sz="2800" u="none" cap="none" strike="noStrike">
                <a:solidFill>
                  <a:srgbClr val="FF0000"/>
                </a:solidFill>
                <a:latin typeface="Arial"/>
                <a:ea typeface="Arial"/>
                <a:cs typeface="Arial"/>
                <a:sym typeface="Arial"/>
              </a:rPr>
              <a:t>input</a:t>
            </a:r>
            <a:r>
              <a:rPr b="0" i="0" lang="en-US" sz="2800" u="none" cap="none" strike="noStrike">
                <a:solidFill>
                  <a:srgbClr val="333399"/>
                </a:solidFill>
                <a:latin typeface="Arial"/>
                <a:ea typeface="Arial"/>
                <a:cs typeface="Arial"/>
                <a:sym typeface="Arial"/>
              </a:rPr>
              <a:t>(prompt)</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454" name="Google Shape;454;p3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455" name="Google Shape;455;p32"/>
          <p:cNvPicPr preferRelativeResize="0"/>
          <p:nvPr/>
        </p:nvPicPr>
        <p:blipFill rotWithShape="1">
          <a:blip r:embed="rId4">
            <a:alphaModFix/>
          </a:blip>
          <a:srcRect b="0" l="0" r="0" t="0"/>
          <a:stretch/>
        </p:blipFill>
        <p:spPr>
          <a:xfrm>
            <a:off x="1187450" y="2290762"/>
            <a:ext cx="5843587" cy="1714500"/>
          </a:xfrm>
          <a:prstGeom prst="rect">
            <a:avLst/>
          </a:prstGeom>
          <a:noFill/>
          <a:ln>
            <a:noFill/>
          </a:ln>
        </p:spPr>
      </p:pic>
      <p:pic>
        <p:nvPicPr>
          <p:cNvPr id="456" name="Google Shape;456;p32"/>
          <p:cNvPicPr preferRelativeResize="0"/>
          <p:nvPr/>
        </p:nvPicPr>
        <p:blipFill rotWithShape="1">
          <a:blip r:embed="rId5">
            <a:alphaModFix/>
          </a:blip>
          <a:srcRect b="0" l="0" r="0" t="0"/>
          <a:stretch/>
        </p:blipFill>
        <p:spPr>
          <a:xfrm>
            <a:off x="758825" y="4197350"/>
            <a:ext cx="3505200" cy="885825"/>
          </a:xfrm>
          <a:prstGeom prst="rect">
            <a:avLst/>
          </a:prstGeom>
          <a:noFill/>
          <a:ln cap="flat" cmpd="sng" w="9525">
            <a:solidFill>
              <a:schemeClr val="accent1"/>
            </a:solidFill>
            <a:prstDash val="solid"/>
            <a:miter lim="800000"/>
            <a:headEnd len="sm" w="sm" type="none"/>
            <a:tailEnd len="sm" w="sm" type="none"/>
          </a:ln>
        </p:spPr>
      </p:pic>
      <p:sp>
        <p:nvSpPr>
          <p:cNvPr id="457" name="Google Shape;457;p32"/>
          <p:cNvSpPr/>
          <p:nvPr/>
        </p:nvSpPr>
        <p:spPr>
          <a:xfrm>
            <a:off x="469900" y="5105400"/>
            <a:ext cx="865187" cy="409575"/>
          </a:xfrm>
          <a:prstGeom prst="wedgeEllipseCallout">
            <a:avLst>
              <a:gd fmla="val 16179" name="adj1"/>
              <a:gd fmla="val -6837" name="adj2"/>
            </a:avLst>
          </a:prstGeom>
          <a:noFill/>
          <a:ln cap="flat" cmpd="sng" w="15875">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Lỗi</a:t>
            </a:r>
            <a:endParaRPr/>
          </a:p>
        </p:txBody>
      </p:sp>
      <p:sp>
        <p:nvSpPr>
          <p:cNvPr id="458" name="Google Shape;458;p32"/>
          <p:cNvSpPr txBox="1"/>
          <p:nvPr/>
        </p:nvSpPr>
        <p:spPr>
          <a:xfrm>
            <a:off x="1349375" y="5241925"/>
            <a:ext cx="293528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Lỗi là do biến toan, </a:t>
            </a:r>
            <a:endParaRPr/>
          </a:p>
          <a:p>
            <a:pPr indent="0" lvl="0" marL="0" marR="0" rtl="0" algn="l">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biến van có kiểu chuỗi</a:t>
            </a:r>
            <a:endParaRPr/>
          </a:p>
        </p:txBody>
      </p:sp>
      <p:pic>
        <p:nvPicPr>
          <p:cNvPr id="459" name="Google Shape;459;p32"/>
          <p:cNvPicPr preferRelativeResize="0"/>
          <p:nvPr/>
        </p:nvPicPr>
        <p:blipFill rotWithShape="1">
          <a:blip r:embed="rId6">
            <a:alphaModFix/>
          </a:blip>
          <a:srcRect b="0" l="0" r="0" t="0"/>
          <a:stretch/>
        </p:blipFill>
        <p:spPr>
          <a:xfrm>
            <a:off x="4845050" y="4513262"/>
            <a:ext cx="4238625" cy="800100"/>
          </a:xfrm>
          <a:prstGeom prst="rect">
            <a:avLst/>
          </a:prstGeom>
          <a:noFill/>
          <a:ln cap="flat" cmpd="sng" w="9525">
            <a:solidFill>
              <a:schemeClr val="accent1"/>
            </a:solidFill>
            <a:prstDash val="solid"/>
            <a:miter lim="800000"/>
            <a:headEnd len="sm" w="sm" type="none"/>
            <a:tailEnd len="sm" w="sm" type="none"/>
          </a:ln>
        </p:spPr>
      </p:pic>
      <p:sp>
        <p:nvSpPr>
          <p:cNvPr id="460" name="Google Shape;460;p32"/>
          <p:cNvSpPr txBox="1"/>
          <p:nvPr/>
        </p:nvSpPr>
        <p:spPr>
          <a:xfrm>
            <a:off x="5508625" y="5432425"/>
            <a:ext cx="318928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biến toan, </a:t>
            </a:r>
            <a:endParaRPr/>
          </a:p>
          <a:p>
            <a:pPr indent="0" lvl="0" marL="0" marR="0" rtl="0" algn="l">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biến van có kiểu số thực</a:t>
            </a:r>
            <a:endParaRPr/>
          </a:p>
        </p:txBody>
      </p:sp>
      <p:sp>
        <p:nvSpPr>
          <p:cNvPr id="461" name="Google Shape;461;p32"/>
          <p:cNvSpPr/>
          <p:nvPr/>
        </p:nvSpPr>
        <p:spPr>
          <a:xfrm>
            <a:off x="5267325" y="1176337"/>
            <a:ext cx="3527425" cy="500062"/>
          </a:xfrm>
          <a:prstGeom prst="wedgeEllipseCallout">
            <a:avLst>
              <a:gd fmla="val 2884" name="adj1"/>
              <a:gd fmla="val 29510" name="adj2"/>
            </a:avLst>
          </a:prstGeom>
          <a:noFill/>
          <a:ln cap="flat" cmpd="sng" w="15875">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Trả về </a:t>
            </a:r>
            <a:r>
              <a:rPr b="1" i="0" lang="en-US" sz="2000" u="sng">
                <a:solidFill>
                  <a:srgbClr val="0000FF"/>
                </a:solidFill>
                <a:latin typeface="Arial"/>
                <a:ea typeface="Arial"/>
                <a:cs typeface="Arial"/>
                <a:sym typeface="Arial"/>
              </a:rPr>
              <a:t>chuỗi nhập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Nhập xuất dữ liệu trên shell</a:t>
            </a:r>
            <a:endParaRPr/>
          </a:p>
        </p:txBody>
      </p:sp>
      <p:sp>
        <p:nvSpPr>
          <p:cNvPr id="467" name="Google Shape;467;p33"/>
          <p:cNvSpPr txBox="1"/>
          <p:nvPr>
            <p:ph idx="1" type="body"/>
          </p:nvPr>
        </p:nvSpPr>
        <p:spPr>
          <a:xfrm>
            <a:off x="468312" y="1196975"/>
            <a:ext cx="81359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Nhập dữ liệu</a:t>
            </a:r>
            <a:endParaRPr/>
          </a:p>
          <a:p>
            <a:pPr indent="-234950" lvl="1" marL="692150" marR="0" rtl="0" algn="l">
              <a:lnSpc>
                <a:spcPct val="100000"/>
              </a:lnSpc>
              <a:spcBef>
                <a:spcPts val="6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Sử dụng phương thức kết hợp: </a:t>
            </a:r>
            <a:r>
              <a:rPr b="0" i="0" lang="en-US" sz="2800" u="none" cap="none" strike="noStrike">
                <a:solidFill>
                  <a:srgbClr val="FF0000"/>
                </a:solidFill>
                <a:latin typeface="Arial"/>
                <a:ea typeface="Arial"/>
                <a:cs typeface="Arial"/>
                <a:sym typeface="Arial"/>
              </a:rPr>
              <a:t>eval</a:t>
            </a:r>
            <a:r>
              <a:rPr b="0" i="0" lang="en-US" sz="2800" u="none" cap="none" strike="noStrike">
                <a:solidFill>
                  <a:srgbClr val="333399"/>
                </a:solidFill>
                <a:latin typeface="Arial"/>
                <a:ea typeface="Arial"/>
                <a:cs typeface="Arial"/>
                <a:sym typeface="Arial"/>
              </a:rPr>
              <a:t>(</a:t>
            </a:r>
            <a:r>
              <a:rPr b="0" i="0" lang="en-US" sz="2800" u="none" cap="none" strike="noStrike">
                <a:solidFill>
                  <a:srgbClr val="FF0000"/>
                </a:solidFill>
                <a:latin typeface="Arial"/>
                <a:ea typeface="Arial"/>
                <a:cs typeface="Arial"/>
                <a:sym typeface="Arial"/>
              </a:rPr>
              <a:t>input</a:t>
            </a:r>
            <a:r>
              <a:rPr b="0" i="0" lang="en-US" sz="2800" u="none" cap="none" strike="noStrike">
                <a:solidFill>
                  <a:srgbClr val="333399"/>
                </a:solidFill>
                <a:latin typeface="Arial"/>
                <a:ea typeface="Arial"/>
                <a:cs typeface="Arial"/>
                <a:sym typeface="Arial"/>
              </a:rPr>
              <a:t>(prompt))</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468" name="Google Shape;468;p3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469" name="Google Shape;469;p33"/>
          <p:cNvPicPr preferRelativeResize="0"/>
          <p:nvPr/>
        </p:nvPicPr>
        <p:blipFill rotWithShape="1">
          <a:blip r:embed="rId3">
            <a:alphaModFix/>
          </a:blip>
          <a:srcRect b="0" l="0" r="0" t="0"/>
          <a:stretch/>
        </p:blipFill>
        <p:spPr>
          <a:xfrm>
            <a:off x="1258887" y="3141662"/>
            <a:ext cx="6864350" cy="1800225"/>
          </a:xfrm>
          <a:prstGeom prst="rect">
            <a:avLst/>
          </a:prstGeom>
          <a:noFill/>
          <a:ln>
            <a:noFill/>
          </a:ln>
        </p:spPr>
      </p:pic>
      <p:pic>
        <p:nvPicPr>
          <p:cNvPr id="470" name="Google Shape;470;p33"/>
          <p:cNvPicPr preferRelativeResize="0"/>
          <p:nvPr/>
        </p:nvPicPr>
        <p:blipFill rotWithShape="1">
          <a:blip r:embed="rId4">
            <a:alphaModFix/>
          </a:blip>
          <a:srcRect b="0" l="0" r="0" t="0"/>
          <a:stretch/>
        </p:blipFill>
        <p:spPr>
          <a:xfrm>
            <a:off x="4284662" y="5029200"/>
            <a:ext cx="4057650" cy="847725"/>
          </a:xfrm>
          <a:prstGeom prst="rect">
            <a:avLst/>
          </a:prstGeom>
          <a:noFill/>
          <a:ln cap="flat" cmpd="sng" w="9525">
            <a:solidFill>
              <a:schemeClr val="accent1"/>
            </a:solidFill>
            <a:prstDash val="solid"/>
            <a:miter lim="800000"/>
            <a:headEnd len="sm" w="sm" type="none"/>
            <a:tailEnd len="sm" w="sm" type="none"/>
          </a:ln>
        </p:spPr>
      </p:pic>
      <p:sp>
        <p:nvSpPr>
          <p:cNvPr id="471" name="Google Shape;471;p33"/>
          <p:cNvSpPr/>
          <p:nvPr/>
        </p:nvSpPr>
        <p:spPr>
          <a:xfrm>
            <a:off x="4741862" y="4005262"/>
            <a:ext cx="4171950" cy="808037"/>
          </a:xfrm>
          <a:prstGeom prst="wedgeEllipseCallout">
            <a:avLst>
              <a:gd fmla="val 4022" name="adj1"/>
              <a:gd fmla="val 27569" name="adj2"/>
            </a:avLst>
          </a:prstGeom>
          <a:noFill/>
          <a:ln cap="flat" cmpd="sng" w="15875">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Nếu nhập chuỗi số thì đổi thành số</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4"/>
          <p:cNvSpPr txBox="1"/>
          <p:nvPr>
            <p:ph idx="1" type="body"/>
          </p:nvPr>
        </p:nvSpPr>
        <p:spPr>
          <a:xfrm>
            <a:off x="463550"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Xuất dữ liệu</a:t>
            </a:r>
            <a:endParaRPr/>
          </a:p>
          <a:p>
            <a:pPr indent="-234950" lvl="1" marL="692150" marR="0" rtl="0" algn="l">
              <a:lnSpc>
                <a:spcPct val="100000"/>
              </a:lnSpc>
              <a:spcBef>
                <a:spcPts val="6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Python cung cấp phương thức </a:t>
            </a:r>
            <a:r>
              <a:rPr b="0" i="0" lang="en-US" sz="2800" u="none" cap="none" strike="noStrike">
                <a:solidFill>
                  <a:srgbClr val="FF0000"/>
                </a:solidFill>
                <a:latin typeface="Arial"/>
                <a:ea typeface="Arial"/>
                <a:cs typeface="Arial"/>
                <a:sym typeface="Arial"/>
              </a:rPr>
              <a:t>print(…) </a:t>
            </a:r>
            <a:r>
              <a:rPr b="0" i="0" lang="en-US" sz="2800" u="none" cap="none" strike="noStrike">
                <a:solidFill>
                  <a:srgbClr val="333399"/>
                </a:solidFill>
                <a:latin typeface="Arial"/>
                <a:ea typeface="Arial"/>
                <a:cs typeface="Arial"/>
                <a:sym typeface="Arial"/>
              </a:rPr>
              <a:t>để xuất dữ liệu </a:t>
            </a:r>
            <a:endParaRPr/>
          </a:p>
        </p:txBody>
      </p:sp>
      <p:sp>
        <p:nvSpPr>
          <p:cNvPr id="477" name="Google Shape;477;p3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Nhập xuất dữ liệu trên console</a:t>
            </a:r>
            <a:endParaRPr/>
          </a:p>
        </p:txBody>
      </p:sp>
      <p:sp>
        <p:nvSpPr>
          <p:cNvPr id="478" name="Google Shape;478;p3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479" name="Google Shape;479;p34"/>
          <p:cNvPicPr preferRelativeResize="0"/>
          <p:nvPr/>
        </p:nvPicPr>
        <p:blipFill rotWithShape="1">
          <a:blip r:embed="rId3">
            <a:alphaModFix/>
          </a:blip>
          <a:srcRect b="0" l="0" r="0" t="0"/>
          <a:stretch/>
        </p:blipFill>
        <p:spPr>
          <a:xfrm>
            <a:off x="1400175" y="2755900"/>
            <a:ext cx="6343650" cy="1609725"/>
          </a:xfrm>
          <a:prstGeom prst="rect">
            <a:avLst/>
          </a:prstGeom>
          <a:noFill/>
          <a:ln>
            <a:noFill/>
          </a:ln>
        </p:spPr>
      </p:pic>
      <p:pic>
        <p:nvPicPr>
          <p:cNvPr id="480" name="Google Shape;480;p34"/>
          <p:cNvPicPr preferRelativeResize="0"/>
          <p:nvPr/>
        </p:nvPicPr>
        <p:blipFill rotWithShape="1">
          <a:blip r:embed="rId4">
            <a:alphaModFix/>
          </a:blip>
          <a:srcRect b="0" l="0" r="0" t="0"/>
          <a:stretch/>
        </p:blipFill>
        <p:spPr>
          <a:xfrm>
            <a:off x="2605087" y="4552950"/>
            <a:ext cx="3933825" cy="676275"/>
          </a:xfrm>
          <a:prstGeom prst="rect">
            <a:avLst/>
          </a:prstGeom>
          <a:noFill/>
          <a:ln cap="flat" cmpd="sng" w="9525">
            <a:solidFill>
              <a:schemeClr val="accent1"/>
            </a:solidFill>
            <a:prstDash val="solid"/>
            <a:miter lim="800000"/>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5"/>
          <p:cNvSpPr txBox="1"/>
          <p:nvPr>
            <p:ph idx="1" type="body"/>
          </p:nvPr>
        </p:nvSpPr>
        <p:spPr>
          <a:xfrm>
            <a:off x="463550"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Xuất dữ liệu</a:t>
            </a:r>
            <a:endParaRPr/>
          </a:p>
          <a:p>
            <a:pPr indent="-234950" lvl="1" marL="692150" marR="0" rtl="0" algn="l">
              <a:lnSpc>
                <a:spcPct val="100000"/>
              </a:lnSpc>
              <a:spcBef>
                <a:spcPts val="6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Python cung cấp phương thức </a:t>
            </a:r>
            <a:r>
              <a:rPr b="0" i="0" lang="en-US" sz="2800" u="none" cap="none" strike="noStrike">
                <a:solidFill>
                  <a:srgbClr val="FF0000"/>
                </a:solidFill>
                <a:latin typeface="Arial"/>
                <a:ea typeface="Arial"/>
                <a:cs typeface="Arial"/>
                <a:sym typeface="Arial"/>
              </a:rPr>
              <a:t>print(…) </a:t>
            </a:r>
            <a:r>
              <a:rPr b="0" i="0" lang="en-US" sz="2800" u="none" cap="none" strike="noStrike">
                <a:solidFill>
                  <a:srgbClr val="333399"/>
                </a:solidFill>
                <a:latin typeface="Arial"/>
                <a:ea typeface="Arial"/>
                <a:cs typeface="Arial"/>
                <a:sym typeface="Arial"/>
              </a:rPr>
              <a:t>để xuất dữ liệu </a:t>
            </a:r>
            <a:endParaRPr/>
          </a:p>
        </p:txBody>
      </p:sp>
      <p:sp>
        <p:nvSpPr>
          <p:cNvPr id="486" name="Google Shape;486;p3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Nhập xuất dữ liệu trên console</a:t>
            </a:r>
            <a:endParaRPr/>
          </a:p>
        </p:txBody>
      </p:sp>
      <p:sp>
        <p:nvSpPr>
          <p:cNvPr id="487" name="Google Shape;487;p3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488" name="Google Shape;488;p35"/>
          <p:cNvPicPr preferRelativeResize="0"/>
          <p:nvPr/>
        </p:nvPicPr>
        <p:blipFill rotWithShape="1">
          <a:blip r:embed="rId3">
            <a:alphaModFix/>
          </a:blip>
          <a:srcRect b="0" l="0" r="0" t="0"/>
          <a:stretch/>
        </p:blipFill>
        <p:spPr>
          <a:xfrm>
            <a:off x="1257300" y="2719387"/>
            <a:ext cx="6629400" cy="3733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Nhập xuất dữ liệu trên console</a:t>
            </a:r>
            <a:endParaRPr/>
          </a:p>
        </p:txBody>
      </p:sp>
      <p:sp>
        <p:nvSpPr>
          <p:cNvPr id="494" name="Google Shape;494;p3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00000"/>
              </a:lnSpc>
              <a:spcBef>
                <a:spcPts val="0"/>
              </a:spcBef>
              <a:spcAft>
                <a:spcPts val="0"/>
              </a:spcAft>
              <a:buClr>
                <a:schemeClr val="dk2"/>
              </a:buClr>
              <a:buSzPts val="2520"/>
              <a:buFont typeface="Noto Sans Symbols"/>
              <a:buChar char="❑"/>
            </a:pPr>
            <a:r>
              <a:rPr b="1" i="0" lang="en-US" sz="2800" u="none">
                <a:solidFill>
                  <a:srgbClr val="333399"/>
                </a:solidFill>
                <a:latin typeface="Arial"/>
                <a:ea typeface="Arial"/>
                <a:cs typeface="Arial"/>
                <a:sym typeface="Arial"/>
              </a:rPr>
              <a:t>Ví dụ: Viết chương trình cho phép người dùng nhập vào 2 số, tính và in ra tổng/hiệu/tích/thương của 2 số đã nhập</a:t>
            </a:r>
            <a:endParaRPr/>
          </a:p>
        </p:txBody>
      </p:sp>
      <p:sp>
        <p:nvSpPr>
          <p:cNvPr id="495" name="Google Shape;495;p3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496" name="Google Shape;496;p36"/>
          <p:cNvPicPr preferRelativeResize="0"/>
          <p:nvPr/>
        </p:nvPicPr>
        <p:blipFill rotWithShape="1">
          <a:blip r:embed="rId3">
            <a:alphaModFix/>
          </a:blip>
          <a:srcRect b="0" l="0" r="0" t="0"/>
          <a:stretch/>
        </p:blipFill>
        <p:spPr>
          <a:xfrm>
            <a:off x="468312" y="2997200"/>
            <a:ext cx="8364537" cy="25923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spcBef>
                <a:spcPts val="0"/>
              </a:spcBef>
              <a:spcAft>
                <a:spcPts val="0"/>
              </a:spcAft>
              <a:buNone/>
            </a:pPr>
            <a:r>
              <a:t/>
            </a:r>
            <a:endParaRPr b="1" sz="2800">
              <a:solidFill>
                <a:srgbClr val="0000FF"/>
              </a:solidFill>
              <a:latin typeface="Arial"/>
              <a:ea typeface="Arial"/>
              <a:cs typeface="Arial"/>
              <a:sym typeface="Arial"/>
            </a:endParaRPr>
          </a:p>
        </p:txBody>
      </p:sp>
      <p:sp>
        <p:nvSpPr>
          <p:cNvPr id="502" name="Google Shape;502;p3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503" name="Google Shape;503;p37"/>
          <p:cNvPicPr preferRelativeResize="0"/>
          <p:nvPr>
            <p:ph idx="1" type="body"/>
          </p:nvPr>
        </p:nvPicPr>
        <p:blipFill rotWithShape="1">
          <a:blip r:embed="rId3">
            <a:alphaModFix/>
          </a:blip>
          <a:srcRect b="0" l="0" r="0" t="0"/>
          <a:stretch/>
        </p:blipFill>
        <p:spPr>
          <a:xfrm>
            <a:off x="2763837" y="1196975"/>
            <a:ext cx="3040062" cy="5184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Định danh (identifier)</a:t>
            </a:r>
            <a:endParaRPr/>
          </a:p>
        </p:txBody>
      </p:sp>
      <p:sp>
        <p:nvSpPr>
          <p:cNvPr id="229" name="Google Shape;229;p4"/>
          <p:cNvSpPr txBox="1"/>
          <p:nvPr>
            <p:ph idx="1" type="body"/>
          </p:nvPr>
        </p:nvSpPr>
        <p:spPr>
          <a:xfrm>
            <a:off x="469900" y="1052512"/>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just">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đặt tên</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X</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x</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Spam</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spam</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spAm</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total_of_eggs</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Total_Of_Eggs</a:t>
            </a:r>
            <a:endParaRPr/>
          </a:p>
          <a:p>
            <a:pPr indent="-342900" lvl="0" marL="342900" marR="0" rtl="0" algn="just">
              <a:lnSpc>
                <a:spcPct val="125000"/>
              </a:lnSpc>
              <a:spcBef>
                <a:spcPts val="0"/>
              </a:spcBef>
              <a:spcAft>
                <a:spcPts val="0"/>
              </a:spcAft>
              <a:buClr>
                <a:schemeClr val="dk2"/>
              </a:buClr>
              <a:buSzPts val="2520"/>
              <a:buFont typeface="Noto Sans Symbols"/>
              <a:buChar char="❑"/>
            </a:pPr>
            <a:r>
              <a:rPr b="1" i="0" lang="en-US" sz="2800" u="none" cap="none" strike="noStrike">
                <a:solidFill>
                  <a:srgbClr val="333399"/>
                </a:solidFill>
                <a:latin typeface="Arial"/>
                <a:ea typeface="Arial"/>
                <a:cs typeface="Arial"/>
                <a:sym typeface="Arial"/>
              </a:rPr>
              <a:t>Khi đặt tên, Python không sử dụng các ký tự dấu câu như @, #, $, %...</a:t>
            </a:r>
            <a:endParaRPr/>
          </a:p>
        </p:txBody>
      </p:sp>
      <p:sp>
        <p:nvSpPr>
          <p:cNvPr id="230" name="Google Shape;230;p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Định danh (identifier)</a:t>
            </a:r>
            <a:endParaRPr/>
          </a:p>
        </p:txBody>
      </p:sp>
      <p:sp>
        <p:nvSpPr>
          <p:cNvPr id="236" name="Google Shape;236;p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cap="none" strike="noStrike">
                <a:solidFill>
                  <a:srgbClr val="333399"/>
                </a:solidFill>
                <a:latin typeface="Arial"/>
                <a:ea typeface="Arial"/>
                <a:cs typeface="Arial"/>
                <a:sym typeface="Arial"/>
              </a:rPr>
              <a:t>Một số quy tắc identifier</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Tên class bắt đầu bằng chữ hoa. Tất cả các identifier khác bắt đầu bằng chữ thường</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Tên function viết thường, các từ nối với nhau bằng dấu _</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Không sử dụng các từ khóa (keyword) trong Python khi đặt tên cho bất cứ identifier nào</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237" name="Google Shape;237;p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Định danh (identifier)</a:t>
            </a:r>
            <a:endParaRPr/>
          </a:p>
        </p:txBody>
      </p:sp>
      <p:sp>
        <p:nvSpPr>
          <p:cNvPr id="243" name="Google Shape;243;p6"/>
          <p:cNvSpPr txBox="1"/>
          <p:nvPr>
            <p:ph idx="1" type="body"/>
          </p:nvPr>
        </p:nvSpPr>
        <p:spPr>
          <a:xfrm>
            <a:off x="469887" y="1196975"/>
            <a:ext cx="7920000" cy="5184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Keyword </a:t>
            </a:r>
            <a:endParaRPr/>
          </a:p>
          <a:p>
            <a:pPr indent="-160020" lvl="0" marL="342900" marR="0" rtl="0" algn="l">
              <a:lnSpc>
                <a:spcPct val="125000"/>
              </a:lnSpc>
              <a:spcBef>
                <a:spcPts val="4000"/>
              </a:spcBef>
              <a:spcAft>
                <a:spcPts val="0"/>
              </a:spcAft>
              <a:buClr>
                <a:schemeClr val="dk2"/>
              </a:buClr>
              <a:buSzPts val="2880"/>
              <a:buFont typeface="Noto Sans Symbols"/>
              <a:buNone/>
            </a:pPr>
            <a:r>
              <a:t/>
            </a:r>
            <a:endParaRPr b="1" i="0" sz="3200" u="none">
              <a:solidFill>
                <a:srgbClr val="333399"/>
              </a:solidFill>
              <a:latin typeface="Arial"/>
              <a:ea typeface="Arial"/>
              <a:cs typeface="Arial"/>
              <a:sym typeface="Arial"/>
            </a:endParaRPr>
          </a:p>
        </p:txBody>
      </p:sp>
      <p:sp>
        <p:nvSpPr>
          <p:cNvPr id="244" name="Google Shape;244;p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graphicFrame>
        <p:nvGraphicFramePr>
          <p:cNvPr id="245" name="Google Shape;245;p6"/>
          <p:cNvGraphicFramePr/>
          <p:nvPr/>
        </p:nvGraphicFramePr>
        <p:xfrm>
          <a:off x="1408112" y="1916112"/>
          <a:ext cx="3000000" cy="3000000"/>
        </p:xfrm>
        <a:graphic>
          <a:graphicData uri="http://schemas.openxmlformats.org/drawingml/2006/table">
            <a:tbl>
              <a:tblPr>
                <a:noFill/>
                <a:tableStyleId>{8FF7DA34-77B5-413A-8259-8C2A90266BDF}</a:tableStyleId>
              </a:tblPr>
              <a:tblGrid>
                <a:gridCol w="1917700"/>
                <a:gridCol w="1917700"/>
                <a:gridCol w="1917700"/>
              </a:tblGrid>
              <a:tr h="427025">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and</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exec</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not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assert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finally</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5450">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break</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for</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pass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class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from</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print</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continue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global</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raise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def</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if</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return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del</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import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try</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5450">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elif</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while</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else</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with</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except</a:t>
                      </a:r>
                      <a:endParaRPr b="1"/>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lambda</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yield</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7"/>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danh (Identifier)</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Biến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Các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Chuyển đổi kiểu dữ liệu</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Chú thích trong Python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Nhập xuất dữ liệu trên shell</a:t>
            </a:r>
            <a:endParaRPr/>
          </a:p>
        </p:txBody>
      </p:sp>
      <p:sp>
        <p:nvSpPr>
          <p:cNvPr id="252" name="Google Shape;252;p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253" name="Google Shape;253;p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Biến</a:t>
            </a:r>
            <a:endParaRPr/>
          </a:p>
        </p:txBody>
      </p:sp>
      <p:sp>
        <p:nvSpPr>
          <p:cNvPr id="259" name="Google Shape;259;p8"/>
          <p:cNvSpPr txBox="1"/>
          <p:nvPr>
            <p:ph idx="1" type="body"/>
          </p:nvPr>
        </p:nvSpPr>
        <p:spPr>
          <a:xfrm>
            <a:off x="457200" y="1447800"/>
            <a:ext cx="8229600" cy="3049587"/>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90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Khái niệm biến</a:t>
            </a:r>
            <a:endParaRPr/>
          </a:p>
          <a:p>
            <a:pPr indent="-234950" lvl="1" marL="692150" marR="0" rtl="0" algn="just">
              <a:lnSpc>
                <a:spcPct val="90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Là một đơn vị lưu trữ trên bộ nhớ của máy tính, lưu trữ các giá trị có thể được dùng để tính toán xử lý</a:t>
            </a:r>
            <a:endParaRPr/>
          </a:p>
          <a:p>
            <a:pPr indent="-234950" lvl="1" marL="692150" marR="0" rtl="0" algn="just">
              <a:lnSpc>
                <a:spcPct val="90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Biến có thể lưu trữ dữ liệu dạng chuỗi, dạng số, …</a:t>
            </a:r>
            <a:endParaRPr/>
          </a:p>
          <a:p>
            <a:pPr indent="-234950" lvl="1" marL="692150" marR="0" rtl="0" algn="just">
              <a:lnSpc>
                <a:spcPct val="90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Bằng cách gán các kiểu dữ liệu khác nhau cho biến, ta tạo ra các biến kiểu số nguyên, số thập phân, chuỗi…</a:t>
            </a:r>
            <a:endParaRPr/>
          </a:p>
          <a:p>
            <a:pPr indent="-234950" lvl="1" marL="692150" marR="0" rtl="0" algn="just">
              <a:lnSpc>
                <a:spcPct val="90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Cần phải khai báo biến khi sử dụng</a:t>
            </a:r>
            <a:endParaRPr/>
          </a:p>
          <a:p>
            <a:pPr indent="-234950" lvl="1" marL="692150" marR="0" rtl="0" algn="just">
              <a:lnSpc>
                <a:spcPct val="90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Cú pháp: </a:t>
            </a:r>
            <a:r>
              <a:rPr b="0" i="0" lang="en-US" sz="2400" u="none" cap="none" strike="noStrike">
                <a:solidFill>
                  <a:srgbClr val="FF0000"/>
                </a:solidFill>
                <a:latin typeface="Arial"/>
                <a:ea typeface="Arial"/>
                <a:cs typeface="Arial"/>
                <a:sym typeface="Arial"/>
              </a:rPr>
              <a:t>tên_biến = &lt;giá_trị&gt;</a:t>
            </a:r>
            <a:endParaRPr/>
          </a:p>
          <a:p>
            <a:pPr indent="-205740" lvl="0" marL="342900" marR="0" rtl="0" algn="l">
              <a:lnSpc>
                <a:spcPct val="125000"/>
              </a:lnSpc>
              <a:spcBef>
                <a:spcPts val="3000"/>
              </a:spcBef>
              <a:spcAft>
                <a:spcPts val="0"/>
              </a:spcAft>
              <a:buClr>
                <a:schemeClr val="dk2"/>
              </a:buClr>
              <a:buSzPts val="2160"/>
              <a:buFont typeface="Noto Sans Symbols"/>
              <a:buNone/>
            </a:pPr>
            <a:r>
              <a:t/>
            </a:r>
            <a:endParaRPr b="0" i="0" sz="2400" u="none" cap="none" strike="noStrike">
              <a:solidFill>
                <a:srgbClr val="FF0000"/>
              </a:solidFill>
              <a:latin typeface="Arial"/>
              <a:ea typeface="Arial"/>
              <a:cs typeface="Arial"/>
              <a:sym typeface="Arial"/>
            </a:endParaRPr>
          </a:p>
        </p:txBody>
      </p:sp>
      <p:sp>
        <p:nvSpPr>
          <p:cNvPr id="260" name="Google Shape;260;p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Biến</a:t>
            </a:r>
            <a:endParaRPr/>
          </a:p>
        </p:txBody>
      </p:sp>
      <p:sp>
        <p:nvSpPr>
          <p:cNvPr id="266" name="Google Shape;266;p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Ví dụ</a:t>
            </a:r>
            <a:endParaRPr/>
          </a:p>
        </p:txBody>
      </p:sp>
      <p:sp>
        <p:nvSpPr>
          <p:cNvPr id="267" name="Google Shape;267;p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268" name="Google Shape;268;p9"/>
          <p:cNvPicPr preferRelativeResize="0"/>
          <p:nvPr/>
        </p:nvPicPr>
        <p:blipFill rotWithShape="1">
          <a:blip r:embed="rId3">
            <a:alphaModFix/>
          </a:blip>
          <a:srcRect b="0" l="0" r="0" t="0"/>
          <a:stretch/>
        </p:blipFill>
        <p:spPr>
          <a:xfrm>
            <a:off x="874712" y="1989137"/>
            <a:ext cx="6721475" cy="36718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2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8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3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0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9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2008-09-10T03:58:39Z</dcterms:created>
  <dc:creator>ktphuong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str>TC010706251033</vt:lpstr>
  </property>
</Properties>
</file>