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3" r:id="rId8"/>
    <p:sldMasterId id="2147483655" r:id="rId9"/>
    <p:sldMasterId id="2147483657" r:id="rId10"/>
    <p:sldMasterId id="2147483659" r:id="rId11"/>
    <p:sldMasterId id="2147483661" r:id="rId12"/>
    <p:sldMasterId id="2147483663" r:id="rId13"/>
    <p:sldMasterId id="2147483665" r:id="rId14"/>
    <p:sldMasterId id="2147483667" r:id="rId15"/>
    <p:sldMasterId id="2147483669" r:id="rId16"/>
    <p:sldMasterId id="2147483671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8" roundtripDataSignature="AMtx7mge98J6+iX1LaGU7Gg3Syb5Nutv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D4B880-7D2A-44B1-A079-76616200CBB4}">
  <a:tblStyle styleId="{A5D4B880-7D2A-44B1-A079-76616200CB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2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1" Type="http://schemas.openxmlformats.org/officeDocument/2006/relationships/theme" Target="theme/theme1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5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4.xml"/><Relationship Id="rId13" Type="http://schemas.openxmlformats.org/officeDocument/2006/relationships/slideMaster" Target="slideMasters/slideMaster9.xml"/><Relationship Id="rId35" Type="http://schemas.openxmlformats.org/officeDocument/2006/relationships/slide" Target="slides/slide17.xml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6.xml"/><Relationship Id="rId15" Type="http://schemas.openxmlformats.org/officeDocument/2006/relationships/slideMaster" Target="slideMasters/slideMaster11.xml"/><Relationship Id="rId37" Type="http://schemas.openxmlformats.org/officeDocument/2006/relationships/slide" Target="slides/slide19.xml"/><Relationship Id="rId14" Type="http://schemas.openxmlformats.org/officeDocument/2006/relationships/slideMaster" Target="slideMasters/slideMaster10.xml"/><Relationship Id="rId36" Type="http://schemas.openxmlformats.org/officeDocument/2006/relationships/slide" Target="slides/slide18.xml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38" Type="http://customschemas.google.com/relationships/presentationmetadata" Target="metadata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3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6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16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17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18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9850" lIns="99725" spcFirstLastPara="1" rIns="99725" wrap="square" tIns="49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731837" y="4559300"/>
            <a:ext cx="585152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850" lIns="99725" spcFirstLastPara="1" rIns="99725" wrap="square" tIns="49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260475" y="722312"/>
            <a:ext cx="4795837" cy="3597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ctrTitle"/>
          </p:nvPr>
        </p:nvSpPr>
        <p:spPr>
          <a:xfrm>
            <a:off x="1763713" y="2205038"/>
            <a:ext cx="540067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r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subTitle"/>
          </p:nvPr>
        </p:nvSpPr>
        <p:spPr>
          <a:xfrm>
            <a:off x="2051050" y="3552825"/>
            <a:ext cx="5113338" cy="66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r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40"/>
              <a:buFont typeface="Noto Sans Symbols"/>
              <a:buNone/>
              <a:defRPr i="1" sz="1600"/>
            </a:lvl1pPr>
            <a:lvl2pPr lvl="1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5926137" y="54879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0"/>
          <p:cNvSpPr txBox="1"/>
          <p:nvPr>
            <p:ph idx="1" type="body"/>
          </p:nvPr>
        </p:nvSpPr>
        <p:spPr>
          <a:xfrm rot="5400000">
            <a:off x="1835943" y="-170656"/>
            <a:ext cx="5184775" cy="792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72" name="Google Shape;172;p40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0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0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 rot="5400000">
            <a:off x="4283869" y="2277269"/>
            <a:ext cx="6192837" cy="2016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 txBox="1"/>
          <p:nvPr>
            <p:ph idx="1" type="body"/>
          </p:nvPr>
        </p:nvSpPr>
        <p:spPr>
          <a:xfrm rot="5400000">
            <a:off x="175419" y="337344"/>
            <a:ext cx="6192837" cy="589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187" name="Google Shape;187;p42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2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2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" type="body"/>
          </p:nvPr>
        </p:nvSpPr>
        <p:spPr>
          <a:xfrm>
            <a:off x="323850" y="188913"/>
            <a:ext cx="8064500" cy="6192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201" name="Google Shape;201;p4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31470" lvl="0" marL="457200" algn="l">
              <a:lnSpc>
                <a:spcPct val="125000"/>
              </a:lnSpc>
              <a:spcBef>
                <a:spcPts val="2250"/>
              </a:spcBef>
              <a:spcAft>
                <a:spcPts val="0"/>
              </a:spcAft>
              <a:buSzPts val="1620"/>
              <a:buChar char="❑"/>
              <a:defRPr/>
            </a:lvl1pPr>
            <a:lvl2pPr indent="-3429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2843212" y="6453187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25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468313" y="1196975"/>
            <a:ext cx="3883025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8620" lvl="0" marL="45720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79" name="Google Shape;79;p28"/>
          <p:cNvSpPr txBox="1"/>
          <p:nvPr>
            <p:ph idx="2" type="body"/>
          </p:nvPr>
        </p:nvSpPr>
        <p:spPr>
          <a:xfrm>
            <a:off x="4503738" y="1196975"/>
            <a:ext cx="3884612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8620" lvl="0" marL="45720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SzPts val="2520"/>
              <a:buChar char="❑"/>
              <a:defRPr sz="2800"/>
            </a:lvl1pPr>
            <a:lvl2pPr indent="-381000" lvl="1" marL="9144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14325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indent="-32004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indent="-32004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576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6" name="Google Shape;96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5760" lvl="0" marL="45720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SzPts val="2160"/>
              <a:buChar char="❑"/>
              <a:defRPr sz="24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2pPr>
            <a:lvl3pPr indent="-342900" lvl="2" marL="1371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indent="-30987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indent="-30987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indent="-309879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indent="-309879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/>
        </p:txBody>
      </p:sp>
      <p:sp>
        <p:nvSpPr>
          <p:cNvPr id="98" name="Google Shape;98;p30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SzPts val="2880"/>
              <a:buChar char="❑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2800"/>
              <a:buChar char="●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/>
        </p:txBody>
      </p:sp>
      <p:sp>
        <p:nvSpPr>
          <p:cNvPr id="140" name="Google Shape;140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75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1" name="Google Shape;141;p36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175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7" name="Google Shape;157;p38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8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1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8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1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0"/>
          <p:cNvPicPr preferRelativeResize="0"/>
          <p:nvPr/>
        </p:nvPicPr>
        <p:blipFill rotWithShape="1">
          <a:blip r:embed="rId1">
            <a:alphaModFix/>
          </a:blip>
          <a:srcRect b="27299" l="10417" r="5583" t="14546"/>
          <a:stretch/>
        </p:blipFill>
        <p:spPr>
          <a:xfrm>
            <a:off x="6284912" y="6099175"/>
            <a:ext cx="2638425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 txBox="1"/>
          <p:nvPr/>
        </p:nvSpPr>
        <p:spPr>
          <a:xfrm>
            <a:off x="971550" y="4797425"/>
            <a:ext cx="54721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 txBox="1"/>
          <p:nvPr/>
        </p:nvSpPr>
        <p:spPr>
          <a:xfrm>
            <a:off x="2025650" y="115887"/>
            <a:ext cx="5715000" cy="64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Trường ĐH Khoa Học Tự Nhiên Tp. Hồ Chí Minh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TRUNG TÂM TIN HỌC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moi" id="13" name="Google Shape;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" y="42862"/>
            <a:ext cx="1230312" cy="915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0"/>
          <p:cNvCxnSpPr/>
          <p:nvPr/>
        </p:nvCxnSpPr>
        <p:spPr>
          <a:xfrm>
            <a:off x="7373937" y="2278062"/>
            <a:ext cx="0" cy="1150937"/>
          </a:xfrm>
          <a:prstGeom prst="straightConnector1">
            <a:avLst/>
          </a:prstGeom>
          <a:noFill/>
          <a:ln cap="flat" cmpd="sng" w="2857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20"/>
          <p:cNvCxnSpPr/>
          <p:nvPr/>
        </p:nvCxnSpPr>
        <p:spPr>
          <a:xfrm>
            <a:off x="1622425" y="3429000"/>
            <a:ext cx="5757862" cy="0"/>
          </a:xfrm>
          <a:prstGeom prst="straightConnector1">
            <a:avLst/>
          </a:prstGeom>
          <a:noFill/>
          <a:ln cap="flat" cmpd="sng" w="5715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20"/>
          <p:cNvSpPr txBox="1"/>
          <p:nvPr/>
        </p:nvSpPr>
        <p:spPr>
          <a:xfrm>
            <a:off x="4095750" y="6302375"/>
            <a:ext cx="698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2021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5926137" y="54879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37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46" name="Google Shape;146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7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7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7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7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39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62" name="Google Shape;162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9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9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9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9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41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77" name="Google Shape;177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1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1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1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1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41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43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92" name="Google Shape;192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4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43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43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2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30" name="Google Shape;30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2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2"/>
          <p:cNvSpPr txBox="1"/>
          <p:nvPr/>
        </p:nvSpPr>
        <p:spPr>
          <a:xfrm>
            <a:off x="504825" y="6561137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Fundamentals of Python - Lập trình Python cơ bản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2843212" y="6453187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cxnSp>
        <p:nvCxnSpPr>
          <p:cNvPr id="49" name="Google Shape;49;p24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50" name="Google Shape;50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24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25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54" name="Google Shape;54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5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7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69" name="Google Shape;6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27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29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85" name="Google Shape;85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9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31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03" name="Google Shape;103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1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1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31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1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33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17" name="Google Shape;117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3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3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35"/>
          <p:cNvCxnSpPr/>
          <p:nvPr/>
        </p:nvCxnSpPr>
        <p:spPr>
          <a:xfrm>
            <a:off x="327025" y="1052512"/>
            <a:ext cx="8024812" cy="0"/>
          </a:xfrm>
          <a:prstGeom prst="straightConnector1">
            <a:avLst/>
          </a:prstGeom>
          <a:noFill/>
          <a:ln cap="flat" cmpd="sng" w="38100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T3H" id="130" name="Google Shape;130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37" y="6394450"/>
            <a:ext cx="420687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5"/>
          <p:cNvPicPr preferRelativeResize="0"/>
          <p:nvPr/>
        </p:nvPicPr>
        <p:blipFill rotWithShape="1">
          <a:blip r:embed="rId2">
            <a:alphaModFix/>
          </a:blip>
          <a:srcRect b="0" l="13040" r="6320" t="26479"/>
          <a:stretch/>
        </p:blipFill>
        <p:spPr>
          <a:xfrm>
            <a:off x="8170862" y="125412"/>
            <a:ext cx="938212" cy="85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11480" lvl="0" marL="4572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  <a:defRPr b="1" i="0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  <a:defRPr b="0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5"/>
          <p:cNvSpPr txBox="1"/>
          <p:nvPr>
            <p:ph idx="10" type="dt"/>
          </p:nvPr>
        </p:nvSpPr>
        <p:spPr>
          <a:xfrm>
            <a:off x="179387" y="4437062"/>
            <a:ext cx="143986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5"/>
          <p:cNvSpPr txBox="1"/>
          <p:nvPr>
            <p:ph idx="11" type="ftr"/>
          </p:nvPr>
        </p:nvSpPr>
        <p:spPr>
          <a:xfrm>
            <a:off x="684212" y="6597650"/>
            <a:ext cx="755808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>
            <p:ph type="ctrTitle"/>
          </p:nvPr>
        </p:nvSpPr>
        <p:spPr>
          <a:xfrm>
            <a:off x="133350" y="2025650"/>
            <a:ext cx="7215187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Lập trình Python cơ bản</a:t>
            </a:r>
            <a:b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Bài 3: </a:t>
            </a:r>
            <a:r>
              <a:rPr b="1" i="1" lang="en-US" sz="22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09" name="Google Shape;209;p1"/>
          <p:cNvSpPr txBox="1"/>
          <p:nvPr>
            <p:ph idx="1" type="subTitle"/>
          </p:nvPr>
        </p:nvSpPr>
        <p:spPr>
          <a:xfrm>
            <a:off x="2051050" y="3552825"/>
            <a:ext cx="5113337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i="0" lang="en-US" sz="16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Phòng LT – Mạng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260"/>
              <a:buNone/>
            </a:pPr>
            <a:r>
              <a:rPr b="0" i="1" lang="en-US" sz="14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https://csc.edu.vn/lap-trinh-va-csdl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79" name="Google Shape;279;p10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Bitwise (Bitwise Operators)</a:t>
            </a:r>
            <a:endParaRPr/>
          </a:p>
          <a:p>
            <a:pPr indent="-160020" lvl="0" marL="3429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None/>
            </a:pPr>
            <a:r>
              <a:t/>
            </a:r>
            <a:endParaRPr b="1" i="0" sz="32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10"/>
          <p:cNvGraphicFramePr/>
          <p:nvPr/>
        </p:nvGraphicFramePr>
        <p:xfrm>
          <a:off x="669925" y="1893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292225"/>
                <a:gridCol w="1436675"/>
                <a:gridCol w="1220775"/>
                <a:gridCol w="4097325"/>
              </a:tblGrid>
              <a:tr h="4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Mô tả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Sử dụng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59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&amp; b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550" marB="53550" marR="53575" marL="5357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| b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XOR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^ b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Đảo bit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~a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1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Dịch trái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&lt;&lt; = b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Dịch phải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&gt;&gt; = b</a:t>
                      </a:r>
                      <a:endParaRPr sz="1400" u="none" cap="none" strike="noStrike"/>
                    </a:p>
                  </a:txBody>
                  <a:tcPr marT="53550" marB="5355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82" name="Google Shape;2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725" y="2408237"/>
            <a:ext cx="4037012" cy="396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88" name="Google Shape;288;p11"/>
          <p:cNvSpPr txBox="1"/>
          <p:nvPr>
            <p:ph idx="1" type="body"/>
          </p:nvPr>
        </p:nvSpPr>
        <p:spPr>
          <a:xfrm>
            <a:off x="469900" y="9810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Bitwise (Bitwise Operators)</a:t>
            </a:r>
            <a:endParaRPr/>
          </a:p>
          <a:p>
            <a:pPr indent="-160020" lvl="0" marL="3429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None/>
            </a:pPr>
            <a:r>
              <a:t/>
            </a:r>
            <a:endParaRPr b="1" i="0" sz="32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11"/>
          <p:cNvGraphicFramePr/>
          <p:nvPr/>
        </p:nvGraphicFramePr>
        <p:xfrm>
          <a:off x="250825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144575"/>
                <a:gridCol w="1008050"/>
                <a:gridCol w="1881175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op2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 &amp; op2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1" name="Google Shape;291;p11"/>
          <p:cNvGraphicFramePr/>
          <p:nvPr/>
        </p:nvGraphicFramePr>
        <p:xfrm>
          <a:off x="2413000" y="4173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154100"/>
                <a:gridCol w="1017575"/>
                <a:gridCol w="1862125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op2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 ^ op2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75" marL="53575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2" name="Google Shape;292;p11"/>
          <p:cNvGraphicFramePr/>
          <p:nvPr/>
        </p:nvGraphicFramePr>
        <p:xfrm>
          <a:off x="4832350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143000"/>
                <a:gridCol w="1008050"/>
                <a:gridCol w="1881175"/>
              </a:tblGrid>
              <a:tr h="41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op2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 | op2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4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53600" marB="53600" marR="53550" marL="535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98" name="Google Shape;298;p12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logic (Logical Operators)</a:t>
            </a:r>
            <a:endParaRPr/>
          </a:p>
        </p:txBody>
      </p:sp>
      <p:sp>
        <p:nvSpPr>
          <p:cNvPr id="299" name="Google Shape;299;p12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2"/>
          <p:cNvGraphicFramePr/>
          <p:nvPr/>
        </p:nvGraphicFramePr>
        <p:xfrm>
          <a:off x="169862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058850"/>
                <a:gridCol w="2749550"/>
                <a:gridCol w="4995850"/>
              </a:tblGrid>
              <a:tr h="4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Mô tả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43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Phép toán luận lý VÀ (AND) trên 2 giá trị. Kết quả là True nếu cả 2 giá trị đều là True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Phép toán luận lý HOẶC(OR) trên 2 giá trị. Kết quả là True nếu 1 trong 2 giá trị là True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Phủ định True thành False và ngược lại</a:t>
                      </a:r>
                      <a:endParaRPr sz="1400" u="none" cap="none" strike="noStrike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1" name="Google Shape;301;p12"/>
          <p:cNvPicPr preferRelativeResize="0"/>
          <p:nvPr/>
        </p:nvPicPr>
        <p:blipFill rotWithShape="1">
          <a:blip r:embed="rId3">
            <a:alphaModFix/>
          </a:blip>
          <a:srcRect b="0" l="0" r="12359" t="0"/>
          <a:stretch/>
        </p:blipFill>
        <p:spPr>
          <a:xfrm>
            <a:off x="4094162" y="2700337"/>
            <a:ext cx="3532187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6700" y="3975100"/>
            <a:ext cx="4843462" cy="792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4162" y="5551487"/>
            <a:ext cx="31432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310" name="Google Shape;310;p13"/>
          <p:cNvSpPr txBox="1"/>
          <p:nvPr>
            <p:ph idx="1" type="body"/>
          </p:nvPr>
        </p:nvSpPr>
        <p:spPr>
          <a:xfrm>
            <a:off x="468312" y="1196975"/>
            <a:ext cx="867568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logic (Logical Operators)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and (AND)			or (OR)</a:t>
            </a:r>
            <a:endParaRPr/>
          </a:p>
          <a:p>
            <a:pPr indent="-28575" lvl="2" marL="987425" marR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3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13"/>
          <p:cNvGraphicFramePr/>
          <p:nvPr/>
        </p:nvGraphicFramePr>
        <p:xfrm>
          <a:off x="1116012" y="2560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868350"/>
                <a:gridCol w="815975"/>
                <a:gridCol w="1385875"/>
              </a:tblGrid>
              <a:tr h="50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op2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 and op2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3" name="Google Shape;313;p13"/>
          <p:cNvGraphicFramePr/>
          <p:nvPr/>
        </p:nvGraphicFramePr>
        <p:xfrm>
          <a:off x="5003800" y="2560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868350"/>
                <a:gridCol w="815975"/>
                <a:gridCol w="1385875"/>
              </a:tblGrid>
              <a:tr h="50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op2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op1 or op2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 sz="1400" u="none" cap="none" strike="noStrike"/>
                    </a:p>
                  </a:txBody>
                  <a:tcPr marT="45750" marB="457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319" name="Google Shape;319;p14"/>
          <p:cNvSpPr txBox="1"/>
          <p:nvPr>
            <p:ph idx="1" type="body"/>
          </p:nvPr>
        </p:nvSpPr>
        <p:spPr>
          <a:xfrm>
            <a:off x="468312" y="1196975"/>
            <a:ext cx="82804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thành phần (Membership Operators)</a:t>
            </a:r>
            <a:endParaRPr/>
          </a:p>
          <a:p>
            <a:pPr indent="-571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1" name="Google Shape;321;p14"/>
          <p:cNvGraphicFramePr/>
          <p:nvPr/>
        </p:nvGraphicFramePr>
        <p:xfrm>
          <a:off x="341312" y="256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228725"/>
                <a:gridCol w="3829050"/>
                <a:gridCol w="3476625"/>
              </a:tblGrid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Mô tả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1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Trả về True nếu tìm thấy giá trị trong danh sách cụ thể, ngược lại trả về False.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in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Trả về true nếu không tìm thấy giá trị trong danh sách cụ thể, ngược lại trả về False.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2" name="Google Shape;322;p14"/>
          <p:cNvPicPr preferRelativeResize="0"/>
          <p:nvPr/>
        </p:nvPicPr>
        <p:blipFill rotWithShape="1">
          <a:blip r:embed="rId3">
            <a:alphaModFix/>
          </a:blip>
          <a:srcRect b="0" l="0" r="17452" t="0"/>
          <a:stretch/>
        </p:blipFill>
        <p:spPr>
          <a:xfrm>
            <a:off x="5426075" y="3357562"/>
            <a:ext cx="3440112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328" name="Google Shape;328;p15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định danh(Identity Operators)</a:t>
            </a:r>
            <a:endParaRPr/>
          </a:p>
          <a:p>
            <a:pPr indent="-571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15"/>
          <p:cNvGraphicFramePr/>
          <p:nvPr/>
        </p:nvGraphicFramePr>
        <p:xfrm>
          <a:off x="141287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276350"/>
                <a:gridCol w="3973500"/>
                <a:gridCol w="3608375"/>
              </a:tblGrid>
              <a:tr h="5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Mô tả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53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Trả về True nếu các biến ở cả hai bên toán tử cùng trỏ đến cùng một đối tượng, ngược lại trả về False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not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Trả về False nếu các biến ở cả hai bên toán tử cùng trỏ đến cùng một đối tượng, ngược lại trả về False</a:t>
                      </a:r>
                      <a:endParaRPr sz="1400" u="none" cap="none" strike="noStrike"/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175" marB="76175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1" name="Google Shape;3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1787" y="2722562"/>
            <a:ext cx="3562350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337" name="Google Shape;337;p16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469900" y="9810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Độ ưu tiên toán tử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16"/>
          <p:cNvGraphicFramePr/>
          <p:nvPr/>
        </p:nvGraphicFramePr>
        <p:xfrm>
          <a:off x="900112" y="16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2736850"/>
                <a:gridCol w="4752975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Exponentiation (raise to the power)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 + -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Ccomplement, unary plus and minus (method names for the last two are +@ and -@)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/ % //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Multiply, divide, modulo and floor division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-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 and subtraction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 &lt;&lt;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and left bitwise shift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'AND'td&gt;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 |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exclusive `OR' and regular `OR'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 &lt; &gt; &gt;=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Comparison operators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&lt;&gt; == !=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Equality operators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%= /= //= -= += *= **=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Assignment operators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 is not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Identity operators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not in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Membership operators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or and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operators</a:t>
                      </a:r>
                      <a:endParaRPr sz="1400" u="none" cap="none" strike="noStrike"/>
                    </a:p>
                  </a:txBody>
                  <a:tcPr marT="51850" marB="51850" marR="51850" marL="518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469900" y="9810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Một số ví dụ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00" y="1670050"/>
            <a:ext cx="4486275" cy="18764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8" name="Google Shape;3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212" y="1658937"/>
            <a:ext cx="2971800" cy="19145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9" name="Google Shape;34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12" y="3803650"/>
            <a:ext cx="4629150" cy="8667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50" name="Google Shape;35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7800" y="3810000"/>
            <a:ext cx="2914650" cy="914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356" name="Google Shape;356;p18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469900" y="866675"/>
            <a:ext cx="7920000" cy="5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Một số ví dụ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771650"/>
            <a:ext cx="6116637" cy="133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59" name="Google Shape;3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87" y="3429000"/>
            <a:ext cx="6240462" cy="14192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60" name="Google Shape;360;p18"/>
          <p:cNvSpPr txBox="1"/>
          <p:nvPr/>
        </p:nvSpPr>
        <p:spPr>
          <a:xfrm>
            <a:off x="3340100" y="2525712"/>
            <a:ext cx="22225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5724525" y="2517775"/>
            <a:ext cx="2428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300" y="1196975"/>
            <a:ext cx="3040062" cy="5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idx="1" type="body"/>
          </p:nvPr>
        </p:nvSpPr>
        <p:spPr>
          <a:xfrm>
            <a:off x="468312" y="1276350"/>
            <a:ext cx="79200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Times New Roman"/>
              <a:buAutoNum type="arabicPeriod"/>
            </a:pPr>
            <a:r>
              <a:rPr b="1" i="0" lang="en-US" sz="18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16" name="Google Shape;216;p2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217" name="Google Shape;217;p2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23" name="Google Shape;223;p3"/>
          <p:cNvSpPr txBox="1"/>
          <p:nvPr>
            <p:ph idx="1" type="body"/>
          </p:nvPr>
        </p:nvSpPr>
        <p:spPr>
          <a:xfrm>
            <a:off x="468312" y="1052512"/>
            <a:ext cx="81359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số học (Arithmetic Operators)</a:t>
            </a:r>
            <a:endParaRPr/>
          </a:p>
        </p:txBody>
      </p:sp>
      <p:sp>
        <p:nvSpPr>
          <p:cNvPr id="224" name="Google Shape;224;p3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3"/>
          <p:cNvGraphicFramePr/>
          <p:nvPr/>
        </p:nvGraphicFramePr>
        <p:xfrm>
          <a:off x="576262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295400"/>
                <a:gridCol w="3348025"/>
                <a:gridCol w="3276600"/>
              </a:tblGrid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sz="1400" u="none" cap="none" strike="noStrike"/>
                    </a:p>
                  </a:txBody>
                  <a:tcPr marT="17050" marB="17050" marR="17050" marL="170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Mô tả</a:t>
                      </a:r>
                      <a:endParaRPr sz="1400" u="none" cap="none" strike="noStrike"/>
                    </a:p>
                  </a:txBody>
                  <a:tcPr marT="17050" marB="17050" marR="17050" marL="170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sz="1400" u="none" cap="none" strike="noStrike"/>
                    </a:p>
                  </a:txBody>
                  <a:tcPr marT="17050" marB="17050" marR="17050" marL="17050" anchor="ctr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Cộng  a+b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Trừ a-b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Nhân a*b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Chia a/b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Chia dư a%b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mũ b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0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Thực hiện phép chia, làm tròn cận dưới (Floor Division)</a:t>
                      </a:r>
                      <a:endParaRPr sz="1400" u="none" cap="none" strike="noStrike"/>
                    </a:p>
                  </a:txBody>
                  <a:tcPr marT="17050" marB="17050" marR="17050" marL="170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</a:tbl>
          </a:graphicData>
        </a:graphic>
      </p:graphicFrame>
      <p:pic>
        <p:nvPicPr>
          <p:cNvPr id="226" name="Google Shape;2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162" y="2343150"/>
            <a:ext cx="2951162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468312" y="1196975"/>
            <a:ext cx="8424862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so sánh (Comparison Operators)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So sánh giá trị của hai toán hạng và kết quả trả về là kiểu boolean (True hoặc False)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Ứng dụng trên toán hạng kiểu số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Được sử trong các cấu trúc điều kiện và cấu trúc lặp (if, while và for)</a:t>
            </a:r>
            <a:endParaRPr/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39" name="Google Shape;239;p5"/>
          <p:cNvSpPr txBox="1"/>
          <p:nvPr>
            <p:ph idx="1" type="body"/>
          </p:nvPr>
        </p:nvSpPr>
        <p:spPr>
          <a:xfrm>
            <a:off x="468312" y="1196975"/>
            <a:ext cx="84963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so sánh (Comparison Operators)</a:t>
            </a:r>
            <a:endParaRPr/>
          </a:p>
          <a:p>
            <a:pPr indent="-160020" lvl="0" marL="3429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None/>
            </a:pPr>
            <a:r>
              <a:t/>
            </a:r>
            <a:endParaRPr b="1" i="0" sz="32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1" name="Google Shape;241;p5"/>
          <p:cNvGraphicFramePr/>
          <p:nvPr/>
        </p:nvGraphicFramePr>
        <p:xfrm>
          <a:off x="611187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120775"/>
                <a:gridCol w="3489325"/>
                <a:gridCol w="3168650"/>
              </a:tblGrid>
              <a:tr h="390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Mô tả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 dụ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 sánh bằng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 sánh khác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 sánh lớn hơn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 sánh nhỏ hơn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1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 sánh lớn hơn hoặc bằng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 sánh nhỏ hơn hoặc bằng</a:t>
                      </a:r>
                      <a:endParaRPr sz="1400" u="none" cap="none" strike="noStrike"/>
                    </a:p>
                  </a:txBody>
                  <a:tcPr marT="42500" marB="42500" marR="42500" marL="425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id="242" name="Google Shape;2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600" y="2401887"/>
            <a:ext cx="2576512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48" name="Google Shape;248;p6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gán (Assignment Operators)</a:t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6"/>
          <p:cNvGraphicFramePr/>
          <p:nvPr/>
        </p:nvGraphicFramePr>
        <p:xfrm>
          <a:off x="257175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158875"/>
                <a:gridCol w="4910125"/>
                <a:gridCol w="2560625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Mô tả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Ví dụ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7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Gán toán hạng thứ hai cho toán hạng thứ nhất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c = a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Cộng toán hạng sau vào toán hạng đầu và gán kết quả cho toán hạng đầu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c += a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↔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 = c + a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Trừ toán hạng sau khỏi toán hạng đầu và gán kết quả cho toán hạng đầu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c -= a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↔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 = c - a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Nhân toán hạng sau vào toán hạng đầu và gán kết quả cho toán hạng đầu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c *= a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↔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 = c * a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Chia toán hạng sau vào toán hạng đầu và gán kết quả cho toán hạng đầu</a:t>
                      </a:r>
                      <a:endParaRPr sz="1400" u="none" cap="none" strike="noStrike"/>
                    </a:p>
                  </a:txBody>
                  <a:tcPr marT="45675" marB="45675" marR="91450" marL="914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c /= a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↔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 = c / a</a:t>
                      </a:r>
                      <a:endParaRPr sz="1400" u="none" cap="none" strike="noStrike"/>
                    </a:p>
                  </a:txBody>
                  <a:tcPr marT="36900" marB="36900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56" name="Google Shape;256;p7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gán (Assignment Operators)</a:t>
            </a:r>
            <a:endParaRPr/>
          </a:p>
        </p:txBody>
      </p:sp>
      <p:sp>
        <p:nvSpPr>
          <p:cNvPr id="257" name="Google Shape;257;p7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7"/>
          <p:cNvGraphicFramePr/>
          <p:nvPr/>
        </p:nvGraphicFramePr>
        <p:xfrm>
          <a:off x="179387" y="2106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{A5D4B880-7D2A-44B1-A079-76616200CBB4}</a:tableStyleId>
              </a:tblPr>
              <a:tblGrid>
                <a:gridCol w="1179500"/>
                <a:gridCol w="4941875"/>
                <a:gridCol w="2663825"/>
              </a:tblGrid>
              <a:tr h="4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Toán tử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Mô tả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Ví dụ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27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Chia và lấy phần dư của toán hạng sau vào toán hạng đầu và gán kết quả là toán hạng đầu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c %= a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↔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 = c % a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**=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Thực hiện phép tính số mũ và gán kết quả cho toán hạng đầu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c **= a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↔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 = c ** a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//=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hực phép chia làm tròn cận dưới và gán kết quả cho toán hạng đầu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c //= a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↔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 = c // a</a:t>
                      </a:r>
                      <a:endParaRPr sz="1400" u="none" cap="none" strike="noStrike"/>
                    </a:p>
                  </a:txBody>
                  <a:tcPr marT="36925" marB="36925" marR="36925" marL="36925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64" name="Google Shape;264;p8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gán (Assignment Operators)</a:t>
            </a:r>
            <a:endParaRPr/>
          </a:p>
          <a:p>
            <a:pPr indent="-160020" lvl="0" marL="342900" marR="0" rtl="0" algn="l">
              <a:lnSpc>
                <a:spcPct val="12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None/>
            </a:pPr>
            <a:r>
              <a:t/>
            </a:r>
            <a:endParaRPr b="1" i="0" sz="3200" u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916112"/>
            <a:ext cx="6362700" cy="444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title"/>
          </p:nvPr>
        </p:nvSpPr>
        <p:spPr>
          <a:xfrm>
            <a:off x="323850" y="188912"/>
            <a:ext cx="79200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Toán tử</a:t>
            </a:r>
            <a:endParaRPr/>
          </a:p>
        </p:txBody>
      </p:sp>
      <p:sp>
        <p:nvSpPr>
          <p:cNvPr id="272" name="Google Shape;272;p9"/>
          <p:cNvSpPr txBox="1"/>
          <p:nvPr>
            <p:ph idx="1" type="body"/>
          </p:nvPr>
        </p:nvSpPr>
        <p:spPr>
          <a:xfrm>
            <a:off x="468312" y="1196975"/>
            <a:ext cx="7920037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oto Sans Symbols"/>
              <a:buChar char="❑"/>
            </a:pPr>
            <a:r>
              <a:rPr b="1" i="0" lang="en-US" sz="3200" u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tử Bitwise (Bitwise Operators)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Thao tác trên chuỗi bit</a:t>
            </a:r>
            <a:endParaRPr/>
          </a:p>
          <a:p>
            <a:pPr indent="-234950" lvl="1" marL="692150" marR="0" rtl="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Times New Roman"/>
              <a:buChar char="●"/>
            </a:pPr>
            <a:r>
              <a:rPr b="0" i="0" lang="en-US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Toán hạng biểu diễn sang chuỗi bit</a:t>
            </a:r>
            <a:endParaRPr/>
          </a:p>
          <a:p>
            <a:pPr indent="-182880" lvl="0" marL="342900" marR="0" rtl="0" algn="l">
              <a:lnSpc>
                <a:spcPct val="12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8389937" y="6597650"/>
            <a:ext cx="7191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2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6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9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8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1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7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0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PTTK-HT3">
  <a:themeElements>
    <a:clrScheme name="PTTK-HT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2008-09-10T03:58:39Z</dcterms:created>
  <dc:creator>ktphuong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str>TC010706251033</vt:lpstr>
  </property>
</Properties>
</file>