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  <p:sldMasterId id="2147483652" r:id="rId6"/>
    <p:sldMasterId id="2147483653" r:id="rId7"/>
    <p:sldMasterId id="2147483655" r:id="rId8"/>
    <p:sldMasterId id="2147483657" r:id="rId9"/>
    <p:sldMasterId id="2147483659" r:id="rId10"/>
    <p:sldMasterId id="2147483661" r:id="rId11"/>
    <p:sldMasterId id="2147483663" r:id="rId12"/>
    <p:sldMasterId id="2147483665" r:id="rId13"/>
    <p:sldMasterId id="2147483667" r:id="rId14"/>
    <p:sldMasterId id="2147483669" r:id="rId15"/>
    <p:sldMasterId id="2147483671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9" roundtripDataSignature="AMtx7mg5Q74A/mxN9NonOrcCu9rrRyRM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3.xml"/><Relationship Id="rId22" Type="http://schemas.openxmlformats.org/officeDocument/2006/relationships/slide" Target="slides/slide5.xml"/><Relationship Id="rId21" Type="http://schemas.openxmlformats.org/officeDocument/2006/relationships/slide" Target="slides/slide4.xml"/><Relationship Id="rId24" Type="http://schemas.openxmlformats.org/officeDocument/2006/relationships/slide" Target="slides/slide7.xml"/><Relationship Id="rId23" Type="http://schemas.openxmlformats.org/officeDocument/2006/relationships/slide" Target="slides/slide6.xml"/><Relationship Id="rId1" Type="http://schemas.openxmlformats.org/officeDocument/2006/relationships/theme" Target="theme/theme9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9.xml"/><Relationship Id="rId25" Type="http://schemas.openxmlformats.org/officeDocument/2006/relationships/slide" Target="slides/slide8.xml"/><Relationship Id="rId28" Type="http://schemas.openxmlformats.org/officeDocument/2006/relationships/slide" Target="slides/slide11.xml"/><Relationship Id="rId27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4.xml"/><Relationship Id="rId30" Type="http://schemas.openxmlformats.org/officeDocument/2006/relationships/slide" Target="slides/slide13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16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15.xml"/><Relationship Id="rId13" Type="http://schemas.openxmlformats.org/officeDocument/2006/relationships/slideMaster" Target="slideMasters/slideMaster10.xml"/><Relationship Id="rId35" Type="http://schemas.openxmlformats.org/officeDocument/2006/relationships/slide" Target="slides/slide18.xml"/><Relationship Id="rId12" Type="http://schemas.openxmlformats.org/officeDocument/2006/relationships/slideMaster" Target="slideMasters/slideMaster9.xml"/><Relationship Id="rId34" Type="http://schemas.openxmlformats.org/officeDocument/2006/relationships/slide" Target="slides/slide17.xml"/><Relationship Id="rId15" Type="http://schemas.openxmlformats.org/officeDocument/2006/relationships/slideMaster" Target="slideMasters/slideMaster12.xml"/><Relationship Id="rId37" Type="http://schemas.openxmlformats.org/officeDocument/2006/relationships/slide" Target="slides/slide20.xml"/><Relationship Id="rId14" Type="http://schemas.openxmlformats.org/officeDocument/2006/relationships/slideMaster" Target="slideMasters/slideMaster11.xml"/><Relationship Id="rId36" Type="http://schemas.openxmlformats.org/officeDocument/2006/relationships/slide" Target="slides/slide19.xml"/><Relationship Id="rId17" Type="http://schemas.openxmlformats.org/officeDocument/2006/relationships/notesMaster" Target="notesMasters/notesMaster1.xml"/><Relationship Id="rId39" Type="http://customschemas.google.com/relationships/presentationmetadata" Target="metadata"/><Relationship Id="rId16" Type="http://schemas.openxmlformats.org/officeDocument/2006/relationships/slideMaster" Target="slideMasters/slideMaster13.xml"/><Relationship Id="rId38" Type="http://schemas.openxmlformats.org/officeDocument/2006/relationships/slide" Target="slides/slide21.xml"/><Relationship Id="rId19" Type="http://schemas.openxmlformats.org/officeDocument/2006/relationships/slide" Target="slides/slide2.xml"/><Relationship Id="rId1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10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10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1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1:notes"/>
          <p:cNvSpPr/>
          <p:nvPr>
            <p:ph idx="2" type="sldImg"/>
          </p:nvPr>
        </p:nvSpPr>
        <p:spPr>
          <a:xfrm>
            <a:off x="1258887" y="720725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11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p12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13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4:notes"/>
          <p:cNvSpPr/>
          <p:nvPr>
            <p:ph idx="2" type="sldImg"/>
          </p:nvPr>
        </p:nvSpPr>
        <p:spPr>
          <a:xfrm>
            <a:off x="1258887" y="720725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14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5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15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6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16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17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18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18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p19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:notes"/>
          <p:cNvSpPr/>
          <p:nvPr>
            <p:ph idx="2" type="sldImg"/>
          </p:nvPr>
        </p:nvSpPr>
        <p:spPr>
          <a:xfrm>
            <a:off x="1258887" y="720725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2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20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21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3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Bài tập: https://learnpythonthehardway.org/book/ex33.html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3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4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5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6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7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8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8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9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9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/>
          <p:nvPr>
            <p:ph type="ctrTitle"/>
          </p:nvPr>
        </p:nvSpPr>
        <p:spPr>
          <a:xfrm>
            <a:off x="1763713" y="2205038"/>
            <a:ext cx="5400675" cy="106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r">
              <a:lnSpc>
                <a:spcPct val="125000"/>
              </a:lnSpc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" type="subTitle"/>
          </p:nvPr>
        </p:nvSpPr>
        <p:spPr>
          <a:xfrm>
            <a:off x="2051050" y="3552825"/>
            <a:ext cx="5113338" cy="66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r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40"/>
              <a:buFont typeface="Noto Sans Symbols"/>
              <a:buNone/>
              <a:defRPr i="1" sz="1600"/>
            </a:lvl1pPr>
            <a:lvl2pPr lvl="1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●"/>
              <a:defRPr/>
            </a:lvl2pPr>
            <a:lvl3pPr lvl="2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1" type="ftr"/>
          </p:nvPr>
        </p:nvSpPr>
        <p:spPr>
          <a:xfrm>
            <a:off x="3132137" y="62372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2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2"/>
          <p:cNvSpPr txBox="1"/>
          <p:nvPr>
            <p:ph idx="1" type="body"/>
          </p:nvPr>
        </p:nvSpPr>
        <p:spPr>
          <a:xfrm rot="5400000">
            <a:off x="1835943" y="-170656"/>
            <a:ext cx="5184775" cy="792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31470" lvl="0" marL="45720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SzPts val="1620"/>
              <a:buChar char="❑"/>
              <a:defRPr/>
            </a:lvl1pPr>
            <a:lvl2pPr indent="-342900" lvl="1" marL="9144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1432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72" name="Google Shape;172;p42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42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2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4"/>
          <p:cNvSpPr txBox="1"/>
          <p:nvPr>
            <p:ph type="title"/>
          </p:nvPr>
        </p:nvSpPr>
        <p:spPr>
          <a:xfrm rot="5400000">
            <a:off x="4283869" y="2277269"/>
            <a:ext cx="6192837" cy="2016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4"/>
          <p:cNvSpPr txBox="1"/>
          <p:nvPr>
            <p:ph idx="1" type="body"/>
          </p:nvPr>
        </p:nvSpPr>
        <p:spPr>
          <a:xfrm rot="5400000">
            <a:off x="175419" y="337344"/>
            <a:ext cx="6192837" cy="58959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31470" lvl="0" marL="45720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SzPts val="1620"/>
              <a:buChar char="❑"/>
              <a:defRPr/>
            </a:lvl1pPr>
            <a:lvl2pPr indent="-342900" lvl="1" marL="9144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1432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87" name="Google Shape;187;p44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4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4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6"/>
          <p:cNvSpPr txBox="1"/>
          <p:nvPr>
            <p:ph idx="1" type="body"/>
          </p:nvPr>
        </p:nvSpPr>
        <p:spPr>
          <a:xfrm>
            <a:off x="323850" y="188913"/>
            <a:ext cx="8064500" cy="61928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31470" lvl="0" marL="45720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SzPts val="1620"/>
              <a:buChar char="❑"/>
              <a:defRPr/>
            </a:lvl1pPr>
            <a:lvl2pPr indent="-342900" lvl="1" marL="9144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1432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201" name="Google Shape;201;p46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6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6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31470" lvl="0" marL="45720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SzPts val="1620"/>
              <a:buChar char="❑"/>
              <a:defRPr/>
            </a:lvl1pPr>
            <a:lvl2pPr indent="-342900" lvl="1" marL="9144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1432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25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64" name="Google Shape;64;p28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" type="body"/>
          </p:nvPr>
        </p:nvSpPr>
        <p:spPr>
          <a:xfrm>
            <a:off x="468313" y="1196975"/>
            <a:ext cx="3883025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8620" lvl="0" marL="457200" algn="l">
              <a:lnSpc>
                <a:spcPct val="125000"/>
              </a:lnSpc>
              <a:spcBef>
                <a:spcPts val="3500"/>
              </a:spcBef>
              <a:spcAft>
                <a:spcPts val="0"/>
              </a:spcAft>
              <a:buSzPts val="2520"/>
              <a:buChar char="❑"/>
              <a:defRPr sz="2800"/>
            </a:lvl1pPr>
            <a:lvl2pPr indent="-381000" lvl="1" marL="9144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2pPr>
            <a:lvl3pPr indent="-355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1432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79" name="Google Shape;79;p30"/>
          <p:cNvSpPr txBox="1"/>
          <p:nvPr>
            <p:ph idx="2" type="body"/>
          </p:nvPr>
        </p:nvSpPr>
        <p:spPr>
          <a:xfrm>
            <a:off x="4503738" y="1196975"/>
            <a:ext cx="3884612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8620" lvl="0" marL="457200" algn="l">
              <a:lnSpc>
                <a:spcPct val="125000"/>
              </a:lnSpc>
              <a:spcBef>
                <a:spcPts val="3500"/>
              </a:spcBef>
              <a:spcAft>
                <a:spcPts val="0"/>
              </a:spcAft>
              <a:buSzPts val="2520"/>
              <a:buChar char="❑"/>
              <a:defRPr sz="2800"/>
            </a:lvl1pPr>
            <a:lvl2pPr indent="-381000" lvl="1" marL="9144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2pPr>
            <a:lvl3pPr indent="-355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1432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80" name="Google Shape;80;p30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5" name="Google Shape;95;p3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5760" lvl="0" marL="4572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SzPts val="2160"/>
              <a:buChar char="❑"/>
              <a:defRPr sz="2400"/>
            </a:lvl1pPr>
            <a:lvl2pPr indent="-355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  <a:defRPr sz="2000"/>
            </a:lvl2pPr>
            <a:lvl3pPr indent="-3429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048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96" name="Google Shape;96;p3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7" name="Google Shape;97;p3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5760" lvl="0" marL="4572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SzPts val="2160"/>
              <a:buChar char="❑"/>
              <a:defRPr sz="2400"/>
            </a:lvl1pPr>
            <a:lvl2pPr indent="-355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  <a:defRPr sz="2000"/>
            </a:lvl2pPr>
            <a:lvl3pPr indent="-3429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048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98" name="Google Shape;98;p32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2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4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4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4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6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6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SzPts val="2880"/>
              <a:buChar char="❑"/>
              <a:defRPr sz="3200"/>
            </a:lvl1pPr>
            <a:lvl2pPr indent="-406400" lvl="1" marL="9144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SzPts val="2800"/>
              <a:buChar char="●"/>
              <a:defRPr sz="2800"/>
            </a:lvl2pPr>
            <a:lvl3pPr indent="-381000" lvl="2" marL="13716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238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302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6pPr>
            <a:lvl7pPr indent="-3302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7pPr>
            <a:lvl8pPr indent="-3302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8pPr>
            <a:lvl9pPr indent="-3302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9pPr>
          </a:lstStyle>
          <a:p/>
        </p:txBody>
      </p:sp>
      <p:sp>
        <p:nvSpPr>
          <p:cNvPr id="140" name="Google Shape;140;p3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175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5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41" name="Google Shape;141;p38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8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8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4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175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5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7" name="Google Shape;157;p40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0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0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9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8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6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1.xml"/><Relationship Id="rId4" Type="http://schemas.openxmlformats.org/officeDocument/2006/relationships/theme" Target="../theme/theme7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1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5.xml"/><Relationship Id="rId4" Type="http://schemas.openxmlformats.org/officeDocument/2006/relationships/theme" Target="../theme/theme10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14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8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/>
        </p:nvSpPr>
        <p:spPr>
          <a:xfrm>
            <a:off x="971550" y="4797425"/>
            <a:ext cx="54721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2"/>
          <p:cNvSpPr txBox="1"/>
          <p:nvPr/>
        </p:nvSpPr>
        <p:spPr>
          <a:xfrm>
            <a:off x="2025650" y="115887"/>
            <a:ext cx="57150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Trường ĐH Khoa Học Tự Nhiên Tp. Hồ Chí Minh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TRUNG TÂM TIN HỌC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moi" id="12" name="Google Shape;12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600" y="42862"/>
            <a:ext cx="1230312" cy="9159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22"/>
          <p:cNvCxnSpPr/>
          <p:nvPr/>
        </p:nvCxnSpPr>
        <p:spPr>
          <a:xfrm>
            <a:off x="7373937" y="2278062"/>
            <a:ext cx="0" cy="1150937"/>
          </a:xfrm>
          <a:prstGeom prst="straightConnector1">
            <a:avLst/>
          </a:prstGeom>
          <a:noFill/>
          <a:ln cap="flat" cmpd="sng" w="28575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" name="Google Shape;14;p22"/>
          <p:cNvCxnSpPr/>
          <p:nvPr/>
        </p:nvCxnSpPr>
        <p:spPr>
          <a:xfrm>
            <a:off x="1622425" y="3429000"/>
            <a:ext cx="5757862" cy="0"/>
          </a:xfrm>
          <a:prstGeom prst="straightConnector1">
            <a:avLst/>
          </a:prstGeom>
          <a:noFill/>
          <a:ln cap="flat" cmpd="sng" w="5715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" name="Google Shape;15;p22"/>
          <p:cNvSpPr txBox="1"/>
          <p:nvPr/>
        </p:nvSpPr>
        <p:spPr>
          <a:xfrm>
            <a:off x="4095750" y="6302375"/>
            <a:ext cx="6985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2"/>
          <p:cNvPicPr preferRelativeResize="0"/>
          <p:nvPr/>
        </p:nvPicPr>
        <p:blipFill rotWithShape="1">
          <a:blip r:embed="rId2">
            <a:alphaModFix/>
          </a:blip>
          <a:srcRect b="27299" l="10417" r="5583" t="14546"/>
          <a:stretch/>
        </p:blipFill>
        <p:spPr>
          <a:xfrm>
            <a:off x="6284912" y="6099175"/>
            <a:ext cx="2638425" cy="61436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2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2"/>
          <p:cNvSpPr txBox="1"/>
          <p:nvPr>
            <p:ph idx="11" type="ftr"/>
          </p:nvPr>
        </p:nvSpPr>
        <p:spPr>
          <a:xfrm>
            <a:off x="3132137" y="62372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39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 T3H" id="146" name="Google Shape;146;p3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9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9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39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39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39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39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41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 T3H" id="162" name="Google Shape;162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1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41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41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41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41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41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43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 T3H" id="177" name="Google Shape;177;p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3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3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43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43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43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43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45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 T3H" id="192" name="Google Shape;192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5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45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45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45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45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45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24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 T3H" id="30" name="Google Shape;30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24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4"/>
          <p:cNvSpPr txBox="1"/>
          <p:nvPr/>
        </p:nvSpPr>
        <p:spPr>
          <a:xfrm>
            <a:off x="504825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Fundamentals of Python - Lập trình Python cơ bản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4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4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4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24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24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26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  <p:cxnSp>
        <p:nvCxnSpPr>
          <p:cNvPr id="49" name="Google Shape;49;p26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 T3H" id="50" name="Google Shape;5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26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27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 T3H" id="54" name="Google Shape;54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7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27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29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 T3H" id="69" name="Google Shape;69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29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9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9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9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9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29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31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 T3H" id="85" name="Google Shape;85;p3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31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1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31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33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 T3H" id="103" name="Google Shape;103;p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3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3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33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33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33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33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35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 T3H" id="117" name="Google Shape;117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5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5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5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35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35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5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37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 T3H" id="130" name="Google Shape;130;p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7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7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7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37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37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7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"/>
          <p:cNvSpPr txBox="1"/>
          <p:nvPr>
            <p:ph type="ctrTitle"/>
          </p:nvPr>
        </p:nvSpPr>
        <p:spPr>
          <a:xfrm>
            <a:off x="133350" y="2025650"/>
            <a:ext cx="7215187" cy="1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Lập trình Python cơ bản </a:t>
            </a:r>
            <a:b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Bài 5: </a:t>
            </a:r>
            <a:r>
              <a:rPr b="1" i="1" lang="en-US" sz="2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Cấu trúc lặp</a:t>
            </a:r>
            <a:endParaRPr/>
          </a:p>
        </p:txBody>
      </p:sp>
      <p:sp>
        <p:nvSpPr>
          <p:cNvPr id="209" name="Google Shape;209;p1"/>
          <p:cNvSpPr txBox="1"/>
          <p:nvPr>
            <p:ph idx="1" type="subTitle"/>
          </p:nvPr>
        </p:nvSpPr>
        <p:spPr>
          <a:xfrm>
            <a:off x="2051050" y="3552825"/>
            <a:ext cx="5113337" cy="66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i="0" lang="en-US" sz="16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Phòng LT &amp; Mạng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260"/>
              <a:buNone/>
            </a:pPr>
            <a:r>
              <a:rPr b="0" i="1" lang="en-US" sz="14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https://csc.edu.vn/lap-trinh-va-csdl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Cấu trúc lặp</a:t>
            </a:r>
            <a:endParaRPr/>
          </a:p>
        </p:txBody>
      </p:sp>
      <p:sp>
        <p:nvSpPr>
          <p:cNvPr id="291" name="Google Shape;291;p10"/>
          <p:cNvSpPr txBox="1"/>
          <p:nvPr>
            <p:ph idx="1" type="body"/>
          </p:nvPr>
        </p:nvSpPr>
        <p:spPr>
          <a:xfrm>
            <a:off x="195262" y="1014412"/>
            <a:ext cx="8175625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4950" lvl="1" marL="69215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Ví dụ 4: tạo dãy số với </a:t>
            </a:r>
            <a:b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hàm range(start=0, stop, step=1)</a:t>
            </a:r>
            <a:endParaRPr/>
          </a:p>
        </p:txBody>
      </p:sp>
      <p:sp>
        <p:nvSpPr>
          <p:cNvPr id="292" name="Google Shape;292;p10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" y="2133600"/>
            <a:ext cx="7391400" cy="1905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94" name="Google Shape;29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300" y="4221162"/>
            <a:ext cx="412432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7637" y="4705350"/>
            <a:ext cx="2916237" cy="6000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96" name="Google Shape;29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67400" y="5478462"/>
            <a:ext cx="1792287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"/>
          <p:cNvSpPr txBox="1"/>
          <p:nvPr>
            <p:ph idx="1" type="body"/>
          </p:nvPr>
        </p:nvSpPr>
        <p:spPr>
          <a:xfrm>
            <a:off x="468312" y="1276350"/>
            <a:ext cx="7920037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rPr>
              <a:t>Cấu trúc lặp</a:t>
            </a:r>
            <a:endParaRPr/>
          </a:p>
          <a:p>
            <a:pPr indent="-342900" lvl="0" marL="342900" rtl="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Dùng else với cấu trúc lặp</a:t>
            </a:r>
            <a:endParaRPr/>
          </a:p>
          <a:p>
            <a:pPr indent="-342900" lvl="0" marL="342900" rtl="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rPr>
              <a:t>Sử dụng break, continue, pass</a:t>
            </a:r>
            <a:endParaRPr/>
          </a:p>
        </p:txBody>
      </p:sp>
      <p:sp>
        <p:nvSpPr>
          <p:cNvPr id="303" name="Google Shape;303;p11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endParaRPr/>
          </a:p>
        </p:txBody>
      </p:sp>
      <p:sp>
        <p:nvSpPr>
          <p:cNvPr id="304" name="Google Shape;304;p11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2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Dùng else với cấu trúc lặp</a:t>
            </a:r>
            <a:endParaRPr/>
          </a:p>
        </p:txBody>
      </p:sp>
      <p:sp>
        <p:nvSpPr>
          <p:cNvPr id="310" name="Google Shape;310;p12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Python hỗ trợ việc sử dụng else trong cấu trúc lặp</a:t>
            </a:r>
            <a:endParaRPr/>
          </a:p>
          <a:p>
            <a:pPr indent="-234950" lvl="1" marL="692150" marR="0" rtl="0" algn="just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Nếu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else </a:t>
            </a: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được sử dụng trong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, khối lệnh else sẽ được thực hiện sau khi for đã duyệt xong danh sách</a:t>
            </a:r>
            <a:endParaRPr/>
          </a:p>
          <a:p>
            <a:pPr indent="-234950" lvl="1" marL="692150" marR="0" rtl="0" algn="just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Nếu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được sử dụng trong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, khối lệnh else sẽ được thực hiện khi điều kiện lặp trở thành False</a:t>
            </a:r>
            <a:endParaRPr/>
          </a:p>
        </p:txBody>
      </p:sp>
      <p:sp>
        <p:nvSpPr>
          <p:cNvPr id="311" name="Google Shape;311;p12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Dùng else với cấu trúc lặp</a:t>
            </a:r>
            <a:endParaRPr/>
          </a:p>
        </p:txBody>
      </p:sp>
      <p:sp>
        <p:nvSpPr>
          <p:cNvPr id="317" name="Google Shape;317;p13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endParaRPr/>
          </a:p>
        </p:txBody>
      </p:sp>
      <p:sp>
        <p:nvSpPr>
          <p:cNvPr id="318" name="Google Shape;318;p13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914525"/>
            <a:ext cx="3743325" cy="4371975"/>
          </a:xfrm>
          <a:prstGeom prst="rect">
            <a:avLst/>
          </a:prstGeom>
          <a:noFill/>
          <a:ln>
            <a:noFill/>
          </a:ln>
          <a:effectLst>
            <a:outerShdw blurRad="63500" dir="2700000" dist="139700">
              <a:srgbClr val="333333">
                <a:alpha val="64313"/>
              </a:srgbClr>
            </a:outerShdw>
          </a:effectLst>
        </p:spPr>
      </p:pic>
      <p:pic>
        <p:nvPicPr>
          <p:cNvPr id="320" name="Google Shape;32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7175" y="1914525"/>
            <a:ext cx="4767262" cy="4371975"/>
          </a:xfrm>
          <a:prstGeom prst="rect">
            <a:avLst/>
          </a:prstGeom>
          <a:noFill/>
          <a:ln>
            <a:noFill/>
          </a:ln>
          <a:effectLst>
            <a:outerShdw blurRad="63500" dir="2700000" dist="139700">
              <a:srgbClr val="333333">
                <a:alpha val="64313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4"/>
          <p:cNvSpPr txBox="1"/>
          <p:nvPr>
            <p:ph idx="1" type="body"/>
          </p:nvPr>
        </p:nvSpPr>
        <p:spPr>
          <a:xfrm>
            <a:off x="468312" y="1276350"/>
            <a:ext cx="7920037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rPr>
              <a:t>Cấu trúc lặp</a:t>
            </a:r>
            <a:endParaRPr/>
          </a:p>
          <a:p>
            <a:pPr indent="-342900" lvl="0" marL="342900" rtl="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rPr>
              <a:t>Dùng else với cấu trúc lặp</a:t>
            </a:r>
            <a:endParaRPr/>
          </a:p>
          <a:p>
            <a:pPr indent="-342900" lvl="0" marL="342900" rtl="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Sử dụng break, continue, pass</a:t>
            </a:r>
            <a:endParaRPr/>
          </a:p>
        </p:txBody>
      </p:sp>
      <p:sp>
        <p:nvSpPr>
          <p:cNvPr id="327" name="Google Shape;327;p14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endParaRPr/>
          </a:p>
        </p:txBody>
      </p:sp>
      <p:sp>
        <p:nvSpPr>
          <p:cNvPr id="328" name="Google Shape;328;p14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187" y="1916112"/>
            <a:ext cx="3671887" cy="43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5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Sử dụng break, continue, pass</a:t>
            </a:r>
            <a:endParaRPr/>
          </a:p>
        </p:txBody>
      </p:sp>
      <p:sp>
        <p:nvSpPr>
          <p:cNvPr id="335" name="Google Shape;335;p15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Cho phép thay đổi thứ tự thi hành của chương trình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break:</a:t>
            </a:r>
            <a:endParaRPr/>
          </a:p>
          <a:p>
            <a:pPr indent="-234950" lvl="1" marL="69215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1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Thoát khỏi vòng lặp khi </a:t>
            </a:r>
            <a:endParaRPr/>
          </a:p>
          <a:p>
            <a:pPr indent="-234950" lvl="1" marL="692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thỏa một điều kiện </a:t>
            </a:r>
            <a:endParaRPr/>
          </a:p>
        </p:txBody>
      </p:sp>
      <p:sp>
        <p:nvSpPr>
          <p:cNvPr id="336" name="Google Shape;336;p15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Sử dụng break, continue, pass</a:t>
            </a:r>
            <a:endParaRPr/>
          </a:p>
        </p:txBody>
      </p:sp>
      <p:sp>
        <p:nvSpPr>
          <p:cNvPr id="342" name="Google Shape;342;p16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endParaRPr/>
          </a:p>
          <a:p>
            <a:pPr indent="-160020" lvl="0" marL="3429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None/>
            </a:pPr>
            <a:r>
              <a:t/>
            </a:r>
            <a:endParaRPr b="1" i="0" sz="3200" u="non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6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275" y="2349500"/>
            <a:ext cx="4268787" cy="2414587"/>
          </a:xfrm>
          <a:prstGeom prst="rect">
            <a:avLst/>
          </a:prstGeom>
          <a:noFill/>
          <a:ln>
            <a:noFill/>
          </a:ln>
          <a:effectLst>
            <a:outerShdw blurRad="63500" dir="2700000" dist="139700">
              <a:srgbClr val="333333">
                <a:alpha val="64313"/>
              </a:srgbClr>
            </a:outerShdw>
          </a:effectLst>
        </p:spPr>
      </p:pic>
      <p:pic>
        <p:nvPicPr>
          <p:cNvPr id="345" name="Google Shape;34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7100" y="1700212"/>
            <a:ext cx="4103687" cy="4127500"/>
          </a:xfrm>
          <a:prstGeom prst="rect">
            <a:avLst/>
          </a:prstGeom>
          <a:noFill/>
          <a:ln>
            <a:noFill/>
          </a:ln>
          <a:effectLst>
            <a:outerShdw blurRad="63500" dir="2700000" dist="139700">
              <a:srgbClr val="333333">
                <a:alpha val="64313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4912" y="1152525"/>
            <a:ext cx="4094162" cy="4840287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7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Sử dụng break, continue, pass</a:t>
            </a:r>
            <a:endParaRPr/>
          </a:p>
        </p:txBody>
      </p:sp>
      <p:sp>
        <p:nvSpPr>
          <p:cNvPr id="352" name="Google Shape;352;p17"/>
          <p:cNvSpPr txBox="1"/>
          <p:nvPr>
            <p:ph idx="1" type="body"/>
          </p:nvPr>
        </p:nvSpPr>
        <p:spPr>
          <a:xfrm>
            <a:off x="468312" y="1196975"/>
            <a:ext cx="4608512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continue: </a:t>
            </a:r>
            <a:endParaRPr/>
          </a:p>
          <a:p>
            <a:pPr indent="-234950" lvl="1" marL="692150" marR="0" rtl="0" algn="just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1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Bỏ qua lần lặp hiện hành và quay về đầu vòng lặp kiểm tra lại điều kiện, nếu thỏa thì tiếp tục lặp, nếu không thỏa thì thoát</a:t>
            </a:r>
            <a:endParaRPr/>
          </a:p>
          <a:p>
            <a:pPr indent="-182880" lvl="0" marL="342900" marR="0" rtl="0" algn="l">
              <a:lnSpc>
                <a:spcPct val="12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7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Sử dụng break, continue, pass</a:t>
            </a:r>
            <a:endParaRPr/>
          </a:p>
        </p:txBody>
      </p:sp>
      <p:sp>
        <p:nvSpPr>
          <p:cNvPr id="360" name="Google Shape;360;p18"/>
          <p:cNvSpPr txBox="1"/>
          <p:nvPr>
            <p:ph idx="1" type="body"/>
          </p:nvPr>
        </p:nvSpPr>
        <p:spPr>
          <a:xfrm>
            <a:off x="469887" y="1213300"/>
            <a:ext cx="7920000" cy="51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919287"/>
            <a:ext cx="4500562" cy="3287712"/>
          </a:xfrm>
          <a:prstGeom prst="rect">
            <a:avLst/>
          </a:prstGeom>
          <a:noFill/>
          <a:ln>
            <a:noFill/>
          </a:ln>
          <a:effectLst>
            <a:outerShdw blurRad="63500" dir="2700000" dist="139700">
              <a:srgbClr val="333333">
                <a:alpha val="64313"/>
              </a:srgbClr>
            </a:outerShdw>
          </a:effectLst>
        </p:spPr>
      </p:pic>
      <p:pic>
        <p:nvPicPr>
          <p:cNvPr id="363" name="Google Shape;36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8875" y="1919287"/>
            <a:ext cx="3875087" cy="3287712"/>
          </a:xfrm>
          <a:prstGeom prst="rect">
            <a:avLst/>
          </a:prstGeom>
          <a:noFill/>
          <a:ln>
            <a:noFill/>
          </a:ln>
          <a:effectLst>
            <a:outerShdw blurRad="63500" dir="2700000" dist="139700">
              <a:srgbClr val="333333">
                <a:alpha val="64313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Sử dụng break, continue, pass</a:t>
            </a:r>
            <a:endParaRPr/>
          </a:p>
        </p:txBody>
      </p:sp>
      <p:sp>
        <p:nvSpPr>
          <p:cNvPr id="369" name="Google Shape;369;p19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pass: </a:t>
            </a:r>
            <a:endParaRPr/>
          </a:p>
          <a:p>
            <a:pPr indent="-234950" lvl="1" marL="692150" marR="0" rtl="0" algn="just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Được sử dụng khi một câu lệnh được yêu cầu nhưng ta không muốn bất cứ lệnh hoặc code nào thực thi.</a:t>
            </a:r>
            <a:endParaRPr/>
          </a:p>
          <a:p>
            <a:pPr indent="-234950" lvl="1" marL="692150" marR="0" rtl="0" algn="just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Là một toán tử null, không có gì xảy ra khi nó thực thi.</a:t>
            </a:r>
            <a:endParaRPr/>
          </a:p>
          <a:p>
            <a:pPr indent="-234950" lvl="1" marL="692150" marR="0" rtl="0" algn="just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Sử dụng hữu ích ở những nơi code sẽ đi qua nhưng chưa được viết</a:t>
            </a:r>
            <a:endParaRPr/>
          </a:p>
        </p:txBody>
      </p:sp>
      <p:sp>
        <p:nvSpPr>
          <p:cNvPr id="370" name="Google Shape;370;p19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"/>
          <p:cNvSpPr txBox="1"/>
          <p:nvPr>
            <p:ph idx="1" type="body"/>
          </p:nvPr>
        </p:nvSpPr>
        <p:spPr>
          <a:xfrm>
            <a:off x="468312" y="1276350"/>
            <a:ext cx="7920037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Cấu trúc lặp</a:t>
            </a:r>
            <a:endParaRPr/>
          </a:p>
          <a:p>
            <a:pPr indent="-342900" lvl="0" marL="342900" rtl="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rPr>
              <a:t>Dùng else với cấu trúc lặp</a:t>
            </a:r>
            <a:endParaRPr/>
          </a:p>
          <a:p>
            <a:pPr indent="-342900" lvl="0" marL="342900" rtl="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rPr>
              <a:t>Sử dụng break, continue, pass</a:t>
            </a:r>
            <a:endParaRPr/>
          </a:p>
        </p:txBody>
      </p:sp>
      <p:sp>
        <p:nvSpPr>
          <p:cNvPr id="216" name="Google Shape;216;p2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endParaRPr/>
          </a:p>
        </p:txBody>
      </p:sp>
      <p:sp>
        <p:nvSpPr>
          <p:cNvPr id="217" name="Google Shape;217;p2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Sử dụng break, continue, pass</a:t>
            </a:r>
            <a:endParaRPr/>
          </a:p>
        </p:txBody>
      </p:sp>
      <p:sp>
        <p:nvSpPr>
          <p:cNvPr id="376" name="Google Shape;376;p20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endParaRPr/>
          </a:p>
        </p:txBody>
      </p:sp>
      <p:sp>
        <p:nvSpPr>
          <p:cNvPr id="377" name="Google Shape;377;p20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412" y="1341437"/>
            <a:ext cx="5241925" cy="4895850"/>
          </a:xfrm>
          <a:prstGeom prst="rect">
            <a:avLst/>
          </a:prstGeom>
          <a:noFill/>
          <a:ln>
            <a:noFill/>
          </a:ln>
          <a:effectLst>
            <a:outerShdw blurRad="63500" dir="2700000" dist="139700">
              <a:srgbClr val="333333">
                <a:alpha val="64313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8300" y="1196975"/>
            <a:ext cx="3040062" cy="51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Cấu trúc lặp</a:t>
            </a:r>
            <a:endParaRPr/>
          </a:p>
        </p:txBody>
      </p:sp>
      <p:sp>
        <p:nvSpPr>
          <p:cNvPr id="224" name="Google Shape;224;p3"/>
          <p:cNvSpPr txBox="1"/>
          <p:nvPr>
            <p:ph idx="1" type="body"/>
          </p:nvPr>
        </p:nvSpPr>
        <p:spPr>
          <a:xfrm>
            <a:off x="468312" y="1196975"/>
            <a:ext cx="6532562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Một cấu trúc lặp gồm một câu lệnh hay một khối lệnh sẽ thi hành lặp lại cho tới khi biểu thức điều kiện sai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Có hai loại cấu trúc lặp trong Python</a:t>
            </a:r>
            <a:endParaRPr/>
          </a:p>
          <a:p>
            <a:pPr indent="-234950" lvl="1" marL="69215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endParaRPr/>
          </a:p>
          <a:p>
            <a:pPr indent="-234950" lvl="1" marL="69215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-182880" lvl="0" marL="342900" marR="0" rtl="0" algn="l">
              <a:lnSpc>
                <a:spcPct val="12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3"/>
          <p:cNvPicPr preferRelativeResize="0"/>
          <p:nvPr/>
        </p:nvPicPr>
        <p:blipFill rotWithShape="1">
          <a:blip r:embed="rId3">
            <a:alphaModFix/>
          </a:blip>
          <a:srcRect b="49807" l="49922" r="1854" t="2229"/>
          <a:stretch/>
        </p:blipFill>
        <p:spPr>
          <a:xfrm>
            <a:off x="6964362" y="1182687"/>
            <a:ext cx="19812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1862" y="1693862"/>
            <a:ext cx="2857500" cy="39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Cấu trúc lặp</a:t>
            </a:r>
            <a:endParaRPr/>
          </a:p>
        </p:txBody>
      </p:sp>
      <p:sp>
        <p:nvSpPr>
          <p:cNvPr id="233" name="Google Shape;233;p4"/>
          <p:cNvSpPr txBox="1"/>
          <p:nvPr>
            <p:ph idx="1" type="body"/>
          </p:nvPr>
        </p:nvSpPr>
        <p:spPr>
          <a:xfrm>
            <a:off x="50800" y="1169987"/>
            <a:ext cx="5961062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endParaRPr/>
          </a:p>
          <a:p>
            <a:pPr indent="-234950" lvl="1" marL="692150" marR="0" rtl="0" algn="just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Dùng để thi hành một lệnh hay khối lệnh trong khi biểu thức điều kiện còn đúng</a:t>
            </a:r>
            <a:endParaRPr/>
          </a:p>
          <a:p>
            <a:pPr indent="-234950" lvl="1" marL="692150" marR="0" rtl="0" algn="just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Điều kiện được kiểm tra trước khi các lệnh được thi hành</a:t>
            </a:r>
            <a:endParaRPr/>
          </a:p>
          <a:p>
            <a:pPr indent="-228600" lvl="2" marL="98107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98107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while điều_kiện_lặp:</a:t>
            </a:r>
            <a:endParaRPr/>
          </a:p>
          <a:p>
            <a:pPr indent="-228600" lvl="2" marL="98107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      # khối lệnh lặp</a:t>
            </a:r>
            <a:endParaRPr/>
          </a:p>
          <a:p>
            <a:pPr indent="-228600" lvl="2" marL="98107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98107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" lvl="1" marL="69215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342900" marR="0" rtl="0" algn="l">
              <a:lnSpc>
                <a:spcPct val="12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Cấu trúc lặp</a:t>
            </a:r>
            <a:endParaRPr/>
          </a:p>
        </p:txBody>
      </p:sp>
      <p:sp>
        <p:nvSpPr>
          <p:cNvPr id="240" name="Google Shape;240;p5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Noto Sans Symbols"/>
              <a:buChar char="❑"/>
            </a:pPr>
            <a:r>
              <a:rPr b="1" i="0" lang="en-US" sz="2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Ví dụ: In ra các số từ 1 đến 10</a:t>
            </a:r>
            <a:endParaRPr/>
          </a:p>
        </p:txBody>
      </p:sp>
      <p:sp>
        <p:nvSpPr>
          <p:cNvPr id="241" name="Google Shape;241;p5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3284537"/>
            <a:ext cx="2808287" cy="1325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6687" y="2420937"/>
            <a:ext cx="1368425" cy="350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5"/>
          <p:cNvSpPr/>
          <p:nvPr/>
        </p:nvSpPr>
        <p:spPr>
          <a:xfrm>
            <a:off x="4578350" y="3551237"/>
            <a:ext cx="792162" cy="792162"/>
          </a:xfrm>
          <a:prstGeom prst="rightArrow">
            <a:avLst>
              <a:gd fmla="val 108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Cấu trúc lặp</a:t>
            </a:r>
            <a:endParaRPr/>
          </a:p>
        </p:txBody>
      </p:sp>
      <p:sp>
        <p:nvSpPr>
          <p:cNvPr id="250" name="Google Shape;250;p6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Noto Sans Symbols"/>
              <a:buChar char="❑"/>
            </a:pPr>
            <a:r>
              <a:rPr b="1" i="0" lang="en-US" sz="2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Ví dụ: In bảng cửu chương 3</a:t>
            </a:r>
            <a:endParaRPr/>
          </a:p>
        </p:txBody>
      </p:sp>
      <p:sp>
        <p:nvSpPr>
          <p:cNvPr id="251" name="Google Shape;251;p6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4578350" y="2090737"/>
            <a:ext cx="792162" cy="792162"/>
          </a:xfrm>
          <a:prstGeom prst="rightArrow">
            <a:avLst>
              <a:gd fmla="val 108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1844675"/>
            <a:ext cx="3592512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0675" y="1866900"/>
            <a:ext cx="27622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3800" y="2997200"/>
            <a:ext cx="3790950" cy="34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7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Cấu trúc lặp</a:t>
            </a:r>
            <a:endParaRPr/>
          </a:p>
        </p:txBody>
      </p:sp>
      <p:sp>
        <p:nvSpPr>
          <p:cNvPr id="261" name="Google Shape;261;p7"/>
          <p:cNvSpPr txBox="1"/>
          <p:nvPr>
            <p:ph idx="1" type="body"/>
          </p:nvPr>
        </p:nvSpPr>
        <p:spPr>
          <a:xfrm>
            <a:off x="87312" y="981075"/>
            <a:ext cx="8969375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-234950" lvl="1" marL="692150" marR="0" rtl="0" algn="just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Được sử dụng để duyệt các item trong một dãy, danh sách, ví dụ như list hoặc string</a:t>
            </a:r>
            <a:endParaRPr/>
          </a:p>
          <a:p>
            <a:pPr indent="-228600" lvl="2" marL="981075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1" i="0" lang="en-US" sz="2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interating_var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1" i="0" lang="en-US" sz="2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sequence:</a:t>
            </a:r>
            <a:endParaRPr/>
          </a:p>
          <a:p>
            <a:pPr indent="-228600" lvl="2" marL="981075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      # khối lệnh lặp</a:t>
            </a:r>
            <a:endParaRPr/>
          </a:p>
          <a:p>
            <a:pPr indent="-234950" lvl="1" marL="6921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262" name="Google Shape;262;p7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300" y="4076700"/>
            <a:ext cx="3859212" cy="56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300" y="4810125"/>
            <a:ext cx="1646237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Cấu trúc lặp</a:t>
            </a:r>
            <a:endParaRPr/>
          </a:p>
        </p:txBody>
      </p:sp>
      <p:sp>
        <p:nvSpPr>
          <p:cNvPr id="271" name="Google Shape;271;p8"/>
          <p:cNvSpPr txBox="1"/>
          <p:nvPr>
            <p:ph idx="1" type="body"/>
          </p:nvPr>
        </p:nvSpPr>
        <p:spPr>
          <a:xfrm>
            <a:off x="195262" y="1014412"/>
            <a:ext cx="8175625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4950" lvl="1" marL="69215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Ví dụ 1: in tổng s = 1 + 2 + 3 + 4 + 5</a:t>
            </a:r>
            <a:endParaRPr/>
          </a:p>
          <a:p>
            <a:pPr indent="-57150" lvl="1" marL="69215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1" marL="69215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" lvl="1" marL="69215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1" marL="69215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Ví dụ 2:</a:t>
            </a:r>
            <a:endParaRPr/>
          </a:p>
          <a:p>
            <a:pPr indent="-228600" lvl="2" marL="98107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1" marL="6921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272" name="Google Shape;272;p8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450" y="1597025"/>
            <a:ext cx="3068637" cy="182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3450" y="4173537"/>
            <a:ext cx="72771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Cấu trúc lặp</a:t>
            </a:r>
            <a:endParaRPr/>
          </a:p>
        </p:txBody>
      </p:sp>
      <p:sp>
        <p:nvSpPr>
          <p:cNvPr id="281" name="Google Shape;281;p9"/>
          <p:cNvSpPr txBox="1"/>
          <p:nvPr>
            <p:ph idx="1" type="body"/>
          </p:nvPr>
        </p:nvSpPr>
        <p:spPr>
          <a:xfrm>
            <a:off x="195262" y="1014412"/>
            <a:ext cx="8175625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4950" lvl="1" marL="69215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Ví dụ 3:</a:t>
            </a:r>
            <a:endParaRPr/>
          </a:p>
        </p:txBody>
      </p:sp>
      <p:sp>
        <p:nvSpPr>
          <p:cNvPr id="282" name="Google Shape;282;p9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1700212"/>
            <a:ext cx="6973887" cy="952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84" name="Google Shape;28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0412" y="2843212"/>
            <a:ext cx="25431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5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2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12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6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7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8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0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1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9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2008-09-10T03:58:39Z</dcterms:created>
  <dc:creator>ktphuong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str>TC010706251033</vt:lpstr>
  </property>
</Properties>
</file>