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50" r:id="rId6"/>
    <p:sldMasterId id="2147483652" r:id="rId7"/>
    <p:sldMasterId id="2147483653" r:id="rId8"/>
    <p:sldMasterId id="2147483655" r:id="rId9"/>
    <p:sldMasterId id="2147483657" r:id="rId10"/>
    <p:sldMasterId id="2147483659" r:id="rId11"/>
    <p:sldMasterId id="2147483661" r:id="rId12"/>
    <p:sldMasterId id="2147483663" r:id="rId13"/>
    <p:sldMasterId id="2147483665" r:id="rId14"/>
    <p:sldMasterId id="2147483667" r:id="rId15"/>
    <p:sldMasterId id="2147483669" r:id="rId16"/>
    <p:sldMasterId id="2147483671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28">
          <p15:clr>
            <a:srgbClr val="000000"/>
          </p15:clr>
        </p15:guide>
        <p15:guide id="2" pos="2208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1" roundtripDataSignature="AMtx7mjh35Q1Q4ElhT4gqwBfSn+Gqe32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51A64F-0135-43F6-8C2C-CE8F3B511765}">
  <a:tblStyle styleId="{6B51A64F-0135-43F6-8C2C-CE8F3B51176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2.xml"/><Relationship Id="rId20" Type="http://schemas.openxmlformats.org/officeDocument/2006/relationships/slide" Target="slides/slide2.xml"/><Relationship Id="rId41" Type="http://customschemas.google.com/relationships/presentationmetadata" Target="metadata"/><Relationship Id="rId22" Type="http://schemas.openxmlformats.org/officeDocument/2006/relationships/slide" Target="slides/slide4.xml"/><Relationship Id="rId21" Type="http://schemas.openxmlformats.org/officeDocument/2006/relationships/slide" Target="slides/slide3.xml"/><Relationship Id="rId24" Type="http://schemas.openxmlformats.org/officeDocument/2006/relationships/slide" Target="slides/slide6.xml"/><Relationship Id="rId23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8.xml"/><Relationship Id="rId25" Type="http://schemas.openxmlformats.org/officeDocument/2006/relationships/slide" Target="slides/slide7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1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13.xml"/><Relationship Id="rId30" Type="http://schemas.openxmlformats.org/officeDocument/2006/relationships/slide" Target="slides/slide12.xml"/><Relationship Id="rId11" Type="http://schemas.openxmlformats.org/officeDocument/2006/relationships/slideMaster" Target="slideMasters/slideMaster7.xml"/><Relationship Id="rId33" Type="http://schemas.openxmlformats.org/officeDocument/2006/relationships/slide" Target="slides/slide15.xml"/><Relationship Id="rId10" Type="http://schemas.openxmlformats.org/officeDocument/2006/relationships/slideMaster" Target="slideMasters/slideMaster6.xml"/><Relationship Id="rId32" Type="http://schemas.openxmlformats.org/officeDocument/2006/relationships/slide" Target="slides/slide14.xml"/><Relationship Id="rId13" Type="http://schemas.openxmlformats.org/officeDocument/2006/relationships/slideMaster" Target="slideMasters/slideMaster9.xml"/><Relationship Id="rId35" Type="http://schemas.openxmlformats.org/officeDocument/2006/relationships/slide" Target="slides/slide17.xml"/><Relationship Id="rId12" Type="http://schemas.openxmlformats.org/officeDocument/2006/relationships/slideMaster" Target="slideMasters/slideMaster8.xml"/><Relationship Id="rId34" Type="http://schemas.openxmlformats.org/officeDocument/2006/relationships/slide" Target="slides/slide16.xml"/><Relationship Id="rId15" Type="http://schemas.openxmlformats.org/officeDocument/2006/relationships/slideMaster" Target="slideMasters/slideMaster11.xml"/><Relationship Id="rId37" Type="http://schemas.openxmlformats.org/officeDocument/2006/relationships/slide" Target="slides/slide19.xml"/><Relationship Id="rId14" Type="http://schemas.openxmlformats.org/officeDocument/2006/relationships/slideMaster" Target="slideMasters/slideMaster10.xml"/><Relationship Id="rId36" Type="http://schemas.openxmlformats.org/officeDocument/2006/relationships/slide" Target="slides/slide18.xml"/><Relationship Id="rId17" Type="http://schemas.openxmlformats.org/officeDocument/2006/relationships/slideMaster" Target="slideMasters/slideMaster13.xml"/><Relationship Id="rId39" Type="http://schemas.openxmlformats.org/officeDocument/2006/relationships/slide" Target="slides/slide21.xml"/><Relationship Id="rId16" Type="http://schemas.openxmlformats.org/officeDocument/2006/relationships/slideMaster" Target="slideMasters/slideMaster12.xml"/><Relationship Id="rId38" Type="http://schemas.openxmlformats.org/officeDocument/2006/relationships/slide" Target="slides/slide20.xml"/><Relationship Id="rId19" Type="http://schemas.openxmlformats.org/officeDocument/2006/relationships/slide" Target="slides/slide1.xml"/><Relationship Id="rId1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8050" lIns="96125" spcFirstLastPara="1" rIns="96125" wrap="square" tIns="480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37" y="0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8050" lIns="96125" spcFirstLastPara="1" rIns="96125" wrap="square" tIns="480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4275" y="700087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8050" lIns="96125" spcFirstLastPara="1" rIns="96125" wrap="square" tIns="480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2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8050" lIns="96125" spcFirstLastPara="1" rIns="96125" wrap="square" tIns="480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37" y="8831262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8050" lIns="96125" spcFirstLastPara="1" rIns="96125" wrap="square" tIns="48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:notes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</p:spPr>
        <p:txBody>
          <a:bodyPr anchorCtr="0" anchor="t" bIns="48050" lIns="96125" spcFirstLastPara="1" rIns="96125" wrap="square" tIns="4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:notes"/>
          <p:cNvSpPr/>
          <p:nvPr>
            <p:ph idx="2" type="sldImg"/>
          </p:nvPr>
        </p:nvSpPr>
        <p:spPr>
          <a:xfrm>
            <a:off x="1184275" y="700087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:notes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</p:spPr>
        <p:txBody>
          <a:bodyPr anchorCtr="0" anchor="t" bIns="48050" lIns="96125" spcFirstLastPara="1" rIns="96125" wrap="square" tIns="4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0:notes"/>
          <p:cNvSpPr/>
          <p:nvPr>
            <p:ph idx="2" type="sldImg"/>
          </p:nvPr>
        </p:nvSpPr>
        <p:spPr>
          <a:xfrm>
            <a:off x="1184275" y="700087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:notes"/>
          <p:cNvSpPr/>
          <p:nvPr>
            <p:ph idx="2" type="sldImg"/>
          </p:nvPr>
        </p:nvSpPr>
        <p:spPr>
          <a:xfrm>
            <a:off x="1184275" y="700087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1:notes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8050" lIns="96125" spcFirstLastPara="1" rIns="96125" wrap="square" tIns="4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Xem thêm các phương thức trên: https://www.tutorialspoint.com/python/python_strings.htm</a:t>
            </a:r>
            <a:endParaRPr/>
          </a:p>
        </p:txBody>
      </p:sp>
      <p:sp>
        <p:nvSpPr>
          <p:cNvPr id="291" name="Google Shape;291;p11:notes"/>
          <p:cNvSpPr txBox="1"/>
          <p:nvPr/>
        </p:nvSpPr>
        <p:spPr>
          <a:xfrm>
            <a:off x="3970337" y="8831262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8050" lIns="96125" spcFirstLastPara="1" rIns="96125" wrap="square" tIns="48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:notes"/>
          <p:cNvSpPr txBox="1"/>
          <p:nvPr/>
        </p:nvSpPr>
        <p:spPr>
          <a:xfrm>
            <a:off x="3970337" y="8831262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8050" lIns="96125" spcFirstLastPara="1" rIns="96125" wrap="square" tIns="48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0" name="Google Shape;300;p12:notes"/>
          <p:cNvSpPr/>
          <p:nvPr>
            <p:ph idx="2" type="sldImg"/>
          </p:nvPr>
        </p:nvSpPr>
        <p:spPr>
          <a:xfrm>
            <a:off x="1184275" y="698500"/>
            <a:ext cx="4643437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2:notes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8050" lIns="96125" spcFirstLastPara="1" rIns="96125" wrap="square" tIns="4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https://www.programiz.com/python-programming/time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</p:spPr>
        <p:txBody>
          <a:bodyPr anchorCtr="0" anchor="t" bIns="48050" lIns="96125" spcFirstLastPara="1" rIns="96125" wrap="square" tIns="4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3:notes"/>
          <p:cNvSpPr/>
          <p:nvPr>
            <p:ph idx="2" type="sldImg"/>
          </p:nvPr>
        </p:nvSpPr>
        <p:spPr>
          <a:xfrm>
            <a:off x="1184275" y="700087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:notes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</p:spPr>
        <p:txBody>
          <a:bodyPr anchorCtr="0" anchor="t" bIns="48050" lIns="96125" spcFirstLastPara="1" rIns="96125" wrap="square" tIns="4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4:notes"/>
          <p:cNvSpPr/>
          <p:nvPr>
            <p:ph idx="2" type="sldImg"/>
          </p:nvPr>
        </p:nvSpPr>
        <p:spPr>
          <a:xfrm>
            <a:off x="1184275" y="700087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</p:spPr>
        <p:txBody>
          <a:bodyPr anchorCtr="0" anchor="t" bIns="48050" lIns="96125" spcFirstLastPara="1" rIns="96125" wrap="square" tIns="4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5:notes"/>
          <p:cNvSpPr/>
          <p:nvPr>
            <p:ph idx="2" type="sldImg"/>
          </p:nvPr>
        </p:nvSpPr>
        <p:spPr>
          <a:xfrm>
            <a:off x="1184275" y="700087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:notes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</p:spPr>
        <p:txBody>
          <a:bodyPr anchorCtr="0" anchor="t" bIns="48050" lIns="96125" spcFirstLastPara="1" rIns="96125" wrap="square" tIns="4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:notes"/>
          <p:cNvSpPr/>
          <p:nvPr>
            <p:ph idx="2" type="sldImg"/>
          </p:nvPr>
        </p:nvSpPr>
        <p:spPr>
          <a:xfrm>
            <a:off x="1184275" y="700087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:notes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</p:spPr>
        <p:txBody>
          <a:bodyPr anchorCtr="0" anchor="t" bIns="48050" lIns="96125" spcFirstLastPara="1" rIns="96125" wrap="square" tIns="4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7:notes"/>
          <p:cNvSpPr/>
          <p:nvPr>
            <p:ph idx="2" type="sldImg"/>
          </p:nvPr>
        </p:nvSpPr>
        <p:spPr>
          <a:xfrm>
            <a:off x="1184275" y="700087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:notes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</p:spPr>
        <p:txBody>
          <a:bodyPr anchorCtr="0" anchor="t" bIns="48050" lIns="96125" spcFirstLastPara="1" rIns="96125" wrap="square" tIns="4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8:notes"/>
          <p:cNvSpPr/>
          <p:nvPr>
            <p:ph idx="2" type="sldImg"/>
          </p:nvPr>
        </p:nvSpPr>
        <p:spPr>
          <a:xfrm>
            <a:off x="1184275" y="700087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:notes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</p:spPr>
        <p:txBody>
          <a:bodyPr anchorCtr="0" anchor="t" bIns="48050" lIns="96125" spcFirstLastPara="1" rIns="96125" wrap="square" tIns="4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9:notes"/>
          <p:cNvSpPr/>
          <p:nvPr>
            <p:ph idx="2" type="sldImg"/>
          </p:nvPr>
        </p:nvSpPr>
        <p:spPr>
          <a:xfrm>
            <a:off x="1184275" y="700087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:notes"/>
          <p:cNvSpPr txBox="1"/>
          <p:nvPr/>
        </p:nvSpPr>
        <p:spPr>
          <a:xfrm>
            <a:off x="3970337" y="8831262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8050" lIns="96125" spcFirstLastPara="1" rIns="96125" wrap="square" tIns="48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2" name="Google Shape;212;p2:notes"/>
          <p:cNvSpPr/>
          <p:nvPr>
            <p:ph idx="2" type="sldImg"/>
          </p:nvPr>
        </p:nvSpPr>
        <p:spPr>
          <a:xfrm>
            <a:off x="1184275" y="698500"/>
            <a:ext cx="4643437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8050" lIns="96125" spcFirstLastPara="1" rIns="96125" wrap="square" tIns="4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:notes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</p:spPr>
        <p:txBody>
          <a:bodyPr anchorCtr="0" anchor="t" bIns="48050" lIns="96125" spcFirstLastPara="1" rIns="96125" wrap="square" tIns="4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0:notes"/>
          <p:cNvSpPr/>
          <p:nvPr>
            <p:ph idx="2" type="sldImg"/>
          </p:nvPr>
        </p:nvSpPr>
        <p:spPr>
          <a:xfrm>
            <a:off x="1184275" y="700087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:notes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</p:spPr>
        <p:txBody>
          <a:bodyPr anchorCtr="0" anchor="t" bIns="48050" lIns="96125" spcFirstLastPara="1" rIns="96125" wrap="square" tIns="4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:notes"/>
          <p:cNvSpPr/>
          <p:nvPr>
            <p:ph idx="2" type="sldImg"/>
          </p:nvPr>
        </p:nvSpPr>
        <p:spPr>
          <a:xfrm>
            <a:off x="1184275" y="700087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:notes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</p:spPr>
        <p:txBody>
          <a:bodyPr anchorCtr="0" anchor="t" bIns="48050" lIns="96125" spcFirstLastPara="1" rIns="96125" wrap="square" tIns="4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:notes"/>
          <p:cNvSpPr/>
          <p:nvPr>
            <p:ph idx="2" type="sldImg"/>
          </p:nvPr>
        </p:nvSpPr>
        <p:spPr>
          <a:xfrm>
            <a:off x="1184275" y="700087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</p:spPr>
        <p:txBody>
          <a:bodyPr anchorCtr="0" anchor="t" bIns="48050" lIns="96125" spcFirstLastPara="1" rIns="96125" wrap="square" tIns="4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1184275" y="700087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</p:spPr>
        <p:txBody>
          <a:bodyPr anchorCtr="0" anchor="t" bIns="48050" lIns="96125" spcFirstLastPara="1" rIns="96125" wrap="square" tIns="4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:notes"/>
          <p:cNvSpPr/>
          <p:nvPr>
            <p:ph idx="2" type="sldImg"/>
          </p:nvPr>
        </p:nvSpPr>
        <p:spPr>
          <a:xfrm>
            <a:off x="1184275" y="700087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</p:spPr>
        <p:txBody>
          <a:bodyPr anchorCtr="0" anchor="t" bIns="48050" lIns="96125" spcFirstLastPara="1" rIns="96125" wrap="square" tIns="4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:notes"/>
          <p:cNvSpPr/>
          <p:nvPr>
            <p:ph idx="2" type="sldImg"/>
          </p:nvPr>
        </p:nvSpPr>
        <p:spPr>
          <a:xfrm>
            <a:off x="1184275" y="700087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:notes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</p:spPr>
        <p:txBody>
          <a:bodyPr anchorCtr="0" anchor="t" bIns="48050" lIns="96125" spcFirstLastPara="1" rIns="96125" wrap="square" tIns="4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:notes"/>
          <p:cNvSpPr/>
          <p:nvPr>
            <p:ph idx="2" type="sldImg"/>
          </p:nvPr>
        </p:nvSpPr>
        <p:spPr>
          <a:xfrm>
            <a:off x="1184275" y="700087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 txBox="1"/>
          <p:nvPr/>
        </p:nvSpPr>
        <p:spPr>
          <a:xfrm>
            <a:off x="3970337" y="8831262"/>
            <a:ext cx="30384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8050" lIns="96125" spcFirstLastPara="1" rIns="96125" wrap="square" tIns="48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4" name="Google Shape;254;p7:notes"/>
          <p:cNvSpPr/>
          <p:nvPr>
            <p:ph idx="2" type="sldImg"/>
          </p:nvPr>
        </p:nvSpPr>
        <p:spPr>
          <a:xfrm>
            <a:off x="1184275" y="698500"/>
            <a:ext cx="4643437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7:notes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8050" lIns="96125" spcFirstLastPara="1" rIns="96125" wrap="square" tIns="4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:notes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</p:spPr>
        <p:txBody>
          <a:bodyPr anchorCtr="0" anchor="t" bIns="48050" lIns="96125" spcFirstLastPara="1" rIns="96125" wrap="square" tIns="4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8:notes"/>
          <p:cNvSpPr/>
          <p:nvPr>
            <p:ph idx="2" type="sldImg"/>
          </p:nvPr>
        </p:nvSpPr>
        <p:spPr>
          <a:xfrm>
            <a:off x="1184275" y="700087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:notes"/>
          <p:cNvSpPr txBox="1"/>
          <p:nvPr>
            <p:ph idx="1" type="body"/>
          </p:nvPr>
        </p:nvSpPr>
        <p:spPr>
          <a:xfrm>
            <a:off x="701675" y="4414837"/>
            <a:ext cx="5607050" cy="4183062"/>
          </a:xfrm>
          <a:prstGeom prst="rect">
            <a:avLst/>
          </a:prstGeom>
        </p:spPr>
        <p:txBody>
          <a:bodyPr anchorCtr="0" anchor="t" bIns="48050" lIns="96125" spcFirstLastPara="1" rIns="96125" wrap="square" tIns="4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9:notes"/>
          <p:cNvSpPr/>
          <p:nvPr>
            <p:ph idx="2" type="sldImg"/>
          </p:nvPr>
        </p:nvSpPr>
        <p:spPr>
          <a:xfrm>
            <a:off x="1184275" y="700087"/>
            <a:ext cx="4643437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>
            <p:ph type="ctrTitle"/>
          </p:nvPr>
        </p:nvSpPr>
        <p:spPr>
          <a:xfrm>
            <a:off x="1763713" y="2205038"/>
            <a:ext cx="5400675" cy="10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r">
              <a:lnSpc>
                <a:spcPct val="125000"/>
              </a:lnSpc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" type="subTitle"/>
          </p:nvPr>
        </p:nvSpPr>
        <p:spPr>
          <a:xfrm>
            <a:off x="2051050" y="3552825"/>
            <a:ext cx="5113338" cy="66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r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Noto Sans Symbols"/>
              <a:buNone/>
              <a:defRPr i="1" sz="1600"/>
            </a:lvl1pPr>
            <a:lvl2pPr lvl="1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2pPr>
            <a:lvl3pPr lvl="2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1" type="ftr"/>
          </p:nvPr>
        </p:nvSpPr>
        <p:spPr>
          <a:xfrm>
            <a:off x="3132137" y="62372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3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" type="body"/>
          </p:nvPr>
        </p:nvSpPr>
        <p:spPr>
          <a:xfrm rot="5400000">
            <a:off x="1835943" y="-170656"/>
            <a:ext cx="5184775" cy="792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31470" lvl="0" marL="45720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SzPts val="1620"/>
              <a:buChar char="❑"/>
              <a:defRPr/>
            </a:lvl1pPr>
            <a:lvl2pPr indent="-34290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72" name="Google Shape;172;p43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3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3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5"/>
          <p:cNvSpPr txBox="1"/>
          <p:nvPr>
            <p:ph type="title"/>
          </p:nvPr>
        </p:nvSpPr>
        <p:spPr>
          <a:xfrm rot="5400000">
            <a:off x="4283869" y="2277269"/>
            <a:ext cx="6192837" cy="2016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5"/>
          <p:cNvSpPr txBox="1"/>
          <p:nvPr>
            <p:ph idx="1" type="body"/>
          </p:nvPr>
        </p:nvSpPr>
        <p:spPr>
          <a:xfrm rot="5400000">
            <a:off x="175419" y="337344"/>
            <a:ext cx="6192837" cy="589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31470" lvl="0" marL="45720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SzPts val="1620"/>
              <a:buChar char="❑"/>
              <a:defRPr/>
            </a:lvl1pPr>
            <a:lvl2pPr indent="-34290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87" name="Google Shape;187;p45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5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5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7"/>
          <p:cNvSpPr txBox="1"/>
          <p:nvPr>
            <p:ph idx="1" type="body"/>
          </p:nvPr>
        </p:nvSpPr>
        <p:spPr>
          <a:xfrm>
            <a:off x="323850" y="188913"/>
            <a:ext cx="8064500" cy="619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31470" lvl="0" marL="45720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SzPts val="1620"/>
              <a:buChar char="❑"/>
              <a:defRPr/>
            </a:lvl1pPr>
            <a:lvl2pPr indent="-34290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01" name="Google Shape;201;p47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7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7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31470" lvl="0" marL="45720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SzPts val="1620"/>
              <a:buChar char="❑"/>
              <a:defRPr/>
            </a:lvl1pPr>
            <a:lvl2pPr indent="-34290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25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64" name="Google Shape;64;p29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" type="body"/>
          </p:nvPr>
        </p:nvSpPr>
        <p:spPr>
          <a:xfrm>
            <a:off x="468313" y="1196975"/>
            <a:ext cx="3883025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8620" lvl="0" marL="457200" algn="l">
              <a:lnSpc>
                <a:spcPct val="125000"/>
              </a:lnSpc>
              <a:spcBef>
                <a:spcPts val="3500"/>
              </a:spcBef>
              <a:spcAft>
                <a:spcPts val="0"/>
              </a:spcAft>
              <a:buSzPts val="2520"/>
              <a:buChar char="❑"/>
              <a:defRPr sz="2800"/>
            </a:lvl1pPr>
            <a:lvl2pPr indent="-381000" lvl="1" marL="914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2pPr>
            <a:lvl3pPr indent="-355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79" name="Google Shape;79;p31"/>
          <p:cNvSpPr txBox="1"/>
          <p:nvPr>
            <p:ph idx="2" type="body"/>
          </p:nvPr>
        </p:nvSpPr>
        <p:spPr>
          <a:xfrm>
            <a:off x="4503738" y="1196975"/>
            <a:ext cx="3884612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8620" lvl="0" marL="457200" algn="l">
              <a:lnSpc>
                <a:spcPct val="125000"/>
              </a:lnSpc>
              <a:spcBef>
                <a:spcPts val="3500"/>
              </a:spcBef>
              <a:spcAft>
                <a:spcPts val="0"/>
              </a:spcAft>
              <a:buSzPts val="2520"/>
              <a:buChar char="❑"/>
              <a:defRPr sz="2800"/>
            </a:lvl1pPr>
            <a:lvl2pPr indent="-381000" lvl="1" marL="914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2pPr>
            <a:lvl3pPr indent="-355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14325" lvl="3" marL="1828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80" name="Google Shape;80;p31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576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ts val="2160"/>
              <a:buChar char="❑"/>
              <a:defRPr sz="2400"/>
            </a:lvl1pPr>
            <a:lvl2pPr indent="-355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96" name="Google Shape;96;p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576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ts val="2160"/>
              <a:buChar char="❑"/>
              <a:defRPr sz="2400"/>
            </a:lvl1pPr>
            <a:lvl2pPr indent="-355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04800" lvl="3" marL="1828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98" name="Google Shape;98;p33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5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5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7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7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7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SzPts val="2880"/>
              <a:buChar char="❑"/>
              <a:defRPr sz="3200"/>
            </a:lvl1pPr>
            <a:lvl2pPr indent="-406400" lvl="1" marL="9144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SzPts val="2800"/>
              <a:buChar char="●"/>
              <a:defRPr sz="2800"/>
            </a:lvl2pPr>
            <a:lvl3pPr indent="-381000" lvl="2" marL="13716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140" name="Google Shape;140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175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5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1" name="Google Shape;141;p39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9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9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175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5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7" name="Google Shape;157;p41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1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1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jp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4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13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12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theme" Target="../theme/theme9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8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4" Type="http://schemas.openxmlformats.org/officeDocument/2006/relationships/theme" Target="../theme/theme7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1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14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3"/>
          <p:cNvPicPr preferRelativeResize="0"/>
          <p:nvPr/>
        </p:nvPicPr>
        <p:blipFill rotWithShape="1">
          <a:blip r:embed="rId1">
            <a:alphaModFix/>
          </a:blip>
          <a:srcRect b="27299" l="10417" r="5583" t="14546"/>
          <a:stretch/>
        </p:blipFill>
        <p:spPr>
          <a:xfrm>
            <a:off x="6284912" y="6099175"/>
            <a:ext cx="2638425" cy="6143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3"/>
          <p:cNvSpPr txBox="1"/>
          <p:nvPr/>
        </p:nvSpPr>
        <p:spPr>
          <a:xfrm>
            <a:off x="971550" y="4797425"/>
            <a:ext cx="54721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3"/>
          <p:cNvSpPr txBox="1"/>
          <p:nvPr/>
        </p:nvSpPr>
        <p:spPr>
          <a:xfrm>
            <a:off x="2025650" y="115887"/>
            <a:ext cx="57150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Trường ĐH Khoa Học Tự Nhiên Tp. Hồ Chí Minh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TRUNG TÂM TIN HỌC</a:t>
            </a:r>
            <a:endParaRPr/>
          </a:p>
        </p:txBody>
      </p:sp>
      <p:pic>
        <p:nvPicPr>
          <p:cNvPr descr="Logo moi" id="13" name="Google Shape;1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" y="42862"/>
            <a:ext cx="1230312" cy="9159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3"/>
          <p:cNvCxnSpPr/>
          <p:nvPr/>
        </p:nvCxnSpPr>
        <p:spPr>
          <a:xfrm>
            <a:off x="7373937" y="2278062"/>
            <a:ext cx="0" cy="1150937"/>
          </a:xfrm>
          <a:prstGeom prst="straightConnector1">
            <a:avLst/>
          </a:prstGeom>
          <a:noFill/>
          <a:ln cap="flat" cmpd="sng" w="28575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" name="Google Shape;15;p23"/>
          <p:cNvCxnSpPr/>
          <p:nvPr/>
        </p:nvCxnSpPr>
        <p:spPr>
          <a:xfrm>
            <a:off x="1622425" y="3429000"/>
            <a:ext cx="5757862" cy="0"/>
          </a:xfrm>
          <a:prstGeom prst="straightConnector1">
            <a:avLst/>
          </a:prstGeom>
          <a:noFill/>
          <a:ln cap="flat" cmpd="sng" w="5715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" name="Google Shape;16;p23"/>
          <p:cNvSpPr txBox="1"/>
          <p:nvPr/>
        </p:nvSpPr>
        <p:spPr>
          <a:xfrm>
            <a:off x="4095750" y="6302375"/>
            <a:ext cx="6985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/>
          </a:p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3132137" y="62372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40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146" name="Google Shape;146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0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0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40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40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40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40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42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162" name="Google Shape;162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2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42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42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42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42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42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44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177" name="Google Shape;177;p4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4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4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4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4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44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44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46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192" name="Google Shape;192;p4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6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6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46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46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46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46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25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30" name="Google Shape;30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5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5"/>
          <p:cNvSpPr txBox="1"/>
          <p:nvPr/>
        </p:nvSpPr>
        <p:spPr>
          <a:xfrm>
            <a:off x="504825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Fundamentals of Python - Lập trình Python cơ bản</a:t>
            </a:r>
            <a:endParaRPr/>
          </a:p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5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5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7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  <p:cxnSp>
        <p:nvCxnSpPr>
          <p:cNvPr id="49" name="Google Shape;49;p27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50" name="Google Shape;5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7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28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54" name="Google Shape;54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8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8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30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69" name="Google Shape;69;p3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0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0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30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30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30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30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32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85" name="Google Shape;85;p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2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2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2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32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32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32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34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103" name="Google Shape;103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4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34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34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34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4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36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117" name="Google Shape;117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6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6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6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36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6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6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38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Logo T3H" id="130" name="Google Shape;130;p3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8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8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8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8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8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8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"/>
          <p:cNvSpPr txBox="1"/>
          <p:nvPr>
            <p:ph type="ctrTitle"/>
          </p:nvPr>
        </p:nvSpPr>
        <p:spPr>
          <a:xfrm>
            <a:off x="133350" y="2025650"/>
            <a:ext cx="7215187" cy="1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Lập trình Python cơ bản</a:t>
            </a:r>
            <a:b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Bài 6: </a:t>
            </a:r>
            <a:r>
              <a:rPr b="1" i="1" lang="en-US" sz="2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Numbers, Strings, Datetimes</a:t>
            </a:r>
            <a:endParaRPr/>
          </a:p>
        </p:txBody>
      </p:sp>
      <p:sp>
        <p:nvSpPr>
          <p:cNvPr id="209" name="Google Shape;209;p1"/>
          <p:cNvSpPr txBox="1"/>
          <p:nvPr>
            <p:ph idx="1" type="subTitle"/>
          </p:nvPr>
        </p:nvSpPr>
        <p:spPr>
          <a:xfrm>
            <a:off x="2051050" y="3552825"/>
            <a:ext cx="5113337" cy="66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i="0" lang="en-US" sz="16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Phòng LT – Mạng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260"/>
              <a:buNone/>
            </a:pPr>
            <a:r>
              <a:rPr b="0" i="1" lang="en-US" sz="14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https://csc.edu.vn/lap-trinh-va-csdl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/>
          </a:p>
        </p:txBody>
      </p:sp>
      <p:sp>
        <p:nvSpPr>
          <p:cNvPr id="284" name="Google Shape;284;p10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285" name="Google Shape;285;p10"/>
          <p:cNvGraphicFramePr/>
          <p:nvPr/>
        </p:nvGraphicFramePr>
        <p:xfrm>
          <a:off x="323850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{6B51A64F-0135-43F6-8C2C-CE8F3B511765}</a:tableStyleId>
              </a:tblPr>
              <a:tblGrid>
                <a:gridCol w="1944675"/>
                <a:gridCol w="2447925"/>
                <a:gridCol w="4176700"/>
              </a:tblGrid>
              <a:tr h="74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Phương thức</a:t>
                      </a:r>
                      <a:endParaRPr/>
                    </a:p>
                  </a:txBody>
                  <a:tcPr marT="76175" marB="76175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Kết quả trả về</a:t>
                      </a:r>
                      <a:endParaRPr/>
                    </a:p>
                  </a:txBody>
                  <a:tcPr marT="76175" marB="76175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Ví dụ</a:t>
                      </a:r>
                      <a:endParaRPr/>
                    </a:p>
                  </a:txBody>
                  <a:tcPr marT="76175" marB="76175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isdigit()</a:t>
                      </a:r>
                      <a:endParaRPr/>
                    </a:p>
                  </a:txBody>
                  <a:tcPr marT="76175" marB="76175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Nếu chuỗi chỉ chứa các ký tự số thì trả về True, ngược lại trả về False</a:t>
                      </a:r>
                      <a:endParaRPr/>
                    </a:p>
                  </a:txBody>
                  <a:tcPr marT="76175" marB="76175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175" marB="76175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3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replace(old, new [, max])</a:t>
                      </a:r>
                      <a:endParaRPr/>
                    </a:p>
                  </a:txBody>
                  <a:tcPr marT="76175" marB="76175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Bản sao của chuỗi với </a:t>
                      </a:r>
                      <a:r>
                        <a:rPr b="0" i="0" lang="en-US" sz="22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old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được thay thế bằng </a:t>
                      </a:r>
                      <a:r>
                        <a:rPr b="0" i="0" lang="en-US" sz="22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nếu có max thì chỉ thay thế một lần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0" i="0" sz="2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2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175" marB="76175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pic>
        <p:nvPicPr>
          <p:cNvPr id="286" name="Google Shape;2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9325" y="2154237"/>
            <a:ext cx="21113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9325" y="4292600"/>
            <a:ext cx="4079875" cy="13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/>
          </a:p>
        </p:txBody>
      </p:sp>
      <p:sp>
        <p:nvSpPr>
          <p:cNvPr id="294" name="Google Shape;294;p11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295" name="Google Shape;295;p11"/>
          <p:cNvGraphicFramePr/>
          <p:nvPr/>
        </p:nvGraphicFramePr>
        <p:xfrm>
          <a:off x="323850" y="1125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{6B51A64F-0135-43F6-8C2C-CE8F3B511765}</a:tableStyleId>
              </a:tblPr>
              <a:tblGrid>
                <a:gridCol w="1944675"/>
                <a:gridCol w="2519350"/>
                <a:gridCol w="4056050"/>
              </a:tblGrid>
              <a:tr h="4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Phương thức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Kết quả trả về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Ví dụ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3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strip([chars])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Bản sao của chuỗi sau khi đã loại bỏ </a:t>
                      </a:r>
                      <a:r>
                        <a:rPr b="0" i="0" lang="en-US" sz="22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chars 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ở đầu và cuối chuỗi, mặc định là loại bỏ khoảng trắng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split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str[, num])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Từ chuỗi gốc, tạo ra list các phần tử được cắt theo </a:t>
                      </a:r>
                      <a:r>
                        <a:rPr b="0" i="0" lang="en-US" sz="22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mặc định str là khoảng trắng; nếu thiết lập </a:t>
                      </a:r>
                      <a:r>
                        <a:rPr b="0" i="0" lang="en-US" sz="22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thì sẽ quy định số dòng được tạo ra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pic>
        <p:nvPicPr>
          <p:cNvPr id="296" name="Google Shape;2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1237" y="1714500"/>
            <a:ext cx="3530600" cy="157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9175" y="3935412"/>
            <a:ext cx="39814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"/>
          <p:cNvSpPr txBox="1"/>
          <p:nvPr>
            <p:ph idx="1" type="body"/>
          </p:nvPr>
        </p:nvSpPr>
        <p:spPr>
          <a:xfrm>
            <a:off x="468312" y="1276350"/>
            <a:ext cx="7920037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Datetimes</a:t>
            </a:r>
            <a:endParaRPr/>
          </a:p>
          <a:p>
            <a:pPr indent="-24003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 i="0" sz="1800" u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2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/>
          </a:p>
        </p:txBody>
      </p:sp>
      <p:sp>
        <p:nvSpPr>
          <p:cNvPr id="305" name="Google Shape;305;p12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"/>
          <p:cNvSpPr txBox="1"/>
          <p:nvPr>
            <p:ph type="title"/>
          </p:nvPr>
        </p:nvSpPr>
        <p:spPr>
          <a:xfrm>
            <a:off x="262500" y="168462"/>
            <a:ext cx="7920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Datetimes</a:t>
            </a:r>
            <a:endParaRPr/>
          </a:p>
        </p:txBody>
      </p:sp>
      <p:sp>
        <p:nvSpPr>
          <p:cNvPr id="311" name="Google Shape;311;p13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Python cung cấp sẵn một số phương thức xử lý thời gian (import time, import datetime)</a:t>
            </a:r>
            <a:endParaRPr/>
          </a:p>
          <a:p>
            <a:pPr indent="-234950" lvl="1" marL="692150" marR="0" rtl="0" algn="just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time.time(): trả về thời gian hiện tại của hệ thống dạng số</a:t>
            </a:r>
            <a:endParaRPr/>
          </a:p>
          <a:p>
            <a:pPr indent="-180975" lvl="2" marL="987425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  <a:p>
            <a:pPr indent="-57150" lvl="1" marL="69215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342900" marR="0" rtl="0" algn="l">
              <a:lnSpc>
                <a:spcPct val="12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3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13" name="Google Shape;3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9112" y="4437062"/>
            <a:ext cx="3384550" cy="13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Datetimes</a:t>
            </a:r>
            <a:endParaRPr/>
          </a:p>
        </p:txBody>
      </p:sp>
      <p:sp>
        <p:nvSpPr>
          <p:cNvPr id="319" name="Google Shape;319;p14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4950" lvl="1" marL="69215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time.localtime(time.time()): trả về thời gian hiện tại của hệ thống dạng các thành phần của datetime</a:t>
            </a:r>
            <a:endParaRPr/>
          </a:p>
          <a:p>
            <a:pPr indent="-180975" lvl="2" marL="987425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/>
          </a:p>
          <a:p>
            <a:pPr indent="-28575" lvl="2" marL="987425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1" marL="69215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692150" marR="0" rtl="0" algn="just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Char char="●"/>
            </a:pPr>
            <a:r>
              <a:rPr b="1" i="0" lang="en-US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time.asctime(time.localtime(time.time())): trả về chuỗi thời gian theo định dạng</a:t>
            </a:r>
            <a:endParaRPr/>
          </a:p>
          <a:p>
            <a:pPr indent="-180975" lvl="2" marL="987425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/>
          </a:p>
          <a:p>
            <a:pPr indent="-57150" lvl="1" marL="69215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342900" marR="0" rtl="0" algn="l">
              <a:lnSpc>
                <a:spcPct val="12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4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21" name="Google Shape;3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5" y="3357562"/>
            <a:ext cx="907415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8112" y="5535612"/>
            <a:ext cx="6164262" cy="938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Datetimes</a:t>
            </a:r>
            <a:endParaRPr/>
          </a:p>
        </p:txBody>
      </p:sp>
      <p:sp>
        <p:nvSpPr>
          <p:cNvPr id="328" name="Google Shape;328;p15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4950" lvl="1" marL="69215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datetime.now(): trả về ngày giờ hiện thời của hệ thống</a:t>
            </a:r>
            <a:endParaRPr/>
          </a:p>
          <a:p>
            <a:pPr indent="-180975" lvl="2" marL="987425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/>
          </a:p>
          <a:p>
            <a:pPr indent="-28575" lvl="2" marL="987425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1" marL="69215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740" lvl="0" marL="342900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5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30" name="Google Shape;3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3213100"/>
            <a:ext cx="5480050" cy="1547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Datetimes</a:t>
            </a:r>
            <a:endParaRPr/>
          </a:p>
        </p:txBody>
      </p:sp>
      <p:sp>
        <p:nvSpPr>
          <p:cNvPr id="336" name="Google Shape;336;p16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4950" lvl="1" marL="69215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datetime(year, month, day): trả về một ngày dựa trên year, month, day nếu hợp lệ; ngược lại sẽ phát sinh lỗi</a:t>
            </a:r>
            <a:endParaRPr/>
          </a:p>
          <a:p>
            <a:pPr indent="-180975" lvl="2" marL="987425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/>
          </a:p>
          <a:p>
            <a:pPr indent="-28575" lvl="2" marL="987425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1" marL="69215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740" lvl="0" marL="342900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6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8" name="Google Shape;338;p1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336"/>
              </a:buClr>
              <a:buSzPts val="900"/>
              <a:buFont typeface="Consolas"/>
              <a:buNone/>
            </a:pPr>
            <a:r>
              <a:rPr b="0" i="0" lang="en-US" sz="900" u="none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datetime.now()</a:t>
            </a:r>
            <a:r>
              <a:rPr b="1" i="0" lang="en-US" sz="9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39" name="Google Shape;339;p16"/>
          <p:cNvSpPr txBox="1"/>
          <p:nvPr/>
        </p:nvSpPr>
        <p:spPr>
          <a:xfrm>
            <a:off x="2433637" y="3228975"/>
            <a:ext cx="1857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3443287"/>
            <a:ext cx="5832475" cy="293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Datetimes</a:t>
            </a:r>
            <a:endParaRPr/>
          </a:p>
        </p:txBody>
      </p:sp>
      <p:sp>
        <p:nvSpPr>
          <p:cNvPr id="346" name="Google Shape;346;p17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4950" lvl="1" marL="6921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date_variable.strftime(chuỗi định dạng mẫu): hiển thị ngày theo chuỗi định dạng mẫu</a:t>
            </a:r>
            <a:endParaRPr/>
          </a:p>
          <a:p>
            <a:pPr indent="-180975" lvl="2" marL="987425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Với: </a:t>
            </a:r>
            <a:endParaRPr/>
          </a:p>
          <a:p>
            <a:pPr indent="-80962" lvl="3" marL="938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75"/>
              <a:buFont typeface="Noto Sans Symbols"/>
              <a:buChar char="●"/>
            </a:pPr>
            <a:r>
              <a:rPr b="0" i="0" lang="en-US" sz="1700" u="none" cap="none" strike="noStrike">
                <a:solidFill>
                  <a:srgbClr val="242729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b="0" i="0" lang="en-US" sz="1700" u="none" cap="none" strike="noStrik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 : ngày kiểu số</a:t>
            </a:r>
            <a:endParaRPr/>
          </a:p>
          <a:p>
            <a:pPr indent="-80962" lvl="3" marL="938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75"/>
              <a:buFont typeface="Noto Sans Symbols"/>
              <a:buChar char="●"/>
            </a:pPr>
            <a:r>
              <a:rPr b="0" i="0" lang="en-US" sz="1700" u="none" cap="none" strike="noStrike">
                <a:solidFill>
                  <a:srgbClr val="242729"/>
                </a:solidFill>
                <a:latin typeface="Consolas"/>
                <a:ea typeface="Consolas"/>
                <a:cs typeface="Consolas"/>
                <a:sym typeface="Consolas"/>
              </a:rPr>
              <a:t>%m</a:t>
            </a:r>
            <a:r>
              <a:rPr b="0" i="0" lang="en-US" sz="1700" u="none" cap="none" strike="noStrik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 : tháng kiểu số</a:t>
            </a:r>
            <a:endParaRPr/>
          </a:p>
          <a:p>
            <a:pPr indent="-80962" lvl="3" marL="938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75"/>
              <a:buFont typeface="Noto Sans Symbols"/>
              <a:buChar char="●"/>
            </a:pPr>
            <a:r>
              <a:rPr b="0" i="0" lang="en-US" sz="1700" u="none" cap="none" strike="noStrike">
                <a:solidFill>
                  <a:srgbClr val="242729"/>
                </a:solidFill>
                <a:latin typeface="Consolas"/>
                <a:ea typeface="Consolas"/>
                <a:cs typeface="Consolas"/>
                <a:sym typeface="Consolas"/>
              </a:rPr>
              <a:t>%b</a:t>
            </a:r>
            <a:r>
              <a:rPr b="0" i="0" lang="en-US" sz="1700" u="none" cap="none" strike="noStrik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 : tháng kiểu chữ</a:t>
            </a:r>
            <a:endParaRPr/>
          </a:p>
          <a:p>
            <a:pPr indent="-80962" lvl="3" marL="938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75"/>
              <a:buFont typeface="Noto Sans Symbols"/>
              <a:buChar char="●"/>
            </a:pPr>
            <a:r>
              <a:rPr b="0" i="0" lang="en-US" sz="1700" u="none" cap="none" strike="noStrike">
                <a:solidFill>
                  <a:srgbClr val="242729"/>
                </a:solidFill>
                <a:latin typeface="Consolas"/>
                <a:ea typeface="Consolas"/>
                <a:cs typeface="Consolas"/>
                <a:sym typeface="Consolas"/>
              </a:rPr>
              <a:t>%y</a:t>
            </a:r>
            <a:r>
              <a:rPr b="0" i="0" lang="en-US" sz="1700" u="none" cap="none" strike="noStrik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 : năm với hai số cuối</a:t>
            </a:r>
            <a:endParaRPr/>
          </a:p>
          <a:p>
            <a:pPr indent="-80962" lvl="3" marL="938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75"/>
              <a:buFont typeface="Noto Sans Symbols"/>
              <a:buChar char="●"/>
            </a:pPr>
            <a:r>
              <a:rPr b="0" i="0" lang="en-US" sz="1700" u="none" cap="none" strike="noStrike">
                <a:solidFill>
                  <a:srgbClr val="242729"/>
                </a:solidFill>
                <a:latin typeface="Consolas"/>
                <a:ea typeface="Consolas"/>
                <a:cs typeface="Consolas"/>
                <a:sym typeface="Consolas"/>
              </a:rPr>
              <a:t>%Y</a:t>
            </a:r>
            <a:r>
              <a:rPr b="0" i="0" lang="en-US" sz="1700" u="none" cap="none" strike="noStrik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 : năm đầy đủ (4 số)</a:t>
            </a:r>
            <a:endParaRPr/>
          </a:p>
          <a:p>
            <a:pPr indent="-180975" lvl="2" marL="987425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/>
          </a:p>
          <a:p>
            <a:pPr indent="-28575" lvl="2" marL="987425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1" marL="69215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740" lvl="0" marL="342900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7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8" name="Google Shape;348;p17"/>
          <p:cNvSpPr txBox="1"/>
          <p:nvPr/>
        </p:nvSpPr>
        <p:spPr>
          <a:xfrm>
            <a:off x="2433637" y="3228975"/>
            <a:ext cx="1857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7"/>
          <p:cNvSpPr txBox="1"/>
          <p:nvPr/>
        </p:nvSpPr>
        <p:spPr>
          <a:xfrm>
            <a:off x="0" y="-307975"/>
            <a:ext cx="0" cy="615950"/>
          </a:xfrm>
          <a:prstGeom prst="rect">
            <a:avLst/>
          </a:prstGeom>
          <a:solidFill>
            <a:srgbClr val="EFF0F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5191125"/>
            <a:ext cx="6851650" cy="14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Datetimes</a:t>
            </a:r>
            <a:endParaRPr/>
          </a:p>
        </p:txBody>
      </p:sp>
      <p:sp>
        <p:nvSpPr>
          <p:cNvPr id="356" name="Google Shape;356;p18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Làm việc với calendar (import calendar)</a:t>
            </a:r>
            <a:endParaRPr/>
          </a:p>
          <a:p>
            <a:pPr indent="-234950" lvl="1" marL="692150" marR="0" rtl="0" algn="just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calendar.isleap(year): trả về True nếu là năm nhuận, ngược lại trả về False</a:t>
            </a:r>
            <a:endParaRPr/>
          </a:p>
          <a:p>
            <a:pPr indent="-180975" lvl="2" marL="987425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Ví dụ:</a:t>
            </a:r>
            <a:endParaRPr/>
          </a:p>
        </p:txBody>
      </p:sp>
      <p:sp>
        <p:nvSpPr>
          <p:cNvPr id="357" name="Google Shape;357;p18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58" name="Google Shape;3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475" y="3933825"/>
            <a:ext cx="4303712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Datetimes</a:t>
            </a:r>
            <a:endParaRPr/>
          </a:p>
        </p:txBody>
      </p:sp>
      <p:sp>
        <p:nvSpPr>
          <p:cNvPr id="364" name="Google Shape;364;p19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4950" lvl="1" marL="69215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calendar.monthcalendar(year,month): trả về danh sách các ngày trong tháng, năm được chọn, chia theo từng tuần, với giá trị 0 là ngày không nằm trong tháng của năm</a:t>
            </a:r>
            <a:endParaRPr/>
          </a:p>
          <a:p>
            <a:pPr indent="-180975" lvl="2" marL="987425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sp>
        <p:nvSpPr>
          <p:cNvPr id="365" name="Google Shape;365;p19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66" name="Google Shape;3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62" y="4797425"/>
            <a:ext cx="85248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"/>
          <p:cNvSpPr txBox="1"/>
          <p:nvPr>
            <p:ph idx="1" type="body"/>
          </p:nvPr>
        </p:nvSpPr>
        <p:spPr>
          <a:xfrm>
            <a:off x="468312" y="1276350"/>
            <a:ext cx="7920037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Datetimes</a:t>
            </a:r>
            <a:endParaRPr/>
          </a:p>
          <a:p>
            <a:pPr indent="-24003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 i="0" sz="1800" u="none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/>
          </a:p>
        </p:txBody>
      </p:sp>
      <p:sp>
        <p:nvSpPr>
          <p:cNvPr id="217" name="Google Shape;217;p2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0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Datetimes</a:t>
            </a:r>
            <a:endParaRPr/>
          </a:p>
        </p:txBody>
      </p:sp>
      <p:sp>
        <p:nvSpPr>
          <p:cNvPr id="372" name="Google Shape;372;p20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4950" lvl="1" marL="6921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calendar.weekday(year,month,day): trả về thứ của ngày/tháng/năm, với giá trị số 0: Monday, 1: Tuesday…</a:t>
            </a:r>
            <a:endParaRPr/>
          </a:p>
          <a:p>
            <a:pPr indent="-180975" lvl="2" marL="987425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sp>
        <p:nvSpPr>
          <p:cNvPr id="373" name="Google Shape;373;p20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74" name="Google Shape;3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3789362"/>
            <a:ext cx="6675437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Datetimes</a:t>
            </a:r>
            <a:endParaRPr/>
          </a:p>
        </p:txBody>
      </p:sp>
      <p:sp>
        <p:nvSpPr>
          <p:cNvPr id="380" name="Google Shape;380;p21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4950" lvl="1" marL="69215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calendar.monthrange(year,month): trả về hai phần tử: phần tử đầu là thứ của ngày đầu tiên trong tháng, phần tử thứ hai là số ngày trong tháng.</a:t>
            </a:r>
            <a:endParaRPr/>
          </a:p>
          <a:p>
            <a:pPr indent="-234950" lvl="1" marL="69215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1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Ví dụ: </a:t>
            </a:r>
            <a:endParaRPr/>
          </a:p>
        </p:txBody>
      </p:sp>
      <p:sp>
        <p:nvSpPr>
          <p:cNvPr id="381" name="Google Shape;381;p21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82" name="Google Shape;3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0" y="4251325"/>
            <a:ext cx="6408737" cy="13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89" name="Google Shape;38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300" y="1196975"/>
            <a:ext cx="3040062" cy="51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endParaRPr/>
          </a:p>
        </p:txBody>
      </p:sp>
      <p:sp>
        <p:nvSpPr>
          <p:cNvPr id="223" name="Google Shape;223;p3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Python cung cấp sẵn thư viện math với các phương thức toán học</a:t>
            </a:r>
            <a:endParaRPr/>
          </a:p>
        </p:txBody>
      </p:sp>
      <p:sp>
        <p:nvSpPr>
          <p:cNvPr id="224" name="Google Shape;224;p3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225" name="Google Shape;225;p3"/>
          <p:cNvGraphicFramePr/>
          <p:nvPr/>
        </p:nvGraphicFramePr>
        <p:xfrm>
          <a:off x="366712" y="2471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{6B51A64F-0135-43F6-8C2C-CE8F3B511765}</a:tableStyleId>
              </a:tblPr>
              <a:tblGrid>
                <a:gridCol w="1922450"/>
                <a:gridCol w="2903525"/>
                <a:gridCol w="3627425"/>
              </a:tblGrid>
              <a:tr h="81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Phương thức</a:t>
                      </a:r>
                      <a:endParaRPr/>
                    </a:p>
                  </a:txBody>
                  <a:tcPr marT="76250" marB="7625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Kết quả trả về</a:t>
                      </a:r>
                      <a:endParaRPr/>
                    </a:p>
                  </a:txBody>
                  <a:tcPr marT="76250" marB="7625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Ví dụ</a:t>
                      </a:r>
                      <a:endParaRPr/>
                    </a:p>
                  </a:txBody>
                  <a:tcPr marT="76250" marB="7625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abs(x)</a:t>
                      </a:r>
                      <a:endParaRPr/>
                    </a:p>
                  </a:txBody>
                  <a:tcPr marT="76250" marB="7625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|x|</a:t>
                      </a:r>
                      <a:endParaRPr/>
                    </a:p>
                  </a:txBody>
                  <a:tcPr marT="76250" marB="7625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0" marB="7625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2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ceil(x)</a:t>
                      </a:r>
                      <a:endParaRPr/>
                    </a:p>
                  </a:txBody>
                  <a:tcPr marT="76250" marB="7625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Giá trị nguyên nhỏ nhất lớn hơn x (math)</a:t>
                      </a:r>
                      <a:endParaRPr/>
                    </a:p>
                  </a:txBody>
                  <a:tcPr marT="76250" marB="7625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693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exp(x)</a:t>
                      </a:r>
                      <a:endParaRPr/>
                    </a:p>
                  </a:txBody>
                  <a:tcPr marT="76250" marB="7625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="0" baseline="3000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(math)</a:t>
                      </a:r>
                      <a:endParaRPr/>
                    </a:p>
                  </a:txBody>
                  <a:tcPr marT="76250" marB="7625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207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fabs(x)</a:t>
                      </a:r>
                      <a:endParaRPr/>
                    </a:p>
                  </a:txBody>
                  <a:tcPr marT="76250" marB="7625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|x| (math)</a:t>
                      </a:r>
                      <a:endParaRPr/>
                    </a:p>
                  </a:txBody>
                  <a:tcPr marT="76250" marB="7625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pic>
        <p:nvPicPr>
          <p:cNvPr id="226" name="Google Shape;2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8275" y="3322637"/>
            <a:ext cx="25209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endParaRPr/>
          </a:p>
        </p:txBody>
      </p:sp>
      <p:sp>
        <p:nvSpPr>
          <p:cNvPr id="232" name="Google Shape;232;p4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233" name="Google Shape;233;p4"/>
          <p:cNvGraphicFramePr/>
          <p:nvPr/>
        </p:nvGraphicFramePr>
        <p:xfrm>
          <a:off x="298450" y="1268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{6B51A64F-0135-43F6-8C2C-CE8F3B511765}</a:tableStyleId>
              </a:tblPr>
              <a:tblGrid>
                <a:gridCol w="2335200"/>
                <a:gridCol w="2995600"/>
                <a:gridCol w="3263900"/>
              </a:tblGrid>
              <a:tr h="77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Phương thức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Kết quả trả về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Ví dụ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284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floor(x)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Giá trị nguyên lớn nhất nhỏ hơn x (math)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37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log(x)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log(x), x&gt;0 (math)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912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max(x1, x2, …)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Giá trị lớn nhất của x, x2, …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912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min(x1, x2, …)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Giá trị nhỏ nhất của x1, x2, …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pic>
        <p:nvPicPr>
          <p:cNvPr id="234" name="Google Shape;2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525" y="2133600"/>
            <a:ext cx="2951162" cy="3846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endParaRPr/>
          </a:p>
        </p:txBody>
      </p:sp>
      <p:sp>
        <p:nvSpPr>
          <p:cNvPr id="240" name="Google Shape;240;p5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241" name="Google Shape;241;p5"/>
          <p:cNvGraphicFramePr/>
          <p:nvPr/>
        </p:nvGraphicFramePr>
        <p:xfrm>
          <a:off x="215900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{6B51A64F-0135-43F6-8C2C-CE8F3B511765}</a:tableStyleId>
              </a:tblPr>
              <a:tblGrid>
                <a:gridCol w="2366950"/>
                <a:gridCol w="3035300"/>
                <a:gridCol w="3309925"/>
              </a:tblGrid>
              <a:tr h="86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Phương thức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Kết quả trả về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Ví dụ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00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modf(x)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Tách x thành hai phần: phần lẻ và phần nguyên, kết quả trả về đều là kiểu float (math)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pow(x,y)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0" baseline="3000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865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round(x1 [, n]) 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Làm tròn, với n số lẻ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92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sqrt(x)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Căn bậc 2 của x (x&gt;0)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pic>
        <p:nvPicPr>
          <p:cNvPr id="242" name="Google Shape;2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0562" y="2133600"/>
            <a:ext cx="261937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>
            <p:ph idx="1" type="body"/>
          </p:nvPr>
        </p:nvSpPr>
        <p:spPr>
          <a:xfrm>
            <a:off x="469900" y="9937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Tạo số ngẫu nhiên (import random)</a:t>
            </a:r>
            <a:endParaRPr/>
          </a:p>
        </p:txBody>
      </p:sp>
      <p:sp>
        <p:nvSpPr>
          <p:cNvPr id="248" name="Google Shape;248;p6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endParaRPr/>
          </a:p>
        </p:txBody>
      </p:sp>
      <p:sp>
        <p:nvSpPr>
          <p:cNvPr id="249" name="Google Shape;249;p6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250" name="Google Shape;250;p6"/>
          <p:cNvGraphicFramePr/>
          <p:nvPr/>
        </p:nvGraphicFramePr>
        <p:xfrm>
          <a:off x="323850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{6B51A64F-0135-43F6-8C2C-CE8F3B511765}</a:tableStyleId>
              </a:tblPr>
              <a:tblGrid>
                <a:gridCol w="2274875"/>
                <a:gridCol w="2532050"/>
                <a:gridCol w="3762375"/>
              </a:tblGrid>
              <a:tr h="78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Phương thức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Kết quả trả về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Ví dụ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373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randrange ([start,] stop [,step])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Một số ngẫu nhiên trong khoảng (start, stop, step)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23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random()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Một số thực ngẫu nhiên trong khoảng &gt;0 và &lt;1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158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uniform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</a:t>
                      </a: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Một số thực ngẫu nhiên trong khoảng &gt;x và &lt;y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pic>
        <p:nvPicPr>
          <p:cNvPr id="251" name="Google Shape;2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5250" y="2636837"/>
            <a:ext cx="3670300" cy="33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"/>
          <p:cNvSpPr txBox="1"/>
          <p:nvPr>
            <p:ph idx="1" type="body"/>
          </p:nvPr>
        </p:nvSpPr>
        <p:spPr>
          <a:xfrm>
            <a:off x="468312" y="1276350"/>
            <a:ext cx="7920037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Datetimes</a:t>
            </a:r>
            <a:endParaRPr/>
          </a:p>
          <a:p>
            <a:pPr indent="-240030" lvl="0" marL="342900" rtl="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 i="0" sz="1800" u="none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7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/>
          </a:p>
        </p:txBody>
      </p:sp>
      <p:sp>
        <p:nvSpPr>
          <p:cNvPr id="259" name="Google Shape;259;p7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/>
          </a:p>
        </p:txBody>
      </p:sp>
      <p:sp>
        <p:nvSpPr>
          <p:cNvPr id="265" name="Google Shape;265;p8"/>
          <p:cNvSpPr txBox="1"/>
          <p:nvPr>
            <p:ph idx="1" type="body"/>
          </p:nvPr>
        </p:nvSpPr>
        <p:spPr>
          <a:xfrm>
            <a:off x="339725" y="952500"/>
            <a:ext cx="8050212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Python cung cấp sẵn một số phương thức xử lý chuỗi</a:t>
            </a:r>
            <a:endParaRPr/>
          </a:p>
          <a:p>
            <a:pPr indent="-160020" lvl="0" marL="3429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None/>
            </a:pPr>
            <a:r>
              <a:t/>
            </a:r>
            <a:endParaRPr b="1" i="0" sz="3200" u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8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267" name="Google Shape;267;p8"/>
          <p:cNvGraphicFramePr/>
          <p:nvPr/>
        </p:nvGraphicFramePr>
        <p:xfrm>
          <a:off x="179387" y="211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{6B51A64F-0135-43F6-8C2C-CE8F3B511765}</a:tableStyleId>
              </a:tblPr>
              <a:tblGrid>
                <a:gridCol w="2046275"/>
                <a:gridCol w="3148000"/>
                <a:gridCol w="3590925"/>
              </a:tblGrid>
              <a:tr h="5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Phương thức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Kết quả trả về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Ví dụ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290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capitalize()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Bản sao của chuỗi với ký tự đầu chuỗi viết hoa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5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center(width[, fillchar])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Xem thêm: ljust và rjust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Bản sao của chuỗi bằng cách di chuyển chuỗi ra giữa và điền vào đầu và cuối chuỗi ký tự </a:t>
                      </a:r>
                      <a:r>
                        <a:rPr b="0" i="0" lang="en-US" sz="22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fillchar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mặc định thì sẽ tự động điển khoảng trắng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pic>
        <p:nvPicPr>
          <p:cNvPr id="268" name="Google Shape;2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1975" y="3821112"/>
            <a:ext cx="2890837" cy="279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2300" y="2743200"/>
            <a:ext cx="2354262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/>
          </a:p>
        </p:txBody>
      </p:sp>
      <p:sp>
        <p:nvSpPr>
          <p:cNvPr id="275" name="Google Shape;275;p9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276" name="Google Shape;276;p9"/>
          <p:cNvGraphicFramePr/>
          <p:nvPr/>
        </p:nvGraphicFramePr>
        <p:xfrm>
          <a:off x="179387" y="11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{6B51A64F-0135-43F6-8C2C-CE8F3B511765}</a:tableStyleId>
              </a:tblPr>
              <a:tblGrid>
                <a:gridCol w="1944675"/>
                <a:gridCol w="2943225"/>
                <a:gridCol w="3825875"/>
              </a:tblGrid>
              <a:tr h="70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Phương thức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Kết quả trả về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Ví dụ</a:t>
                      </a:r>
                      <a:endParaRPr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count(sub, [start, end])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Số lần chuỗi con </a:t>
                      </a:r>
                      <a:r>
                        <a:rPr b="0" i="0" lang="en-US" sz="22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xuất hiện trong chuỗi tính từ </a:t>
                      </a:r>
                      <a:r>
                        <a:rPr b="0" i="0" lang="en-US" sz="22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đến </a:t>
                      </a:r>
                      <a:r>
                        <a:rPr b="0" i="0" lang="en-US" sz="22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end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0" i="0" sz="2200" u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200" u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8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find(str2, [beg, end])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Tìm chuỗi str2 từ vị trí </a:t>
                      </a:r>
                      <a:r>
                        <a:rPr b="0" i="0" lang="en-US" sz="22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beg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đến vị trí </a:t>
                      </a:r>
                      <a:r>
                        <a:rPr b="0" i="0" lang="en-US" sz="22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end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trong chuỗi và trả về vị trí nếu tìm thấy, -1 nếu không tìm thấy, mặc định beg = 0 và end = len</a:t>
                      </a:r>
                      <a:endParaRPr/>
                    </a:p>
                  </a:txBody>
                  <a:tcPr marT="76200" marB="76200" marR="76200" marL="762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pic>
        <p:nvPicPr>
          <p:cNvPr id="277" name="Google Shape;2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4287" y="1990725"/>
            <a:ext cx="3316287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4287" y="3789362"/>
            <a:ext cx="3778250" cy="2347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8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6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1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9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7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0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2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4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2008-09-10T03:58:39Z</dcterms:created>
  <dc:creator>ktphuong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str>TC010706251033</vt:lpstr>
  </property>
</Properties>
</file>