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76" autoAdjust="0"/>
    <p:restoredTop sz="94780" autoAdjust="0"/>
  </p:normalViewPr>
  <p:slideViewPr>
    <p:cSldViewPr snapToGrid="0">
      <p:cViewPr varScale="1">
        <p:scale>
          <a:sx n="109" d="100"/>
          <a:sy n="109" d="100"/>
        </p:scale>
        <p:origin x="10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CDBC3-4E75-4645-97FD-110279629555}" type="datetimeFigureOut">
              <a:rPr lang="ru-RU" smtClean="0"/>
              <a:t>13.09.2020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35085-6D6F-47FD-AC38-9742737325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4813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35085-6D6F-47FD-AC38-97427373259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7881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35085-6D6F-47FD-AC38-974273732591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91191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35085-6D6F-47FD-AC38-974273732591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0510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35085-6D6F-47FD-AC38-97427373259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7560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35085-6D6F-47FD-AC38-97427373259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531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35085-6D6F-47FD-AC38-97427373259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1780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35085-6D6F-47FD-AC38-97427373259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6085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35085-6D6F-47FD-AC38-97427373259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048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35085-6D6F-47FD-AC38-974273732591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93001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35085-6D6F-47FD-AC38-97427373259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63462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35085-6D6F-47FD-AC38-974273732591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5146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FCB4-108B-41FA-B393-FD31C112129F}" type="datetimeFigureOut">
              <a:rPr lang="ru-RU" smtClean="0"/>
              <a:t>13.09.2020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CE65-3293-4431-A06D-2AB82C501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8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FCB4-108B-41FA-B393-FD31C112129F}" type="datetimeFigureOut">
              <a:rPr lang="ru-RU" smtClean="0"/>
              <a:t>13.09.2020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CE65-3293-4431-A06D-2AB82C501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5597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FCB4-108B-41FA-B393-FD31C112129F}" type="datetimeFigureOut">
              <a:rPr lang="ru-RU" smtClean="0"/>
              <a:t>13.09.2020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CE65-3293-4431-A06D-2AB82C501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392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FCB4-108B-41FA-B393-FD31C112129F}" type="datetimeFigureOut">
              <a:rPr lang="ru-RU" smtClean="0"/>
              <a:t>13.09.2020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CE65-3293-4431-A06D-2AB82C501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3240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FCB4-108B-41FA-B393-FD31C112129F}" type="datetimeFigureOut">
              <a:rPr lang="ru-RU" smtClean="0"/>
              <a:t>13.09.2020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CE65-3293-4431-A06D-2AB82C501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4340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FCB4-108B-41FA-B393-FD31C112129F}" type="datetimeFigureOut">
              <a:rPr lang="ru-RU" smtClean="0"/>
              <a:t>13.09.2020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CE65-3293-4431-A06D-2AB82C501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6805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FCB4-108B-41FA-B393-FD31C112129F}" type="datetimeFigureOut">
              <a:rPr lang="ru-RU" smtClean="0"/>
              <a:t>13.09.2020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CE65-3293-4431-A06D-2AB82C501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0960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FCB4-108B-41FA-B393-FD31C112129F}" type="datetimeFigureOut">
              <a:rPr lang="ru-RU" smtClean="0"/>
              <a:t>13.09.2020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CE65-3293-4431-A06D-2AB82C501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9664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FCB4-108B-41FA-B393-FD31C112129F}" type="datetimeFigureOut">
              <a:rPr lang="ru-RU" smtClean="0"/>
              <a:t>13.09.2020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CE65-3293-4431-A06D-2AB82C501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7008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FCB4-108B-41FA-B393-FD31C112129F}" type="datetimeFigureOut">
              <a:rPr lang="ru-RU" smtClean="0"/>
              <a:t>13.09.2020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CE65-3293-4431-A06D-2AB82C501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507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FCB4-108B-41FA-B393-FD31C112129F}" type="datetimeFigureOut">
              <a:rPr lang="ru-RU" smtClean="0"/>
              <a:t>13.09.2020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CE65-3293-4431-A06D-2AB82C501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0544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DFCB4-108B-41FA-B393-FD31C112129F}" type="datetimeFigureOut">
              <a:rPr lang="ru-RU" smtClean="0"/>
              <a:t>13.09.2020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7CE65-3293-4431-A06D-2AB82C501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89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0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10" Type="http://schemas.openxmlformats.org/officeDocument/2006/relationships/image" Target="../media/image31.png"/><Relationship Id="rId4" Type="http://schemas.openxmlformats.org/officeDocument/2006/relationships/image" Target="../media/image2.png"/><Relationship Id="rId9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0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0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1800" y="755452"/>
            <a:ext cx="1457070" cy="1438781"/>
          </a:xfrm>
          <a:prstGeom prst="rect">
            <a:avLst/>
          </a:prstGeom>
        </p:spPr>
      </p:pic>
      <p:pic>
        <p:nvPicPr>
          <p:cNvPr id="20" name="Picture 2" descr="https://www.mirea.ru/upload/medialibrary/80f/MIREA_Gerb_Colou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47" y="737518"/>
            <a:ext cx="1296144" cy="143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2336323" y="82048"/>
            <a:ext cx="73669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МИРЭА - РОССИЙСКИЙ ТЕХНОЛОГИЧЕСКИЙ УНИВЕРСИТЕТ</a:t>
            </a:r>
            <a:endParaRPr lang="ru-RU" dirty="0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33255" y="2583829"/>
            <a:ext cx="4286804" cy="2924367"/>
          </a:xfrm>
          <a:prstGeom prst="rect">
            <a:avLst/>
          </a:prstGeom>
        </p:spPr>
      </p:pic>
      <p:pic>
        <p:nvPicPr>
          <p:cNvPr id="18" name="Рисунок 17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812" y="2927838"/>
            <a:ext cx="3382423" cy="2580358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Прямоугольник 20"/>
          <p:cNvSpPr/>
          <p:nvPr/>
        </p:nvSpPr>
        <p:spPr>
          <a:xfrm>
            <a:off x="1419963" y="1206748"/>
            <a:ext cx="9198687" cy="460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8310" algn="ctr">
              <a:lnSpc>
                <a:spcPct val="150000"/>
              </a:lnSpc>
              <a:spcAft>
                <a:spcPts val="0"/>
              </a:spcAft>
            </a:pPr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Лекционный курс «Программно определяемые радиотехнологии»</a:t>
            </a:r>
            <a:endParaRPr lang="ru-RU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5395730" y="6237791"/>
            <a:ext cx="15682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Москва 2020 </a:t>
            </a:r>
            <a:endParaRPr lang="ru-RU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3904311" y="844568"/>
            <a:ext cx="3798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</a:rPr>
              <a:t>«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IT</a:t>
            </a: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</a:rPr>
              <a:t>-классы в московских школах»</a:t>
            </a:r>
            <a:endParaRPr lang="ru-RU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1434356" y="1778378"/>
            <a:ext cx="9202447" cy="873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Лекция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И НАСТРОЙКА ПАРАМЕТРОВ SDR-МОДУЛЕЙ (БЛОКОВ) В СРЕДЕ GNU RADIO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F4BPP Homepage - SDR# installation with Win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1" y="3024548"/>
            <a:ext cx="2251812" cy="57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Файл:Gnuradio logo.svg — Википедия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8039" y="3073460"/>
            <a:ext cx="2250831" cy="57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Скачать Python 3 для Windows и macOS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8039" y="3889071"/>
            <a:ext cx="2180748" cy="751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adio Monitoring - Log in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69" y="3858388"/>
            <a:ext cx="2315788" cy="781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61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1000076" y="53038"/>
            <a:ext cx="989573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8310" algn="ctr">
              <a:lnSpc>
                <a:spcPct val="150000"/>
              </a:lnSpc>
              <a:spcAft>
                <a:spcPts val="0"/>
              </a:spcAft>
            </a:pPr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ЛЕКЦИОННЫЙ КУРС «ПРОГРАММНО ОПРЕДЕЛЯЕМЫЕ РАДИОТЕХНОЛОГИИ»</a:t>
            </a:r>
            <a:endParaRPr lang="ru-RU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7" name="Picture 2" descr="https://www.mirea.ru/upload/medialibrary/80f/MIREA_Gerb_Colou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40" y="24099"/>
            <a:ext cx="463745" cy="512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885" y="48197"/>
            <a:ext cx="470381" cy="464476"/>
          </a:xfrm>
          <a:prstGeom prst="rect">
            <a:avLst/>
          </a:prstGeom>
        </p:spPr>
      </p:pic>
      <p:pic>
        <p:nvPicPr>
          <p:cNvPr id="16" name="Picture 12" descr="Radio Monitoring - Log i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1589" y="652929"/>
            <a:ext cx="1928446" cy="54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Файл:Gnuradio logo.svg — Википедия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331" y="638681"/>
            <a:ext cx="2089639" cy="532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7684469" y="4596386"/>
            <a:ext cx="449423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Окно настроек параметров блока цифровой фильтрации сигналов ППФ «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Band Pass Filter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» (указанные настройки: тип данных: «complex-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complex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», децимация – 1 (т.е. отсутствует), коэффициент усиления – 1 (т.е. отсутствует),  частота дискретизации – задается глобально переменной, нижняя частота среза – 5 кГц, верхняя частота среза – 10 кГц, полоса перехода («слева» и «справа») – 400 Гц)</a:t>
            </a:r>
            <a:endParaRPr lang="ru-RU" sz="14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37861" y="652929"/>
            <a:ext cx="7737470" cy="6439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0"/>
              </a:spcAft>
              <a:tabLst>
                <a:tab pos="180340" algn="l"/>
              </a:tabLst>
            </a:pPr>
            <a:r>
              <a:rPr lang="ru-RU" sz="15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Блок </a:t>
            </a:r>
            <a:r>
              <a:rPr lang="ru-RU" sz="15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цифровой фильтрации сигналов ППФ («</a:t>
            </a:r>
            <a:r>
              <a:rPr lang="en-US" sz="15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Band Pass Filter</a:t>
            </a:r>
            <a:r>
              <a:rPr lang="ru-RU" sz="15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»)</a:t>
            </a:r>
            <a:r>
              <a:rPr lang="ru-RU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является полосовым фильтром. Основные параметры фильтра (рис.43): </a:t>
            </a:r>
            <a:endParaRPr lang="ru-RU" sz="15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180340" algn="l"/>
              </a:tabLst>
            </a:pPr>
            <a:r>
              <a:rPr lang="ru-RU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тип данных на входе и тип данных на выходе </a:t>
            </a:r>
            <a:r>
              <a:rPr lang="en-US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FIR Type</a:t>
            </a:r>
            <a:r>
              <a:rPr lang="ru-RU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;  </a:t>
            </a:r>
            <a:endParaRPr lang="ru-RU" sz="15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180340" algn="l"/>
              </a:tabLst>
            </a:pPr>
            <a:r>
              <a:rPr lang="ru-RU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коэффициент децимации сигнал на выходе фильтра </a:t>
            </a:r>
            <a:r>
              <a:rPr lang="en-US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Decimation</a:t>
            </a:r>
            <a:r>
              <a:rPr lang="ru-RU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15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180340" algn="l"/>
              </a:tabLst>
            </a:pPr>
            <a:r>
              <a:rPr lang="ru-RU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коэффициент усиления </a:t>
            </a:r>
            <a:r>
              <a:rPr lang="en-US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Gain;</a:t>
            </a:r>
            <a:endParaRPr lang="ru-RU" sz="15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180340" algn="l"/>
              </a:tabLst>
            </a:pPr>
            <a:r>
              <a:rPr lang="ru-RU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частота дискретизации </a:t>
            </a:r>
            <a:r>
              <a:rPr lang="en-US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Sample Rate</a:t>
            </a:r>
            <a:r>
              <a:rPr lang="ru-RU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(задается глобальной переменной или заданным иным значением); </a:t>
            </a:r>
            <a:endParaRPr lang="ru-RU" sz="15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180340" algn="l"/>
              </a:tabLst>
            </a:pPr>
            <a:r>
              <a:rPr lang="ru-RU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Нижняя (минимальная или «левая») частота среза </a:t>
            </a:r>
            <a:r>
              <a:rPr lang="en-US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Low Cutoff </a:t>
            </a:r>
            <a:r>
              <a:rPr lang="en-US" sz="15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Freq</a:t>
            </a:r>
            <a:r>
              <a:rPr lang="ru-RU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; </a:t>
            </a:r>
            <a:endParaRPr lang="ru-RU" sz="15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180340" algn="l"/>
              </a:tabLst>
            </a:pPr>
            <a:r>
              <a:rPr lang="ru-RU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Верхняя (максимальная или «правая») частота среза </a:t>
            </a:r>
            <a:r>
              <a:rPr lang="en-US" sz="15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Hight</a:t>
            </a:r>
            <a:r>
              <a:rPr lang="en-US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Cutoff </a:t>
            </a:r>
            <a:r>
              <a:rPr lang="en-US" sz="15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Freq</a:t>
            </a:r>
            <a:r>
              <a:rPr lang="ru-RU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; </a:t>
            </a:r>
            <a:endParaRPr lang="ru-RU" sz="15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ru-RU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ширина полосы перехода (абсолютная разница между частотой среза и частотой загорождения) </a:t>
            </a:r>
            <a:r>
              <a:rPr lang="en-US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Transition Width</a:t>
            </a:r>
            <a:r>
              <a:rPr lang="ru-RU" sz="15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algn="just">
              <a:lnSpc>
                <a:spcPct val="120000"/>
              </a:lnSpc>
              <a:spcAft>
                <a:spcPts val="0"/>
              </a:spcAft>
              <a:tabLst>
                <a:tab pos="180340" algn="l"/>
              </a:tabLst>
            </a:pPr>
            <a:r>
              <a:rPr lang="ru-RU" sz="15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Блок цифровой фильтрации сигналов ПЗФ («</a:t>
            </a:r>
            <a:r>
              <a:rPr lang="en-US" sz="15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Band Reject Filter</a:t>
            </a:r>
            <a:r>
              <a:rPr lang="ru-RU" sz="15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») </a:t>
            </a:r>
            <a:r>
              <a:rPr lang="ru-RU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является режекторный фильтром. Основные параметры фильтра: </a:t>
            </a:r>
            <a:endParaRPr lang="ru-RU" sz="15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180340" algn="l"/>
              </a:tabLst>
            </a:pPr>
            <a:r>
              <a:rPr lang="ru-RU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тип данных на входе и тип данных на выходе </a:t>
            </a:r>
            <a:r>
              <a:rPr lang="en-US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FIR Type</a:t>
            </a:r>
            <a:r>
              <a:rPr lang="ru-RU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;  </a:t>
            </a:r>
            <a:endParaRPr lang="ru-RU" sz="15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180340" algn="l"/>
              </a:tabLst>
            </a:pPr>
            <a:r>
              <a:rPr lang="ru-RU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коэффициент децимации сигнал на выходе фильтра </a:t>
            </a:r>
            <a:r>
              <a:rPr lang="en-US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Decimation</a:t>
            </a:r>
            <a:r>
              <a:rPr lang="ru-RU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15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180340" algn="l"/>
              </a:tabLst>
            </a:pPr>
            <a:r>
              <a:rPr lang="ru-RU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коэффициент усиления </a:t>
            </a:r>
            <a:r>
              <a:rPr lang="en-US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Gain;</a:t>
            </a:r>
            <a:endParaRPr lang="ru-RU" sz="15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180340" algn="l"/>
              </a:tabLst>
            </a:pPr>
            <a:r>
              <a:rPr lang="ru-RU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частота дискретизации </a:t>
            </a:r>
            <a:r>
              <a:rPr lang="en-US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Sample Rate</a:t>
            </a:r>
            <a:r>
              <a:rPr lang="ru-RU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(задается глобальной переменной или заданным иным значением); </a:t>
            </a:r>
            <a:endParaRPr lang="ru-RU" sz="15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180340" algn="l"/>
              </a:tabLst>
            </a:pPr>
            <a:r>
              <a:rPr lang="ru-RU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Нижняя (минимальная или «левая») частота среза </a:t>
            </a:r>
            <a:r>
              <a:rPr lang="en-US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Low Cutoff </a:t>
            </a:r>
            <a:r>
              <a:rPr lang="en-US" sz="15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Freq</a:t>
            </a:r>
            <a:r>
              <a:rPr lang="ru-RU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; </a:t>
            </a:r>
            <a:endParaRPr lang="ru-RU" sz="15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180340" algn="l"/>
              </a:tabLst>
            </a:pPr>
            <a:r>
              <a:rPr lang="ru-RU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Верхняя (максимальная или «правая») частота среза </a:t>
            </a:r>
            <a:r>
              <a:rPr lang="en-US" sz="15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Hight</a:t>
            </a:r>
            <a:r>
              <a:rPr lang="en-US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Cutoff </a:t>
            </a:r>
            <a:r>
              <a:rPr lang="en-US" sz="15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Freq</a:t>
            </a:r>
            <a:r>
              <a:rPr lang="ru-RU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; </a:t>
            </a:r>
            <a:endParaRPr lang="ru-RU" sz="15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180340" algn="l"/>
              </a:tabLst>
            </a:pPr>
            <a:r>
              <a:rPr lang="ru-RU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ширина полосы перехода (абсолютная разница между частотой среза и частотой загорождения) </a:t>
            </a:r>
            <a:r>
              <a:rPr lang="en-US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Transition Width</a:t>
            </a:r>
            <a:r>
              <a:rPr lang="ru-RU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 </a:t>
            </a:r>
            <a:endParaRPr lang="ru-RU" sz="15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ru-RU" sz="1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1" name="Рисунок 10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1432" y="1171560"/>
            <a:ext cx="3267075" cy="34867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41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1000076" y="53038"/>
            <a:ext cx="989573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8310" algn="ctr">
              <a:lnSpc>
                <a:spcPct val="150000"/>
              </a:lnSpc>
              <a:spcAft>
                <a:spcPts val="0"/>
              </a:spcAft>
            </a:pPr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ЛЕКЦИОННЫЙ КУРС «ПРОГРАММНО ОПРЕДЕЛЯЕМЫЕ РАДИОТЕХНОЛОГИИ»</a:t>
            </a:r>
            <a:endParaRPr lang="ru-RU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7" name="Picture 2" descr="https://www.mirea.ru/upload/medialibrary/80f/MIREA_Gerb_Colou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40" y="24099"/>
            <a:ext cx="463745" cy="512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885" y="48197"/>
            <a:ext cx="470381" cy="464476"/>
          </a:xfrm>
          <a:prstGeom prst="rect">
            <a:avLst/>
          </a:prstGeom>
        </p:spPr>
      </p:pic>
      <p:pic>
        <p:nvPicPr>
          <p:cNvPr id="16" name="Picture 12" descr="Radio Monitoring - Log i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1589" y="652929"/>
            <a:ext cx="1928446" cy="54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Файл:Gnuradio logo.svg — Википедия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331" y="638681"/>
            <a:ext cx="2089639" cy="532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301140" y="749496"/>
            <a:ext cx="6451024" cy="3153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ru-RU" sz="15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Блок осциллографа («</a:t>
            </a:r>
            <a:r>
              <a:rPr lang="en-US" sz="15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QT GUI Time Sink</a:t>
            </a:r>
            <a:r>
              <a:rPr lang="ru-RU" sz="15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») </a:t>
            </a:r>
            <a:r>
              <a:rPr lang="ru-RU" sz="15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служит для временного представления регистрируемых сигналов. </a:t>
            </a:r>
          </a:p>
          <a:p>
            <a:pPr algn="just">
              <a:lnSpc>
                <a:spcPct val="130000"/>
              </a:lnSpc>
            </a:pPr>
            <a:r>
              <a:rPr lang="ru-RU" sz="15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Блок анализатора спектра («</a:t>
            </a:r>
            <a:r>
              <a:rPr lang="en-US" sz="15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QT GUI Frequency Sink</a:t>
            </a:r>
            <a:r>
              <a:rPr lang="ru-RU" sz="15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») </a:t>
            </a:r>
            <a:r>
              <a:rPr lang="ru-RU" sz="15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служит для частотного представления регистрируемых сигналов.</a:t>
            </a:r>
          </a:p>
          <a:p>
            <a:pPr algn="just">
              <a:lnSpc>
                <a:spcPct val="130000"/>
              </a:lnSpc>
            </a:pPr>
            <a:r>
              <a:rPr lang="ru-RU" sz="15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Блок «водопадной» диаграммы («</a:t>
            </a:r>
            <a:r>
              <a:rPr lang="en-US" sz="15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QT GUI Waterfall Sink</a:t>
            </a:r>
            <a:r>
              <a:rPr lang="ru-RU" sz="15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»)</a:t>
            </a:r>
            <a:r>
              <a:rPr lang="ru-RU" sz="15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служит для временного представления распределения уровней интенсивности регистрируемых сигналов относительно частоты.</a:t>
            </a:r>
          </a:p>
          <a:p>
            <a:pPr algn="just">
              <a:lnSpc>
                <a:spcPct val="130000"/>
              </a:lnSpc>
            </a:pPr>
            <a:r>
              <a:rPr lang="ru-RU" sz="1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Мультиблок индикации («</a:t>
            </a:r>
            <a:r>
              <a:rPr 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QT GUI Sink</a:t>
            </a:r>
            <a:r>
              <a:rPr lang="ru-RU" sz="1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»)</a:t>
            </a:r>
            <a:r>
              <a:rPr lang="ru-RU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является универсальным и совмещает: осциллограф, анализатор, «водопадную» и фазовую диаграмму. </a:t>
            </a:r>
            <a:endParaRPr lang="ru-RU" sz="15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3" name="Рисунок 12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745" y="1690800"/>
            <a:ext cx="2475147" cy="26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Прямоугольник 3"/>
          <p:cNvSpPr/>
          <p:nvPr/>
        </p:nvSpPr>
        <p:spPr>
          <a:xfrm>
            <a:off x="6630157" y="1223691"/>
            <a:ext cx="28703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Окно настроек параметров блока осциллографа «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QT GUI Time Sink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»</a:t>
            </a:r>
            <a:endParaRPr lang="ru-RU" sz="1400" dirty="0"/>
          </a:p>
        </p:txBody>
      </p:sp>
      <p:pic>
        <p:nvPicPr>
          <p:cNvPr id="14" name="Рисунок 13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4823" y="1690800"/>
            <a:ext cx="2485920" cy="26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рямоугольник 4"/>
          <p:cNvSpPr/>
          <p:nvPr/>
        </p:nvSpPr>
        <p:spPr>
          <a:xfrm>
            <a:off x="9266228" y="1211801"/>
            <a:ext cx="31154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Окно настроек параметров блока </a:t>
            </a:r>
            <a:r>
              <a:rPr lang="ru-RU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ru-RU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«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QT GUI Frequency Sink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»</a:t>
            </a:r>
            <a:endParaRPr lang="ru-RU" sz="1400" dirty="0"/>
          </a:p>
        </p:txBody>
      </p:sp>
      <p:pic>
        <p:nvPicPr>
          <p:cNvPr id="18" name="Рисунок 17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441" y="4452816"/>
            <a:ext cx="2661867" cy="2334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Рисунок 18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152" y="4459112"/>
            <a:ext cx="2808005" cy="232225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Прямоугольник 6"/>
          <p:cNvSpPr/>
          <p:nvPr/>
        </p:nvSpPr>
        <p:spPr>
          <a:xfrm>
            <a:off x="301140" y="3929596"/>
            <a:ext cx="30186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Окно настроек параметров блока анализатора «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QT GUI Waterfall Sink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»</a:t>
            </a:r>
            <a:endParaRPr lang="ru-RU" sz="14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490639" y="3942908"/>
            <a:ext cx="34578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Окно настроек параметров мультиблока индикации «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QT GUI Sink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»</a:t>
            </a:r>
            <a:endParaRPr lang="ru-RU" sz="14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471713" y="4412576"/>
            <a:ext cx="5589030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just">
              <a:lnSpc>
                <a:spcPct val="130000"/>
              </a:lnSpc>
              <a:spcAft>
                <a:spcPts val="0"/>
              </a:spcAft>
              <a:tabLst>
                <a:tab pos="180340" algn="l"/>
              </a:tabLst>
            </a:pPr>
            <a:r>
              <a:rPr lang="ru-RU" sz="1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Блок аудио воспроизведения звуковых сигналов </a:t>
            </a:r>
            <a:r>
              <a:rPr lang="ru-RU" sz="15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ru-RU" sz="15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5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(«</a:t>
            </a:r>
            <a:r>
              <a:rPr lang="en-US" sz="1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Audio Sink</a:t>
            </a:r>
            <a:r>
              <a:rPr lang="ru-RU" sz="1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»)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служит для прослушивания звуковых сигналов и демодулированных радиостанций. Основной задаваемый параметр данного модуля – частота дискретизации аудиокарты ПК. Формат данных блока  «</a:t>
            </a:r>
            <a:r>
              <a:rPr lang="en-US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Audio Sink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» – </a:t>
            </a:r>
            <a:r>
              <a:rPr lang="en-US" sz="1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float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ru-RU" sz="1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92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1000076" y="53038"/>
            <a:ext cx="989573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8310" algn="ctr">
              <a:lnSpc>
                <a:spcPct val="150000"/>
              </a:lnSpc>
              <a:spcAft>
                <a:spcPts val="0"/>
              </a:spcAft>
            </a:pPr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ЛЕКЦИОННЫЙ КУРС «ПРОГРАММНО ОПРЕДЕЛЯЕМЫЕ РАДИОТЕХНОЛОГИИ»</a:t>
            </a:r>
            <a:endParaRPr lang="ru-RU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7" name="Picture 2" descr="https://www.mirea.ru/upload/medialibrary/80f/MIREA_Gerb_Colou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40" y="24099"/>
            <a:ext cx="463745" cy="512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885" y="48197"/>
            <a:ext cx="470381" cy="464476"/>
          </a:xfrm>
          <a:prstGeom prst="rect">
            <a:avLst/>
          </a:prstGeom>
        </p:spPr>
      </p:pic>
      <p:pic>
        <p:nvPicPr>
          <p:cNvPr id="16" name="Picture 12" descr="Radio Monitoring - Log i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1589" y="802484"/>
            <a:ext cx="1928446" cy="54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Файл:Gnuradio logo.svg — Википедия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7407" y="797910"/>
            <a:ext cx="2089639" cy="532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6355677" y="5096269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Интерфейс программной среды визуального программирования</a:t>
            </a:r>
            <a:b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GNU Radio v3.7.12</a:t>
            </a:r>
            <a:endParaRPr lang="ru-RU" sz="1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48121" y="1567830"/>
            <a:ext cx="5141302" cy="355279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172915" y="836230"/>
            <a:ext cx="6775206" cy="2192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0340" algn="l"/>
              </a:tabLst>
            </a:pPr>
            <a:r>
              <a:rPr lang="ru-RU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Библиотека функциональных SDR-модулей архитектурной спецификации среды GNU Radio состоит из следующих блоков: </a:t>
            </a:r>
            <a:endParaRPr lang="ru-RU" sz="15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30000"/>
              </a:lnSpc>
              <a:spcAft>
                <a:spcPts val="1200"/>
              </a:spcAft>
              <a:buFont typeface="Symbol" panose="05050102010706020507" pitchFamily="18" charset="2"/>
              <a:buChar char=""/>
              <a:tabLst>
                <a:tab pos="180340" algn="l"/>
              </a:tabLst>
            </a:pPr>
            <a:r>
              <a:rPr lang="ru-RU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вспомогательных (базовых): базовый блок опций («</a:t>
            </a:r>
            <a:r>
              <a:rPr lang="en-US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Options</a:t>
            </a:r>
            <a:r>
              <a:rPr lang="ru-RU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»), блок глобальной переменной частоты дискретизации («</a:t>
            </a:r>
            <a:r>
              <a:rPr lang="en-US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Variable</a:t>
            </a:r>
            <a:r>
              <a:rPr lang="ru-RU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»), блок глобальной переменной («</a:t>
            </a:r>
            <a:r>
              <a:rPr lang="en-US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Variable</a:t>
            </a:r>
            <a:r>
              <a:rPr lang="ru-RU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»); блоки конвертации формата данных («</a:t>
            </a:r>
            <a:r>
              <a:rPr lang="ru-RU" sz="15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Type</a:t>
            </a:r>
            <a:r>
              <a:rPr lang="ru-RU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Converters», например, </a:t>
            </a:r>
            <a:r>
              <a:rPr lang="en-US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Complex to Real</a:t>
            </a:r>
            <a:r>
              <a:rPr lang="ru-RU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»), блок ограничения скорости потока данных («Throttle») и т.д</a:t>
            </a:r>
            <a:r>
              <a:rPr lang="ru-RU" sz="15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.; </a:t>
            </a:r>
            <a:endParaRPr lang="ru-RU" sz="1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0" name="Рисунок 19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746" y="2949820"/>
            <a:ext cx="3762375" cy="14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Прямоугольник 5"/>
          <p:cNvSpPr/>
          <p:nvPr/>
        </p:nvSpPr>
        <p:spPr>
          <a:xfrm>
            <a:off x="3218317" y="4377375"/>
            <a:ext cx="37298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Вспомогательные (базовые) блоки GNU Radio</a:t>
            </a:r>
            <a:endParaRPr lang="ru-RU" sz="14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59331" y="2949820"/>
            <a:ext cx="3010129" cy="2463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30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180340" algn="l"/>
              </a:tabLst>
            </a:pPr>
            <a:r>
              <a:rPr lang="ru-RU" sz="15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источников сигнала («</a:t>
            </a:r>
            <a:r>
              <a:rPr lang="en-US" sz="15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Waveform Generators</a:t>
            </a:r>
            <a:r>
              <a:rPr lang="ru-RU" sz="15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»): генератор специальной формы сигналов («</a:t>
            </a:r>
            <a:r>
              <a:rPr lang="en-US" sz="15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Signal Source</a:t>
            </a:r>
            <a:r>
              <a:rPr lang="ru-RU" sz="15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»), генератор белого шума («</a:t>
            </a:r>
            <a:r>
              <a:rPr lang="en-US" sz="15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Noise Source</a:t>
            </a:r>
            <a:r>
              <a:rPr lang="ru-RU" sz="15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»), </a:t>
            </a:r>
            <a:r>
              <a:rPr lang="en-US" sz="15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SDR</a:t>
            </a:r>
            <a:r>
              <a:rPr lang="ru-RU" sz="15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-приемник («</a:t>
            </a:r>
            <a:r>
              <a:rPr lang="en-US" sz="15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Osmocom Source</a:t>
            </a:r>
            <a:r>
              <a:rPr lang="ru-RU" sz="15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») и т.д. (рис.30);</a:t>
            </a:r>
            <a:endParaRPr lang="ru-RU" sz="1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1" name="Рисунок 20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236" y="4822634"/>
            <a:ext cx="3822885" cy="132369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Прямоугольник 9"/>
          <p:cNvSpPr/>
          <p:nvPr/>
        </p:nvSpPr>
        <p:spPr>
          <a:xfrm>
            <a:off x="3315796" y="5705996"/>
            <a:ext cx="23200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Блоки источников сигнала GNU Radio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02611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1000076" y="53038"/>
            <a:ext cx="989573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8310" algn="ctr">
              <a:lnSpc>
                <a:spcPct val="150000"/>
              </a:lnSpc>
              <a:spcAft>
                <a:spcPts val="0"/>
              </a:spcAft>
            </a:pPr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ЛЕКЦИОННЫЙ КУРС «ПРОГРАММНО ОПРЕДЕЛЯЕМЫЕ РАДИОТЕХНОЛОГИИ»</a:t>
            </a:r>
            <a:endParaRPr lang="ru-RU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7" name="Picture 2" descr="https://www.mirea.ru/upload/medialibrary/80f/MIREA_Gerb_Colou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40" y="24099"/>
            <a:ext cx="463745" cy="512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885" y="48197"/>
            <a:ext cx="470381" cy="464476"/>
          </a:xfrm>
          <a:prstGeom prst="rect">
            <a:avLst/>
          </a:prstGeom>
        </p:spPr>
      </p:pic>
      <p:pic>
        <p:nvPicPr>
          <p:cNvPr id="16" name="Picture 12" descr="Radio Monitoring - Log i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1589" y="802484"/>
            <a:ext cx="1928446" cy="54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Файл:Gnuradio logo.svg — Википедия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7407" y="797910"/>
            <a:ext cx="2089639" cy="532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92414" y="677416"/>
            <a:ext cx="7368741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30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180340" algn="l"/>
              </a:tabLst>
            </a:pPr>
            <a:r>
              <a:rPr lang="ru-RU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математических и логических операций над сигналами: аддитивное сложение сигналов («</a:t>
            </a:r>
            <a:r>
              <a:rPr lang="en-US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Add</a:t>
            </a:r>
            <a:r>
              <a:rPr lang="ru-RU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»); аддитивное сложение сигнала с константой («</a:t>
            </a:r>
            <a:r>
              <a:rPr lang="en-US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Add Constant</a:t>
            </a:r>
            <a:r>
              <a:rPr lang="ru-RU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»); мультиплексирование сигналов («</a:t>
            </a:r>
            <a:r>
              <a:rPr lang="en-US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Multiply</a:t>
            </a:r>
            <a:r>
              <a:rPr lang="ru-RU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»); мультиплексирование сигнала с константой («</a:t>
            </a:r>
            <a:r>
              <a:rPr lang="en-US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Multiply Const</a:t>
            </a:r>
            <a:r>
              <a:rPr lang="ru-RU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»); блок логического умножения («</a:t>
            </a:r>
            <a:r>
              <a:rPr lang="en-US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ru-RU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»), блок логического умножения на константу («</a:t>
            </a:r>
            <a:r>
              <a:rPr lang="en-US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And Const</a:t>
            </a:r>
            <a:r>
              <a:rPr lang="ru-RU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»),и т.д</a:t>
            </a:r>
            <a:r>
              <a:rPr lang="ru-RU" sz="15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.;</a:t>
            </a:r>
          </a:p>
          <a:p>
            <a:pPr marL="342900" lvl="0" indent="-342900" algn="just">
              <a:lnSpc>
                <a:spcPct val="130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180340" algn="l"/>
              </a:tabLst>
            </a:pPr>
            <a:r>
              <a:rPr lang="ru-RU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цифровой фильтрации сигналов: ФНЧ («</a:t>
            </a:r>
            <a:r>
              <a:rPr lang="en-US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Low Pass Filter</a:t>
            </a:r>
            <a:r>
              <a:rPr lang="ru-RU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»), ФВЧ («</a:t>
            </a:r>
            <a:r>
              <a:rPr lang="en-US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High Pass Filter</a:t>
            </a:r>
            <a:r>
              <a:rPr lang="ru-RU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»), ППФ («</a:t>
            </a:r>
            <a:r>
              <a:rPr lang="en-US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Band Pass Filter</a:t>
            </a:r>
            <a:r>
              <a:rPr lang="ru-RU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»), ПЗФ («</a:t>
            </a:r>
            <a:r>
              <a:rPr lang="en-US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Band Reject Filter</a:t>
            </a:r>
            <a:r>
              <a:rPr lang="ru-RU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»), ресемплинга [децимации/интерполяции] («</a:t>
            </a:r>
            <a:r>
              <a:rPr lang="en-US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Rational Resampler</a:t>
            </a:r>
            <a:r>
              <a:rPr lang="ru-RU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») и т.д</a:t>
            </a:r>
            <a:r>
              <a:rPr lang="ru-RU" sz="15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sz="15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</p:txBody>
      </p:sp>
      <p:pic>
        <p:nvPicPr>
          <p:cNvPr id="18" name="Рисунок 17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658" y="1661991"/>
            <a:ext cx="3914775" cy="14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рямоугольник 4"/>
          <p:cNvSpPr/>
          <p:nvPr/>
        </p:nvSpPr>
        <p:spPr>
          <a:xfrm>
            <a:off x="8045909" y="3119316"/>
            <a:ext cx="34622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Блоки математических и логических операций GNU Radio</a:t>
            </a:r>
            <a:endParaRPr lang="ru-RU" sz="1400" dirty="0"/>
          </a:p>
        </p:txBody>
      </p:sp>
      <p:pic>
        <p:nvPicPr>
          <p:cNvPr id="19" name="Рисунок 18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488" y="3424799"/>
            <a:ext cx="3386138" cy="195845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Прямоугольник 6"/>
          <p:cNvSpPr/>
          <p:nvPr/>
        </p:nvSpPr>
        <p:spPr>
          <a:xfrm>
            <a:off x="4794814" y="5637651"/>
            <a:ext cx="33214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Блоки цифровой фильтрации GNU Radio</a:t>
            </a:r>
            <a:endParaRPr lang="ru-RU" sz="1400" dirty="0"/>
          </a:p>
        </p:txBody>
      </p:sp>
      <p:pic>
        <p:nvPicPr>
          <p:cNvPr id="22" name="Рисунок 21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736" y="3642536"/>
            <a:ext cx="3225706" cy="176532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Прямоугольник 10"/>
          <p:cNvSpPr/>
          <p:nvPr/>
        </p:nvSpPr>
        <p:spPr>
          <a:xfrm>
            <a:off x="8318736" y="5429663"/>
            <a:ext cx="3352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Блоки индикации и аудио воспроизведения сигналов GNU Radio</a:t>
            </a:r>
            <a:endParaRPr lang="ru-RU" sz="14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92414" y="3119316"/>
            <a:ext cx="4629055" cy="2192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30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180340" algn="l"/>
              </a:tabLst>
            </a:pPr>
            <a:r>
              <a:rPr lang="ru-RU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индикации сигналов («</a:t>
            </a:r>
            <a:r>
              <a:rPr lang="en-US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Instrumentation</a:t>
            </a:r>
            <a:r>
              <a:rPr lang="ru-RU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»): осциллограф («</a:t>
            </a:r>
            <a:r>
              <a:rPr lang="en-US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QT GUI Time Sink</a:t>
            </a:r>
            <a:r>
              <a:rPr lang="ru-RU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»), анализатор спектра («</a:t>
            </a:r>
            <a:r>
              <a:rPr lang="en-US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QT GUI Frequency Sink</a:t>
            </a:r>
            <a:r>
              <a:rPr lang="ru-RU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»), «водопадная» диаграмма («</a:t>
            </a:r>
            <a:r>
              <a:rPr lang="en-US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QT GUI Waterfall Sink</a:t>
            </a:r>
            <a:r>
              <a:rPr lang="ru-RU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»), мультиблок индикации («</a:t>
            </a:r>
            <a:r>
              <a:rPr lang="en-US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QT GUI Sink</a:t>
            </a:r>
            <a:r>
              <a:rPr lang="ru-RU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») и т.д.</a:t>
            </a:r>
            <a:r>
              <a:rPr lang="en-US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r>
              <a:rPr lang="ru-RU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15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30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180340" algn="l"/>
              </a:tabLst>
            </a:pPr>
            <a:r>
              <a:rPr lang="ru-RU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аудио воспроизведения звуковых сигналов («</a:t>
            </a:r>
            <a:r>
              <a:rPr lang="en-US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Audio Sink</a:t>
            </a:r>
            <a:r>
              <a:rPr lang="ru-RU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»)</a:t>
            </a:r>
            <a:r>
              <a:rPr lang="en-US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ru-RU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2722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1000076" y="53038"/>
            <a:ext cx="989573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8310" algn="ctr">
              <a:lnSpc>
                <a:spcPct val="150000"/>
              </a:lnSpc>
              <a:spcAft>
                <a:spcPts val="0"/>
              </a:spcAft>
            </a:pPr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ЛЕКЦИОННЫЙ КУРС «ПРОГРАММНО ОПРЕДЕЛЯЕМЫЕ РАДИОТЕХНОЛОГИИ»</a:t>
            </a:r>
            <a:endParaRPr lang="ru-RU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7" name="Picture 2" descr="https://www.mirea.ru/upload/medialibrary/80f/MIREA_Gerb_Colou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40" y="24099"/>
            <a:ext cx="463745" cy="512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885" y="48197"/>
            <a:ext cx="470381" cy="464476"/>
          </a:xfrm>
          <a:prstGeom prst="rect">
            <a:avLst/>
          </a:prstGeom>
        </p:spPr>
      </p:pic>
      <p:pic>
        <p:nvPicPr>
          <p:cNvPr id="16" name="Picture 12" descr="Radio Monitoring - Log i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1589" y="652929"/>
            <a:ext cx="1928446" cy="54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Файл:Gnuradio logo.svg — Википедия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331" y="638681"/>
            <a:ext cx="2089639" cy="532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01139" y="797910"/>
            <a:ext cx="7386267" cy="2793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0340" algn="l"/>
              </a:tabLst>
            </a:pPr>
            <a:r>
              <a:rPr lang="ru-RU" sz="15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Для </a:t>
            </a:r>
            <a:r>
              <a:rPr lang="ru-RU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размещения блоков на область визуального архитектурного программирования и моделирования </a:t>
            </a:r>
            <a:r>
              <a:rPr lang="en-US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GNU Radio </a:t>
            </a:r>
            <a:r>
              <a:rPr lang="ru-RU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достаточно выбранный блок из библиотеки и путем удержания левой клавиши мыши перетянуть его на рабочую область или же дважды кликнуть по нему в библиотечном каталоге модулей.   </a:t>
            </a:r>
            <a:endParaRPr lang="ru-RU" sz="15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0340" algn="l"/>
              </a:tabLst>
            </a:pPr>
            <a:r>
              <a:rPr lang="ru-RU" sz="15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Рассмотрим </a:t>
            </a:r>
            <a:r>
              <a:rPr lang="ru-RU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для каждого из типовых блоков среды визуального программирования GNU Radio порядок управления настройками их опций. Для просмотра и редактирования настроек блока достаточно навести на него курсор и дважды кликнуть по нему левой клавишей мыши. Откроется окно настроек параметров модуля </a:t>
            </a:r>
            <a:r>
              <a:rPr lang="ru-RU" sz="15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«</a:t>
            </a:r>
            <a:r>
              <a:rPr lang="en-US" sz="15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Properties</a:t>
            </a:r>
            <a:r>
              <a:rPr lang="ru-RU" sz="15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…»</a:t>
            </a:r>
            <a:r>
              <a:rPr lang="ru-RU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ru-RU" sz="1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01138" y="3481774"/>
            <a:ext cx="7386268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ru-RU" sz="15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Базовый </a:t>
            </a:r>
            <a:r>
              <a:rPr lang="ru-RU" sz="15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блок опций («</a:t>
            </a:r>
            <a:r>
              <a:rPr lang="en-US" sz="15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Options</a:t>
            </a:r>
            <a:r>
              <a:rPr lang="ru-RU" sz="15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»)</a:t>
            </a:r>
            <a:r>
              <a:rPr lang="ru-RU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служит для указания типа формата обработки данных. По умолчанию – тип обработки </a:t>
            </a:r>
            <a:r>
              <a:rPr lang="ru-RU" sz="15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цифровых данных «</a:t>
            </a:r>
            <a:r>
              <a:rPr lang="en-US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QT GUI</a:t>
            </a:r>
            <a:r>
              <a:rPr lang="ru-RU" sz="15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».</a:t>
            </a:r>
            <a:endParaRPr lang="ru-RU" sz="1500" dirty="0"/>
          </a:p>
        </p:txBody>
      </p:sp>
      <p:pic>
        <p:nvPicPr>
          <p:cNvPr id="20" name="Рисунок 19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0277" y="1199911"/>
            <a:ext cx="2834955" cy="228186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Прямоугольник 5"/>
          <p:cNvSpPr/>
          <p:nvPr/>
        </p:nvSpPr>
        <p:spPr>
          <a:xfrm>
            <a:off x="7789197" y="3481774"/>
            <a:ext cx="43392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Окно настроек параметров базового модуля «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Options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»</a:t>
            </a:r>
            <a:endParaRPr lang="ru-RU" sz="1400" dirty="0"/>
          </a:p>
        </p:txBody>
      </p:sp>
      <p:pic>
        <p:nvPicPr>
          <p:cNvPr id="21" name="Рисунок 20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182" y="3706062"/>
            <a:ext cx="2834955" cy="208592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Прямоугольник 7"/>
          <p:cNvSpPr/>
          <p:nvPr/>
        </p:nvSpPr>
        <p:spPr>
          <a:xfrm>
            <a:off x="7687405" y="5746236"/>
            <a:ext cx="44166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Окно настроек параметров блок глобальной переменной частоты дискретизации «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Variable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» (32 кГц)</a:t>
            </a:r>
            <a:endParaRPr lang="ru-RU" sz="14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01136" y="4068450"/>
            <a:ext cx="7386269" cy="2192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ru-RU" sz="15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Блок глобальной переменной частоты дискретизации («</a:t>
            </a:r>
            <a:r>
              <a:rPr lang="ru-RU" sz="15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Variable</a:t>
            </a:r>
            <a:r>
              <a:rPr lang="ru-RU" sz="15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»)</a:t>
            </a:r>
            <a:r>
              <a:rPr lang="ru-RU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служит для задания частоты дискретизации всей системы. Имя переменной частоты дискретизации по умолчанию – «</a:t>
            </a:r>
            <a:r>
              <a:rPr lang="en-US" sz="15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samp</a:t>
            </a:r>
            <a:r>
              <a:rPr lang="ru-RU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_</a:t>
            </a:r>
            <a:r>
              <a:rPr lang="en-US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rate</a:t>
            </a:r>
            <a:r>
              <a:rPr lang="ru-RU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». По умолчанию – 32,0 кГц (рис.35). При работе с USB RTL-SDR тюнером RTL2832 рекомендуется указать 2,048 МГц. Следует обратить внимание, что частота вводится в Гц, т.е., чтобы ввести, например, значение 32,0 кГц в окне значения необходимо указать 32000 или 32</a:t>
            </a:r>
            <a:r>
              <a:rPr lang="en-US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ru-RU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3. Неразрывная приставка «</a:t>
            </a:r>
            <a:r>
              <a:rPr lang="en-US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ru-RU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3» означает 32×10</a:t>
            </a:r>
            <a:r>
              <a:rPr lang="ru-RU" sz="15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ru-RU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и т.д.</a:t>
            </a:r>
            <a:endParaRPr lang="ru-RU" sz="1500" dirty="0"/>
          </a:p>
        </p:txBody>
      </p:sp>
    </p:spTree>
    <p:extLst>
      <p:ext uri="{BB962C8B-B14F-4D97-AF65-F5344CB8AC3E}">
        <p14:creationId xmlns:p14="http://schemas.microsoft.com/office/powerpoint/2010/main" val="307468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1000076" y="53038"/>
            <a:ext cx="989573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8310" algn="ctr">
              <a:lnSpc>
                <a:spcPct val="150000"/>
              </a:lnSpc>
              <a:spcAft>
                <a:spcPts val="0"/>
              </a:spcAft>
            </a:pPr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ЛЕКЦИОННЫЙ КУРС «ПРОГРАММНО ОПРЕДЕЛЯЕМЫЕ РАДИОТЕХНОЛОГИИ»</a:t>
            </a:r>
            <a:endParaRPr lang="ru-RU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7" name="Picture 2" descr="https://www.mirea.ru/upload/medialibrary/80f/MIREA_Gerb_Colou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40" y="24099"/>
            <a:ext cx="463745" cy="512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885" y="48197"/>
            <a:ext cx="470381" cy="464476"/>
          </a:xfrm>
          <a:prstGeom prst="rect">
            <a:avLst/>
          </a:prstGeom>
        </p:spPr>
      </p:pic>
      <p:pic>
        <p:nvPicPr>
          <p:cNvPr id="16" name="Picture 12" descr="Radio Monitoring - Log i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1589" y="652929"/>
            <a:ext cx="1928446" cy="54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Файл:Gnuradio logo.svg — Википедия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331" y="638681"/>
            <a:ext cx="2089639" cy="532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7683933" y="3608725"/>
            <a:ext cx="44068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Окно настроек параметров блока произвольной глобальной переменной «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Variable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» (амплитуда 100 мВ)</a:t>
            </a:r>
            <a:endParaRPr lang="ru-RU" sz="1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28953" y="638681"/>
            <a:ext cx="7646377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ru-RU" sz="15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Блок глобальной переменной («</a:t>
            </a:r>
            <a:r>
              <a:rPr lang="ru-RU" sz="15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Variable</a:t>
            </a:r>
            <a:r>
              <a:rPr lang="ru-RU" sz="15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») </a:t>
            </a:r>
            <a:r>
              <a:rPr lang="ru-RU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абсолютно повторяет предыдущий блок и служит для задания любых переменных значений </a:t>
            </a:r>
            <a:r>
              <a:rPr lang="en-US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SDR</a:t>
            </a:r>
            <a:r>
              <a:rPr lang="ru-RU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-системы. Данный блок удобно применять для того, чтобы не перенастраивать параметры других блоков: в блоке «</a:t>
            </a:r>
            <a:r>
              <a:rPr lang="ru-RU" sz="15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Variable</a:t>
            </a:r>
            <a:r>
              <a:rPr lang="ru-RU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» просто задается некоторое имя переменной и ее значение, тогда в настройках других блоков в графе значения достаточно просто прописать присвоенное имя той или иной переменной. Таких блоков и соответственно переменных может быть сколько угодно. Так, например, в качестве племенной можно задать амплитуду генерации гармонического сигнала с именем переменной «</a:t>
            </a:r>
            <a:r>
              <a:rPr lang="en-US" sz="15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amplituda</a:t>
            </a:r>
            <a:r>
              <a:rPr lang="ru-RU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» и значением 100</a:t>
            </a:r>
            <a:r>
              <a:rPr lang="en-US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ru-RU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-3, что означает 100 </a:t>
            </a:r>
            <a:r>
              <a:rPr lang="ru-RU" sz="15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мВ. </a:t>
            </a:r>
            <a:endParaRPr lang="ru-RU" sz="1500" dirty="0"/>
          </a:p>
        </p:txBody>
      </p:sp>
      <p:pic>
        <p:nvPicPr>
          <p:cNvPr id="18" name="Рисунок 17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774" y="1433710"/>
            <a:ext cx="2879692" cy="22034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Прямоугольник 1"/>
          <p:cNvSpPr/>
          <p:nvPr/>
        </p:nvSpPr>
        <p:spPr>
          <a:xfrm>
            <a:off x="128952" y="2988453"/>
            <a:ext cx="759025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ru-RU" sz="15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Блоки конвертации формата данных («Complex </a:t>
            </a:r>
            <a:r>
              <a:rPr lang="ru-RU" sz="15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ru-RU" sz="15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5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Real</a:t>
            </a:r>
            <a:r>
              <a:rPr lang="ru-RU" sz="15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») </a:t>
            </a:r>
            <a:r>
              <a:rPr lang="ru-RU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служит для конвертирования типа данных формата «Complex» в тип данных «</a:t>
            </a:r>
            <a:r>
              <a:rPr lang="ru-RU" sz="15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Real</a:t>
            </a:r>
            <a:r>
              <a:rPr lang="ru-RU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». Класс данных «Complex» – это комплексное число, которое имеет действительною и мнимую части. Так, модуль «Complex </a:t>
            </a:r>
            <a:r>
              <a:rPr lang="ru-RU" sz="15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ru-RU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5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Real</a:t>
            </a:r>
            <a:r>
              <a:rPr lang="ru-RU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» позволяет выделить вещественную часть комплексного числа.</a:t>
            </a:r>
            <a:endParaRPr lang="ru-RU" sz="15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8951" y="4281115"/>
            <a:ext cx="117310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1500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Следует обратить внимание на то, что в среде GNU Radio допускается использование различных форматов или классов данных: </a:t>
            </a:r>
            <a:r>
              <a:rPr lang="ru-RU" sz="1500" dirty="0" smtClean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ru-RU" sz="1500" dirty="0" smtClean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5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complex</a:t>
            </a:r>
            <a:r>
              <a:rPr lang="ru-RU" sz="1500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500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float</a:t>
            </a:r>
            <a:r>
              <a:rPr lang="ru-RU" sz="1500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500" b="1" dirty="0" err="1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int</a:t>
            </a:r>
            <a:r>
              <a:rPr lang="ru-RU" sz="1500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500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short</a:t>
            </a:r>
            <a:r>
              <a:rPr lang="ru-RU" sz="1500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500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byte </a:t>
            </a:r>
            <a:r>
              <a:rPr lang="ru-RU" sz="1500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 т.д. При этом для того, чтобы не ошибиться при соединении блоков, их выводы для каждого класса данных подсвечиваются различными цветами, что очень </a:t>
            </a:r>
            <a:r>
              <a:rPr lang="ru-RU" sz="1500" dirty="0" smtClean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удобно. </a:t>
            </a:r>
            <a:r>
              <a:rPr lang="ru-RU" sz="1500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Кроме того, в блоках возможно управление изменения типов данных на входе и типов данных на </a:t>
            </a:r>
            <a:r>
              <a:rPr lang="ru-RU" sz="1500" dirty="0" smtClean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выходе!</a:t>
            </a:r>
            <a:endParaRPr lang="ru-RU" sz="15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31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1000076" y="53038"/>
            <a:ext cx="989573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8310" algn="ctr">
              <a:lnSpc>
                <a:spcPct val="150000"/>
              </a:lnSpc>
              <a:spcAft>
                <a:spcPts val="0"/>
              </a:spcAft>
            </a:pPr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ЛЕКЦИОННЫЙ КУРС «ПРОГРАММНО ОПРЕДЕЛЯЕМЫЕ РАДИОТЕХНОЛОГИИ»</a:t>
            </a:r>
            <a:endParaRPr lang="ru-RU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7" name="Picture 2" descr="https://www.mirea.ru/upload/medialibrary/80f/MIREA_Gerb_Colou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40" y="24099"/>
            <a:ext cx="463745" cy="512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885" y="48197"/>
            <a:ext cx="470381" cy="464476"/>
          </a:xfrm>
          <a:prstGeom prst="rect">
            <a:avLst/>
          </a:prstGeom>
        </p:spPr>
      </p:pic>
      <p:pic>
        <p:nvPicPr>
          <p:cNvPr id="16" name="Picture 12" descr="Radio Monitoring - Log i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1589" y="652929"/>
            <a:ext cx="1928446" cy="54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Файл:Gnuradio logo.svg — Википедия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331" y="638681"/>
            <a:ext cx="2089639" cy="532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7708712" y="4394586"/>
            <a:ext cx="440680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Окно настроек параметров блока</a:t>
            </a:r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генератора специальной формы сигналов «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Signal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Source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» (указанные настройки: тип данных – «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complex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», форма сигнала – синусоидальная, радиочастота – 1 кГц, амплитуда – 1 В, постоянная составляющая – 0 В)</a:t>
            </a:r>
            <a:endParaRPr lang="ru-RU" sz="1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01140" y="781109"/>
            <a:ext cx="7407572" cy="3393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ru-RU" sz="15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Блок ограничения скорости потока данных («Throttle») </a:t>
            </a:r>
            <a:r>
              <a:rPr lang="ru-RU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служит для аппаратного ограничения частоты дискретизации с тем, чтобы не перегружать центральный процессор ПК. Значение ограничение скорости в данном типе блока задается в Гц. Использование его в схемах является не обязательным. </a:t>
            </a:r>
            <a:endParaRPr lang="ru-RU" sz="1500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ru-RU" sz="15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Блок генератора специальной формы сигналов («</a:t>
            </a:r>
            <a:r>
              <a:rPr lang="ru-RU" sz="15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Signal</a:t>
            </a:r>
            <a:r>
              <a:rPr lang="ru-RU" sz="15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5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Source</a:t>
            </a:r>
            <a:r>
              <a:rPr lang="ru-RU" sz="15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»)</a:t>
            </a:r>
            <a:r>
              <a:rPr lang="ru-RU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служит для генерации сигнала заданной формы (константа или постоянное напряжение, синусоидальный, косинусоидальный, меандр, треугольный, пилообразный), амплитуды и </a:t>
            </a:r>
            <a:r>
              <a:rPr lang="ru-RU" sz="15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частоты.</a:t>
            </a:r>
          </a:p>
          <a:p>
            <a:pPr algn="just">
              <a:lnSpc>
                <a:spcPct val="130000"/>
              </a:lnSpc>
            </a:pPr>
            <a:r>
              <a:rPr lang="ru-RU" sz="15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Блок генератора белого шума («</a:t>
            </a:r>
            <a:r>
              <a:rPr lang="ru-RU" sz="15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Noise</a:t>
            </a:r>
            <a:r>
              <a:rPr lang="ru-RU" sz="15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5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Source</a:t>
            </a:r>
            <a:r>
              <a:rPr lang="ru-RU" sz="15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»)</a:t>
            </a:r>
            <a:r>
              <a:rPr lang="ru-RU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служит для генерации сигнала широкополосной помехи – белого (гауссовского шума). </a:t>
            </a:r>
            <a:r>
              <a:rPr lang="ru-RU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Основная задаваемая переменная – среднее значение </a:t>
            </a:r>
            <a:r>
              <a:rPr lang="ru-RU" sz="15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шума.</a:t>
            </a:r>
            <a:endParaRPr lang="ru-RU" sz="15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3" name="Рисунок 12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6216" y="1640121"/>
            <a:ext cx="2971800" cy="2726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Рисунок 13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393" y="3870081"/>
            <a:ext cx="2983230" cy="277690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Прямоугольник 7"/>
          <p:cNvSpPr/>
          <p:nvPr/>
        </p:nvSpPr>
        <p:spPr>
          <a:xfrm>
            <a:off x="-90854" y="4669393"/>
            <a:ext cx="438150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Окно настроек параметров блока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генератора белого шума «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Noise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Source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» (указанные настройки: тип данных – «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complex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», форма сигнала – гауссовский шум, среднее значение уровня шума – 1 В)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71748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1000076" y="53038"/>
            <a:ext cx="989573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8310" algn="ctr">
              <a:lnSpc>
                <a:spcPct val="150000"/>
              </a:lnSpc>
              <a:spcAft>
                <a:spcPts val="0"/>
              </a:spcAft>
            </a:pPr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ЛЕКЦИОННЫЙ КУРС «ПРОГРАММНО ОПРЕДЕЛЯЕМЫЕ РАДИОТЕХНОЛОГИИ»</a:t>
            </a:r>
            <a:endParaRPr lang="ru-RU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7" name="Picture 2" descr="https://www.mirea.ru/upload/medialibrary/80f/MIREA_Gerb_Colou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40" y="24099"/>
            <a:ext cx="463745" cy="512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885" y="48197"/>
            <a:ext cx="470381" cy="464476"/>
          </a:xfrm>
          <a:prstGeom prst="rect">
            <a:avLst/>
          </a:prstGeom>
        </p:spPr>
      </p:pic>
      <p:pic>
        <p:nvPicPr>
          <p:cNvPr id="16" name="Picture 12" descr="Radio Monitoring - Log i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1589" y="652929"/>
            <a:ext cx="1928446" cy="54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Файл:Gnuradio logo.svg — Википедия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331" y="638681"/>
            <a:ext cx="2089639" cy="532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7661564" y="4593825"/>
            <a:ext cx="440680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Окно настроек параметров блока SDR-приемник «Osmocom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Source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» (указанные настройки: тип данных «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complex float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32», частота дискретизации – задается глобальной переменной «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samp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_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rate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», центральная частота (нулевая) полосы обзора –  100 МГц, коэффициент усиления – 10 дБ)</a:t>
            </a:r>
            <a:endParaRPr lang="ru-RU" sz="14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301140" y="1108398"/>
            <a:ext cx="7407572" cy="3993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0340" algn="l"/>
              </a:tabLst>
            </a:pPr>
            <a:r>
              <a:rPr lang="ru-RU" sz="15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Блок </a:t>
            </a:r>
            <a:r>
              <a:rPr lang="en-US" sz="15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SDR</a:t>
            </a:r>
            <a:r>
              <a:rPr lang="ru-RU" sz="15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-приемник («</a:t>
            </a:r>
            <a:r>
              <a:rPr lang="en-US" sz="15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Osmocom Source</a:t>
            </a:r>
            <a:r>
              <a:rPr lang="ru-RU" sz="15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») </a:t>
            </a:r>
            <a:r>
              <a:rPr lang="ru-RU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служит для считывания данных с USB RTL-SDR тюнера RTL2832 в модель, т.е. данный блок позволяет управлять настройками тюнера и используется в качестве блока, генерирующего сигнал, который принимаете USB RTL-SDR тюнер на антенну из радиочастотного </a:t>
            </a:r>
            <a:r>
              <a:rPr lang="ru-RU" sz="15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эфира. Данный </a:t>
            </a:r>
            <a:r>
              <a:rPr lang="ru-RU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блок имеет три основных параметра: </a:t>
            </a:r>
            <a:endParaRPr lang="ru-RU" sz="15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30000"/>
              </a:lnSpc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180340" algn="l"/>
              </a:tabLst>
            </a:pPr>
            <a:r>
              <a:rPr lang="ru-RU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частоту дискретизации </a:t>
            </a:r>
            <a:r>
              <a:rPr lang="en-US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Sample Rate</a:t>
            </a:r>
            <a:r>
              <a:rPr lang="ru-RU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которая задается глобальной переменной «</a:t>
            </a:r>
            <a:r>
              <a:rPr lang="en-US" sz="15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samp</a:t>
            </a:r>
            <a:r>
              <a:rPr lang="ru-RU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_</a:t>
            </a:r>
            <a:r>
              <a:rPr lang="en-US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rate</a:t>
            </a:r>
            <a:r>
              <a:rPr lang="ru-RU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» и является, собственно, полосой обзора;</a:t>
            </a:r>
            <a:endParaRPr lang="ru-RU" sz="15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30000"/>
              </a:lnSpc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180340" algn="l"/>
              </a:tabLst>
            </a:pPr>
            <a:r>
              <a:rPr lang="ru-RU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центральную частоту полосы обзора </a:t>
            </a:r>
            <a:r>
              <a:rPr lang="en-US" sz="15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Ch</a:t>
            </a:r>
            <a:r>
              <a:rPr lang="ru-RU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0: </a:t>
            </a:r>
            <a:r>
              <a:rPr lang="en-US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Frequency</a:t>
            </a:r>
            <a:r>
              <a:rPr lang="ru-RU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; </a:t>
            </a:r>
            <a:endParaRPr lang="ru-RU" sz="15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30000"/>
              </a:lnSpc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180340" algn="l"/>
              </a:tabLst>
            </a:pPr>
            <a:r>
              <a:rPr lang="ru-RU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коэффициент усиления </a:t>
            </a:r>
            <a:r>
              <a:rPr lang="en-US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SDR</a:t>
            </a:r>
            <a:r>
              <a:rPr lang="ru-RU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-приемника </a:t>
            </a:r>
            <a:r>
              <a:rPr lang="en-US" sz="15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Ch</a:t>
            </a:r>
            <a:r>
              <a:rPr lang="ru-RU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0: </a:t>
            </a:r>
            <a:r>
              <a:rPr lang="en-US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RF Gain</a:t>
            </a:r>
            <a:r>
              <a:rPr lang="ru-RU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 </a:t>
            </a:r>
            <a:endParaRPr lang="ru-RU" sz="15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0340" algn="l"/>
              </a:tabLst>
            </a:pPr>
            <a:r>
              <a:rPr lang="ru-RU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ru-RU" sz="15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Следует </a:t>
            </a:r>
            <a:r>
              <a:rPr lang="ru-RU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обратить внимание, что центральная частота на анализаторе спектра отображается как «нулевая» частота и для того, чтобы работать с сигналом принимаемой радиостанции ее необходимо всегда смещать на «нулевую» частоту при помощи мультиплексирования. </a:t>
            </a:r>
            <a:endParaRPr lang="ru-RU" sz="1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8" name="Рисунок 17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6512" y="1171561"/>
            <a:ext cx="3256915" cy="33916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355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1000076" y="53038"/>
            <a:ext cx="989573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8310" algn="ctr">
              <a:lnSpc>
                <a:spcPct val="150000"/>
              </a:lnSpc>
              <a:spcAft>
                <a:spcPts val="0"/>
              </a:spcAft>
            </a:pPr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ЛЕКЦИОННЫЙ КУРС «ПРОГРАММНО ОПРЕДЕЛЯЕМЫЕ РАДИОТЕХНОЛОГИИ»</a:t>
            </a:r>
            <a:endParaRPr lang="ru-RU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7" name="Picture 2" descr="https://www.mirea.ru/upload/medialibrary/80f/MIREA_Gerb_Colou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40" y="24099"/>
            <a:ext cx="463745" cy="512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885" y="48197"/>
            <a:ext cx="470381" cy="464476"/>
          </a:xfrm>
          <a:prstGeom prst="rect">
            <a:avLst/>
          </a:prstGeom>
        </p:spPr>
      </p:pic>
      <p:pic>
        <p:nvPicPr>
          <p:cNvPr id="16" name="Picture 12" descr="Radio Monitoring - Log i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1589" y="652929"/>
            <a:ext cx="1928446" cy="54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Файл:Gnuradio logo.svg — Википедия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331" y="638681"/>
            <a:ext cx="2089639" cy="532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8335108" y="3900492"/>
            <a:ext cx="38685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Окно настроек параметров блока аддитивного сложения сигналов «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Add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» (указанные настройки: тип данных: «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complex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», число каналов на входе блока сложения – 4)</a:t>
            </a:r>
            <a:endParaRPr lang="ru-RU" sz="1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01140" y="792122"/>
            <a:ext cx="7360424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0340" algn="l"/>
              </a:tabLst>
            </a:pPr>
            <a:r>
              <a:rPr lang="ru-RU" sz="15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Блок аддитивного сложения сигналов («</a:t>
            </a:r>
            <a:r>
              <a:rPr lang="en-US" sz="15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Add</a:t>
            </a:r>
            <a:r>
              <a:rPr lang="ru-RU" sz="15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»)</a:t>
            </a:r>
            <a:r>
              <a:rPr lang="ru-RU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служит для арифметического сложения амплитуд нескольких </a:t>
            </a:r>
            <a:r>
              <a:rPr lang="ru-RU" sz="15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сигналов. </a:t>
            </a:r>
            <a:r>
              <a:rPr lang="ru-RU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Основной задаваемый параметр блока сложения – число каналов (сигналов) на входе</a:t>
            </a:r>
            <a:r>
              <a:rPr lang="ru-RU" sz="15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0340" algn="l"/>
              </a:tabLst>
            </a:pPr>
            <a:r>
              <a:rPr lang="ru-RU" sz="15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Блок </a:t>
            </a:r>
            <a:r>
              <a:rPr lang="ru-RU" sz="15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аддитивного сложения сигнала с константой («</a:t>
            </a:r>
            <a:r>
              <a:rPr lang="en-US" sz="15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Add Constant</a:t>
            </a:r>
            <a:r>
              <a:rPr lang="ru-RU" sz="15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») </a:t>
            </a:r>
            <a:r>
              <a:rPr lang="ru-RU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служит для сложения одного сигнала с постоянным значением (сложение переменного сигнала с постоянным). Основным параметром данного блока служит значение константы.  </a:t>
            </a:r>
            <a:endParaRPr lang="ru-RU" sz="1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1" name="Рисунок 10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1668" y="1277723"/>
            <a:ext cx="3035399" cy="265112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Прямоугольник 3"/>
          <p:cNvSpPr/>
          <p:nvPr/>
        </p:nvSpPr>
        <p:spPr>
          <a:xfrm>
            <a:off x="281157" y="2574932"/>
            <a:ext cx="4563405" cy="3993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0340" algn="l"/>
              </a:tabLst>
            </a:pPr>
            <a:r>
              <a:rPr lang="ru-RU" sz="15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Блок </a:t>
            </a:r>
            <a:r>
              <a:rPr lang="ru-RU" sz="15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мультиплексирования сигналов («</a:t>
            </a:r>
            <a:r>
              <a:rPr lang="en-US" sz="15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Multiply</a:t>
            </a:r>
            <a:r>
              <a:rPr lang="ru-RU" sz="15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») </a:t>
            </a:r>
            <a:r>
              <a:rPr lang="ru-RU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служит для гетеродирования сигналов, т.е. переноса частоты одного из сигналов на заданную, например, «нулевую» (рис.41). Основной задаваемый параметр блока мультиплексирования – число каналов (сигналов) на </a:t>
            </a:r>
            <a:r>
              <a:rPr lang="ru-RU" sz="15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входе.</a:t>
            </a:r>
            <a:endParaRPr lang="ru-RU" sz="15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0340" algn="l"/>
              </a:tabLst>
            </a:pPr>
            <a:r>
              <a:rPr lang="ru-RU" sz="15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Блок </a:t>
            </a:r>
            <a:r>
              <a:rPr lang="ru-RU" sz="15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мультиплексирования сигнала с константой («</a:t>
            </a:r>
            <a:r>
              <a:rPr lang="en-US" sz="15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Multiply Const</a:t>
            </a:r>
            <a:r>
              <a:rPr lang="ru-RU" sz="15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») </a:t>
            </a:r>
            <a:r>
              <a:rPr lang="ru-RU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служит для умножения сигнала на заданное постоянное значение, например, для усиления сигнала в заданное число раз – указанное значение константы (коэффициент усиления). Основным параметром данного блока служит значение константы.  </a:t>
            </a:r>
            <a:endParaRPr lang="ru-RU" sz="1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3" name="Рисунок 12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122" y="2603283"/>
            <a:ext cx="2986993" cy="269728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рямоугольник 4"/>
          <p:cNvSpPr/>
          <p:nvPr/>
        </p:nvSpPr>
        <p:spPr>
          <a:xfrm>
            <a:off x="4677899" y="5234599"/>
            <a:ext cx="407376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Окно настроек параметров блока мультиплексирования сигналов «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Multiply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» (указанные настройки: тип данных: «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complex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», число каналов на входе блока сложения – 2)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53070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1000076" y="53038"/>
            <a:ext cx="989573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8310" algn="ctr">
              <a:lnSpc>
                <a:spcPct val="150000"/>
              </a:lnSpc>
              <a:spcAft>
                <a:spcPts val="0"/>
              </a:spcAft>
            </a:pPr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ЛЕКЦИОННЫЙ КУРС «ПРОГРАММНО ОПРЕДЕЛЯЕМЫЕ РАДИОТЕХНОЛОГИИ»</a:t>
            </a:r>
            <a:endParaRPr lang="ru-RU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7" name="Picture 2" descr="https://www.mirea.ru/upload/medialibrary/80f/MIREA_Gerb_Colou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40" y="24099"/>
            <a:ext cx="463745" cy="512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885" y="48197"/>
            <a:ext cx="470381" cy="464476"/>
          </a:xfrm>
          <a:prstGeom prst="rect">
            <a:avLst/>
          </a:prstGeom>
        </p:spPr>
      </p:pic>
      <p:pic>
        <p:nvPicPr>
          <p:cNvPr id="16" name="Picture 12" descr="Radio Monitoring - Log i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1589" y="652929"/>
            <a:ext cx="1928446" cy="54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Файл:Gnuradio logo.svg — Википедия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331" y="638681"/>
            <a:ext cx="2089639" cy="532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7946876" y="4527442"/>
            <a:ext cx="386852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Окно настроек параметров блока цифровой фильтрации сигналов ФНЧ «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Low Pass Filter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» (указанные настройки: тип данных: «complex-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complex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», децимация – 1 (т.е. отсутствует), коэффициент усиления – 1 (т.е. отсутствует),  частота дискретизации – задается глобально переменной, частота среза – 5 кГц, полоса перехода – 200 Гц)</a:t>
            </a:r>
            <a:endParaRPr lang="ru-RU" sz="14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65911" y="682143"/>
            <a:ext cx="7509420" cy="61632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0340" algn="l"/>
              </a:tabLst>
            </a:pPr>
            <a:r>
              <a:rPr lang="ru-RU" sz="15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Блок </a:t>
            </a:r>
            <a:r>
              <a:rPr lang="ru-RU" sz="15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цифровой фильтрации сигналов ФНЧ («</a:t>
            </a:r>
            <a:r>
              <a:rPr lang="en-US" sz="15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Low Pass Filter</a:t>
            </a:r>
            <a:r>
              <a:rPr lang="ru-RU" sz="15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») </a:t>
            </a:r>
            <a:r>
              <a:rPr lang="ru-RU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является фильтром нижних частот. Основные параметры фильтра </a:t>
            </a:r>
            <a:r>
              <a:rPr lang="ru-RU" sz="15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endParaRPr lang="ru-RU" sz="15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30000"/>
              </a:lnSpc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180340" algn="l"/>
              </a:tabLst>
            </a:pPr>
            <a:r>
              <a:rPr lang="ru-RU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тип данных на входе и тип данных на выходе </a:t>
            </a:r>
            <a:r>
              <a:rPr lang="en-US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FIR Type</a:t>
            </a:r>
            <a:r>
              <a:rPr lang="ru-RU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;  </a:t>
            </a:r>
            <a:endParaRPr lang="ru-RU" sz="15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30000"/>
              </a:lnSpc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180340" algn="l"/>
              </a:tabLst>
            </a:pPr>
            <a:r>
              <a:rPr lang="ru-RU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коэффициент децимации сигнал на выходе фильтра </a:t>
            </a:r>
            <a:r>
              <a:rPr lang="en-US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Decimation</a:t>
            </a:r>
            <a:r>
              <a:rPr lang="ru-RU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15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30000"/>
              </a:lnSpc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180340" algn="l"/>
              </a:tabLst>
            </a:pPr>
            <a:r>
              <a:rPr lang="ru-RU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коэффициент усиления </a:t>
            </a:r>
            <a:r>
              <a:rPr lang="en-US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Gain;</a:t>
            </a:r>
            <a:endParaRPr lang="ru-RU" sz="15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30000"/>
              </a:lnSpc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180340" algn="l"/>
              </a:tabLst>
            </a:pPr>
            <a:r>
              <a:rPr lang="ru-RU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частота дискретизации </a:t>
            </a:r>
            <a:r>
              <a:rPr lang="en-US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Sample Rate</a:t>
            </a:r>
            <a:r>
              <a:rPr lang="ru-RU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(задается глобальной переменной или заданным иным значением); </a:t>
            </a:r>
            <a:endParaRPr lang="ru-RU" sz="15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30000"/>
              </a:lnSpc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180340" algn="l"/>
              </a:tabLst>
            </a:pPr>
            <a:r>
              <a:rPr lang="ru-RU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частота среза </a:t>
            </a:r>
            <a:r>
              <a:rPr lang="en-US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Cutoff </a:t>
            </a:r>
            <a:r>
              <a:rPr lang="en-US" sz="15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Freq</a:t>
            </a:r>
            <a:r>
              <a:rPr lang="en-US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; </a:t>
            </a:r>
            <a:endParaRPr lang="ru-RU" sz="15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30000"/>
              </a:lnSpc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180340" algn="l"/>
              </a:tabLst>
            </a:pPr>
            <a:r>
              <a:rPr lang="ru-RU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ширина полосы перехода (абсолютная разница между частотой среза и частотой загорождения) </a:t>
            </a:r>
            <a:r>
              <a:rPr lang="en-US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Transition Width</a:t>
            </a:r>
            <a:r>
              <a:rPr lang="ru-RU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 </a:t>
            </a:r>
            <a:endParaRPr lang="ru-RU" sz="1500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>
              <a:lnSpc>
                <a:spcPct val="120000"/>
              </a:lnSpc>
              <a:tabLst>
                <a:tab pos="180340" algn="l"/>
              </a:tabLst>
            </a:pPr>
            <a:r>
              <a:rPr lang="ru-RU" sz="15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Блок цифровой фильтрации сигналов ФВЧ («</a:t>
            </a:r>
            <a:r>
              <a:rPr lang="en-US" sz="15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High Pass Filter</a:t>
            </a:r>
            <a:r>
              <a:rPr lang="ru-RU" sz="15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») </a:t>
            </a:r>
            <a:r>
              <a:rPr lang="ru-RU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является фильтром верхних частот. Основные параметры фильтра: </a:t>
            </a:r>
            <a:endParaRPr lang="ru-RU" sz="15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buFont typeface="Symbol" panose="05050102010706020507" pitchFamily="18" charset="2"/>
              <a:buChar char=""/>
              <a:tabLst>
                <a:tab pos="180340" algn="l"/>
              </a:tabLst>
            </a:pPr>
            <a:r>
              <a:rPr lang="ru-RU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тип данных на входе и тип данных на выходе </a:t>
            </a:r>
            <a:r>
              <a:rPr lang="en-US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FIR Type</a:t>
            </a:r>
            <a:r>
              <a:rPr lang="ru-RU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;  </a:t>
            </a:r>
            <a:endParaRPr lang="ru-RU" sz="15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buFont typeface="Symbol" panose="05050102010706020507" pitchFamily="18" charset="2"/>
              <a:buChar char=""/>
              <a:tabLst>
                <a:tab pos="180340" algn="l"/>
              </a:tabLst>
            </a:pPr>
            <a:r>
              <a:rPr lang="ru-RU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коэффициент децимации сигнал на выходе фильтра </a:t>
            </a:r>
            <a:r>
              <a:rPr lang="en-US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Decimation</a:t>
            </a:r>
            <a:r>
              <a:rPr lang="ru-RU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15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buFont typeface="Symbol" panose="05050102010706020507" pitchFamily="18" charset="2"/>
              <a:buChar char=""/>
              <a:tabLst>
                <a:tab pos="180340" algn="l"/>
              </a:tabLst>
            </a:pPr>
            <a:r>
              <a:rPr lang="ru-RU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коэффициент усиления </a:t>
            </a:r>
            <a:r>
              <a:rPr lang="en-US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Gain;</a:t>
            </a:r>
            <a:endParaRPr lang="ru-RU" sz="15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buFont typeface="Symbol" panose="05050102010706020507" pitchFamily="18" charset="2"/>
              <a:buChar char=""/>
              <a:tabLst>
                <a:tab pos="180340" algn="l"/>
              </a:tabLst>
            </a:pPr>
            <a:r>
              <a:rPr lang="ru-RU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частота дискретизации </a:t>
            </a:r>
            <a:r>
              <a:rPr lang="en-US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Sample Rate</a:t>
            </a:r>
            <a:r>
              <a:rPr lang="ru-RU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(задается глобальной переменной или заданным иным значением); </a:t>
            </a:r>
            <a:endParaRPr lang="ru-RU" sz="15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buFont typeface="Symbol" panose="05050102010706020507" pitchFamily="18" charset="2"/>
              <a:buChar char=""/>
              <a:tabLst>
                <a:tab pos="180340" algn="l"/>
              </a:tabLst>
            </a:pPr>
            <a:r>
              <a:rPr lang="ru-RU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частота среза </a:t>
            </a:r>
            <a:r>
              <a:rPr lang="en-US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Cutoff </a:t>
            </a:r>
            <a:r>
              <a:rPr lang="en-US" sz="15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Freq</a:t>
            </a:r>
            <a:r>
              <a:rPr lang="en-US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; </a:t>
            </a:r>
            <a:endParaRPr lang="ru-RU" sz="15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buFont typeface="Symbol" panose="05050102010706020507" pitchFamily="18" charset="2"/>
              <a:buChar char=""/>
              <a:tabLst>
                <a:tab pos="180340" algn="l"/>
              </a:tabLst>
            </a:pPr>
            <a:r>
              <a:rPr lang="ru-RU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ширина полосы перехода (абсолютная разница между частотой среза и частотой загорождения) </a:t>
            </a:r>
            <a:r>
              <a:rPr lang="en-US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Transition Width</a:t>
            </a:r>
            <a:r>
              <a:rPr lang="ru-RU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 </a:t>
            </a:r>
            <a:endParaRPr lang="ru-RU" sz="15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>
              <a:lnSpc>
                <a:spcPct val="130000"/>
              </a:lnSpc>
              <a:spcAft>
                <a:spcPts val="0"/>
              </a:spcAft>
              <a:tabLst>
                <a:tab pos="180340" algn="l"/>
              </a:tabLst>
            </a:pPr>
            <a:endParaRPr lang="ru-RU" sz="1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4" name="Рисунок 13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503" y="1291970"/>
            <a:ext cx="3625266" cy="32354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70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</TotalTime>
  <Words>1865</Words>
  <Application>Microsoft Office PowerPoint</Application>
  <PresentationFormat>Широкоэкранный</PresentationFormat>
  <Paragraphs>107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Bookman Old Style</vt:lpstr>
      <vt:lpstr>Calibri</vt:lpstr>
      <vt:lpstr>Calibri Light</vt:lpstr>
      <vt:lpstr>Symbol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УЧЕБНО-НАУЧНАЯ ЛАБОРАТОРИЯ «РАДИОВОЛНОВЫХ ПРОЦЕССОВ И МОДУЛЕЙ СВЧ»</dc:title>
  <dc:creator>Костин</dc:creator>
  <cp:lastModifiedBy>HP</cp:lastModifiedBy>
  <cp:revision>696</cp:revision>
  <dcterms:created xsi:type="dcterms:W3CDTF">2019-12-09T13:34:44Z</dcterms:created>
  <dcterms:modified xsi:type="dcterms:W3CDTF">2020-09-13T17:28:18Z</dcterms:modified>
</cp:coreProperties>
</file>