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66" r:id="rId4"/>
    <p:sldId id="267" r:id="rId5"/>
    <p:sldId id="268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76" autoAdjust="0"/>
    <p:restoredTop sz="94780" autoAdjust="0"/>
  </p:normalViewPr>
  <p:slideViewPr>
    <p:cSldViewPr snapToGrid="0">
      <p:cViewPr varScale="1">
        <p:scale>
          <a:sx n="70" d="100"/>
          <a:sy n="70" d="100"/>
        </p:scale>
        <p:origin x="-104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CDBC3-4E75-4645-97FD-110279629555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35085-6D6F-47FD-AC38-974273732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81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788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368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>
                <a:solidFill>
                  <a:prstClr val="black"/>
                </a:solidFill>
              </a:rPr>
              <a:pPr/>
              <a:t>11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202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560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102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965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348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117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516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425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880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59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926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26.09.2020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553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26.09.2020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966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26.09.2020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061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26.09.2020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58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26.09.2020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9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26.09.2020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4607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26.09.2020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01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26.09.2020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47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240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26.09.2020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8543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26.09.2020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163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26.09.2020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34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80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96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66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00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0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54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DFCB4-108B-41FA-B393-FD31C112129F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DFCB4-108B-41FA-B393-FD31C112129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26.09.2020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7CE65-3293-4431-A06D-2AB82C501B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70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3.wdp"/><Relationship Id="rId3" Type="http://schemas.openxmlformats.org/officeDocument/2006/relationships/image" Target="../media/image1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microsoft.com/office/2007/relationships/hdphoto" Target="../media/hdphoto14.wdp"/><Relationship Id="rId4" Type="http://schemas.openxmlformats.org/officeDocument/2006/relationships/image" Target="../media/image2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microsoft.com/office/2007/relationships/hdphoto" Target="../media/hdphoto6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microsoft.com/office/2007/relationships/hdphoto" Target="../media/hdphoto5.wdp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12" Type="http://schemas.microsoft.com/office/2007/relationships/hdphoto" Target="../media/hdphoto9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0" Type="http://schemas.microsoft.com/office/2007/relationships/hdphoto" Target="../media/hdphoto8.wdp"/><Relationship Id="rId4" Type="http://schemas.openxmlformats.org/officeDocument/2006/relationships/image" Target="../media/image2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microsoft.com/office/2007/relationships/hdphoto" Target="../media/hdphoto10.wdp"/><Relationship Id="rId4" Type="http://schemas.openxmlformats.org/officeDocument/2006/relationships/image" Target="../media/image2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12" Type="http://schemas.microsoft.com/office/2007/relationships/hdphoto" Target="../media/hdphoto12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24.png"/><Relationship Id="rId5" Type="http://schemas.openxmlformats.org/officeDocument/2006/relationships/image" Target="../media/image11.png"/><Relationship Id="rId10" Type="http://schemas.microsoft.com/office/2007/relationships/hdphoto" Target="../media/hdphoto11.wdp"/><Relationship Id="rId4" Type="http://schemas.openxmlformats.org/officeDocument/2006/relationships/image" Target="../media/image2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800" y="755452"/>
            <a:ext cx="1457070" cy="1438781"/>
          </a:xfrm>
          <a:prstGeom prst="rect">
            <a:avLst/>
          </a:prstGeom>
        </p:spPr>
      </p:pic>
      <p:pic>
        <p:nvPicPr>
          <p:cNvPr id="20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47" y="737518"/>
            <a:ext cx="1296144" cy="143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336323" y="82048"/>
            <a:ext cx="7366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МИРЭА - РОССИЙСКИЙ ТЕХНОЛОГИЧЕСКИЙ УНИВЕРСИТЕТ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3255" y="2583829"/>
            <a:ext cx="4286804" cy="2924367"/>
          </a:xfrm>
          <a:prstGeom prst="rect">
            <a:avLst/>
          </a:prstGeom>
        </p:spPr>
      </p:pic>
      <p:pic>
        <p:nvPicPr>
          <p:cNvPr id="18" name="Рисунок 17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812" y="2927838"/>
            <a:ext cx="3382423" cy="258035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Прямоугольник 20"/>
          <p:cNvSpPr/>
          <p:nvPr/>
        </p:nvSpPr>
        <p:spPr>
          <a:xfrm>
            <a:off x="1419963" y="1206748"/>
            <a:ext cx="9198687" cy="46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395730" y="6237791"/>
            <a:ext cx="156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Москва 2020 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904311" y="844568"/>
            <a:ext cx="3798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«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IT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-классы в московских школах»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458172" y="1614664"/>
            <a:ext cx="9202447" cy="1136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</a:pP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Лекция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ПРАВИЛА АРХИТЕКТУРНОГО ПРОЕКТИРОВАНИЯ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SDR-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СИСТЕМ МЕТОДОМ ВИЗУАЛЬНОГО ПРОГРАММИРОВАНИЯ И НАСТРОЙКА РЕЖИМОВ МОДЕЛИРОВАНИЯ СИГНАЛОВ В СРЕДЕ GNU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RADIO 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4BPP Homepage - SDR# installation with Wi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1" y="3024548"/>
            <a:ext cx="2251812" cy="57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Файл:Gnuradio logo.svg — Википедия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39" y="3073460"/>
            <a:ext cx="2250831" cy="57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Скачать Python 3 для Windows и macO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39" y="3889071"/>
            <a:ext cx="2180748" cy="75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dio Monitoring - Log i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9" y="3858388"/>
            <a:ext cx="2315788" cy="78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pic>
        <p:nvPicPr>
          <p:cNvPr id="16" name="Picture 12" descr="Radio Monitoring - Log i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112" y="783807"/>
            <a:ext cx="1928446" cy="54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Файл:Gnuradio logo.svg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476" y="783807"/>
            <a:ext cx="2089639" cy="53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00080" y="783807"/>
            <a:ext cx="6350190" cy="5793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15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Взяв за базовую блок-схему архитектуру SDR-приемника без устройства демодуляции и аудио прослушивания и добавив АМ-дискриминатор, получим классическую </a:t>
            </a:r>
            <a:r>
              <a:rPr lang="ru-RU" sz="1500" b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архитектуру блок-схемы АМ-приемника</a:t>
            </a:r>
            <a:r>
              <a:rPr lang="ru-RU" sz="15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Однако ввиду достаточной точности калибровки </a:t>
            </a:r>
            <a:r>
              <a:rPr lang="en-US" sz="15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SDR</a:t>
            </a:r>
            <a:r>
              <a:rPr lang="ru-RU" sz="15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тюнера (что позволяет путем указания настройки центральной частоты тюнер хорошо настраиваться на заданную частоту), схему мультиплексирования можно исключить из общей </a:t>
            </a:r>
            <a:r>
              <a:rPr lang="ru-RU" sz="15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архитектуры. </a:t>
            </a:r>
            <a:endParaRPr lang="ru-RU" sz="15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Тогда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согласно техническому заданию, в программно определяемой среде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GNU Radio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построим архитектуру АМ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SDR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-приемника на базе USB RTL-SDR тюнер RTL2832, настроенного на частоту 97,62 МГц (рис.56). Для этого пропустить сигнал с приемника через фильтр нижних частот (частота дискретизации 10 кГц, частота среза 1 кГц, ширина перехода – 200 Гц, остальные настройки по умолчанию). Далее преобразовать формат «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complex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 в значение его модуля. После чего произвести децимацию сигнала (коэффициент децимации 20,0) и усилить сигнал в 4 раза. Глобальная переменная частоты дискретизации (ширина полосы обзора) 512 кГц. Частота дискретизации </a:t>
            </a:r>
            <a:r>
              <a:rPr lang="ru-RU" sz="15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аудиокарты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48 кГц. Полоса анализатора – 10 кГц.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 практике необходимо получить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спектр станции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радиовещания.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Прослушать радиостанцию и убедиться в достаточном качестве ее приема. </a:t>
            </a:r>
            <a:endParaRPr lang="ru-RU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8" name="Рисунок 17"/>
          <p:cNvPicPr/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868" y="1394754"/>
            <a:ext cx="527875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Рисунок 19"/>
          <p:cNvPicPr/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079" y="3960965"/>
            <a:ext cx="4248150" cy="2240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6301154" y="3644111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Архитектура блок-схемы классического SDR АМ-приемника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272703" y="6201245"/>
            <a:ext cx="41529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Амплитудный спектр радиостанции 99,2 МГц </a:t>
            </a:r>
            <a:b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полосе фильтрации 150 кГц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7852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</a:pPr>
            <a:r>
              <a:rPr lang="ru-RU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solidFill>
                <a:prstClr val="black"/>
              </a:solidFill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pic>
        <p:nvPicPr>
          <p:cNvPr id="12" name="Picture 4" descr="Файл:Gnuradio logo.svg — Википед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319" y="684756"/>
            <a:ext cx="2089639" cy="53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0360" y="1341522"/>
            <a:ext cx="6553148" cy="4654954"/>
          </a:xfrm>
          <a:prstGeom prst="rect">
            <a:avLst/>
          </a:prstGeom>
        </p:spPr>
      </p:pic>
      <p:pic>
        <p:nvPicPr>
          <p:cNvPr id="18" name="Picture 2" descr="F4BPP Homepage - SDR# installation with Win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609" y="703542"/>
            <a:ext cx="2016850" cy="51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52753" y="592409"/>
            <a:ext cx="570620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Рекомендуемое учебное пособие для углубленного</a:t>
            </a:r>
            <a:br>
              <a:rPr lang="ru-RU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изучения лекционного курса</a:t>
            </a:r>
          </a:p>
          <a:p>
            <a:endParaRPr lang="ru-RU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5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Костин </a:t>
            </a:r>
            <a:r>
              <a:rPr lang="ru-RU" sz="15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М.С., Ярлыков А.Д.</a:t>
            </a:r>
            <a:r>
              <a:rPr lang="ru-RU" sz="15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Архитектурно-конфигурируемые </a:t>
            </a:r>
            <a:br>
              <a:rPr lang="ru-RU" sz="15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5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SDR-технологии </a:t>
            </a:r>
            <a:r>
              <a:rPr lang="ru-RU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радиомониторинга и телеметрии : </a:t>
            </a:r>
            <a:r>
              <a:rPr lang="ru-RU" sz="15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учебное </a:t>
            </a:r>
            <a:r>
              <a:rPr lang="ru-RU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пособие / М. С. Костин, А. Д. Ярлыков. – </a:t>
            </a:r>
            <a:r>
              <a:rPr lang="ru-RU" sz="15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Вологда</a:t>
            </a:r>
            <a:r>
              <a:rPr lang="ru-RU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5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5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5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Инфра-Инженерия</a:t>
            </a:r>
            <a:r>
              <a:rPr lang="ru-RU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2021. – 145 с. </a:t>
            </a:r>
            <a:r>
              <a:rPr lang="ru-RU" sz="15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ISBN 978-5-9729-0599-7.</a:t>
            </a:r>
            <a:endParaRPr lang="ru-RU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2753" y="2531415"/>
            <a:ext cx="552157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SDR-ТЕХНОЛОГИИ </a:t>
            </a:r>
            <a:r>
              <a:rPr lang="ru-RU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ЦИФРОВАЯ ОБРАБОТКА</a:t>
            </a:r>
          </a:p>
          <a:p>
            <a:r>
              <a:rPr lang="ru-RU" sz="15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РАДИОСИГНАЛОВ</a:t>
            </a:r>
          </a:p>
          <a:p>
            <a:endParaRPr lang="ru-RU" sz="15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ИНТЕРАКТИВНЫЙ РАДИОМОНИТОРИНГ И </a:t>
            </a:r>
            <a:r>
              <a:rPr lang="ru-RU" sz="15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СПЕКТРАЛЬНАЯ ВИЗУАЛИЗАЦИЯ </a:t>
            </a:r>
            <a:r>
              <a:rPr lang="ru-RU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РАДИОВЕЩАНИЯ </a:t>
            </a:r>
            <a:r>
              <a:rPr lang="ru-RU" sz="15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5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5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ПРОГРАММНО-ОПРЕДЕЛЯЕМОЙ </a:t>
            </a:r>
            <a:r>
              <a:rPr lang="ru-RU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СРЕДЕ </a:t>
            </a:r>
            <a:r>
              <a:rPr lang="ru-RU" sz="15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SDRSHARP</a:t>
            </a:r>
          </a:p>
          <a:p>
            <a:endParaRPr lang="ru-RU" sz="15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АРХИТЕКТУРНОЕ ПРОЕКТИРОВАНИЕ И </a:t>
            </a:r>
            <a:r>
              <a:rPr lang="ru-RU" sz="15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SDR-СИСТЕМ </a:t>
            </a:r>
            <a:r>
              <a:rPr lang="ru-RU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ПОСРЕДСТВОМ </a:t>
            </a:r>
            <a:r>
              <a:rPr lang="ru-RU" sz="15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ВИЗУАЛЬНОГО ПРОГРАММИРОВАНИЯ </a:t>
            </a:r>
            <a:r>
              <a:rPr lang="ru-RU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СРЕДЕ </a:t>
            </a:r>
            <a:r>
              <a:rPr lang="ru-RU" sz="15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5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5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GNU RADIO</a:t>
            </a:r>
          </a:p>
          <a:p>
            <a:endParaRPr lang="ru-RU" sz="15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5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ПРАКТИЧЕСКИЕ ЗАДАНИЯ</a:t>
            </a:r>
          </a:p>
        </p:txBody>
      </p:sp>
      <p:pic>
        <p:nvPicPr>
          <p:cNvPr id="20" name="Picture 12" descr="Radio Monitoring - Log 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345" y="687426"/>
            <a:ext cx="1764616" cy="5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65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pic>
        <p:nvPicPr>
          <p:cNvPr id="16" name="Picture 12" descr="Radio Monitoring - Log i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589" y="802484"/>
            <a:ext cx="1928446" cy="54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Файл:Gnuradio logo.svg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407" y="797910"/>
            <a:ext cx="2089639" cy="53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797910"/>
            <a:ext cx="1212914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Правила архитектурного проектирования следующие</a:t>
            </a:r>
            <a:r>
              <a:rPr lang="en-US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endParaRPr lang="ru-RU" sz="1500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  <a:tabLst>
                <a:tab pos="180340" algn="l"/>
              </a:tabLst>
            </a:pPr>
            <a:endParaRPr lang="ru-RU" sz="15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0340" algn="l"/>
              </a:tabLs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техническому заданию создается проект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SDR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-системы из блоков;</a:t>
            </a:r>
          </a:p>
          <a:p>
            <a:pPr marL="342900" lvl="0" indent="-342900" algn="just">
              <a:lnSpc>
                <a:spcPct val="11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0340" algn="l"/>
              </a:tabLs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Блоки необходимо соединить в единую схему. При этом при попытке соединить блоки с различными входными и выходными классами данных программа выдаст ошибку; </a:t>
            </a:r>
          </a:p>
          <a:p>
            <a:pPr marL="342900" lvl="0" indent="-342900" algn="just">
              <a:lnSpc>
                <a:spcPct val="11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0340" algn="l"/>
              </a:tabLs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Расположение блоков на рабочей области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GNU Radio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должно быть читабельным и эстетичным;     </a:t>
            </a:r>
          </a:p>
          <a:p>
            <a:pPr marL="342900" lvl="0" indent="-342900" algn="just">
              <a:lnSpc>
                <a:spcPct val="11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0340" algn="l"/>
              </a:tabLs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радиотехнического параметра наиболее частот задаваемого в блоках схемы следует ввести глобальную переменную;</a:t>
            </a:r>
          </a:p>
          <a:p>
            <a:pPr marL="342900" lvl="0" indent="-342900" algn="just">
              <a:lnSpc>
                <a:spcPct val="11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0340" algn="l"/>
              </a:tabLs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Файл проекта следует сохранять на локальный диск с разрешенной записью или USB флеш-накопитель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присвоением файлу названия на латинском алфавите;</a:t>
            </a:r>
          </a:p>
          <a:p>
            <a:pPr marL="342900" lvl="0" indent="-342900" algn="just">
              <a:lnSpc>
                <a:spcPct val="11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0340" algn="l"/>
              </a:tabLs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Компиляция проекта производится путем клика клавиши «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play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 в верхней панели инструментов интерфейса программы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GNU Radio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При этом, если схема из блоков окажется собранной с нарушениями правил проектирования, кнопка «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play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 будет не активна и подсветится индуктор ошибок «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error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». Для остановки процесса моделирования (симуляции или трансляции проекта) необходимо кликнуть по клавише «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stop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»;   </a:t>
            </a:r>
          </a:p>
          <a:p>
            <a:pPr marL="342900" lvl="0" indent="-342900" algn="just">
              <a:lnSpc>
                <a:spcPct val="11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0340" algn="l"/>
              </a:tabLs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успешном выполнении компиляции разработанного при помощи визуального программирования проекта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SDR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-системы запускается его трансляция: на экране отображаются графики (осциллограммы, спектры, водопадные диаграммы и т.д.), указанные в схеме посредством модулей индикации. При наличии блока аудио воспроизведения в схеме проекта и колонок (аудионаушников) также запускается режим прослушивания, например, настроенной на заданную частоту радиостанции;   </a:t>
            </a:r>
          </a:p>
          <a:p>
            <a:pPr marL="342900" lvl="0" indent="-342900" algn="just">
              <a:lnSpc>
                <a:spcPct val="11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0340" algn="l"/>
              </a:tabLs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сохранении проекта в указанной папке также сохраняется второй файл проекта с расширением *.</a:t>
            </a:r>
            <a:r>
              <a:rPr lang="en-US" sz="15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py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 виде классического кодового листинга на языке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1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0340" algn="l"/>
              </a:tabLs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Все файлы проектов запускаются из программы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GNU Radio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11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pic>
        <p:nvPicPr>
          <p:cNvPr id="16" name="Picture 12" descr="Radio Monitoring - Log i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589" y="802484"/>
            <a:ext cx="1928446" cy="54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Файл:Gnuradio logo.svg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407" y="797910"/>
            <a:ext cx="2089639" cy="53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55330" y="797910"/>
            <a:ext cx="7441223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Рассмотрим </a:t>
            </a: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визуального программирования в среде GNU Radio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49580" algn="just">
              <a:lnSpc>
                <a:spcPct val="130000"/>
              </a:lnSpc>
              <a:spcAft>
                <a:spcPts val="0"/>
              </a:spcAf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Согласно техническому заданию в программно определяемой среде GNU Radio необходимо построить модель аддитивной смеси радиосигналов, принимаемой от двух генераторов: генератор I (амплитуда 120 мВ, частота 3,0 кГц), генератор II (амплитуда 300 мВ, частота 9,0 кГц). Глобальная переменная частоты дискретизации 64 кГц (рис.48). Получить осциллограмму и спектр аддитивной смеси сигналов. Определить уровень сигнала </a:t>
            </a:r>
            <a:r>
              <a:rPr lang="ru-RU" sz="15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 и </a:t>
            </a:r>
            <a:r>
              <a:rPr lang="ru-RU" sz="15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 в дБ.  </a:t>
            </a:r>
            <a:endParaRPr lang="ru-RU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179" y="1913009"/>
            <a:ext cx="4274820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7794179" y="4900194"/>
            <a:ext cx="4161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Блок-схема модели согласно техническому заданию</a:t>
            </a:r>
            <a:endParaRPr lang="ru-RU" sz="1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5329" y="2890382"/>
            <a:ext cx="7532077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Результатом трансляции проекта будет является осциллограмма и радиочастотный спектр аддитивной смеси двух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сигналов.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Уровень сигнала </a:t>
            </a:r>
            <a:r>
              <a:rPr lang="en-US" sz="15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15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-28,66 дБ, </a:t>
            </a:r>
            <a:r>
              <a:rPr lang="en-US" sz="15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15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-18,70 дБ. </a:t>
            </a:r>
            <a:endParaRPr lang="ru-RU" sz="1500" dirty="0"/>
          </a:p>
        </p:txBody>
      </p:sp>
      <p:pic>
        <p:nvPicPr>
          <p:cNvPr id="13" name="Рисунок 12"/>
          <p:cNvPicPr/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868" y="3582009"/>
            <a:ext cx="3000043" cy="30025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157430" y="3493395"/>
            <a:ext cx="436205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Как можно заметить, временная форма аддитивного сигнала имеет две гармонические составлявшие, также, как и спектр показывает два сигнала на заданных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частотах.</a:t>
            </a:r>
            <a:endParaRPr lang="ru-RU" sz="15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62100" y="4900194"/>
            <a:ext cx="3124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Осциллограмма аддитивной смеси двух гармонических сигналов и частотное представление результата сложения двух сигналов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8473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pic>
        <p:nvPicPr>
          <p:cNvPr id="16" name="Picture 12" descr="Radio Monitoring - Log i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589" y="802484"/>
            <a:ext cx="1928446" cy="54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Файл:Gnuradio logo.svg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407" y="797910"/>
            <a:ext cx="2089639" cy="53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680346"/>
            <a:ext cx="7336549" cy="603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20000"/>
              </a:lnSpc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</a:t>
            </a:r>
            <a:r>
              <a:rPr lang="ru-RU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настройках моделирования блоков индикации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следует придерживаться следующих правил:</a:t>
            </a: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Выбирать режимы авто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формата шкалы осциллогрфа и анализатора;</a:t>
            </a: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Выбирать наиболее удобные способы индикации и отображения сигналов: одноканальное или двух- и многоканальное. Одноканальный режим выводит сигнал в отдельное окно. Двух- и многоканальный режим выводит сигналы в одно окно. Такой режим удобен при сравнении параметров нескольких сигналов.  </a:t>
            </a:r>
          </a:p>
          <a:p>
            <a:pPr indent="449580" algn="just">
              <a:lnSpc>
                <a:spcPct val="120000"/>
              </a:lnSpc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Регистрация радиотехнических характеристик сигналов в среде GNU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Radio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выполняется аналогично инструментальным средствам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SDRSharp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помощи наведения курсора на соответствующую измеряемую точку графика осциллограммы или частотного спектра сигнала. </a:t>
            </a:r>
          </a:p>
          <a:p>
            <a:pPr indent="228600" algn="just">
              <a:lnSpc>
                <a:spcPct val="120000"/>
              </a:lnSpc>
              <a:spcAft>
                <a:spcPts val="0"/>
              </a:spcAft>
            </a:pPr>
            <a:r>
              <a:rPr lang="ru-RU" sz="1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Рассмотрим </a:t>
            </a:r>
            <a:r>
              <a:rPr lang="ru-RU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типичный пример индикации сигнала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принимаемых радиостанций с оптимально подобранными настройками блоков графической индикации, позволяющими проводить радиоизмерения по аналогии с решением задач радиомониторинга в среде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SDRSharp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228600" algn="just">
              <a:lnSpc>
                <a:spcPct val="120000"/>
              </a:lnSpc>
              <a:spcAft>
                <a:spcPts val="0"/>
              </a:spcAft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Согласно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техническому заданию в программно определяемой среде GNU Radio построить архитектуру SDR-приемника на базе USB RTL-SDR тюнер RTL2832, настроенного на центральную частоту 100 МГц. Коэффициент усиления тюнера 12 дБ. Глобальная переменная частоты дискретизации (ширина полосы обзора) 2,048 МГц (рис.50). Получить частотный спектр станций радиовещания и «водопадную» диаграмму. Определить несущие частоты радиостанций </a:t>
            </a:r>
            <a:r>
              <a:rPr lang="ru-RU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 МГц и предельный уровень сигнала каждой радиостанции </a:t>
            </a:r>
            <a:r>
              <a:rPr lang="ru-RU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 дБ. При помощи полосно-пропускающего фильтра усилить станцию, настроенную на частоту 100,1 МГц на 20 дБ, оставив при этом неизменными уровни соседних станций. 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8" name="Рисунок 17"/>
          <p:cNvPicPr/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855" y="1848741"/>
            <a:ext cx="4746381" cy="32715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рямоугольник 7"/>
          <p:cNvSpPr/>
          <p:nvPr/>
        </p:nvSpPr>
        <p:spPr>
          <a:xfrm>
            <a:off x="7687407" y="5193619"/>
            <a:ext cx="41089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Блок-схема модели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SDR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-системы согласно техническому заданию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0329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pic>
        <p:nvPicPr>
          <p:cNvPr id="16" name="Picture 12" descr="Radio Monitoring - Log i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589" y="802484"/>
            <a:ext cx="1928446" cy="54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Файл:Gnuradio logo.svg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407" y="797910"/>
            <a:ext cx="2089639" cy="53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01139" y="776791"/>
            <a:ext cx="698768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Результаты регистрации данных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 после полосового усиления (ПУ)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радиоканала на частоте 100,1 МГц</a:t>
            </a: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привалены на соответствующих диаграммах.</a:t>
            </a:r>
            <a:endParaRPr lang="ru-RU" sz="1500" dirty="0"/>
          </a:p>
        </p:txBody>
      </p:sp>
      <p:pic>
        <p:nvPicPr>
          <p:cNvPr id="11" name="Рисунок 10"/>
          <p:cNvPicPr/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39" y="1349466"/>
            <a:ext cx="4746381" cy="3002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Прямоугольник 12"/>
          <p:cNvSpPr/>
          <p:nvPr/>
        </p:nvSpPr>
        <p:spPr>
          <a:xfrm>
            <a:off x="451338" y="4370869"/>
            <a:ext cx="41089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Блок-схема модели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SDR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-системы согласно техническому заданию</a:t>
            </a:r>
            <a:endParaRPr lang="ru-RU" sz="1400" dirty="0"/>
          </a:p>
        </p:txBody>
      </p:sp>
      <p:pic>
        <p:nvPicPr>
          <p:cNvPr id="14" name="Рисунок 13"/>
          <p:cNvPicPr/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543" y="1546711"/>
            <a:ext cx="3632688" cy="240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Рисунок 18"/>
          <p:cNvPicPr/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544" y="4056527"/>
            <a:ext cx="3632688" cy="237944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8982808" y="1839607"/>
            <a:ext cx="308903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Амплитудный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спектр (до ПУ)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зарегистрированных радиостанций в полосе обзора 100,1 МГц±1,024 МГц: 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sz="14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</a:t>
            </a:r>
            <a:r>
              <a:rPr lang="ru-RU" sz="14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{99,2 МГц; 99,6 МГц; 100,1 МГц; 100,5 МГц; 100,9 МГц}. Предельный уровень сигнала каждой радиостанции 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4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 </a:t>
            </a:r>
            <a:r>
              <a:rPr lang="ru-RU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{-18 дБ; -21 дБ;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40 дБ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 -32 дБ; -21 дБ}</a:t>
            </a:r>
            <a:endParaRPr lang="ru-RU" sz="1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82808" y="4254942"/>
            <a:ext cx="32091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Амплитудный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спектр (после ПУ)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зарегистрированных радиостанций в полосе обзора 100,1 МГц±1,024 МГц: 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sz="14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</a:t>
            </a:r>
            <a:r>
              <a:rPr lang="ru-RU" sz="14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{99,2 МГц; 99,6 МГц; 100,1 МГц; 100,5 МГц; 100,9 МГц}. Предельный уровень сигнала каждой радиостанции 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4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 </a:t>
            </a:r>
            <a:r>
              <a:rPr lang="ru-RU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{-18 дБ; -21 дБ; </a:t>
            </a:r>
            <a:r>
              <a:rPr lang="ru-RU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-20 дБ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 -32 дБ; -21 дБ}</a:t>
            </a:r>
            <a:endParaRPr lang="ru-RU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6200" y="4891955"/>
            <a:ext cx="506876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Как можно заметить, в настройках блока анализатора спектра используется опция «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Control Panel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 для возможности управления графическими параметрами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спектрограммы.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39031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pic>
        <p:nvPicPr>
          <p:cNvPr id="16" name="Picture 12" descr="Radio Monitoring - Log i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112" y="783807"/>
            <a:ext cx="1928446" cy="54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Файл:Gnuradio logo.svg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476" y="783807"/>
            <a:ext cx="2089639" cy="53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55331" y="675169"/>
            <a:ext cx="754673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3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15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постановки и решения задачи архитектурного проектирования </a:t>
            </a: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анализ </a:t>
            </a:r>
            <a:r>
              <a:rPr lang="ru-RU" sz="15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ЧМ-  </a:t>
            </a: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АМ-приемника на базе тюнера RTL2832 в среде GNU </a:t>
            </a:r>
            <a:r>
              <a:rPr lang="ru-RU" sz="1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Radio</a:t>
            </a:r>
            <a:endParaRPr lang="ru-RU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5330" y="1367666"/>
            <a:ext cx="7910145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Прежде, чем построить полную блок-схему ЧМ- или АМ-приемника, рассмотрим классическую архитектуру построения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SDR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-устройств без демодулятора и аудио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воспроизведения,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позволяющего регистрировать данные радиочастотного эфира с USB RTL-SDR тюнера RTL2832. При этом важно обратить внимание, что драйвера на USB RTL-SDR тюнер необходимо установить при помощи среды </a:t>
            </a:r>
            <a:r>
              <a:rPr lang="en-US" sz="15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SDRSharp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 </a:t>
            </a:r>
          </a:p>
          <a:p>
            <a:pPr algn="just">
              <a:lnSpc>
                <a:spcPct val="130000"/>
              </a:lnSpc>
            </a:pPr>
            <a:r>
              <a:rPr lang="ru-RU" sz="15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Итак</a:t>
            </a:r>
            <a:r>
              <a:rPr lang="ru-RU" sz="15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согласно техническому заданию, в программно определяемой среде GNU </a:t>
            </a:r>
            <a:r>
              <a:rPr lang="ru-RU" sz="1500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Radio</a:t>
            </a:r>
            <a:r>
              <a:rPr lang="ru-RU" sz="15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необходимо построить архитектуру SDR-приемника на базе USB RTL-SDR тюнер RTL2832, настроенного на частоту </a:t>
            </a:r>
            <a:r>
              <a:rPr lang="ru-RU" sz="15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99,2 </a:t>
            </a:r>
            <a:r>
              <a:rPr lang="ru-RU" sz="15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МГц. Коэффициент усиления тюнера 10 дБ. Центральная частота полосы обзора – 100 МГц. Глобальная переменная частоты дискретизации (ширина полосы обзора) 2,048 МГц. Произвести сдвиг радиостанции на нулевую частоту: для этого необходимо </a:t>
            </a:r>
            <a:r>
              <a:rPr lang="ru-RU" sz="1500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мультипликсировать</a:t>
            </a:r>
            <a:r>
              <a:rPr lang="ru-RU" sz="15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сигнал тюнера с опорным сигналом +800 кГц и амплитудой 1 В (так как интересующая радиостанция находится слева от центральной частоты обзора) (рис.53). Получить в принимаемой полосе обзора спектр станций радиовещания, а также «водопадную» диаграмму. Определить предельный уровень сигнала заданной радиостанции в дБ.</a:t>
            </a:r>
            <a:endParaRPr lang="ru-RU" sz="1500" dirty="0"/>
          </a:p>
        </p:txBody>
      </p:sp>
      <p:pic>
        <p:nvPicPr>
          <p:cNvPr id="18" name="Рисунок 17"/>
          <p:cNvPicPr/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247" y="1640132"/>
            <a:ext cx="3975735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рямоугольник 7"/>
          <p:cNvSpPr/>
          <p:nvPr/>
        </p:nvSpPr>
        <p:spPr>
          <a:xfrm>
            <a:off x="8065475" y="4421540"/>
            <a:ext cx="38217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Архитектура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SDR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-приемника без устройства демодуляции и аудио прослушивания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64104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pic>
        <p:nvPicPr>
          <p:cNvPr id="16" name="Picture 12" descr="Radio Monitoring - Log i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112" y="783807"/>
            <a:ext cx="1928446" cy="54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Файл:Gnuradio logo.svg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476" y="783807"/>
            <a:ext cx="2089639" cy="53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258484" y="4704051"/>
            <a:ext cx="38217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Архитектура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SDR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-приемника без устройства демодуляции и аудио прослушивания</a:t>
            </a:r>
            <a:endParaRPr lang="ru-RU" sz="1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55331" y="783807"/>
            <a:ext cx="76962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После трансляции полученной блок-схемы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можно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видеть уже знакомые амплитудный спектр и водопадную диаграмму,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соответственно.</a:t>
            </a:r>
            <a:endParaRPr lang="ru-RU" sz="1500" dirty="0"/>
          </a:p>
        </p:txBody>
      </p:sp>
      <p:pic>
        <p:nvPicPr>
          <p:cNvPr id="13" name="Рисунок 12"/>
          <p:cNvPicPr/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01" y="1723340"/>
            <a:ext cx="3975735" cy="27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/>
          <p:cNvPicPr/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200" y="1587820"/>
            <a:ext cx="3635276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Рисунок 18"/>
          <p:cNvPicPr/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992" y="1587820"/>
            <a:ext cx="3860245" cy="30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4347234" y="4663823"/>
            <a:ext cx="38012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Амплитудный спектр радиостанций в заданной полосе обзора.   Предельный уровень принимаемой станции около -17,37 дБ</a:t>
            </a:r>
            <a:endParaRPr lang="ru-RU" sz="1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72831" y="4745302"/>
            <a:ext cx="277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«Водопадная» диаграмма регистрируемых радиостанций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32922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pic>
        <p:nvPicPr>
          <p:cNvPr id="16" name="Picture 12" descr="Radio Monitoring - Log i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112" y="783807"/>
            <a:ext cx="1928446" cy="54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Файл:Gnuradio logo.svg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476" y="783807"/>
            <a:ext cx="2089639" cy="53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3110" y="769373"/>
            <a:ext cx="799586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0340" algn="l"/>
                <a:tab pos="270510" algn="l"/>
              </a:tabLst>
            </a:pP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Далее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к блок-схеме, показанной на рис.53 добавим </a:t>
            </a: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ЧМ-дискриминатор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представленный блоком «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WBFM Receive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 и устройство аудио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воспроизведения. Важно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обратиться внимание, что входной тип данных блока «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WBFM Receive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 является класс «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Complex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», а выходной – «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float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».   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4574" y="1895819"/>
            <a:ext cx="121519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 sz="15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Итак, согласно второй части технического задания,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необходимо выполнить демодуляцию заданной ЧМ-радиостанции (99,2 МГц) и вывести звуковой сигнал на </a:t>
            </a:r>
            <a:r>
              <a:rPr lang="ru-RU" sz="15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аудиокарту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Для этого произвести децимацию сигнала радиостанции с коэффициентом децимации 4,0. Далее выполнить фильтрацию сигнала при помощи фильтра нижних частот (частота среза (полоса фильтрации) 150 кГц, полоса перехода 10 кГц, остальные настройки – по умолчанию). Установить следующие параметры частотного детектора (частота дискретизации 512 кГц, коэффициент аудио децимации – 10,0). Глобальная переменная частоты дискретизации (ширина полосы обзора) 2,048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МГц.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Частота дискретизации </a:t>
            </a:r>
            <a:r>
              <a:rPr lang="ru-RU" sz="15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аудиокарты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48 кГц. Полоса анализатора – 300 кГц. Получить спектр станции радиовещания и ее «водопадную» диаграмму. Прослушать радиостанцию и убедиться в достаточном качестве ее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приема.</a:t>
            </a:r>
            <a:endParaRPr lang="ru-RU" sz="1500" dirty="0"/>
          </a:p>
        </p:txBody>
      </p:sp>
      <p:pic>
        <p:nvPicPr>
          <p:cNvPr id="18" name="Рисунок 17"/>
          <p:cNvPicPr/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231" y="3875572"/>
            <a:ext cx="3975735" cy="27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Рисунок 19"/>
          <p:cNvPicPr/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011" y="3682532"/>
            <a:ext cx="4823682" cy="29267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-107540" y="4354343"/>
            <a:ext cx="201822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Архитектура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SDR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-приемника без устройства демодуляции и аудио прослушивания</a:t>
            </a: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623251" y="4354342"/>
            <a:ext cx="15533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Архитектура блок-схемы классического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SDR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ЧМ-приемника</a:t>
            </a:r>
            <a:endParaRPr lang="ru-RU" sz="1400" dirty="0"/>
          </a:p>
        </p:txBody>
      </p:sp>
      <p:sp>
        <p:nvSpPr>
          <p:cNvPr id="10" name="Стрелка вправо 9"/>
          <p:cNvSpPr/>
          <p:nvPr/>
        </p:nvSpPr>
        <p:spPr>
          <a:xfrm>
            <a:off x="4727558" y="435434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66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pic>
        <p:nvPicPr>
          <p:cNvPr id="16" name="Picture 12" descr="Radio Monitoring - Log i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112" y="783807"/>
            <a:ext cx="1928446" cy="54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Файл:Gnuradio logo.svg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476" y="783807"/>
            <a:ext cx="2089639" cy="53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533012" y="4575435"/>
            <a:ext cx="37752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Архитектура блок-схемы классического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SDR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ЧМ-приемника</a:t>
            </a:r>
            <a:endParaRPr lang="ru-RU" sz="1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25668" y="711049"/>
            <a:ext cx="759948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Ниже показаны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амплитудный спектр и «водопадная» диаграмма заданной радиостанции (99,2 МГц) в полосе фильтрации 150 кГц. </a:t>
            </a:r>
            <a:endParaRPr lang="ru-RU" sz="1500" dirty="0"/>
          </a:p>
        </p:txBody>
      </p:sp>
      <p:pic>
        <p:nvPicPr>
          <p:cNvPr id="19" name="Рисунок 18"/>
          <p:cNvPicPr/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1636"/>
            <a:ext cx="5133975" cy="2926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Рисунок 20"/>
          <p:cNvPicPr/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357" y="1702240"/>
            <a:ext cx="3202598" cy="2869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Рисунок 21"/>
          <p:cNvPicPr/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338" y="1702240"/>
            <a:ext cx="3404086" cy="28697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5133975" y="4575435"/>
            <a:ext cx="35326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Амплитудный спектр радиостанции 99,2 МГц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полосе фильтрации 150 кГц</a:t>
            </a:r>
            <a:endParaRPr lang="ru-RU" sz="1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666650" y="4575435"/>
            <a:ext cx="3492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«Водопадная» диаграмма радиостанции 99,2 МГц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полосе фильтрации 150 кГц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0425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1599</Words>
  <Application>Microsoft Office PowerPoint</Application>
  <PresentationFormat>Произвольный</PresentationFormat>
  <Paragraphs>86</Paragraphs>
  <Slides>11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Тема Office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УЧЕБНО-НАУЧНАЯ ЛАБОРАТОРИЯ «РАДИОВОЛНОВЫХ ПРОЦЕССОВ И МОДУЛЕЙ СВЧ»</dc:title>
  <dc:creator>Костин</dc:creator>
  <cp:lastModifiedBy>Microsoft</cp:lastModifiedBy>
  <cp:revision>778</cp:revision>
  <dcterms:created xsi:type="dcterms:W3CDTF">2019-12-09T13:34:44Z</dcterms:created>
  <dcterms:modified xsi:type="dcterms:W3CDTF">2020-09-26T18:55:48Z</dcterms:modified>
</cp:coreProperties>
</file>