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1887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100" d="100"/>
          <a:sy n="100" d="100"/>
        </p:scale>
        <p:origin x="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C0983-0345-7846-B875-46A5FA60051A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1143000"/>
            <a:ext cx="100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2D21-E2C5-1B49-A3A9-01CB54DB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1pPr>
    <a:lvl2pPr marL="1163117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2pPr>
    <a:lvl3pPr marL="2326234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3pPr>
    <a:lvl4pPr marL="3489350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4pPr>
    <a:lvl5pPr marL="4652467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5pPr>
    <a:lvl6pPr marL="5815584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6pPr>
    <a:lvl7pPr marL="6978701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7pPr>
    <a:lvl8pPr marL="8141818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8pPr>
    <a:lvl9pPr marL="9304934" algn="l" defTabSz="2326234" rtl="0" eaLnBrk="1" latinLnBrk="0" hangingPunct="1">
      <a:defRPr sz="30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C2D21-E2C5-1B49-A3A9-01CB54DBD9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5985936"/>
            <a:ext cx="10104120" cy="1273386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9210869"/>
            <a:ext cx="8915400" cy="883073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1947334"/>
            <a:ext cx="2563178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947334"/>
            <a:ext cx="7540943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9118611"/>
            <a:ext cx="10252710" cy="15214597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24477144"/>
            <a:ext cx="10252710" cy="8000997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9736667"/>
            <a:ext cx="50520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9736667"/>
            <a:ext cx="50520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947342"/>
            <a:ext cx="1025271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8966203"/>
            <a:ext cx="5028842" cy="4394197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13360400"/>
            <a:ext cx="502884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8966203"/>
            <a:ext cx="5053608" cy="4394197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13360400"/>
            <a:ext cx="505360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0"/>
            <a:ext cx="3833931" cy="85344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5266275"/>
            <a:ext cx="6017895" cy="259926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0"/>
            <a:ext cx="3833931" cy="2032846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2438400"/>
            <a:ext cx="3833931" cy="85344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5266275"/>
            <a:ext cx="6017895" cy="259926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0972800"/>
            <a:ext cx="3833931" cy="2032846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947342"/>
            <a:ext cx="1025271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9736667"/>
            <a:ext cx="1025271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33900542"/>
            <a:ext cx="26746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F7D1-B792-3D43-9AA7-D0884D028694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33900542"/>
            <a:ext cx="401193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33900542"/>
            <a:ext cx="26746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5099-60AA-B642-951F-775A8B90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AD268D-1A8D-274E-8102-1B0BC0ED2EFA}"/>
              </a:ext>
            </a:extLst>
          </p:cNvPr>
          <p:cNvSpPr txBox="1"/>
          <p:nvPr/>
        </p:nvSpPr>
        <p:spPr>
          <a:xfrm>
            <a:off x="317500" y="203200"/>
            <a:ext cx="114681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Wildfires</a:t>
            </a:r>
          </a:p>
          <a:p>
            <a:r>
              <a:rPr lang="en-US" sz="4000" dirty="0"/>
              <a:t>The impact of wildfires in the US in modern 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F9E0-1DDA-9D48-96B4-EA31B6ED04DE}"/>
              </a:ext>
            </a:extLst>
          </p:cNvPr>
          <p:cNvSpPr txBox="1"/>
          <p:nvPr/>
        </p:nvSpPr>
        <p:spPr>
          <a:xfrm>
            <a:off x="0" y="1922141"/>
            <a:ext cx="11887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2018 was one of the most damaging year for wildfires in the US</a:t>
            </a:r>
          </a:p>
          <a:p>
            <a:pPr algn="just"/>
            <a:r>
              <a:rPr lang="en-US" sz="1400" dirty="0"/>
              <a:t>In this narrative we are going to explore the size and location of wildfires over  2018. The size of fires is measured on </a:t>
            </a:r>
            <a:r>
              <a:rPr lang="en-US" sz="1400" dirty="0" err="1"/>
              <a:t>frp</a:t>
            </a:r>
            <a:r>
              <a:rPr lang="en-US" sz="1400" dirty="0"/>
              <a:t> which are the force radiative power (</a:t>
            </a:r>
            <a:r>
              <a:rPr lang="en-US" sz="1400" dirty="0" err="1"/>
              <a:t>mW</a:t>
            </a:r>
            <a:r>
              <a:rPr lang="en-US" sz="1400" dirty="0"/>
              <a:t>/area). Using the scroller you can focus on any time of the year or just look at the animation in </a:t>
            </a:r>
            <a:r>
              <a:rPr lang="en-US" sz="1400" dirty="0" err="1"/>
              <a:t>autoplay</a:t>
            </a:r>
            <a:endParaRPr lang="en-US" sz="1400" dirty="0"/>
          </a:p>
        </p:txBody>
      </p:sp>
      <p:pic>
        <p:nvPicPr>
          <p:cNvPr id="9" name="Picture 8" descr="A picture containing dark, outdoor object&#10;&#10;Description automatically generated">
            <a:extLst>
              <a:ext uri="{FF2B5EF4-FFF2-40B4-BE49-F238E27FC236}">
                <a16:creationId xmlns:a16="http://schemas.microsoft.com/office/drawing/2014/main" id="{C9577CE4-0E43-A144-902D-C4050D57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2959548"/>
            <a:ext cx="8013700" cy="5008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68833-9FE0-F54C-BC99-7186FF7CBC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8569" y="13618421"/>
            <a:ext cx="6169464" cy="3857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96AAB5-A58A-0142-BDFE-4C6B70E4DB37}"/>
              </a:ext>
            </a:extLst>
          </p:cNvPr>
          <p:cNvSpPr txBox="1"/>
          <p:nvPr/>
        </p:nvSpPr>
        <p:spPr>
          <a:xfrm>
            <a:off x="127000" y="12238034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Acres burnt per state</a:t>
            </a:r>
          </a:p>
          <a:p>
            <a:pPr algn="just"/>
            <a:r>
              <a:rPr lang="en-US" sz="1600" dirty="0"/>
              <a:t>In this </a:t>
            </a:r>
            <a:r>
              <a:rPr lang="en-US" sz="1600" dirty="0" err="1"/>
              <a:t>chloropleth</a:t>
            </a:r>
            <a:r>
              <a:rPr lang="en-US" sz="1600" dirty="0"/>
              <a:t> map we show the acres burnt in 2018 per state.</a:t>
            </a:r>
          </a:p>
          <a:p>
            <a:pPr algn="just"/>
            <a:r>
              <a:rPr lang="en-US" sz="1600" dirty="0" err="1"/>
              <a:t>Morever</a:t>
            </a:r>
            <a:r>
              <a:rPr lang="en-US" sz="1600" dirty="0"/>
              <a:t>, the bubbles map overlapped tells you more about the 50 biggest fires of 2018 with specific information shown with the tooltip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1485D-89D3-E640-9336-060A81B51451}"/>
              </a:ext>
            </a:extLst>
          </p:cNvPr>
          <p:cNvSpPr txBox="1"/>
          <p:nvPr/>
        </p:nvSpPr>
        <p:spPr>
          <a:xfrm>
            <a:off x="-39467" y="8207260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Gettin</a:t>
            </a:r>
            <a:r>
              <a:rPr lang="en-US" sz="2400" dirty="0"/>
              <a:t> crispy in the Summer</a:t>
            </a:r>
          </a:p>
          <a:p>
            <a:pPr algn="ctr"/>
            <a:r>
              <a:rPr lang="en-US" sz="2400" dirty="0"/>
              <a:t> </a:t>
            </a:r>
            <a:r>
              <a:rPr lang="en-US" sz="1600" dirty="0"/>
              <a:t>The months in the summer are the most catastrophic for wildfires and the damage they cause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DF92A-19E7-5C4E-A4AE-79834590D608}"/>
              </a:ext>
            </a:extLst>
          </p:cNvPr>
          <p:cNvSpPr txBox="1"/>
          <p:nvPr/>
        </p:nvSpPr>
        <p:spPr>
          <a:xfrm>
            <a:off x="0" y="17924391"/>
            <a:ext cx="11887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Wildfires in the US over the last 3 decades</a:t>
            </a:r>
          </a:p>
          <a:p>
            <a:pPr algn="just"/>
            <a:r>
              <a:rPr lang="en-US" sz="1400" dirty="0"/>
              <a:t>We show two line plot following the total number of acres burnt from 1992 to 2018. Moreover, we divide the fires into their impact which is measured by classes:</a:t>
            </a:r>
          </a:p>
          <a:p>
            <a:pPr algn="just"/>
            <a:r>
              <a:rPr lang="en-US" sz="1400" dirty="0"/>
              <a:t>Class A: 0.25 acres or less;</a:t>
            </a:r>
          </a:p>
          <a:p>
            <a:pPr algn="just"/>
            <a:r>
              <a:rPr lang="en-US" sz="1400" dirty="0"/>
              <a:t>Class B: &gt; 0.25 acres, &lt; 10 acres;</a:t>
            </a:r>
          </a:p>
          <a:p>
            <a:pPr algn="just"/>
            <a:r>
              <a:rPr lang="en-US" sz="1400" dirty="0"/>
              <a:t>Class C: &gt;= 10 acres, &lt; 100 acres;</a:t>
            </a:r>
          </a:p>
          <a:p>
            <a:pPr algn="just"/>
            <a:r>
              <a:rPr lang="en-US" sz="1400" dirty="0"/>
              <a:t>Class D: &gt;= 100 acres, &lt; 300 acres;</a:t>
            </a:r>
          </a:p>
          <a:p>
            <a:pPr algn="just"/>
            <a:r>
              <a:rPr lang="en-US" sz="1400" dirty="0"/>
              <a:t>Class E: &gt;= 300 acres, &lt; 1,000 acres;</a:t>
            </a:r>
          </a:p>
          <a:p>
            <a:pPr algn="just"/>
            <a:r>
              <a:rPr lang="en-US" sz="1400" dirty="0"/>
              <a:t>Class F: &gt;= 1,000 acres, &lt; 5,000 acres;</a:t>
            </a:r>
          </a:p>
          <a:p>
            <a:pPr algn="just"/>
            <a:r>
              <a:rPr lang="en-US" sz="1400" dirty="0"/>
              <a:t>Class G: &gt;= 5,000 acres.</a:t>
            </a:r>
          </a:p>
        </p:txBody>
      </p:sp>
      <p:pic>
        <p:nvPicPr>
          <p:cNvPr id="21" name="Picture 20" descr="Chart, sunburst chart&#10;&#10;Description automatically generated">
            <a:extLst>
              <a:ext uri="{FF2B5EF4-FFF2-40B4-BE49-F238E27FC236}">
                <a16:creationId xmlns:a16="http://schemas.microsoft.com/office/drawing/2014/main" id="{2474FFA3-550C-9647-A98D-C98096A3A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12568179"/>
            <a:ext cx="4984750" cy="4984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702397-0CCD-1F49-89DF-7DCA19F2E453}"/>
              </a:ext>
            </a:extLst>
          </p:cNvPr>
          <p:cNvSpPr txBox="1"/>
          <p:nvPr/>
        </p:nvSpPr>
        <p:spPr>
          <a:xfrm>
            <a:off x="6800851" y="12238034"/>
            <a:ext cx="5108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Most fires are human caused</a:t>
            </a:r>
          </a:p>
          <a:p>
            <a:pPr algn="just"/>
            <a:r>
              <a:rPr lang="en-US" sz="1600" dirty="0"/>
              <a:t>In this circular bar chart we show the impact of human and naturally caused wildfires per state.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3FFD5291-2C17-7041-B94B-67DB6562B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9095146"/>
            <a:ext cx="9714133" cy="2502725"/>
          </a:xfrm>
          <a:prstGeom prst="rect">
            <a:avLst/>
          </a:prstGeom>
        </p:spPr>
      </p:pic>
      <p:pic>
        <p:nvPicPr>
          <p:cNvPr id="28" name="Picture 2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426A88-9C47-6D42-99D4-9D012F093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299" y="21978687"/>
            <a:ext cx="6526433" cy="3386594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7DA48C3A-AAD0-A543-B1C9-099EBF1A29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100" y="18732049"/>
            <a:ext cx="3835400" cy="2712602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A21F4662-A779-344A-BD4C-6E153DC4B2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9079" y="18758336"/>
            <a:ext cx="3898186" cy="26863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51D519-FC1B-8B4D-AEE2-1C3951E1CAAA}"/>
              </a:ext>
            </a:extLst>
          </p:cNvPr>
          <p:cNvSpPr txBox="1"/>
          <p:nvPr/>
        </p:nvSpPr>
        <p:spPr>
          <a:xfrm>
            <a:off x="5546725" y="2153283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Fire class change over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C04AA3-A7F3-7545-9FCC-5E4AAD03B368}"/>
              </a:ext>
            </a:extLst>
          </p:cNvPr>
          <p:cNvSpPr txBox="1"/>
          <p:nvPr/>
        </p:nvSpPr>
        <p:spPr>
          <a:xfrm>
            <a:off x="-107265" y="21532832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Increase in fire between 1992 and 2018</a:t>
            </a:r>
          </a:p>
        </p:txBody>
      </p:sp>
      <p:pic>
        <p:nvPicPr>
          <p:cNvPr id="36" name="Picture 35" descr="Map&#10;&#10;Description automatically generated">
            <a:extLst>
              <a:ext uri="{FF2B5EF4-FFF2-40B4-BE49-F238E27FC236}">
                <a16:creationId xmlns:a16="http://schemas.microsoft.com/office/drawing/2014/main" id="{B28D5E4A-9AC0-4648-8AD6-A2BBA34109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68" y="22076343"/>
            <a:ext cx="4978400" cy="31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291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Margherita Taddei</dc:creator>
  <cp:lastModifiedBy>Margherita Taddei</cp:lastModifiedBy>
  <cp:revision>1</cp:revision>
  <dcterms:created xsi:type="dcterms:W3CDTF">2022-03-02T17:34:10Z</dcterms:created>
  <dcterms:modified xsi:type="dcterms:W3CDTF">2022-03-02T18:17:10Z</dcterms:modified>
</cp:coreProperties>
</file>