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73" r:id="rId4"/>
    <p:sldId id="274" r:id="rId5"/>
    <p:sldId id="265" r:id="rId6"/>
    <p:sldId id="266" r:id="rId7"/>
    <p:sldId id="268" r:id="rId8"/>
    <p:sldId id="269" r:id="rId9"/>
    <p:sldId id="278" r:id="rId10"/>
    <p:sldId id="279" r:id="rId11"/>
    <p:sldId id="280" r:id="rId12"/>
    <p:sldId id="281" r:id="rId13"/>
    <p:sldId id="282" r:id="rId14"/>
    <p:sldId id="283" r:id="rId15"/>
    <p:sldId id="270" r:id="rId16"/>
    <p:sldId id="271" r:id="rId17"/>
    <p:sldId id="272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的作用域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79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1;</a:t>
            </a:r>
          </a:p>
          <a:p>
            <a:r>
              <a:rPr kumimoji="1" lang="en-US" altLang="zh-CN" dirty="0"/>
              <a:t>function fun(){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2;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 err="1"/>
              <a:t>arg</a:t>
            </a:r>
            <a:r>
              <a:rPr kumimoji="1" lang="en-US" altLang="zh-CN" dirty="0"/>
              <a:t> = 10;</a:t>
            </a:r>
          </a:p>
          <a:p>
            <a:r>
              <a:rPr kumimoji="1" lang="en-US" altLang="zh-CN" dirty="0"/>
              <a:t>fun()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运行显示结果是</a:t>
            </a:r>
            <a:r>
              <a:rPr kumimoji="1" lang="en-US" altLang="zh-CN" dirty="0" smtClean="0"/>
              <a:t>undefined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会提前处理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定义式和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11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相当于以下代码：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1;</a:t>
            </a:r>
          </a:p>
          <a:p>
            <a:r>
              <a:rPr kumimoji="1" lang="en-US" altLang="zh-CN" dirty="0"/>
              <a:t>function fun(){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;//</a:t>
            </a:r>
            <a:r>
              <a:rPr kumimoji="1" lang="zh-CN" altLang="en-US" dirty="0"/>
              <a:t>默认值为 </a:t>
            </a:r>
            <a:r>
              <a:rPr kumimoji="1" lang="en-US" altLang="zh-CN" dirty="0"/>
              <a:t>undefined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2;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 err="1"/>
              <a:t>arg</a:t>
            </a:r>
            <a:r>
              <a:rPr kumimoji="1" lang="en-US" altLang="zh-CN" dirty="0"/>
              <a:t> = 10;</a:t>
            </a:r>
          </a:p>
          <a:p>
            <a:r>
              <a:rPr kumimoji="1" lang="en-US" altLang="zh-CN" dirty="0"/>
              <a:t>fun();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82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function fun(){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2;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fun()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运行结果显示</a:t>
            </a:r>
            <a:r>
              <a:rPr kumimoji="1" lang="en-US" altLang="zh-CN" dirty="0" smtClean="0"/>
              <a:t>undefined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7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62356"/>
            <a:ext cx="7408333" cy="3969444"/>
          </a:xfrm>
        </p:spPr>
        <p:txBody>
          <a:bodyPr>
            <a:normAutofit fontScale="92500" lnSpcReduction="10000"/>
          </a:bodyPr>
          <a:lstStyle/>
          <a:p>
            <a:r>
              <a:rPr kumimoji="1" lang="nl-NL" altLang="zh-CN" dirty="0"/>
              <a:t>var test = '11111111';</a:t>
            </a:r>
          </a:p>
          <a:p>
            <a:r>
              <a:rPr kumimoji="1" lang="nl-NL" altLang="zh-CN" dirty="0" err="1"/>
              <a:t>function</a:t>
            </a:r>
            <a:r>
              <a:rPr kumimoji="1" lang="nl-NL" altLang="zh-CN" dirty="0"/>
              <a:t> </a:t>
            </a:r>
            <a:r>
              <a:rPr kumimoji="1" lang="nl-NL" altLang="zh-CN" dirty="0" err="1"/>
              <a:t>aa</a:t>
            </a:r>
            <a:r>
              <a:rPr kumimoji="1" lang="nl-NL" altLang="zh-CN" dirty="0"/>
              <a:t>(){</a:t>
            </a:r>
          </a:p>
          <a:p>
            <a:r>
              <a:rPr kumimoji="1" lang="nl-NL" altLang="zh-CN" dirty="0"/>
              <a:t>  </a:t>
            </a:r>
            <a:r>
              <a:rPr kumimoji="1" lang="nl-NL" altLang="zh-CN" dirty="0" err="1"/>
              <a:t>console.log</a:t>
            </a:r>
            <a:r>
              <a:rPr kumimoji="1" lang="nl-NL" altLang="zh-CN" dirty="0"/>
              <a:t>(test);</a:t>
            </a:r>
          </a:p>
          <a:p>
            <a:r>
              <a:rPr kumimoji="1" lang="nl-NL" altLang="zh-CN" dirty="0"/>
              <a:t>}</a:t>
            </a:r>
          </a:p>
          <a:p>
            <a:r>
              <a:rPr kumimoji="1" lang="nl-NL" altLang="zh-CN" dirty="0" err="1"/>
              <a:t>function</a:t>
            </a:r>
            <a:r>
              <a:rPr kumimoji="1" lang="nl-NL" altLang="zh-CN" dirty="0"/>
              <a:t> </a:t>
            </a:r>
            <a:r>
              <a:rPr kumimoji="1" lang="nl-NL" altLang="zh-CN" dirty="0" err="1"/>
              <a:t>bb</a:t>
            </a:r>
            <a:r>
              <a:rPr kumimoji="1" lang="nl-NL" altLang="zh-CN" dirty="0"/>
              <a:t>(){</a:t>
            </a:r>
          </a:p>
          <a:p>
            <a:r>
              <a:rPr kumimoji="1" lang="nl-NL" altLang="zh-CN" dirty="0"/>
              <a:t>  var test = '22222222';</a:t>
            </a:r>
          </a:p>
          <a:p>
            <a:r>
              <a:rPr kumimoji="1" lang="nl-NL" altLang="zh-CN" dirty="0"/>
              <a:t>  </a:t>
            </a:r>
            <a:r>
              <a:rPr kumimoji="1" lang="nl-NL" altLang="zh-CN" dirty="0" err="1"/>
              <a:t>aa</a:t>
            </a:r>
            <a:r>
              <a:rPr kumimoji="1" lang="nl-NL" altLang="zh-CN" dirty="0"/>
              <a:t>();</a:t>
            </a:r>
          </a:p>
          <a:p>
            <a:r>
              <a:rPr kumimoji="1" lang="nl-NL" altLang="zh-CN" dirty="0"/>
              <a:t>}</a:t>
            </a:r>
          </a:p>
          <a:p>
            <a:r>
              <a:rPr kumimoji="1" lang="nl-NL" altLang="zh-CN" dirty="0" err="1"/>
              <a:t>bb</a:t>
            </a:r>
            <a:r>
              <a:rPr kumimoji="1" lang="nl-NL" altLang="zh-CN" dirty="0"/>
              <a:t>()</a:t>
            </a:r>
            <a:r>
              <a:rPr kumimoji="1" lang="nl-NL" altLang="zh-CN" dirty="0" smtClean="0"/>
              <a:t>;</a:t>
            </a:r>
          </a:p>
          <a:p>
            <a:r>
              <a:rPr kumimoji="1" lang="zh-CN" altLang="en-US" dirty="0" smtClean="0"/>
              <a:t>运行结果显示</a:t>
            </a:r>
            <a:r>
              <a:rPr kumimoji="1" lang="en-US" altLang="zh-CN" dirty="0" smtClean="0"/>
              <a:t>11111111</a:t>
            </a:r>
            <a:endParaRPr kumimoji="1" lang="nl-NL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3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30851"/>
            <a:ext cx="7408333" cy="419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变量的作用域是在定义时决定而不是在执行时决定的，也就是说词法作用域取决于源码，编译器通过静态分析就能确定，因而词法作用域也叫静态作用域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、任何执行上下文时刻的作用域，都是由作用域链</a:t>
            </a:r>
            <a:r>
              <a:rPr kumimoji="1" lang="en-US" altLang="zh-CN" dirty="0" smtClean="0"/>
              <a:t>(scope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chain)</a:t>
            </a:r>
            <a:r>
              <a:rPr kumimoji="1" lang="zh-CN" altLang="en-US" dirty="0" smtClean="0"/>
              <a:t>来实现的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、在一个函数被定义的时候，会将它定义时候的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链接到这个函数对象的</a:t>
            </a:r>
            <a:r>
              <a:rPr kumimoji="1" lang="en-US" altLang="zh-CN" dirty="0" smtClean="0"/>
              <a:t>[[scope]]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、在一个函数对象被调用的时候，会创建一个活动对象，将这个活动对象做为作用域链的最前端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3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function </a:t>
            </a:r>
            <a:r>
              <a:rPr kumimoji="1" lang="en-US" altLang="zh-CN" dirty="0" err="1"/>
              <a:t>assignEvents</a:t>
            </a:r>
            <a:r>
              <a:rPr kumimoji="1" lang="en-US" altLang="zh-CN" dirty="0"/>
              <a:t>(){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id = "xdi9592";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("save-</a:t>
            </a:r>
            <a:r>
              <a:rPr kumimoji="1" lang="en-US" altLang="zh-CN" dirty="0" err="1"/>
              <a:t>btn</a:t>
            </a:r>
            <a:r>
              <a:rPr kumimoji="1" lang="en-US" altLang="zh-CN" dirty="0"/>
              <a:t>").</a:t>
            </a:r>
            <a:r>
              <a:rPr kumimoji="1" lang="en-US" altLang="zh-CN" dirty="0" err="1"/>
              <a:t>onclick</a:t>
            </a:r>
            <a:r>
              <a:rPr kumimoji="1" lang="en-US" altLang="zh-CN" dirty="0"/>
              <a:t> = function(event){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saveDocument</a:t>
            </a:r>
            <a:r>
              <a:rPr kumimoji="1" lang="en-US" altLang="zh-CN" dirty="0"/>
              <a:t>(id);</a:t>
            </a:r>
          </a:p>
          <a:p>
            <a:r>
              <a:rPr kumimoji="1" lang="en-US" altLang="zh-CN" dirty="0"/>
              <a:t>  };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83429"/>
            <a:ext cx="8229600" cy="1252728"/>
          </a:xfrm>
        </p:spPr>
        <p:txBody>
          <a:bodyPr>
            <a:normAutofit fontScale="90000"/>
          </a:bodyPr>
          <a:lstStyle/>
          <a:p>
            <a:r>
              <a:rPr kumimoji="1" lang="en-US" altLang="zh-CN" sz="3100" dirty="0" err="1" smtClean="0"/>
              <a:t>Javascript</a:t>
            </a:r>
            <a:r>
              <a:rPr kumimoji="1" lang="zh-CN" altLang="en-US" sz="3100" dirty="0" smtClean="0"/>
              <a:t>的闭包（</a:t>
            </a:r>
            <a:r>
              <a:rPr kumimoji="1" lang="en-US" altLang="zh-CN" sz="3100" dirty="0" smtClean="0"/>
              <a:t>closure</a:t>
            </a:r>
            <a:r>
              <a:rPr kumimoji="1" lang="zh-CN" altLang="en-US" sz="3100" dirty="0" smtClean="0"/>
              <a:t>）</a:t>
            </a:r>
            <a:r>
              <a:rPr kumimoji="1" lang="zh-CN" altLang="en-US" sz="3100" dirty="0" smtClean="0"/>
              <a:t>，</a:t>
            </a:r>
            <a:r>
              <a:rPr lang="zh-CN" altLang="en-US" sz="3100" dirty="0" smtClean="0"/>
              <a:t>当一个函数返回它内部定义</a:t>
            </a:r>
            <a:r>
              <a:rPr lang="zh-CN" altLang="en-US" sz="3100" dirty="0"/>
              <a:t>的一个函数时</a:t>
            </a:r>
            <a:r>
              <a:rPr lang="en-US" altLang="zh-CN" sz="3100" dirty="0"/>
              <a:t>,</a:t>
            </a:r>
            <a:r>
              <a:rPr lang="zh-CN" altLang="en-US" sz="3100" dirty="0"/>
              <a:t>就产生了一个闭包</a:t>
            </a:r>
            <a:r>
              <a:rPr lang="en-US" altLang="zh-CN" sz="3100" dirty="0"/>
              <a:t>, </a:t>
            </a:r>
            <a:r>
              <a:rPr lang="zh-CN" altLang="en-US" sz="3100" dirty="0"/>
              <a:t>闭包不但包括被返回的函数</a:t>
            </a:r>
            <a:r>
              <a:rPr lang="en-US" altLang="zh-CN" sz="3100" dirty="0"/>
              <a:t>,</a:t>
            </a:r>
            <a:r>
              <a:rPr lang="zh-CN" altLang="en-US" sz="3100" dirty="0"/>
              <a:t>还包括这个函数的定义环境</a:t>
            </a:r>
            <a:r>
              <a:rPr lang="zh-CN" altLang="en-US" dirty="0"/>
              <a:t>。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74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500" y="135467"/>
            <a:ext cx="8763000" cy="345069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函数被执行的时候，会创建一个闭包，同时，这个闭包会引用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作用域中的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变量。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当执行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函数的时候，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引擎会创建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函数执行上下文的作用域链，同时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引擎会创建一个闭包，闭包的作用域链也会引用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执行时的活动对象。所以当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执行完的时候，虽然它本身的执行上下文的作用域链不在引用活动对象了，但是闭包仍旧引用着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运行期对应的活动对象，这就解释了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的内部闭包机制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42900" y="3076840"/>
            <a:ext cx="8763000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3333750"/>
            <a:ext cx="8467725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512" r="-6512"/>
          <a:stretch/>
        </p:blipFill>
        <p:spPr>
          <a:xfrm>
            <a:off x="457200" y="2031999"/>
            <a:ext cx="8229600" cy="47148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222251" y="319617"/>
            <a:ext cx="8788399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assignEvents</a:t>
            </a:r>
            <a:r>
              <a:rPr kumimoji="1" lang="zh-CN" altLang="en-US" dirty="0" smtClean="0"/>
              <a:t>函数执行完毕后，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document.getElementById</a:t>
            </a:r>
            <a:r>
              <a:rPr kumimoji="1" lang="en-US" altLang="zh-CN" dirty="0" smtClean="0"/>
              <a:t>(“save-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</a:t>
            </a:r>
            <a:r>
              <a:rPr kumimoji="1" lang="en-US" altLang="zh-CN" dirty="0" err="1" smtClean="0"/>
              <a:t>onclick</a:t>
            </a:r>
            <a:r>
              <a:rPr kumimoji="1" lang="zh-CN" altLang="en-US" dirty="0" smtClean="0"/>
              <a:t>引用了闭包，当用户点击</a:t>
            </a:r>
            <a:r>
              <a:rPr kumimoji="1" lang="en-US" altLang="zh-CN" dirty="0" smtClean="0"/>
              <a:t>save-</a:t>
            </a:r>
            <a:r>
              <a:rPr kumimoji="1" lang="en-US" altLang="zh-CN" dirty="0" err="1" smtClean="0"/>
              <a:t>btn</a:t>
            </a:r>
            <a:r>
              <a:rPr kumimoji="1" lang="zh-CN" altLang="en-US" dirty="0" smtClean="0"/>
              <a:t>的时候，就会触发闭包的执行。闭包就是函数，所以当闭包执行时的作用域链为如下图所示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6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98842"/>
            <a:ext cx="7408333" cy="40273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generateClosure</a:t>
            </a:r>
            <a:r>
              <a:rPr kumimoji="1" lang="en-US" altLang="zh-CN" dirty="0"/>
              <a:t> = function()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count = 0;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get = function() {</a:t>
            </a:r>
          </a:p>
          <a:p>
            <a:r>
              <a:rPr kumimoji="1" lang="en-US" altLang="zh-CN" dirty="0"/>
              <a:t>    count++;</a:t>
            </a:r>
          </a:p>
          <a:p>
            <a:r>
              <a:rPr kumimoji="1" lang="en-US" altLang="zh-CN" dirty="0"/>
              <a:t>    return count;</a:t>
            </a:r>
          </a:p>
          <a:p>
            <a:r>
              <a:rPr kumimoji="1" lang="en-US" altLang="zh-CN" dirty="0"/>
              <a:t>  };</a:t>
            </a:r>
          </a:p>
          <a:p>
            <a:r>
              <a:rPr kumimoji="1" lang="en-US" altLang="zh-CN" dirty="0"/>
              <a:t>  return get;</a:t>
            </a:r>
          </a:p>
          <a:p>
            <a:r>
              <a:rPr kumimoji="1" lang="en-US" altLang="zh-CN" dirty="0"/>
              <a:t>};</a:t>
            </a:r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counter = </a:t>
            </a:r>
            <a:r>
              <a:rPr kumimoji="1" lang="en-US" altLang="zh-CN" dirty="0" err="1"/>
              <a:t>generateClosure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err="1"/>
              <a:t>console.log</a:t>
            </a:r>
            <a:r>
              <a:rPr kumimoji="1" lang="en-US" altLang="zh-CN" dirty="0"/>
              <a:t>(counter()); // </a:t>
            </a:r>
            <a:r>
              <a:rPr kumimoji="1" lang="zh-CN" altLang="en-US" dirty="0"/>
              <a:t>输出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 err="1"/>
              <a:t>console.log</a:t>
            </a:r>
            <a:r>
              <a:rPr kumimoji="1" lang="en-US" altLang="zh-CN" dirty="0"/>
              <a:t>(counter()); // </a:t>
            </a:r>
            <a:r>
              <a:rPr kumimoji="1" lang="zh-CN" altLang="en-US" dirty="0"/>
              <a:t>输出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 err="1"/>
              <a:t>console.log</a:t>
            </a:r>
            <a:r>
              <a:rPr kumimoji="1" lang="en-US" altLang="zh-CN" dirty="0"/>
              <a:t>(counter()); // </a:t>
            </a:r>
            <a:r>
              <a:rPr kumimoji="1" lang="zh-CN" altLang="en-US" dirty="0"/>
              <a:t>输出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3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88842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dirty="0" err="1"/>
              <a:t>generateClosure</a:t>
            </a:r>
            <a:r>
              <a:rPr lang="en-US" altLang="zh-CN" b="1" dirty="0"/>
              <a:t> = function() {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var</a:t>
            </a:r>
            <a:r>
              <a:rPr lang="en-US" altLang="zh-CN" b="1" dirty="0"/>
              <a:t> count = 0;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var</a:t>
            </a:r>
            <a:r>
              <a:rPr lang="en-US" altLang="zh-CN" b="1" dirty="0"/>
              <a:t> get = function() {</a:t>
            </a:r>
          </a:p>
          <a:p>
            <a:r>
              <a:rPr lang="en-US" altLang="zh-CN" b="1" dirty="0"/>
              <a:t>    count ++;</a:t>
            </a:r>
          </a:p>
          <a:p>
            <a:r>
              <a:rPr lang="en-US" altLang="zh-CN" b="1" dirty="0"/>
              <a:t>    return count;</a:t>
            </a:r>
          </a:p>
          <a:p>
            <a:r>
              <a:rPr lang="en-US" altLang="zh-CN" b="1" dirty="0"/>
              <a:t>  };</a:t>
            </a:r>
          </a:p>
          <a:p>
            <a:r>
              <a:rPr lang="en-US" altLang="zh-CN" b="1" dirty="0"/>
              <a:t>  return get;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var</a:t>
            </a:r>
            <a:r>
              <a:rPr lang="en-US" altLang="zh-CN" b="1" dirty="0"/>
              <a:t> counter1 = </a:t>
            </a:r>
            <a:r>
              <a:rPr lang="en-US" altLang="zh-CN" b="1" dirty="0" err="1"/>
              <a:t>generateClosure</a:t>
            </a:r>
            <a:r>
              <a:rPr lang="en-US" altLang="zh-CN" b="1" dirty="0"/>
              <a:t>();</a:t>
            </a:r>
          </a:p>
          <a:p>
            <a:r>
              <a:rPr lang="en-US" altLang="zh-CN" b="1" dirty="0" err="1"/>
              <a:t>var</a:t>
            </a:r>
            <a:r>
              <a:rPr lang="en-US" altLang="zh-CN" b="1" dirty="0"/>
              <a:t> counter2 = </a:t>
            </a:r>
            <a:r>
              <a:rPr lang="en-US" altLang="zh-CN" b="1" dirty="0" err="1"/>
              <a:t>generateClosure</a:t>
            </a:r>
            <a:r>
              <a:rPr lang="en-US" altLang="zh-CN" b="1" dirty="0"/>
              <a:t>();</a:t>
            </a:r>
          </a:p>
          <a:p>
            <a:r>
              <a:rPr lang="en-US" altLang="zh-CN" b="1" dirty="0" err="1"/>
              <a:t>console.log</a:t>
            </a:r>
            <a:r>
              <a:rPr lang="en-US" altLang="zh-CN" b="1" dirty="0"/>
              <a:t>(counter1()); // </a:t>
            </a:r>
            <a:r>
              <a:rPr lang="zh-CN" altLang="en-US" b="1" dirty="0"/>
              <a:t>输出 </a:t>
            </a:r>
            <a:r>
              <a:rPr lang="en-US" altLang="zh-CN" b="1" dirty="0"/>
              <a:t>1</a:t>
            </a:r>
          </a:p>
          <a:p>
            <a:r>
              <a:rPr lang="en-US" altLang="zh-CN" b="1" dirty="0" err="1"/>
              <a:t>console.log</a:t>
            </a:r>
            <a:r>
              <a:rPr lang="en-US" altLang="zh-CN" b="1" dirty="0"/>
              <a:t>(counter2()); // </a:t>
            </a:r>
            <a:r>
              <a:rPr lang="zh-CN" altLang="en-US" b="1" dirty="0"/>
              <a:t>输出 </a:t>
            </a:r>
            <a:r>
              <a:rPr lang="en-US" altLang="zh-CN" b="1" dirty="0"/>
              <a:t>1</a:t>
            </a:r>
          </a:p>
          <a:p>
            <a:r>
              <a:rPr lang="en-US" altLang="zh-CN" b="1" dirty="0" err="1"/>
              <a:t>console.log</a:t>
            </a:r>
            <a:r>
              <a:rPr lang="en-US" altLang="zh-CN" b="1" dirty="0"/>
              <a:t>(counter1()); // </a:t>
            </a:r>
            <a:r>
              <a:rPr lang="zh-CN" altLang="en-US" b="1" dirty="0"/>
              <a:t>输出 </a:t>
            </a:r>
            <a:r>
              <a:rPr lang="en-US" altLang="zh-CN" b="1" dirty="0"/>
              <a:t>2</a:t>
            </a:r>
          </a:p>
          <a:p>
            <a:r>
              <a:rPr lang="en-US" altLang="zh-CN" b="1" dirty="0" err="1"/>
              <a:t>console.log</a:t>
            </a:r>
            <a:r>
              <a:rPr lang="en-US" altLang="zh-CN" b="1" dirty="0"/>
              <a:t>(counter1()); // </a:t>
            </a:r>
            <a:r>
              <a:rPr lang="zh-CN" altLang="en-US" b="1" dirty="0"/>
              <a:t>输出 </a:t>
            </a:r>
            <a:r>
              <a:rPr lang="en-US" altLang="zh-CN" b="1" dirty="0"/>
              <a:t>3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88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中的函数是基于词法作用域的，而不是基于动态作用域的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8750" y="338328"/>
            <a:ext cx="8794750" cy="125272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Js</a:t>
            </a:r>
            <a:r>
              <a:rPr kumimoji="1" lang="zh-CN" altLang="en-US" dirty="0"/>
              <a:t>权威指南中有句话：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中的函数运行在它们被定义的作用域里面，而不是它们被执行的作用域里面</a:t>
            </a:r>
          </a:p>
        </p:txBody>
      </p:sp>
    </p:spTree>
    <p:extLst>
      <p:ext uri="{BB962C8B-B14F-4D97-AF65-F5344CB8AC3E}">
        <p14:creationId xmlns:p14="http://schemas.microsoft.com/office/powerpoint/2010/main" val="366742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作用域控制着变量与函数的可见性和生命周期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中，变量的作用域有全局作用域和局部作用域两种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全局作用域（</a:t>
            </a:r>
            <a:r>
              <a:rPr kumimoji="1" lang="zh-CN" altLang="zh-CN" dirty="0" smtClean="0"/>
              <a:t>gl</a:t>
            </a:r>
            <a:r>
              <a:rPr kumimoji="1" lang="en-US" altLang="zh-CN" dirty="0" err="1" smtClean="0"/>
              <a:t>obal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1)</a:t>
            </a:r>
            <a:r>
              <a:rPr kumimoji="1" lang="zh-CN" altLang="en-US" dirty="0" smtClean="0"/>
              <a:t>最外层函数和在最外层函数外面定义的变量拥有全局作用域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2)</a:t>
            </a:r>
            <a:r>
              <a:rPr kumimoji="1" lang="zh-CN" altLang="en-US" dirty="0" smtClean="0"/>
              <a:t>所有未定义直接赋值的变量自动声明为拥有全局作用域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(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对象的属性拥有全局作用域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44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局部作用域</a:t>
            </a:r>
            <a:r>
              <a:rPr kumimoji="1" lang="en-US" altLang="zh-CN" dirty="0" smtClean="0"/>
              <a:t>(local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scope)</a:t>
            </a:r>
          </a:p>
          <a:p>
            <a:pPr marL="0" indent="0">
              <a:buNone/>
            </a:pPr>
            <a:r>
              <a:rPr kumimoji="1" lang="zh-CN" altLang="en-US" dirty="0" smtClean="0"/>
              <a:t>和全局作用域相反，局部作用域一般只在固定的代码片段内可以访问到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41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function add(num1, num2){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sum = num1 + num2;</a:t>
            </a:r>
          </a:p>
          <a:p>
            <a:r>
              <a:rPr kumimoji="1" lang="en-US" altLang="zh-CN" dirty="0"/>
              <a:t>  return sum;</a:t>
            </a:r>
          </a:p>
          <a:p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r>
              <a:rPr kumimoji="1" lang="zh-CN" altLang="en-US" dirty="0" smtClean="0"/>
              <a:t>简单的例子，定义了一个具有两个行参的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静态方面分析：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当创建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函数的时候，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引擎会创建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函数的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，这个作用域链指向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context(</a:t>
            </a:r>
            <a:r>
              <a:rPr kumimoji="1" lang="zh-CN" altLang="en-US" dirty="0" smtClean="0"/>
              <a:t>全局上下文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2251" y="338328"/>
            <a:ext cx="8715374" cy="1252728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/>
              <a:t>Javascript</a:t>
            </a:r>
            <a:r>
              <a:rPr kumimoji="1" lang="zh-CN" altLang="en-US" sz="2800" dirty="0" smtClean="0"/>
              <a:t>中有</a:t>
            </a:r>
            <a:r>
              <a:rPr kumimoji="1" lang="en-US" altLang="zh-CN" sz="2800" dirty="0" smtClean="0"/>
              <a:t>scope</a:t>
            </a:r>
            <a:r>
              <a:rPr kumimoji="1" lang="zh-CN" altLang="en-US" sz="2800" dirty="0" smtClean="0"/>
              <a:t>（作用域）、</a:t>
            </a:r>
            <a:r>
              <a:rPr kumimoji="1" lang="en-US" altLang="zh-CN" sz="2800" dirty="0" smtClean="0"/>
              <a:t>scope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chain</a:t>
            </a:r>
            <a:r>
              <a:rPr kumimoji="1" lang="zh-CN" altLang="en-US" sz="2800" dirty="0" smtClean="0"/>
              <a:t>（作用域链）、</a:t>
            </a:r>
            <a:r>
              <a:rPr kumimoji="1" lang="en-US" altLang="zh-CN" sz="2800" dirty="0" smtClean="0"/>
              <a:t>execute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context</a:t>
            </a:r>
            <a:r>
              <a:rPr kumimoji="1" lang="zh-CN" altLang="en-US" sz="2800" dirty="0" smtClean="0"/>
              <a:t>（执行上下文）、</a:t>
            </a:r>
            <a:r>
              <a:rPr kumimoji="1" lang="en-US" altLang="zh-CN" sz="2800" dirty="0" smtClean="0"/>
              <a:t>active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object</a:t>
            </a:r>
            <a:r>
              <a:rPr kumimoji="1" lang="zh-CN" altLang="en-US" sz="2800" dirty="0" smtClean="0"/>
              <a:t>（活动对象）、</a:t>
            </a:r>
            <a:r>
              <a:rPr kumimoji="1" lang="en-US" altLang="zh-CN" sz="2800" dirty="0" smtClean="0"/>
              <a:t>dynamic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scope</a:t>
            </a:r>
            <a:r>
              <a:rPr kumimoji="1" lang="zh-CN" altLang="en-US" sz="2800" dirty="0" smtClean="0"/>
              <a:t>（动态作用域）、</a:t>
            </a:r>
            <a:r>
              <a:rPr kumimoji="1" lang="en-US" altLang="zh-CN" sz="2800" dirty="0" smtClean="0"/>
              <a:t>closure</a:t>
            </a:r>
            <a:r>
              <a:rPr kumimoji="1" lang="zh-CN" altLang="en-US" sz="2800" dirty="0" smtClean="0"/>
              <a:t>（闭包）等概念，从静态和动态两个方面分析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050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7716" b="-17716"/>
          <a:stretch>
            <a:fillRect/>
          </a:stretch>
        </p:blipFill>
        <p:spPr>
          <a:xfrm>
            <a:off x="457200" y="2317750"/>
            <a:ext cx="8398515" cy="34448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0498" y="338328"/>
            <a:ext cx="8794751" cy="125272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从图中可以看出当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函数创建的时候，作用域链已经创建了，而不是在动态运行期。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3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02355"/>
            <a:ext cx="7408333" cy="515408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Total = add(5, 10)</a:t>
            </a:r>
            <a:r>
              <a:rPr kumimoji="1" lang="en-US" altLang="zh-CN" dirty="0" smtClean="0"/>
              <a:t>;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7001" y="338328"/>
            <a:ext cx="8874124" cy="1252728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当执行</a:t>
            </a:r>
            <a:r>
              <a:rPr kumimoji="1" lang="en-US" altLang="zh-CN" sz="3200" dirty="0" smtClean="0"/>
              <a:t>add</a:t>
            </a:r>
            <a:r>
              <a:rPr kumimoji="1" lang="zh-CN" altLang="en-US" sz="3200" dirty="0" smtClean="0"/>
              <a:t>函数的时候，</a:t>
            </a:r>
            <a:r>
              <a:rPr kumimoji="1" lang="en-US" altLang="zh-CN" sz="3200" dirty="0" err="1" smtClean="0"/>
              <a:t>javascript</a:t>
            </a:r>
            <a:r>
              <a:rPr kumimoji="1" lang="zh-CN" altLang="en-US" sz="3200" dirty="0" smtClean="0"/>
              <a:t>会创建一个</a:t>
            </a:r>
            <a:r>
              <a:rPr kumimoji="1" lang="en-US" altLang="zh-CN" sz="3200" dirty="0" smtClean="0"/>
              <a:t>execute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context</a:t>
            </a:r>
            <a:r>
              <a:rPr kumimoji="1" lang="zh-CN" altLang="en-US" sz="3200" dirty="0" smtClean="0"/>
              <a:t>（执行上下文）的内部对象。执行上下文也有自己的</a:t>
            </a:r>
            <a:r>
              <a:rPr kumimoji="1" lang="en-US" altLang="zh-CN" sz="3200" dirty="0" smtClean="0"/>
              <a:t>scope chain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2417763"/>
            <a:ext cx="8604250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因而得出，执行上下文是一个动态的概念，它是当函数运行的时候创建的，同时，</a:t>
            </a:r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对象也是一个动态的概念，它是被执行上下文的作用域链所引用的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67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1;</a:t>
            </a:r>
          </a:p>
          <a:p>
            <a:r>
              <a:rPr kumimoji="1" lang="en-US" altLang="zh-CN" dirty="0"/>
              <a:t>function fun(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){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</a:t>
            </a:r>
            <a:r>
              <a:rPr kumimoji="1" lang="en-US" altLang="zh-CN" dirty="0"/>
              <a:t> = 2;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fun(10)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运行显示结果是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67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2136</TotalTime>
  <Words>865</Words>
  <Application>Microsoft Macintosh PowerPoint</Application>
  <PresentationFormat>全屏显示(4:3)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波形</vt:lpstr>
      <vt:lpstr>Javascript的作用域</vt:lpstr>
      <vt:lpstr>Js权威指南中有句话：javascript中的函数运行在它们被定义的作用域里面，而不是它们被执行的作用域里面</vt:lpstr>
      <vt:lpstr>PowerPoint 演示文稿</vt:lpstr>
      <vt:lpstr>PowerPoint 演示文稿</vt:lpstr>
      <vt:lpstr>Javascript中有scope（作用域）、scope chain（作用域链）、execute context（执行上下文）、active object（活动对象）、dynamic scope（动态作用域）、closure（闭包）等概念，从静态和动态两个方面分析</vt:lpstr>
      <vt:lpstr>从图中可以看出当add函数创建的时候，作用域链已经创建了，而不是在动态运行期。</vt:lpstr>
      <vt:lpstr>当执行add函数的时候，javascript会创建一个execute context（执行上下文）的内部对象。执行上下文也有自己的scope chain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Javascript的闭包（closure），当一个函数返回它内部定义的一个函数时,就产生了一个闭包, 闭包不但包括被返回的函数,还包括这个函数的定义环境。 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Javascript的作用域</dc:title>
  <dc:creator>孟杰 李</dc:creator>
  <cp:lastModifiedBy>孟杰 李</cp:lastModifiedBy>
  <cp:revision>34</cp:revision>
  <dcterms:created xsi:type="dcterms:W3CDTF">2015-08-21T07:03:52Z</dcterms:created>
  <dcterms:modified xsi:type="dcterms:W3CDTF">2015-08-23T06:22:30Z</dcterms:modified>
</cp:coreProperties>
</file>