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29"/>
  </p:notesMasterIdLst>
  <p:sldIdLst>
    <p:sldId id="256" r:id="rId4"/>
    <p:sldId id="258" r:id="rId5"/>
    <p:sldId id="259" r:id="rId6"/>
    <p:sldId id="263" r:id="rId7"/>
    <p:sldId id="262" r:id="rId8"/>
    <p:sldId id="266" r:id="rId9"/>
    <p:sldId id="271" r:id="rId10"/>
    <p:sldId id="273" r:id="rId11"/>
    <p:sldId id="265" r:id="rId12"/>
    <p:sldId id="270" r:id="rId13"/>
    <p:sldId id="267" r:id="rId14"/>
    <p:sldId id="268" r:id="rId15"/>
    <p:sldId id="28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6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007462-26AF-4467-BEE6-A9D390D3ACC3}">
  <a:tblStyle styleId="{AE007462-26AF-4467-BEE6-A9D390D3ACC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CEAB55F-3AD2-4D70-8C79-0D6DDDB7B3A6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7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60647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3201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8188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3966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4220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3422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2388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430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111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3243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111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111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/>
        </p:nvGraphicFramePr>
        <p:xfrm>
          <a:off x="395536" y="3552825"/>
          <a:ext cx="8210500" cy="518180"/>
        </p:xfrm>
        <a:graphic>
          <a:graphicData uri="http://schemas.openxmlformats.org/drawingml/2006/table">
            <a:tbl>
              <a:tblPr>
                <a:noFill/>
                <a:tableStyleId>{AE007462-26AF-4467-BEE6-A9D390D3ACC3}</a:tableStyleId>
              </a:tblPr>
              <a:tblGrid>
                <a:gridCol w="2052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Document Version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Last Updated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Organization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Author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/>
          <p:nvPr/>
        </p:nvSpPr>
        <p:spPr>
          <a:xfrm>
            <a:off x="8165722" y="42510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267494"/>
            <a:ext cx="2267700" cy="46668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8165722" y="42510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online.com/omeg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eveonline.com/article/q4tgle/new-value-packs-now-availabl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online.com/article/q4tgle/new-value-packs-now-availab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1.0.0</a:t>
            </a:r>
            <a:endParaRPr sz="105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2018.03.07</a:t>
            </a:r>
            <a:endParaRPr sz="105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기획팀</a:t>
            </a:r>
            <a:endParaRPr sz="105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05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314003" y="4155926"/>
            <a:ext cx="446468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프로젝트명 | 경기도 안양시 만안구 336  T.031-000-0000  F.031-000-0000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92000" y="333856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87148" y="858199"/>
            <a:ext cx="6708373" cy="4103736"/>
          </a:xfrm>
          <a:prstGeom prst="rect">
            <a:avLst/>
          </a:prstGeom>
          <a:solidFill>
            <a:srgbClr val="F2F2F2">
              <a:alpha val="69803"/>
            </a:srgb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 (</a:t>
            </a:r>
            <a:r>
              <a:rPr lang="en-US" sz="900" dirty="0"/>
              <a:t>Download</a:t>
            </a: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62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165;p14"/>
          <p:cNvSpPr txBox="1"/>
          <p:nvPr/>
        </p:nvSpPr>
        <p:spPr>
          <a:xfrm>
            <a:off x="185622" y="463950"/>
            <a:ext cx="94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3708648" y="1188249"/>
            <a:ext cx="2359643" cy="3704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44240779-76E1-4B27-9B94-FC998804FCE6}"/>
              </a:ext>
            </a:extLst>
          </p:cNvPr>
          <p:cNvCxnSpPr/>
          <p:nvPr/>
        </p:nvCxnSpPr>
        <p:spPr>
          <a:xfrm>
            <a:off x="3708648" y="1189870"/>
            <a:ext cx="2359642" cy="370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594544" y="3389745"/>
            <a:ext cx="5704656" cy="15721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1222" y="1099694"/>
            <a:ext cx="2399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Download games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please note the supported system requirements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46597" y="1372545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Download for Windows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4544" y="3389745"/>
            <a:ext cx="5704656" cy="3509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4544" y="3078838"/>
            <a:ext cx="872355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windows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599143" y="308196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Mac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3700070" y="1789990"/>
            <a:ext cx="2359643" cy="3704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>
            <a:extLst>
              <a:ext uri="{FF2B5EF4-FFF2-40B4-BE49-F238E27FC236}">
                <a16:creationId xmlns="" xmlns:a16="http://schemas.microsoft.com/office/drawing/2014/main" id="{44240779-76E1-4B27-9B94-FC998804FCE6}"/>
              </a:ext>
            </a:extLst>
          </p:cNvPr>
          <p:cNvCxnSpPr/>
          <p:nvPr/>
        </p:nvCxnSpPr>
        <p:spPr>
          <a:xfrm>
            <a:off x="3700070" y="1791611"/>
            <a:ext cx="2359642" cy="370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099025" y="2006511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Download for Mac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82556" y="3420584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Minimum Requirement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821945" y="3420584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Recommended Requirement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0186" y="3759202"/>
            <a:ext cx="1082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Operating system</a:t>
            </a:r>
            <a:endParaRPr lang="ko-KR" alt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599273" y="4068118"/>
            <a:ext cx="1082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Processor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99273" y="4399018"/>
            <a:ext cx="1082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Video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03780" y="4698202"/>
            <a:ext cx="1082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Memory</a:t>
            </a:r>
            <a:endParaRPr lang="ko-KR" alt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2112807" y="3756087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Windows 7 SP1</a:t>
            </a:r>
            <a:endParaRPr lang="ko-KR" altLang="en-US" sz="800" dirty="0"/>
          </a:p>
        </p:txBody>
      </p:sp>
      <p:sp>
        <p:nvSpPr>
          <p:cNvPr id="103" name="Google Shape;190;p14"/>
          <p:cNvSpPr/>
          <p:nvPr/>
        </p:nvSpPr>
        <p:spPr>
          <a:xfrm>
            <a:off x="1295636" y="401518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1005876" y="406270"/>
            <a:ext cx="0" cy="4378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Google Shape;189;p14"/>
          <p:cNvSpPr/>
          <p:nvPr/>
        </p:nvSpPr>
        <p:spPr>
          <a:xfrm>
            <a:off x="1032652" y="48163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3609153" y="104717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450038" y="301956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89;p14"/>
          <p:cNvSpPr/>
          <p:nvPr/>
        </p:nvSpPr>
        <p:spPr>
          <a:xfrm>
            <a:off x="6999166" y="59705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88;p14"/>
          <p:cNvSpPr/>
          <p:nvPr/>
        </p:nvSpPr>
        <p:spPr>
          <a:xfrm>
            <a:off x="6999177" y="93916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88;p14"/>
          <p:cNvSpPr/>
          <p:nvPr/>
        </p:nvSpPr>
        <p:spPr>
          <a:xfrm>
            <a:off x="7007060" y="139137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88;p14"/>
          <p:cNvSpPr/>
          <p:nvPr/>
        </p:nvSpPr>
        <p:spPr>
          <a:xfrm>
            <a:off x="7007049" y="186304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257737" y="547105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홈페이지 </a:t>
            </a:r>
            <a:r>
              <a:rPr lang="ko-KR" altLang="en-US" sz="800" dirty="0" err="1"/>
              <a:t>접속시</a:t>
            </a:r>
            <a:r>
              <a:rPr lang="ko-KR" altLang="en-US" sz="800" dirty="0"/>
              <a:t> 헤더 영역 </a:t>
            </a:r>
            <a:r>
              <a:rPr lang="ko-KR" altLang="en-US" sz="800" dirty="0" err="1"/>
              <a:t>드롭다운</a:t>
            </a:r>
            <a:endParaRPr lang="en-US" altLang="ko-KR" sz="800" dirty="0"/>
          </a:p>
          <a:p>
            <a:r>
              <a:rPr lang="ko-KR" altLang="en-US" sz="800" dirty="0"/>
              <a:t>및 브라우저 고정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265620" y="878106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파일 다운로드 기능 제공</a:t>
            </a:r>
            <a:endParaRPr lang="en-US" altLang="ko-KR" sz="800" dirty="0"/>
          </a:p>
          <a:p>
            <a:r>
              <a:rPr lang="en-US" altLang="ko-KR" sz="800" dirty="0"/>
              <a:t>Window </a:t>
            </a:r>
            <a:r>
              <a:rPr lang="en-US" altLang="ko-KR" sz="800" dirty="0" smtClean="0"/>
              <a:t>version – </a:t>
            </a:r>
            <a:r>
              <a:rPr lang="ko-KR" altLang="en-US" sz="800" dirty="0" smtClean="0"/>
              <a:t>파일 링크</a:t>
            </a:r>
            <a:endParaRPr lang="en-US" altLang="ko-KR" sz="800" dirty="0"/>
          </a:p>
          <a:p>
            <a:r>
              <a:rPr lang="en-US" altLang="ko-KR" sz="800" dirty="0"/>
              <a:t>Mac </a:t>
            </a:r>
            <a:r>
              <a:rPr lang="en-US" altLang="ko-KR" sz="800" dirty="0" smtClean="0"/>
              <a:t>version – </a:t>
            </a:r>
            <a:r>
              <a:rPr lang="ko-KR" altLang="en-US" sz="800" dirty="0" smtClean="0"/>
              <a:t>파일 링크</a:t>
            </a:r>
            <a:endParaRPr lang="ko-KR" altLang="en-US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265620" y="1323407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클릭 시 탭으로 처리</a:t>
            </a:r>
            <a:endParaRPr lang="en-US" altLang="ko-KR" sz="800" dirty="0"/>
          </a:p>
          <a:p>
            <a:r>
              <a:rPr lang="ko-KR" altLang="en-US" sz="800" dirty="0"/>
              <a:t>하부의 </a:t>
            </a:r>
            <a:r>
              <a:rPr lang="en-US" altLang="ko-KR" sz="800" dirty="0"/>
              <a:t>4</a:t>
            </a:r>
            <a:r>
              <a:rPr lang="ko-KR" altLang="en-US" sz="800" dirty="0"/>
              <a:t>번 영역에 표시되는 페이지를</a:t>
            </a:r>
            <a:endParaRPr lang="en-US" altLang="ko-KR" sz="800" dirty="0"/>
          </a:p>
          <a:p>
            <a:r>
              <a:rPr lang="ko-KR" altLang="en-US" sz="800" dirty="0"/>
              <a:t>전환</a:t>
            </a:r>
            <a:endParaRPr lang="en-US" altLang="ko-KR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263205" y="1787487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클릭된 </a:t>
            </a:r>
            <a:r>
              <a:rPr lang="en-US" altLang="ko-KR" sz="800" dirty="0"/>
              <a:t>3</a:t>
            </a:r>
            <a:r>
              <a:rPr lang="ko-KR" altLang="en-US" sz="800" dirty="0"/>
              <a:t>번 영역에 따라 페이지 </a:t>
            </a:r>
            <a:r>
              <a:rPr lang="ko-KR" altLang="en-US" sz="800" dirty="0" smtClean="0"/>
              <a:t>전환</a:t>
            </a:r>
            <a:endParaRPr lang="en-US" altLang="ko-KR" sz="800" dirty="0" smtClean="0"/>
          </a:p>
          <a:p>
            <a:r>
              <a:rPr lang="ko-KR" altLang="en-US" sz="800" dirty="0" smtClean="0"/>
              <a:t>추가 기능 없음</a:t>
            </a:r>
            <a:r>
              <a:rPr lang="en-US" altLang="ko-KR" sz="800" dirty="0" smtClean="0"/>
              <a:t>(transition </a:t>
            </a:r>
            <a:r>
              <a:rPr lang="ko-KR" altLang="en-US" sz="800" dirty="0" err="1" smtClean="0"/>
              <a:t>미적용</a:t>
            </a:r>
            <a:r>
              <a:rPr lang="en-US" altLang="ko-KR" sz="800" dirty="0" smtClean="0"/>
              <a:t>)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30433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 (Support)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62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165;p14"/>
          <p:cNvSpPr txBox="1"/>
          <p:nvPr/>
        </p:nvSpPr>
        <p:spPr>
          <a:xfrm>
            <a:off x="185622" y="463950"/>
            <a:ext cx="764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1725274" y="1097569"/>
            <a:ext cx="539874" cy="3511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44240779-76E1-4B27-9B94-FC998804FCE6}"/>
              </a:ext>
            </a:extLst>
          </p:cNvPr>
          <p:cNvCxnSpPr/>
          <p:nvPr/>
        </p:nvCxnSpPr>
        <p:spPr>
          <a:xfrm>
            <a:off x="1725274" y="1103074"/>
            <a:ext cx="539874" cy="348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4618397" y="1097569"/>
            <a:ext cx="531410" cy="3456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44240779-76E1-4B27-9B94-FC998804FCE6}"/>
              </a:ext>
            </a:extLst>
          </p:cNvPr>
          <p:cNvCxnSpPr/>
          <p:nvPr/>
        </p:nvCxnSpPr>
        <p:spPr>
          <a:xfrm>
            <a:off x="4618397" y="1097569"/>
            <a:ext cx="531410" cy="345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974344" y="396865"/>
            <a:ext cx="0" cy="4378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Google Shape;189;p14"/>
          <p:cNvSpPr/>
          <p:nvPr/>
        </p:nvSpPr>
        <p:spPr>
          <a:xfrm>
            <a:off x="1001120" y="47223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1572" y="1466190"/>
            <a:ext cx="8579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계정 및 서비스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81266" y="146333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기술지원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93683" y="1684281"/>
            <a:ext cx="2680138" cy="1558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3544033" y="1684281"/>
            <a:ext cx="2680138" cy="1558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93683" y="3394840"/>
            <a:ext cx="5530488" cy="1558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581572" y="1736819"/>
            <a:ext cx="8579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계정 및 서비스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581266" y="17310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기술지원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1566" y="2010103"/>
            <a:ext cx="2364013" cy="204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3696776" y="2010103"/>
            <a:ext cx="2364013" cy="204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891566" y="2215054"/>
            <a:ext cx="2364013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3696775" y="2215055"/>
            <a:ext cx="2364013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4102" y="2861438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질문이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696776" y="2864064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동작이 되지 않습니다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1420966" y="1508169"/>
            <a:ext cx="0" cy="4378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>
            <a:off x="3628205" y="2112579"/>
            <a:ext cx="0" cy="4378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904926" y="1989078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질문이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708026" y="1991704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동작이 되지 않습니다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74344" y="2304252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질의 응답입니다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731675" y="2302481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재부팅</a:t>
            </a:r>
            <a:r>
              <a:rPr lang="ko-KR" altLang="en-US" sz="1000" dirty="0"/>
              <a:t> 하십시오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88" name="Google Shape;188;p14"/>
          <p:cNvSpPr/>
          <p:nvPr/>
        </p:nvSpPr>
        <p:spPr>
          <a:xfrm>
            <a:off x="1295636" y="124676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3588763" y="183851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904926" y="3518337"/>
            <a:ext cx="5155862" cy="204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904926" y="3723288"/>
            <a:ext cx="5155862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918285" y="3497312"/>
            <a:ext cx="2514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질문이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51467" y="4361789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질문이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954080" y="4608010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질문이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29" name="Google Shape;188;p14"/>
          <p:cNvSpPr/>
          <p:nvPr/>
        </p:nvSpPr>
        <p:spPr>
          <a:xfrm>
            <a:off x="748381" y="338930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89;p14"/>
          <p:cNvSpPr/>
          <p:nvPr/>
        </p:nvSpPr>
        <p:spPr>
          <a:xfrm>
            <a:off x="6999166" y="59705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88;p14"/>
          <p:cNvSpPr/>
          <p:nvPr/>
        </p:nvSpPr>
        <p:spPr>
          <a:xfrm>
            <a:off x="6999177" y="93916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88;p14"/>
          <p:cNvSpPr/>
          <p:nvPr/>
        </p:nvSpPr>
        <p:spPr>
          <a:xfrm>
            <a:off x="7007060" y="134057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88;p14"/>
          <p:cNvSpPr/>
          <p:nvPr/>
        </p:nvSpPr>
        <p:spPr>
          <a:xfrm>
            <a:off x="7007049" y="181223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257737" y="547105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홈페이지 </a:t>
            </a:r>
            <a:r>
              <a:rPr lang="ko-KR" altLang="en-US" sz="800" dirty="0" err="1"/>
              <a:t>접속시</a:t>
            </a:r>
            <a:r>
              <a:rPr lang="ko-KR" altLang="en-US" sz="800" dirty="0"/>
              <a:t> 헤더 영역 </a:t>
            </a:r>
            <a:r>
              <a:rPr lang="ko-KR" altLang="en-US" sz="800" dirty="0" err="1"/>
              <a:t>드롭다운</a:t>
            </a:r>
            <a:endParaRPr lang="en-US" altLang="ko-KR" sz="800" dirty="0"/>
          </a:p>
          <a:p>
            <a:r>
              <a:rPr lang="ko-KR" altLang="en-US" sz="800" dirty="0"/>
              <a:t>및 브라우저 고정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265620" y="878106"/>
            <a:ext cx="1774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1depth</a:t>
            </a:r>
            <a:r>
              <a:rPr lang="ko-KR" altLang="en-US" sz="800" dirty="0"/>
              <a:t> 콘텐츠 클릭 시 해당 콘텐츠</a:t>
            </a:r>
            <a:endParaRPr lang="en-US" altLang="ko-KR" sz="800" dirty="0"/>
          </a:p>
          <a:p>
            <a:r>
              <a:rPr lang="ko-KR" altLang="en-US" sz="800" dirty="0"/>
              <a:t>영역에 해당하는 콘텐츠 드롭다운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265620" y="1272605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사용자의 질문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답변이 수록된</a:t>
            </a:r>
            <a:endParaRPr lang="en-US" altLang="ko-KR" sz="800" dirty="0"/>
          </a:p>
          <a:p>
            <a:r>
              <a:rPr lang="ko-KR" altLang="en-US" sz="800" dirty="0"/>
              <a:t>콘텐츠 영역 드롭다운</a:t>
            </a:r>
            <a:endParaRPr lang="en-US" altLang="ko-KR" sz="800" dirty="0"/>
          </a:p>
        </p:txBody>
      </p:sp>
      <p:sp>
        <p:nvSpPr>
          <p:cNvPr id="137" name="TextBox 136"/>
          <p:cNvSpPr txBox="1"/>
          <p:nvPr/>
        </p:nvSpPr>
        <p:spPr>
          <a:xfrm>
            <a:off x="7263205" y="1736685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ko-KR" altLang="en-US" sz="800" dirty="0"/>
              <a:t>번 영역과 동일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18603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 (About Us)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62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165;p14"/>
          <p:cNvSpPr txBox="1"/>
          <p:nvPr/>
        </p:nvSpPr>
        <p:spPr>
          <a:xfrm>
            <a:off x="185622" y="463950"/>
            <a:ext cx="764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974344" y="398387"/>
            <a:ext cx="0" cy="4378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Google Shape;189;p14"/>
          <p:cNvSpPr/>
          <p:nvPr/>
        </p:nvSpPr>
        <p:spPr>
          <a:xfrm>
            <a:off x="1001120" y="47375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752" y="896000"/>
            <a:ext cx="6708373" cy="961696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About Us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9752" y="1857696"/>
            <a:ext cx="6708373" cy="961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99751" y="2819384"/>
            <a:ext cx="6708373" cy="961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097924" y="1857696"/>
            <a:ext cx="3710200" cy="96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097924" y="1857696"/>
            <a:ext cx="3710200" cy="961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751" y="2062298"/>
            <a:ext cx="299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Empowering Players with freedom, Choice &amp; Success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466192" y="3103180"/>
            <a:ext cx="42015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At CCP we see games as virtual realities. They are about creating experiences unattainable in any other form of media. </a:t>
            </a:r>
          </a:p>
        </p:txBody>
      </p:sp>
      <p:sp>
        <p:nvSpPr>
          <p:cNvPr id="97" name="Google Shape;189;p14"/>
          <p:cNvSpPr/>
          <p:nvPr/>
        </p:nvSpPr>
        <p:spPr>
          <a:xfrm>
            <a:off x="2391113" y="126883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80201" y="2819392"/>
            <a:ext cx="10118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Back to </a:t>
            </a:r>
            <a:r>
              <a:rPr lang="en-US" altLang="ko-KR" sz="800" dirty="0" err="1"/>
              <a:t>mainpage</a:t>
            </a:r>
            <a:endParaRPr lang="ko-KR" altLang="en-US" sz="800" dirty="0"/>
          </a:p>
        </p:txBody>
      </p:sp>
      <p:sp>
        <p:nvSpPr>
          <p:cNvPr id="98" name="Google Shape;189;p14"/>
          <p:cNvSpPr/>
          <p:nvPr/>
        </p:nvSpPr>
        <p:spPr>
          <a:xfrm>
            <a:off x="1413931" y="271138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189;p14"/>
          <p:cNvSpPr/>
          <p:nvPr/>
        </p:nvSpPr>
        <p:spPr>
          <a:xfrm>
            <a:off x="6999166" y="59705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88;p14"/>
          <p:cNvSpPr/>
          <p:nvPr/>
        </p:nvSpPr>
        <p:spPr>
          <a:xfrm>
            <a:off x="6999177" y="93916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88;p14"/>
          <p:cNvSpPr/>
          <p:nvPr/>
        </p:nvSpPr>
        <p:spPr>
          <a:xfrm>
            <a:off x="7007060" y="139283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257737" y="547105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홈페이지 </a:t>
            </a:r>
            <a:r>
              <a:rPr lang="ko-KR" altLang="en-US" sz="800" dirty="0" err="1"/>
              <a:t>접속시</a:t>
            </a:r>
            <a:r>
              <a:rPr lang="ko-KR" altLang="en-US" sz="800" dirty="0"/>
              <a:t> 헤더 영역 </a:t>
            </a:r>
            <a:r>
              <a:rPr lang="ko-KR" altLang="en-US" sz="800" dirty="0" err="1"/>
              <a:t>드롭다운</a:t>
            </a:r>
            <a:endParaRPr lang="en-US" altLang="ko-KR" sz="800" dirty="0"/>
          </a:p>
          <a:p>
            <a:r>
              <a:rPr lang="ko-KR" altLang="en-US" sz="800" dirty="0"/>
              <a:t>및 브라우저 고정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65620" y="878106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배경 이미지 </a:t>
            </a:r>
            <a:r>
              <a:rPr lang="en-US" altLang="ko-KR" sz="800" dirty="0"/>
              <a:t>fixed</a:t>
            </a:r>
            <a:r>
              <a:rPr lang="ko-KR" altLang="en-US" sz="800" dirty="0"/>
              <a:t>하여 스크롤에 따라</a:t>
            </a:r>
            <a:endParaRPr lang="en-US" altLang="ko-KR" sz="800" dirty="0"/>
          </a:p>
          <a:p>
            <a:r>
              <a:rPr lang="ko-KR" altLang="en-US" sz="800" dirty="0"/>
              <a:t>오르내리는 기능 </a:t>
            </a:r>
            <a:r>
              <a:rPr lang="ko-KR" altLang="en-US" sz="800" dirty="0" smtClean="0"/>
              <a:t>부여</a:t>
            </a:r>
            <a:endParaRPr lang="en-US" altLang="ko-KR" sz="800" dirty="0" smtClean="0"/>
          </a:p>
          <a:p>
            <a:r>
              <a:rPr lang="en-US" altLang="ko-KR" sz="800" dirty="0" smtClean="0"/>
              <a:t>“about us” </a:t>
            </a:r>
            <a:r>
              <a:rPr lang="ko-KR" altLang="en-US" sz="800" dirty="0" smtClean="0"/>
              <a:t>텍스트는 화면에서 등장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265620" y="1324868"/>
            <a:ext cx="1560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클릭 시 첫 페이지로 이동 링크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450588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46ED12F-13C8-4F15-9522-21B9409359E7}"/>
              </a:ext>
            </a:extLst>
          </p:cNvPr>
          <p:cNvSpPr txBox="1"/>
          <p:nvPr/>
        </p:nvSpPr>
        <p:spPr>
          <a:xfrm>
            <a:off x="1998133" y="1811867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와이어 프레임</a:t>
            </a:r>
          </a:p>
        </p:txBody>
      </p:sp>
    </p:spTree>
    <p:extLst>
      <p:ext uri="{BB962C8B-B14F-4D97-AF65-F5344CB8AC3E}">
        <p14:creationId xmlns:p14="http://schemas.microsoft.com/office/powerpoint/2010/main" val="267612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107504" y="858198"/>
            <a:ext cx="6708373" cy="2029781"/>
          </a:xfrm>
          <a:prstGeom prst="rect">
            <a:avLst/>
          </a:prstGeom>
          <a:solidFill>
            <a:srgbClr val="F2F2F2">
              <a:alpha val="69803"/>
            </a:srgb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Index - 1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dirty="0"/>
              <a:t>1</a:t>
            </a: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grpSp>
        <p:nvGrpSpPr>
          <p:cNvPr id="162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163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5" name="Google Shape;165;p14"/>
          <p:cNvSpPr txBox="1"/>
          <p:nvPr/>
        </p:nvSpPr>
        <p:spPr>
          <a:xfrm>
            <a:off x="185622" y="463950"/>
            <a:ext cx="94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3150689" y="3233579"/>
            <a:ext cx="709387" cy="229725"/>
          </a:xfrm>
          <a:prstGeom prst="roundRect">
            <a:avLst>
              <a:gd name="adj" fmla="val 981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News</a:t>
            </a:r>
            <a:endParaRPr dirty="0"/>
          </a:p>
        </p:txBody>
      </p:sp>
      <p:sp>
        <p:nvSpPr>
          <p:cNvPr id="186" name="Google Shape;186;p14"/>
          <p:cNvSpPr/>
          <p:nvPr/>
        </p:nvSpPr>
        <p:spPr>
          <a:xfrm>
            <a:off x="299794" y="4380669"/>
            <a:ext cx="709387" cy="229725"/>
          </a:xfrm>
          <a:prstGeom prst="roundRect">
            <a:avLst>
              <a:gd name="adj" fmla="val 981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0E8A2D5-1F22-4A47-ABF9-77DA20610EC4}"/>
              </a:ext>
            </a:extLst>
          </p:cNvPr>
          <p:cNvSpPr/>
          <p:nvPr/>
        </p:nvSpPr>
        <p:spPr>
          <a:xfrm>
            <a:off x="1155699" y="3716744"/>
            <a:ext cx="1257385" cy="8177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2745793" y="3630876"/>
            <a:ext cx="1521436" cy="9895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AA702FBC-F01D-4396-B044-D75D1EF27BF4}"/>
              </a:ext>
            </a:extLst>
          </p:cNvPr>
          <p:cNvSpPr/>
          <p:nvPr/>
        </p:nvSpPr>
        <p:spPr>
          <a:xfrm>
            <a:off x="4583673" y="3716744"/>
            <a:ext cx="1257385" cy="8177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03F35CDC-3DB2-4A6C-BF01-FE55ECBE1763}"/>
              </a:ext>
            </a:extLst>
          </p:cNvPr>
          <p:cNvSpPr/>
          <p:nvPr/>
        </p:nvSpPr>
        <p:spPr>
          <a:xfrm>
            <a:off x="115255" y="3716744"/>
            <a:ext cx="773735" cy="8177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A2593863-066F-4710-8158-E2E7525F6739}"/>
              </a:ext>
            </a:extLst>
          </p:cNvPr>
          <p:cNvSpPr/>
          <p:nvPr/>
        </p:nvSpPr>
        <p:spPr>
          <a:xfrm>
            <a:off x="6124032" y="3716744"/>
            <a:ext cx="687967" cy="8177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27241" y="895999"/>
            <a:ext cx="1266743" cy="199198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984751" y="895999"/>
            <a:ext cx="1266743" cy="199198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570516" y="895999"/>
            <a:ext cx="1266743" cy="199198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159168" y="895999"/>
            <a:ext cx="1266743" cy="19919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9752" y="891681"/>
            <a:ext cx="6700621" cy="42536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3222" y="900899"/>
            <a:ext cx="8085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700" dirty="0"/>
              <a:t>공지사항</a:t>
            </a:r>
            <a:endParaRPr lang="en-US" altLang="ko-KR" sz="700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7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700" dirty="0"/>
              <a:t>이벤트</a:t>
            </a:r>
            <a:endParaRPr lang="en-US" altLang="ko-KR" sz="700" dirty="0"/>
          </a:p>
        </p:txBody>
      </p:sp>
      <p:sp>
        <p:nvSpPr>
          <p:cNvPr id="69" name="TextBox 68"/>
          <p:cNvSpPr txBox="1"/>
          <p:nvPr/>
        </p:nvSpPr>
        <p:spPr>
          <a:xfrm>
            <a:off x="1982397" y="891681"/>
            <a:ext cx="8085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700" dirty="0"/>
              <a:t>Product 1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7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700" dirty="0"/>
              <a:t>Product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004866" y="885659"/>
            <a:ext cx="808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700" dirty="0"/>
              <a:t>Download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700" dirty="0"/>
          </a:p>
        </p:txBody>
      </p:sp>
      <p:sp>
        <p:nvSpPr>
          <p:cNvPr id="72" name="TextBox 71"/>
          <p:cNvSpPr txBox="1"/>
          <p:nvPr/>
        </p:nvSpPr>
        <p:spPr>
          <a:xfrm>
            <a:off x="3943350" y="901547"/>
            <a:ext cx="1041401" cy="41549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700" dirty="0"/>
              <a:t>계정</a:t>
            </a:r>
            <a:r>
              <a:rPr lang="en-US" altLang="ko-KR" sz="700" dirty="0"/>
              <a:t> </a:t>
            </a:r>
            <a:r>
              <a:rPr lang="ko-KR" altLang="en-US" sz="700" dirty="0"/>
              <a:t>및 서비스</a:t>
            </a:r>
            <a:endParaRPr lang="en-US" altLang="ko-KR" sz="700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7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700" dirty="0"/>
              <a:t>기술지원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159104" y="901548"/>
            <a:ext cx="8085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700" dirty="0"/>
              <a:t>회사소개</a:t>
            </a:r>
            <a:endParaRPr lang="en-US" altLang="ko-KR" sz="700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7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700" dirty="0"/>
              <a:t>운영정책</a:t>
            </a:r>
            <a:endParaRPr lang="en-US" altLang="ko-KR" sz="700" dirty="0"/>
          </a:p>
        </p:txBody>
      </p:sp>
      <p:sp>
        <p:nvSpPr>
          <p:cNvPr id="19" name="TextBox 18"/>
          <p:cNvSpPr txBox="1"/>
          <p:nvPr/>
        </p:nvSpPr>
        <p:spPr>
          <a:xfrm>
            <a:off x="2353412" y="1765366"/>
            <a:ext cx="8942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캐릭터 이미지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2217702" y="2286139"/>
            <a:ext cx="1165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간략한 이미지 </a:t>
            </a:r>
            <a:r>
              <a:rPr lang="ko-KR" altLang="en-US" sz="800" dirty="0" err="1"/>
              <a:t>소개글</a:t>
            </a:r>
            <a:endParaRPr lang="ko-KR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4EF3B01-E684-4273-8A09-28E2378DD7B0}"/>
              </a:ext>
            </a:extLst>
          </p:cNvPr>
          <p:cNvSpPr txBox="1"/>
          <p:nvPr/>
        </p:nvSpPr>
        <p:spPr>
          <a:xfrm>
            <a:off x="3127813" y="4231754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INFERNO</a:t>
            </a:r>
          </a:p>
          <a:p>
            <a:r>
              <a:rPr lang="ko-KR" altLang="en-US" sz="1000" dirty="0" smtClean="0"/>
              <a:t>업데이트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743625" y="1978206"/>
            <a:ext cx="5525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Hello Green Academy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20355" y="1810044"/>
            <a:ext cx="8942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캐릭터 이미지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3813419" y="1765366"/>
            <a:ext cx="8942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캐릭터 이미지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5170979" y="1784267"/>
            <a:ext cx="8942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캐릭터 이미지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777760" y="2285983"/>
            <a:ext cx="1165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간략한 이미지 </a:t>
            </a:r>
            <a:r>
              <a:rPr lang="ko-KR" altLang="en-US" sz="800" dirty="0" err="1"/>
              <a:t>소개글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3621035" y="2288750"/>
            <a:ext cx="1165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간략한 이미지 </a:t>
            </a:r>
            <a:r>
              <a:rPr lang="ko-KR" altLang="en-US" sz="800" dirty="0" err="1"/>
              <a:t>소개글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5035269" y="2294128"/>
            <a:ext cx="1165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간략한 이미지 </a:t>
            </a:r>
            <a:r>
              <a:rPr lang="ko-KR" altLang="en-US" sz="800" dirty="0" err="1"/>
              <a:t>소개글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201539" y="4016310"/>
            <a:ext cx="1165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공지사항 또는 이벤트</a:t>
            </a:r>
            <a:endParaRPr lang="ko-KR" altLang="en-US" sz="800"/>
          </a:p>
        </p:txBody>
      </p:sp>
      <p:sp>
        <p:nvSpPr>
          <p:cNvPr id="45" name="TextBox 44"/>
          <p:cNvSpPr txBox="1"/>
          <p:nvPr/>
        </p:nvSpPr>
        <p:spPr>
          <a:xfrm>
            <a:off x="4629513" y="4017915"/>
            <a:ext cx="1165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공지사항 또는 이벤트</a:t>
            </a:r>
            <a:endParaRPr lang="ko-KR" altLang="en-US" sz="800"/>
          </a:p>
        </p:txBody>
      </p:sp>
      <p:sp>
        <p:nvSpPr>
          <p:cNvPr id="46" name="TextBox 45"/>
          <p:cNvSpPr txBox="1"/>
          <p:nvPr/>
        </p:nvSpPr>
        <p:spPr>
          <a:xfrm>
            <a:off x="6124031" y="3899670"/>
            <a:ext cx="689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공지사항 또는 이벤트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44389" y="3939085"/>
            <a:ext cx="744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공지사항 또는 이벤트</a:t>
            </a:r>
            <a:endParaRPr lang="ko-KR" altLang="en-US" sz="800" dirty="0"/>
          </a:p>
        </p:txBody>
      </p:sp>
      <p:pic>
        <p:nvPicPr>
          <p:cNvPr id="1026" name="Picture 2" descr="C:\Users\Administrator.Sc-201912031509\Desktop\hallhand\Portfolio\img\images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99" y="3677492"/>
            <a:ext cx="904292" cy="56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047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Index - 2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dirty="0"/>
              <a:t>1</a:t>
            </a: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.2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4"/>
          <p:cNvSpPr/>
          <p:nvPr/>
        </p:nvSpPr>
        <p:spPr>
          <a:xfrm>
            <a:off x="309152" y="4138731"/>
            <a:ext cx="709387" cy="229725"/>
          </a:xfrm>
          <a:prstGeom prst="roundRect">
            <a:avLst>
              <a:gd name="adj" fmla="val 981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</a:rPr>
              <a:t>공지사항</a:t>
            </a:r>
            <a:endParaRPr sz="9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0E8A2D5-1F22-4A47-ABF9-77DA20610EC4}"/>
              </a:ext>
            </a:extLst>
          </p:cNvPr>
          <p:cNvSpPr/>
          <p:nvPr/>
        </p:nvSpPr>
        <p:spPr>
          <a:xfrm>
            <a:off x="1018539" y="2733764"/>
            <a:ext cx="1257385" cy="8177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1221793" y="1139136"/>
            <a:ext cx="1521436" cy="9895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AA702FBC-F01D-4396-B044-D75D1EF27BF4}"/>
              </a:ext>
            </a:extLst>
          </p:cNvPr>
          <p:cNvSpPr/>
          <p:nvPr/>
        </p:nvSpPr>
        <p:spPr>
          <a:xfrm>
            <a:off x="2630595" y="2598420"/>
            <a:ext cx="1673580" cy="10884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28B9F037-3021-414D-8885-0C40BCBFBC9E}"/>
              </a:ext>
            </a:extLst>
          </p:cNvPr>
          <p:cNvCxnSpPr>
            <a:cxnSpLocks/>
          </p:cNvCxnSpPr>
          <p:nvPr/>
        </p:nvCxnSpPr>
        <p:spPr>
          <a:xfrm>
            <a:off x="107504" y="2369911"/>
            <a:ext cx="67044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AA702FBC-F01D-4396-B044-D75D1EF27BF4}"/>
              </a:ext>
            </a:extLst>
          </p:cNvPr>
          <p:cNvSpPr/>
          <p:nvPr/>
        </p:nvSpPr>
        <p:spPr>
          <a:xfrm>
            <a:off x="4603224" y="2733764"/>
            <a:ext cx="1257385" cy="8177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71633" y="1165320"/>
            <a:ext cx="3743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Begin your life as a </a:t>
            </a:r>
            <a:r>
              <a:rPr lang="en-US" altLang="ko-KR" sz="800" dirty="0" err="1"/>
              <a:t>Capsuleer</a:t>
            </a:r>
            <a:r>
              <a:rPr lang="en-US" altLang="ko-KR" sz="800" dirty="0"/>
              <a:t> in New Eden, </a:t>
            </a:r>
          </a:p>
          <a:p>
            <a:r>
              <a:rPr lang="en-US" altLang="ko-KR" sz="800" dirty="0"/>
              <a:t>where your destiny amidst hundreds of thousands of others awaits you. Become one with your ship and embark on a story of industry, </a:t>
            </a:r>
          </a:p>
          <a:p>
            <a:r>
              <a:rPr lang="en-US" altLang="ko-KR" sz="800" dirty="0"/>
              <a:t>exploration and conquest as you weave your legend into the fabric of New Eden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/>
          </a:p>
          <a:p>
            <a:r>
              <a:rPr lang="en-US" altLang="ko-KR" sz="800" b="1" cap="all" dirty="0">
                <a:hlinkClick r:id="rId3"/>
              </a:rPr>
              <a:t>LEARN MORE</a:t>
            </a:r>
            <a:endParaRPr lang="en-US" altLang="ko-KR" sz="800" dirty="0"/>
          </a:p>
          <a:p>
            <a:r>
              <a:rPr lang="en-US" altLang="ko-KR" sz="800" dirty="0"/>
              <a:t/>
            </a:r>
            <a:br>
              <a:rPr lang="en-US" altLang="ko-KR" sz="800" dirty="0"/>
            </a:br>
            <a:endParaRPr lang="en-US" altLang="ko-KR" sz="800" dirty="0"/>
          </a:p>
          <a:p>
            <a:pPr marL="285750" indent="-285750">
              <a:buFont typeface="Arial" pitchFamily="34" charset="0"/>
              <a:buChar char="•"/>
            </a:pPr>
            <a:endParaRPr lang="ko-KR" altLang="en-US" sz="800" dirty="0"/>
          </a:p>
        </p:txBody>
      </p:sp>
      <p:sp>
        <p:nvSpPr>
          <p:cNvPr id="64" name="Google Shape;186;p14"/>
          <p:cNvSpPr/>
          <p:nvPr/>
        </p:nvSpPr>
        <p:spPr>
          <a:xfrm>
            <a:off x="1728105" y="4136560"/>
            <a:ext cx="1129395" cy="229725"/>
          </a:xfrm>
          <a:prstGeom prst="roundRect">
            <a:avLst>
              <a:gd name="adj" fmla="val 981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개인정보취급방침</a:t>
            </a:r>
            <a:endParaRPr sz="9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186;p14"/>
          <p:cNvSpPr/>
          <p:nvPr/>
        </p:nvSpPr>
        <p:spPr>
          <a:xfrm>
            <a:off x="1018539" y="4133067"/>
            <a:ext cx="709387" cy="229725"/>
          </a:xfrm>
          <a:prstGeom prst="roundRect">
            <a:avLst>
              <a:gd name="adj" fmla="val 981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이용약관</a:t>
            </a:r>
            <a:endParaRPr sz="9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162;p14"/>
          <p:cNvGrpSpPr/>
          <p:nvPr/>
        </p:nvGrpSpPr>
        <p:grpSpPr>
          <a:xfrm>
            <a:off x="185622" y="4438163"/>
            <a:ext cx="712054" cy="432049"/>
            <a:chOff x="179512" y="411510"/>
            <a:chExt cx="1296144" cy="432049"/>
          </a:xfrm>
        </p:grpSpPr>
        <p:sp>
          <p:nvSpPr>
            <p:cNvPr id="69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1" name="Google Shape;165;p14"/>
          <p:cNvSpPr txBox="1"/>
          <p:nvPr/>
        </p:nvSpPr>
        <p:spPr>
          <a:xfrm>
            <a:off x="188807" y="4500287"/>
            <a:ext cx="94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54210" y="2923849"/>
            <a:ext cx="318877" cy="3188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1/2 액자 73"/>
          <p:cNvSpPr/>
          <p:nvPr/>
        </p:nvSpPr>
        <p:spPr>
          <a:xfrm rot="18900000">
            <a:off x="674712" y="3008261"/>
            <a:ext cx="150047" cy="150047"/>
          </a:xfrm>
          <a:prstGeom prst="halfFrame">
            <a:avLst>
              <a:gd name="adj1" fmla="val 15989"/>
              <a:gd name="adj2" fmla="val 1598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 rot="10800000">
            <a:off x="5953409" y="2923849"/>
            <a:ext cx="318877" cy="3188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1/2 액자 75"/>
          <p:cNvSpPr/>
          <p:nvPr/>
        </p:nvSpPr>
        <p:spPr>
          <a:xfrm rot="8100000">
            <a:off x="6073911" y="3008261"/>
            <a:ext cx="150047" cy="150047"/>
          </a:xfrm>
          <a:prstGeom prst="halfFrame">
            <a:avLst>
              <a:gd name="adj1" fmla="val 15989"/>
              <a:gd name="adj2" fmla="val 1598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8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79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1" name="Google Shape;165;p14"/>
          <p:cNvSpPr txBox="1"/>
          <p:nvPr/>
        </p:nvSpPr>
        <p:spPr>
          <a:xfrm>
            <a:off x="185622" y="463950"/>
            <a:ext cx="94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86" name="Google Shape;182;p14"/>
          <p:cNvSpPr/>
          <p:nvPr/>
        </p:nvSpPr>
        <p:spPr>
          <a:xfrm>
            <a:off x="3075747" y="2405658"/>
            <a:ext cx="812764" cy="229725"/>
          </a:xfrm>
          <a:prstGeom prst="roundRect">
            <a:avLst>
              <a:gd name="adj" fmla="val 981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FBBABB9-0B2F-4404-A709-1116E3BF02FF}"/>
              </a:ext>
            </a:extLst>
          </p:cNvPr>
          <p:cNvSpPr txBox="1"/>
          <p:nvPr/>
        </p:nvSpPr>
        <p:spPr>
          <a:xfrm>
            <a:off x="1018539" y="4379356"/>
            <a:ext cx="5613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주</a:t>
            </a:r>
            <a:r>
              <a:rPr lang="en-US" altLang="ko-KR" sz="800" dirty="0"/>
              <a:t>(AAA)</a:t>
            </a:r>
            <a:endParaRPr lang="ko-KR" alt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31122081-9461-43E2-A424-0C8C6D5EFED6}"/>
              </a:ext>
            </a:extLst>
          </p:cNvPr>
          <p:cNvSpPr txBox="1"/>
          <p:nvPr/>
        </p:nvSpPr>
        <p:spPr>
          <a:xfrm>
            <a:off x="1753061" y="4390731"/>
            <a:ext cx="8595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대표이사</a:t>
            </a:r>
            <a:r>
              <a:rPr lang="en-US" altLang="ko-KR" sz="800" dirty="0"/>
              <a:t>: AAA</a:t>
            </a:r>
            <a:endParaRPr lang="ko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F7AC26E4-F5E4-4404-9D23-FACD09FDFC06}"/>
              </a:ext>
            </a:extLst>
          </p:cNvPr>
          <p:cNvSpPr txBox="1"/>
          <p:nvPr/>
        </p:nvSpPr>
        <p:spPr>
          <a:xfrm>
            <a:off x="2743229" y="4399198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주소</a:t>
            </a:r>
            <a:r>
              <a:rPr lang="en-US" altLang="ko-KR" sz="800" dirty="0"/>
              <a:t>: AAAAAAAAAAAAAAAAA</a:t>
            </a:r>
            <a:endParaRPr lang="ko-KR" alt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AB84936-BA03-4B57-9FF9-7CA4F8C92D7A}"/>
              </a:ext>
            </a:extLst>
          </p:cNvPr>
          <p:cNvSpPr txBox="1"/>
          <p:nvPr/>
        </p:nvSpPr>
        <p:spPr>
          <a:xfrm>
            <a:off x="3130911" y="368993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Astero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9D3DF40-66FF-4481-B364-C25423C2747E}"/>
              </a:ext>
            </a:extLst>
          </p:cNvPr>
          <p:cNvCxnSpPr>
            <a:cxnSpLocks/>
          </p:cNvCxnSpPr>
          <p:nvPr/>
        </p:nvCxnSpPr>
        <p:spPr>
          <a:xfrm>
            <a:off x="2630595" y="2598420"/>
            <a:ext cx="1673580" cy="1079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207B9035-1D03-429C-9CC2-EC1B6D030C16}"/>
              </a:ext>
            </a:extLst>
          </p:cNvPr>
          <p:cNvCxnSpPr>
            <a:cxnSpLocks/>
          </p:cNvCxnSpPr>
          <p:nvPr/>
        </p:nvCxnSpPr>
        <p:spPr>
          <a:xfrm flipH="1">
            <a:off x="2625117" y="2613033"/>
            <a:ext cx="1679058" cy="10645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87419E04-3A2A-4C49-BB50-1590EBB0D54A}"/>
              </a:ext>
            </a:extLst>
          </p:cNvPr>
          <p:cNvCxnSpPr>
            <a:cxnSpLocks/>
          </p:cNvCxnSpPr>
          <p:nvPr/>
        </p:nvCxnSpPr>
        <p:spPr>
          <a:xfrm>
            <a:off x="1221793" y="1133471"/>
            <a:ext cx="1513554" cy="981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="" xmlns:a16="http://schemas.microsoft.com/office/drawing/2014/main" id="{45B49F1E-36CC-4BDA-8697-7774440191F4}"/>
              </a:ext>
            </a:extLst>
          </p:cNvPr>
          <p:cNvCxnSpPr>
            <a:cxnSpLocks/>
          </p:cNvCxnSpPr>
          <p:nvPr/>
        </p:nvCxnSpPr>
        <p:spPr>
          <a:xfrm flipH="1">
            <a:off x="1221794" y="1139120"/>
            <a:ext cx="1521436" cy="975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84884" y="361110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Raven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37766" y="3618988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Dominix</a:t>
            </a:r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19D3DF40-66FF-4481-B364-C25423C2747E}"/>
              </a:ext>
            </a:extLst>
          </p:cNvPr>
          <p:cNvCxnSpPr>
            <a:cxnSpLocks/>
          </p:cNvCxnSpPr>
          <p:nvPr/>
        </p:nvCxnSpPr>
        <p:spPr>
          <a:xfrm>
            <a:off x="1018539" y="2733764"/>
            <a:ext cx="1257385" cy="817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19D3DF40-66FF-4481-B364-C25423C2747E}"/>
              </a:ext>
            </a:extLst>
          </p:cNvPr>
          <p:cNvCxnSpPr>
            <a:cxnSpLocks/>
          </p:cNvCxnSpPr>
          <p:nvPr/>
        </p:nvCxnSpPr>
        <p:spPr>
          <a:xfrm flipH="1">
            <a:off x="1018539" y="2733764"/>
            <a:ext cx="1257385" cy="817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="" xmlns:a16="http://schemas.microsoft.com/office/drawing/2014/main" id="{19D3DF40-66FF-4481-B364-C25423C2747E}"/>
              </a:ext>
            </a:extLst>
          </p:cNvPr>
          <p:cNvCxnSpPr>
            <a:cxnSpLocks/>
          </p:cNvCxnSpPr>
          <p:nvPr/>
        </p:nvCxnSpPr>
        <p:spPr>
          <a:xfrm>
            <a:off x="4603223" y="2742326"/>
            <a:ext cx="1257385" cy="817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19D3DF40-66FF-4481-B364-C25423C2747E}"/>
              </a:ext>
            </a:extLst>
          </p:cNvPr>
          <p:cNvCxnSpPr>
            <a:cxnSpLocks/>
          </p:cNvCxnSpPr>
          <p:nvPr/>
        </p:nvCxnSpPr>
        <p:spPr>
          <a:xfrm flipH="1">
            <a:off x="4603223" y="2742326"/>
            <a:ext cx="1257385" cy="817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C:\Users\Administrator.Sc-201912031509\Desktop\hallhand\Portfolio\img\3fdc9e0d5c84efae53229f1e62e5333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39" y="2717066"/>
            <a:ext cx="1257385" cy="8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istrator.Sc-201912031509\Desktop\hallhand\Portfolio\img\다운로드 (2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82" y="1162560"/>
            <a:ext cx="1476376" cy="96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89686" y="1497718"/>
            <a:ext cx="1184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New Eden package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276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92000" y="333856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6" name="Picture 2" descr="C:\Users\Administrator.Sc-201912031509\Desktop\hallhand\Portfolio\img\f4d7d82e327ce2618c5e727238c8ee1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0" y="895999"/>
            <a:ext cx="6690608" cy="4247501"/>
          </a:xfrm>
          <a:prstGeom prst="rect">
            <a:avLst/>
          </a:prstGeom>
        </p:spPr>
      </p:pic>
      <p:sp>
        <p:nvSpPr>
          <p:cNvPr id="150" name="Google Shape;150;p14"/>
          <p:cNvSpPr/>
          <p:nvPr/>
        </p:nvSpPr>
        <p:spPr>
          <a:xfrm>
            <a:off x="107504" y="858199"/>
            <a:ext cx="6708373" cy="4103736"/>
          </a:xfrm>
          <a:prstGeom prst="rect">
            <a:avLst/>
          </a:prstGeom>
          <a:solidFill>
            <a:srgbClr val="F2F2F2">
              <a:alpha val="69803"/>
            </a:srgb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 (</a:t>
            </a:r>
            <a:r>
              <a:rPr lang="en-US" sz="900" dirty="0"/>
              <a:t>NEWS</a:t>
            </a: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62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165;p14"/>
          <p:cNvSpPr txBox="1"/>
          <p:nvPr/>
        </p:nvSpPr>
        <p:spPr>
          <a:xfrm>
            <a:off x="185622" y="463950"/>
            <a:ext cx="764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2826009" y="1286931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4474013" y="1286931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66390" y="1827957"/>
            <a:ext cx="1079748" cy="4381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2826009" y="2151451"/>
            <a:ext cx="1079748" cy="4381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4474013" y="2141981"/>
            <a:ext cx="1079748" cy="4381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1249164" y="1925195"/>
            <a:ext cx="8989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1249220" y="1984731"/>
            <a:ext cx="8989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Google Shape;148;p14"/>
          <p:cNvSpPr/>
          <p:nvPr/>
        </p:nvSpPr>
        <p:spPr>
          <a:xfrm>
            <a:off x="119133" y="3040251"/>
            <a:ext cx="6696744" cy="21253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1228118" y="3352339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1228118" y="4130793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23587" y="1486547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777284" y="1486547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16171" y="3033283"/>
            <a:ext cx="819835" cy="21253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Google Shape;160;p14"/>
          <p:cNvSpPr txBox="1"/>
          <p:nvPr/>
        </p:nvSpPr>
        <p:spPr>
          <a:xfrm>
            <a:off x="1166620" y="3021949"/>
            <a:ext cx="564925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800" dirty="0" smtClean="0">
                <a:solidFill>
                  <a:schemeClr val="dk1"/>
                </a:solidFill>
              </a:rPr>
              <a:t>All category</a:t>
            </a:r>
            <a:r>
              <a:rPr lang="en-US" sz="800" dirty="0">
                <a:solidFill>
                  <a:schemeClr val="dk1"/>
                </a:solidFill>
              </a:rPr>
              <a:t>	</a:t>
            </a:r>
            <a:r>
              <a:rPr lang="en-US" sz="800" dirty="0" smtClean="0">
                <a:solidFill>
                  <a:schemeClr val="dk1"/>
                </a:solidFill>
              </a:rPr>
              <a:t>Notice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	</a:t>
            </a:r>
            <a:r>
              <a:rPr lang="en-US" sz="800" dirty="0" smtClean="0">
                <a:solidFill>
                  <a:schemeClr val="dk1"/>
                </a:solidFill>
                <a:sym typeface="Arial"/>
              </a:rPr>
              <a:t>Event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	       </a:t>
            </a:r>
            <a:r>
              <a:rPr lang="en-US" altLang="ko-KR" sz="800" dirty="0">
                <a:solidFill>
                  <a:schemeClr val="dk1"/>
                </a:solidFill>
              </a:rPr>
              <a:t>	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EC8B24-B4B3-40C1-A8E7-B11C79C23380}"/>
              </a:ext>
            </a:extLst>
          </p:cNvPr>
          <p:cNvSpPr txBox="1"/>
          <p:nvPr/>
        </p:nvSpPr>
        <p:spPr>
          <a:xfrm>
            <a:off x="2464113" y="3416183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Check out the new </a:t>
            </a:r>
            <a:r>
              <a:rPr lang="en-US" altLang="ko-KR" sz="800" dirty="0" err="1"/>
              <a:t>Heartsurge</a:t>
            </a:r>
            <a:r>
              <a:rPr lang="en-US" altLang="ko-KR" sz="800" dirty="0"/>
              <a:t> SKINs </a:t>
            </a:r>
          </a:p>
          <a:p>
            <a:r>
              <a:rPr lang="en-US" altLang="ko-KR" sz="800" dirty="0"/>
              <a:t>in the New Eden Store, </a:t>
            </a:r>
          </a:p>
          <a:p>
            <a:r>
              <a:rPr lang="en-US" altLang="ko-KR" sz="800" dirty="0"/>
              <a:t>but only for a limited time!</a:t>
            </a:r>
            <a:endParaRPr lang="ko-KR" altLang="en-US" sz="800" dirty="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FDE1D89D-D6F6-4417-8895-E1DE547A17E5}"/>
              </a:ext>
            </a:extLst>
          </p:cNvPr>
          <p:cNvSpPr txBox="1"/>
          <p:nvPr/>
        </p:nvSpPr>
        <p:spPr>
          <a:xfrm>
            <a:off x="2464112" y="4189059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Check out the new </a:t>
            </a:r>
            <a:r>
              <a:rPr lang="en-US" altLang="ko-KR" sz="800" dirty="0" err="1"/>
              <a:t>Heartsurge</a:t>
            </a:r>
            <a:r>
              <a:rPr lang="en-US" altLang="ko-KR" sz="800" dirty="0"/>
              <a:t> SKINs </a:t>
            </a:r>
          </a:p>
          <a:p>
            <a:r>
              <a:rPr lang="en-US" altLang="ko-KR" sz="800" dirty="0"/>
              <a:t>in the New Eden Store, </a:t>
            </a:r>
          </a:p>
          <a:p>
            <a:r>
              <a:rPr lang="en-US" altLang="ko-KR" sz="800" dirty="0"/>
              <a:t>but only for a limited time!</a:t>
            </a:r>
            <a:endParaRPr lang="ko-KR" altLang="en-US" sz="800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33E8FE5-5E25-46A8-8489-71EA79C73CB4}"/>
              </a:ext>
            </a:extLst>
          </p:cNvPr>
          <p:cNvSpPr/>
          <p:nvPr/>
        </p:nvSpPr>
        <p:spPr>
          <a:xfrm>
            <a:off x="2826009" y="2193846"/>
            <a:ext cx="11491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Shentox"/>
                <a:hlinkClick r:id="rId4"/>
              </a:rPr>
              <a:t>New Value Packs now available!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19C48A7F-2464-4EAA-8F43-5FA51C76E68C}"/>
              </a:ext>
            </a:extLst>
          </p:cNvPr>
          <p:cNvSpPr/>
          <p:nvPr/>
        </p:nvSpPr>
        <p:spPr>
          <a:xfrm>
            <a:off x="4474013" y="2172990"/>
            <a:ext cx="11491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Shentox"/>
                <a:hlinkClick r:id="rId4"/>
              </a:rPr>
              <a:t>New Value Packs now available!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077604AA-B43D-4567-8A19-7CAA61E8D74C}"/>
              </a:ext>
            </a:extLst>
          </p:cNvPr>
          <p:cNvCxnSpPr/>
          <p:nvPr/>
        </p:nvCxnSpPr>
        <p:spPr>
          <a:xfrm>
            <a:off x="1228118" y="3352339"/>
            <a:ext cx="1079748" cy="70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="" xmlns:a16="http://schemas.microsoft.com/office/drawing/2014/main" id="{8A4931BC-5022-4FE2-92C1-D4D8B3EE55AF}"/>
              </a:ext>
            </a:extLst>
          </p:cNvPr>
          <p:cNvCxnSpPr>
            <a:cxnSpLocks/>
          </p:cNvCxnSpPr>
          <p:nvPr/>
        </p:nvCxnSpPr>
        <p:spPr>
          <a:xfrm flipH="1">
            <a:off x="1228117" y="3362825"/>
            <a:ext cx="1079749" cy="691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="" xmlns:a16="http://schemas.microsoft.com/office/drawing/2014/main" id="{B599ACA1-6A0E-48A5-91C5-F6AC8615147A}"/>
              </a:ext>
            </a:extLst>
          </p:cNvPr>
          <p:cNvCxnSpPr/>
          <p:nvPr/>
        </p:nvCxnSpPr>
        <p:spPr>
          <a:xfrm>
            <a:off x="1218962" y="4131000"/>
            <a:ext cx="1079748" cy="70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833E8FE5-5E25-46A8-8489-71EA79C73CB4}"/>
              </a:ext>
            </a:extLst>
          </p:cNvPr>
          <p:cNvSpPr/>
          <p:nvPr/>
        </p:nvSpPr>
        <p:spPr>
          <a:xfrm>
            <a:off x="1166620" y="1877755"/>
            <a:ext cx="11491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Shentox"/>
                <a:hlinkClick r:id="rId4"/>
              </a:rPr>
              <a:t>New Value Packs now available!</a:t>
            </a:r>
          </a:p>
        </p:txBody>
      </p:sp>
      <p:cxnSp>
        <p:nvCxnSpPr>
          <p:cNvPr id="130" name="직선 연결선 129">
            <a:extLst>
              <a:ext uri="{FF2B5EF4-FFF2-40B4-BE49-F238E27FC236}">
                <a16:creationId xmlns="" xmlns:a16="http://schemas.microsoft.com/office/drawing/2014/main" id="{C56237C7-0B98-49BB-8F7B-3FEA7C616747}"/>
              </a:ext>
            </a:extLst>
          </p:cNvPr>
          <p:cNvCxnSpPr>
            <a:cxnSpLocks/>
          </p:cNvCxnSpPr>
          <p:nvPr/>
        </p:nvCxnSpPr>
        <p:spPr>
          <a:xfrm flipH="1">
            <a:off x="1218961" y="4141486"/>
            <a:ext cx="1079749" cy="691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1166620" y="1280582"/>
            <a:ext cx="1079748" cy="70225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69661" y="1486547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img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96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92000" y="333856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107504" y="858199"/>
            <a:ext cx="6708373" cy="4103736"/>
          </a:xfrm>
          <a:prstGeom prst="rect">
            <a:avLst/>
          </a:prstGeom>
          <a:solidFill>
            <a:srgbClr val="F2F2F2">
              <a:alpha val="69803"/>
            </a:srgb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 (</a:t>
            </a:r>
            <a:r>
              <a:rPr lang="ko-KR" altLang="en-US" sz="900" dirty="0"/>
              <a:t>이벤트</a:t>
            </a: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62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165;p14"/>
          <p:cNvSpPr txBox="1"/>
          <p:nvPr/>
        </p:nvSpPr>
        <p:spPr>
          <a:xfrm>
            <a:off x="185622" y="463950"/>
            <a:ext cx="764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2826009" y="1759911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4474013" y="1759911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249164" y="2398175"/>
            <a:ext cx="8989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1174372" y="1760303"/>
            <a:ext cx="1079748" cy="702254"/>
          </a:xfrm>
          <a:prstGeom prst="rect">
            <a:avLst/>
          </a:prstGeom>
          <a:solidFill>
            <a:schemeClr val="accent6">
              <a:alpha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2839869" y="2688135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4474013" y="2680793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1166620" y="3645993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2839869" y="3651820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4474013" y="3657647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1166620" y="2693640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58473" y="4564689"/>
            <a:ext cx="1653309" cy="2678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34561" y="4546217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Search box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355834"/>
            <a:ext cx="6688992" cy="2632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18888" y="1355834"/>
            <a:ext cx="2147052" cy="2632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진행중인 이벤트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7504" y="895999"/>
            <a:ext cx="6688992" cy="459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3367356" y="1355834"/>
            <a:ext cx="2147052" cy="2632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완료된 이벤트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CFDD4B8-43A6-47D5-A079-028A94137ACA}"/>
              </a:ext>
            </a:extLst>
          </p:cNvPr>
          <p:cNvSpPr txBox="1"/>
          <p:nvPr/>
        </p:nvSpPr>
        <p:spPr>
          <a:xfrm>
            <a:off x="1160759" y="2185584"/>
            <a:ext cx="11224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Ex) Christmas Event</a:t>
            </a:r>
            <a:endParaRPr lang="ko-KR" altLang="en-US" sz="8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F353D8A3-3DEA-483B-9669-FF7F22793692}"/>
              </a:ext>
            </a:extLst>
          </p:cNvPr>
          <p:cNvCxnSpPr>
            <a:cxnSpLocks/>
          </p:cNvCxnSpPr>
          <p:nvPr/>
        </p:nvCxnSpPr>
        <p:spPr>
          <a:xfrm>
            <a:off x="1166620" y="1753562"/>
            <a:ext cx="1098886" cy="357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EE95EF2F-20C4-4303-8533-6F827944E0E6}"/>
              </a:ext>
            </a:extLst>
          </p:cNvPr>
          <p:cNvCxnSpPr>
            <a:cxnSpLocks/>
            <a:endCxn id="57" idx="1"/>
          </p:cNvCxnSpPr>
          <p:nvPr/>
        </p:nvCxnSpPr>
        <p:spPr>
          <a:xfrm flipH="1">
            <a:off x="1174372" y="1760302"/>
            <a:ext cx="1091134" cy="351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0AB53D81-C086-4E2C-AC04-509EDCDEDA4B}"/>
              </a:ext>
            </a:extLst>
          </p:cNvPr>
          <p:cNvCxnSpPr>
            <a:stCxn id="57" idx="1"/>
            <a:endCxn id="57" idx="3"/>
          </p:cNvCxnSpPr>
          <p:nvPr/>
        </p:nvCxnSpPr>
        <p:spPr>
          <a:xfrm>
            <a:off x="1174372" y="2111430"/>
            <a:ext cx="10797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2839869" y="1759911"/>
            <a:ext cx="1065888" cy="702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2839869" y="1759911"/>
            <a:ext cx="1065888" cy="702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474013" y="1753562"/>
            <a:ext cx="1065888" cy="702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4474013" y="1753562"/>
            <a:ext cx="1065888" cy="702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487873" y="2680401"/>
            <a:ext cx="1065888" cy="702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4487873" y="2680401"/>
            <a:ext cx="1065888" cy="702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480943" y="3666879"/>
            <a:ext cx="1065888" cy="702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4480943" y="3666879"/>
            <a:ext cx="1065888" cy="702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834561" y="3645993"/>
            <a:ext cx="1065888" cy="702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2834561" y="3645993"/>
            <a:ext cx="1065888" cy="702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846798" y="2693640"/>
            <a:ext cx="1065888" cy="702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846798" y="2693640"/>
            <a:ext cx="1065888" cy="702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163652" y="2694032"/>
            <a:ext cx="1065888" cy="702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1163652" y="2694032"/>
            <a:ext cx="1065888" cy="702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160759" y="3645601"/>
            <a:ext cx="1065888" cy="702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1160759" y="3645601"/>
            <a:ext cx="1065888" cy="702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Administrator.Sc-201912031509\Desktop\hallhand\Portfolio\img\images (6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82" y="1806166"/>
            <a:ext cx="958601" cy="59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807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99751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98613" y="895999"/>
            <a:ext cx="6708373" cy="4103736"/>
          </a:xfrm>
          <a:prstGeom prst="rect">
            <a:avLst/>
          </a:prstGeom>
          <a:solidFill>
            <a:srgbClr val="F2F2F2">
              <a:alpha val="69803"/>
            </a:srgb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 (</a:t>
            </a:r>
            <a:r>
              <a:rPr lang="en-US" sz="900" dirty="0"/>
              <a:t>Our Games</a:t>
            </a: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98613" y="908301"/>
            <a:ext cx="6709512" cy="1419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62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165;p14"/>
          <p:cNvSpPr txBox="1"/>
          <p:nvPr/>
        </p:nvSpPr>
        <p:spPr>
          <a:xfrm>
            <a:off x="185622" y="463950"/>
            <a:ext cx="94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1166619" y="2506396"/>
            <a:ext cx="1684820" cy="10957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047811" y="2506395"/>
            <a:ext cx="2700380" cy="10957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23491" y="2633974"/>
            <a:ext cx="262764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err="1"/>
              <a:t>구성품에</a:t>
            </a:r>
            <a:r>
              <a:rPr lang="ko-KR" altLang="en-US" sz="900" dirty="0"/>
              <a:t> 대한 소개 텍스트 수록</a:t>
            </a:r>
            <a:endParaRPr lang="en-US" altLang="ko-KR" sz="900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/>
              <a:t>구성품의 상세 정보가 수록되어 있습니다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(</a:t>
            </a:r>
            <a:r>
              <a:rPr lang="ko-KR" altLang="en-US" sz="900" dirty="0" err="1"/>
              <a:t>구성품</a:t>
            </a:r>
            <a:r>
              <a:rPr lang="ko-KR" altLang="en-US" sz="900" dirty="0"/>
              <a:t> 상세 정보는 제품의 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구성 요소에 대한 설명입니다</a:t>
            </a:r>
            <a:r>
              <a:rPr lang="en-US" altLang="ko-KR" sz="900" dirty="0"/>
              <a:t>)</a:t>
            </a:r>
          </a:p>
          <a:p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2208708" y="1356322"/>
            <a:ext cx="299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비주얼 영상입니다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index page</a:t>
            </a:r>
            <a:r>
              <a:rPr lang="ko-KR" altLang="en-US" dirty="0"/>
              <a:t>의 </a:t>
            </a:r>
            <a:r>
              <a:rPr lang="ko-KR" altLang="en-US" dirty="0" err="1"/>
              <a:t>컨셉과</a:t>
            </a:r>
            <a:r>
              <a:rPr lang="ko-KR" altLang="en-US" dirty="0"/>
              <a:t> 동일합니다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4063371" y="3756887"/>
            <a:ext cx="1684820" cy="10957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55824" y="3751508"/>
            <a:ext cx="2700380" cy="10957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92193" y="3785464"/>
            <a:ext cx="262764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err="1" smtClean="0"/>
              <a:t>구성품에</a:t>
            </a:r>
            <a:r>
              <a:rPr lang="ko-KR" altLang="en-US" sz="900" dirty="0" smtClean="0"/>
              <a:t> 대한 소개 텍스트 수록</a:t>
            </a:r>
            <a:endParaRPr lang="en-US" altLang="ko-KR" sz="900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/>
              <a:t>구성품의 상세 정보가 수록되어 있습니다</a:t>
            </a:r>
            <a:r>
              <a:rPr lang="en-US" altLang="ko-KR" sz="900" dirty="0" smtClean="0"/>
              <a:t>.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(</a:t>
            </a:r>
            <a:r>
              <a:rPr lang="ko-KR" altLang="en-US" sz="900" dirty="0" err="1"/>
              <a:t>구성품</a:t>
            </a:r>
            <a:r>
              <a:rPr lang="ko-KR" altLang="en-US" sz="900" dirty="0"/>
              <a:t> 상세 정보는 제품의 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구성 요소에 대한 설명입니다</a:t>
            </a:r>
            <a:r>
              <a:rPr lang="en-US" altLang="ko-KR" sz="900" dirty="0"/>
              <a:t>)</a:t>
            </a:r>
          </a:p>
          <a:p>
            <a:endParaRPr lang="ko-KR" altLang="en-US" sz="9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166619" y="2506396"/>
            <a:ext cx="1684820" cy="1095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166619" y="2506396"/>
            <a:ext cx="1684820" cy="1095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063371" y="3768486"/>
            <a:ext cx="1684820" cy="1095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4063371" y="3768486"/>
            <a:ext cx="1684820" cy="1095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Administrator.Sc-201912031509\Desktop\hallhand\Portfolio\img\다운로드 (3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607" y="2583374"/>
            <a:ext cx="1681832" cy="94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Administrator.Sc-201912031509\Desktop\hallhand\Portfolio\img\다운로드 (3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359" y="3828487"/>
            <a:ext cx="1681832" cy="94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962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99751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98613" y="895999"/>
            <a:ext cx="6708373" cy="4103736"/>
          </a:xfrm>
          <a:prstGeom prst="rect">
            <a:avLst/>
          </a:prstGeom>
          <a:solidFill>
            <a:srgbClr val="F2F2F2">
              <a:alpha val="69803"/>
            </a:srgb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 (</a:t>
            </a:r>
            <a:r>
              <a:rPr lang="en-US" sz="900" dirty="0"/>
              <a:t>Product1,2</a:t>
            </a: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98613" y="908301"/>
            <a:ext cx="6709512" cy="1419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62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165;p14"/>
          <p:cNvSpPr txBox="1"/>
          <p:nvPr/>
        </p:nvSpPr>
        <p:spPr>
          <a:xfrm>
            <a:off x="185622" y="463950"/>
            <a:ext cx="94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1166619" y="2531495"/>
            <a:ext cx="1684820" cy="10706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166619" y="2531494"/>
            <a:ext cx="4581572" cy="10706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10650" y="2531495"/>
            <a:ext cx="2627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err="1"/>
              <a:t>구성품에</a:t>
            </a:r>
            <a:r>
              <a:rPr lang="ko-KR" altLang="en-US" sz="900" dirty="0"/>
              <a:t> 대한 소개 </a:t>
            </a:r>
            <a:r>
              <a:rPr lang="ko-KR" altLang="en-US" sz="900" dirty="0" smtClean="0"/>
              <a:t>텍스트가  수록되어 </a:t>
            </a:r>
            <a:r>
              <a:rPr lang="ko-KR" altLang="en-US" sz="900" dirty="0" err="1" smtClean="0"/>
              <a:t>있습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ko-KR" altLang="en-US" sz="900" dirty="0" err="1" smtClean="0"/>
              <a:t>니다</a:t>
            </a:r>
            <a:r>
              <a:rPr lang="en-US" altLang="ko-KR" sz="900" dirty="0" smtClean="0"/>
              <a:t>.</a:t>
            </a:r>
            <a:endParaRPr lang="en-US" altLang="ko-KR" sz="900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/>
              <a:t>구성품의 상세 정보가 수록되어 있습니다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(</a:t>
            </a:r>
            <a:r>
              <a:rPr lang="ko-KR" altLang="en-US" sz="900" dirty="0" err="1"/>
              <a:t>구성품</a:t>
            </a:r>
            <a:r>
              <a:rPr lang="ko-KR" altLang="en-US" sz="900" dirty="0"/>
              <a:t> 상세 정보는 제품의 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구성 요소에 대한 설명입니다</a:t>
            </a:r>
            <a:r>
              <a:rPr lang="en-US" altLang="ko-KR" sz="900" dirty="0" smtClean="0"/>
              <a:t>)</a:t>
            </a:r>
            <a:endParaRPr lang="en-US" altLang="ko-KR" sz="900" dirty="0"/>
          </a:p>
          <a:p>
            <a:endParaRPr lang="ko-KR" altLang="en-US" sz="900" dirty="0"/>
          </a:p>
        </p:txBody>
      </p:sp>
      <p:sp>
        <p:nvSpPr>
          <p:cNvPr id="171" name="직사각형 170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1485035" y="3783806"/>
            <a:ext cx="3976500" cy="10683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98613" y="908301"/>
            <a:ext cx="6708373" cy="1419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99752" y="908301"/>
            <a:ext cx="6707234" cy="1419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2569633" y="1111545"/>
            <a:ext cx="1684820" cy="109578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398001" y="1006605"/>
            <a:ext cx="2408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홈페이지 </a:t>
            </a:r>
            <a:r>
              <a:rPr lang="ko-KR" altLang="en-US" dirty="0" err="1"/>
              <a:t>비주얼</a:t>
            </a:r>
            <a:r>
              <a:rPr lang="ko-KR" altLang="en-US" dirty="0"/>
              <a:t> 영상입니다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index page</a:t>
            </a:r>
            <a:r>
              <a:rPr lang="ko-KR" altLang="en-US" dirty="0"/>
              <a:t>의 </a:t>
            </a:r>
            <a:r>
              <a:rPr lang="ko-KR" altLang="en-US" dirty="0" err="1"/>
              <a:t>컨셉과</a:t>
            </a:r>
            <a:r>
              <a:rPr lang="ko-KR" altLang="en-US" dirty="0"/>
              <a:t> 동일합니다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166619" y="2522162"/>
            <a:ext cx="1684820" cy="1095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1158736" y="2522162"/>
            <a:ext cx="1684821" cy="1095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Administrator.Sc-201912031509\Desktop\hallhand\Portfolio\img\eve-online-gameplay-2019-video-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035" y="3783806"/>
            <a:ext cx="3976500" cy="10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2" name="실행 단추: 앞으로 또는 다음 171">
            <a:hlinkClick r:id="" action="ppaction://hlinkshowjump?jump=nextslide" highlightClick="1"/>
          </p:cNvPr>
          <p:cNvSpPr/>
          <p:nvPr/>
        </p:nvSpPr>
        <p:spPr>
          <a:xfrm>
            <a:off x="3296618" y="4210230"/>
            <a:ext cx="230850" cy="215503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1942862" y="4211388"/>
            <a:ext cx="2922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900" b="1" dirty="0" smtClean="0">
                <a:solidFill>
                  <a:schemeClr val="bg1"/>
                </a:solidFill>
              </a:rPr>
              <a:t>재생 </a:t>
            </a:r>
            <a:r>
              <a:rPr lang="ko-KR" altLang="en-US" sz="900" b="1" dirty="0">
                <a:solidFill>
                  <a:schemeClr val="bg1"/>
                </a:solidFill>
              </a:rPr>
              <a:t>및 재생 일시 정지 기능이 포함되어 있습니다</a:t>
            </a:r>
            <a:r>
              <a:rPr lang="en-US" altLang="ko-KR" sz="900" b="1" dirty="0">
                <a:solidFill>
                  <a:schemeClr val="bg1"/>
                </a:solidFill>
              </a:rPr>
              <a:t>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Administrator.Sc-201912031509\Desktop\hallhand\Portfolio\img\다운로드 (3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18" y="1179907"/>
            <a:ext cx="1611249" cy="90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2719346" y="1369447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제품 이름 및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이미지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0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251520" y="699542"/>
            <a:ext cx="4248472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Information Architecture</a:t>
            </a:r>
            <a:endParaRPr dirty="0"/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br>
              <a:rPr lang="en-US" sz="1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2.1 Main</a:t>
            </a:r>
            <a:br>
              <a:rPr lang="en-US" sz="8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2.2 Navigation</a:t>
            </a:r>
            <a:endParaRPr sz="10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>
                <a:solidFill>
                  <a:srgbClr val="3F3F3F"/>
                </a:solidFill>
              </a:rPr>
              <a:t>Our games</a:t>
            </a:r>
            <a:r>
              <a:rPr lang="en-US" sz="1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800" dirty="0">
                <a:solidFill>
                  <a:schemeClr val="dk1"/>
                </a:solidFill>
              </a:rPr>
              <a:t>our games main</a:t>
            </a:r>
            <a:r>
              <a:rPr lang="en-US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 product1</a:t>
            </a:r>
            <a:br>
              <a:rPr lang="en-US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4.3 product2</a:t>
            </a:r>
            <a:br>
              <a:rPr lang="en-US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1000" b="1" dirty="0">
                <a:solidFill>
                  <a:srgbClr val="3F3F3F"/>
                </a:solidFill>
              </a:rPr>
              <a:t>Our games</a:t>
            </a:r>
            <a:br>
              <a:rPr lang="en-US" altLang="ko-KR" sz="1000" b="1" dirty="0">
                <a:solidFill>
                  <a:srgbClr val="3F3F3F"/>
                </a:solidFill>
              </a:rPr>
            </a:br>
            <a:r>
              <a:rPr lang="en-US" altLang="ko-KR" sz="800" dirty="0">
                <a:solidFill>
                  <a:srgbClr val="3F3F3F"/>
                </a:solidFill>
              </a:rPr>
              <a:t>4.1 Product</a:t>
            </a:r>
            <a:br>
              <a:rPr lang="en-US" altLang="ko-KR" sz="800" dirty="0">
                <a:solidFill>
                  <a:srgbClr val="3F3F3F"/>
                </a:solidFill>
              </a:rPr>
            </a:br>
            <a:r>
              <a:rPr lang="en-US" altLang="ko-KR" sz="800" dirty="0">
                <a:solidFill>
                  <a:srgbClr val="3F3F3F"/>
                </a:solidFill>
              </a:rPr>
              <a:t>4.2 Product2</a:t>
            </a:r>
          </a:p>
          <a:p>
            <a:pPr marL="228600" lvl="0" indent="-228600">
              <a:lnSpc>
                <a:spcPct val="150000"/>
              </a:lnSpc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altLang="ko-KR" sz="1000" b="1" dirty="0">
                <a:solidFill>
                  <a:srgbClr val="3F3F3F"/>
                </a:solidFill>
              </a:rPr>
              <a:t>Download</a:t>
            </a:r>
            <a:br>
              <a:rPr lang="en-US" altLang="ko-KR" sz="1000" b="1" dirty="0">
                <a:solidFill>
                  <a:srgbClr val="3F3F3F"/>
                </a:solidFill>
              </a:rPr>
            </a:br>
            <a:r>
              <a:rPr lang="en-US" altLang="ko-KR" sz="800" dirty="0">
                <a:solidFill>
                  <a:srgbClr val="3F3F3F"/>
                </a:solidFill>
              </a:rPr>
              <a:t>5.1 Download</a:t>
            </a:r>
          </a:p>
          <a:p>
            <a:pPr marL="228600" lvl="0" indent="-228600">
              <a:lnSpc>
                <a:spcPct val="150000"/>
              </a:lnSpc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altLang="ko-KR" sz="1000" b="1" dirty="0">
                <a:solidFill>
                  <a:srgbClr val="3F3F3F"/>
                </a:solidFill>
              </a:rPr>
              <a:t>Support</a:t>
            </a:r>
            <a:br>
              <a:rPr lang="en-US" altLang="ko-KR" sz="1000" b="1" dirty="0">
                <a:solidFill>
                  <a:srgbClr val="3F3F3F"/>
                </a:solidFill>
              </a:rPr>
            </a:br>
            <a:r>
              <a:rPr lang="en-US" altLang="ko-KR" sz="800" dirty="0">
                <a:solidFill>
                  <a:srgbClr val="3F3F3F"/>
                </a:solidFill>
              </a:rPr>
              <a:t>6.1 </a:t>
            </a:r>
            <a:r>
              <a:rPr lang="ko-KR" altLang="en-US" sz="800" dirty="0">
                <a:solidFill>
                  <a:srgbClr val="3F3F3F"/>
                </a:solidFill>
              </a:rPr>
              <a:t>계정 및 서비스</a:t>
            </a:r>
            <a:r>
              <a:rPr lang="en-US" altLang="ko-KR" sz="800" dirty="0">
                <a:solidFill>
                  <a:srgbClr val="3F3F3F"/>
                </a:solidFill>
              </a:rPr>
              <a:t/>
            </a:r>
            <a:br>
              <a:rPr lang="en-US" altLang="ko-KR" sz="800" dirty="0">
                <a:solidFill>
                  <a:srgbClr val="3F3F3F"/>
                </a:solidFill>
              </a:rPr>
            </a:br>
            <a:r>
              <a:rPr lang="en-US" altLang="ko-KR" sz="800" dirty="0">
                <a:solidFill>
                  <a:srgbClr val="3F3F3F"/>
                </a:solidFill>
              </a:rPr>
              <a:t>6.2 </a:t>
            </a:r>
            <a:r>
              <a:rPr lang="ko-KR" altLang="en-US" sz="800" dirty="0">
                <a:solidFill>
                  <a:srgbClr val="3F3F3F"/>
                </a:solidFill>
              </a:rPr>
              <a:t>기술지원</a:t>
            </a:r>
            <a:endParaRPr lang="en-US" altLang="ko-KR" sz="800" dirty="0">
              <a:solidFill>
                <a:srgbClr val="3F3F3F"/>
              </a:solidFill>
            </a:endParaRPr>
          </a:p>
          <a:p>
            <a:pPr marL="228600" lvl="0" indent="-228600">
              <a:lnSpc>
                <a:spcPct val="150000"/>
              </a:lnSpc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altLang="ko-KR" sz="1000" b="1" dirty="0">
                <a:solidFill>
                  <a:srgbClr val="3F3F3F"/>
                </a:solidFill>
              </a:rPr>
              <a:t>About Us</a:t>
            </a:r>
            <a:br>
              <a:rPr lang="en-US" altLang="ko-KR" sz="1000" b="1" dirty="0">
                <a:solidFill>
                  <a:srgbClr val="3F3F3F"/>
                </a:solidFill>
              </a:rPr>
            </a:br>
            <a:r>
              <a:rPr lang="en-US" altLang="ko-KR" sz="800" dirty="0">
                <a:solidFill>
                  <a:srgbClr val="3F3F3F"/>
                </a:solidFill>
              </a:rPr>
              <a:t>7.1 about us</a:t>
            </a:r>
            <a:endParaRPr sz="1050" dirty="0">
              <a:solidFill>
                <a:srgbClr val="3F3F3F"/>
              </a:solidFill>
              <a:sym typeface="Arial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92000" y="333856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87148" y="858199"/>
            <a:ext cx="6708373" cy="4103736"/>
          </a:xfrm>
          <a:prstGeom prst="rect">
            <a:avLst/>
          </a:prstGeom>
          <a:solidFill>
            <a:srgbClr val="F2F2F2">
              <a:alpha val="69803"/>
            </a:srgb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`</a:t>
            </a:r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 (</a:t>
            </a:r>
            <a:r>
              <a:rPr lang="en-US" sz="900" dirty="0"/>
              <a:t>Download</a:t>
            </a: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62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165;p14"/>
          <p:cNvSpPr txBox="1"/>
          <p:nvPr/>
        </p:nvSpPr>
        <p:spPr>
          <a:xfrm>
            <a:off x="185622" y="463950"/>
            <a:ext cx="94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3708648" y="1188249"/>
            <a:ext cx="2359643" cy="3704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594544" y="3389745"/>
            <a:ext cx="5704656" cy="15721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1222" y="1099694"/>
            <a:ext cx="2399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Download games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please note the supported system requirements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46597" y="1220141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Download for Windows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4544" y="3389745"/>
            <a:ext cx="5704656" cy="3509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599143" y="308196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Mac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3700070" y="1789990"/>
            <a:ext cx="2359643" cy="3704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4099025" y="1820250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Download for Mac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82556" y="3420584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Minimum Requirement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821945" y="3420584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Recommended Requirement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0186" y="3759202"/>
            <a:ext cx="1082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Operating system</a:t>
            </a:r>
            <a:endParaRPr lang="ko-KR" alt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599273" y="4068118"/>
            <a:ext cx="1082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Processor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99273" y="4399018"/>
            <a:ext cx="1082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Video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03780" y="4698202"/>
            <a:ext cx="1082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Memory</a:t>
            </a:r>
            <a:endParaRPr lang="ko-KR" alt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2112807" y="3756087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Windows 7 SP1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4601806" y="3759202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Windows 7 SP1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2112806" y="4077754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Windows 7 SP1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4601805" y="4067251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Windows 7 SP1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2112805" y="4435095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Windows 7 SP1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2122043" y="4738338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Windows 7 SP1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4609687" y="4435095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Windows 7 SP1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604429" y="4754374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Windows 7 SP1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594544" y="3065862"/>
            <a:ext cx="872355" cy="30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4544" y="3070955"/>
            <a:ext cx="87235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windows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393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 (Support)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62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165;p14"/>
          <p:cNvSpPr txBox="1"/>
          <p:nvPr/>
        </p:nvSpPr>
        <p:spPr>
          <a:xfrm>
            <a:off x="185622" y="463950"/>
            <a:ext cx="764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1725274" y="1097569"/>
            <a:ext cx="539874" cy="3511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44240779-76E1-4B27-9B94-FC998804FCE6}"/>
              </a:ext>
            </a:extLst>
          </p:cNvPr>
          <p:cNvCxnSpPr/>
          <p:nvPr/>
        </p:nvCxnSpPr>
        <p:spPr>
          <a:xfrm>
            <a:off x="1725274" y="1103074"/>
            <a:ext cx="539874" cy="348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4618397" y="1097569"/>
            <a:ext cx="531410" cy="3456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44240779-76E1-4B27-9B94-FC998804FCE6}"/>
              </a:ext>
            </a:extLst>
          </p:cNvPr>
          <p:cNvCxnSpPr/>
          <p:nvPr/>
        </p:nvCxnSpPr>
        <p:spPr>
          <a:xfrm>
            <a:off x="4618397" y="1097569"/>
            <a:ext cx="531410" cy="345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1572" y="1466190"/>
            <a:ext cx="8579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계정 및 서비스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81266" y="146333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기술지원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93683" y="1684281"/>
            <a:ext cx="2680138" cy="1558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3544033" y="1684281"/>
            <a:ext cx="2680138" cy="1558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93683" y="3394840"/>
            <a:ext cx="5530488" cy="1558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581572" y="1736819"/>
            <a:ext cx="8579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계정 및 서비스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581266" y="17310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기술지원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1566" y="2010103"/>
            <a:ext cx="2364013" cy="204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3696776" y="2010103"/>
            <a:ext cx="2364013" cy="204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891566" y="2215054"/>
            <a:ext cx="2364013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3696775" y="2215055"/>
            <a:ext cx="2364013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4102" y="2861438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질문이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696776" y="2864064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동작이 되지 않습니다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904926" y="1989078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질문이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708026" y="1991704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동작이 되지 않습니다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74344" y="2304252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질의 응답입니다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731675" y="2302481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재부팅</a:t>
            </a:r>
            <a:r>
              <a:rPr lang="ko-KR" altLang="en-US" sz="1000" dirty="0"/>
              <a:t> 하십시오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24" name="직사각형 123"/>
          <p:cNvSpPr/>
          <p:nvPr/>
        </p:nvSpPr>
        <p:spPr>
          <a:xfrm>
            <a:off x="904926" y="3518337"/>
            <a:ext cx="5155862" cy="204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904926" y="3723288"/>
            <a:ext cx="5155862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918285" y="3497312"/>
            <a:ext cx="2514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질문이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51467" y="4361789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질문이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946197" y="4608010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질문이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974776" y="3883956"/>
            <a:ext cx="4953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질문이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5772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Administrator.Sc-201912031509\Desktop\hallhand\Portfolio\img\images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1" y="896000"/>
            <a:ext cx="6708373" cy="95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 (About Us)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62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165;p14"/>
          <p:cNvSpPr txBox="1"/>
          <p:nvPr/>
        </p:nvSpPr>
        <p:spPr>
          <a:xfrm>
            <a:off x="185622" y="463950"/>
            <a:ext cx="764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752" y="896000"/>
            <a:ext cx="6708373" cy="961696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About Us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9752" y="1857696"/>
            <a:ext cx="6708373" cy="961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99751" y="2819384"/>
            <a:ext cx="6708373" cy="961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097924" y="1857696"/>
            <a:ext cx="3710200" cy="96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097924" y="1857696"/>
            <a:ext cx="3710200" cy="961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751" y="2062298"/>
            <a:ext cx="299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Empowering Players with freedom, Choice &amp; Success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466192" y="3103180"/>
            <a:ext cx="42015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At AAA we see games as virtual realities. They are about creating experiences unattainable in any other form of media.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0201" y="2819392"/>
            <a:ext cx="10118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Back to </a:t>
            </a:r>
            <a:r>
              <a:rPr lang="en-US" altLang="ko-KR" sz="800" dirty="0" err="1"/>
              <a:t>mainpage</a:t>
            </a:r>
            <a:endParaRPr lang="ko-KR" altLang="en-US" sz="800" dirty="0"/>
          </a:p>
        </p:txBody>
      </p:sp>
      <p:pic>
        <p:nvPicPr>
          <p:cNvPr id="7170" name="Picture 2" descr="C:\Users\Administrator.Sc-201912031509\Desktop\hallhand\Portfolio\img\images (7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924" y="1848143"/>
            <a:ext cx="3710200" cy="97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985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46ED12F-13C8-4F15-9522-21B9409359E7}"/>
              </a:ext>
            </a:extLst>
          </p:cNvPr>
          <p:cNvSpPr txBox="1"/>
          <p:nvPr/>
        </p:nvSpPr>
        <p:spPr>
          <a:xfrm>
            <a:off x="1233496" y="1811866"/>
            <a:ext cx="4596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/>
              <a:t>모바일</a:t>
            </a:r>
            <a:r>
              <a:rPr lang="ko-KR" altLang="en-US" sz="3600" dirty="0" smtClean="0"/>
              <a:t> </a:t>
            </a:r>
            <a:r>
              <a:rPr lang="ko-KR" altLang="en-US" sz="3600" dirty="0" smtClean="0"/>
              <a:t>와이어 </a:t>
            </a:r>
            <a:r>
              <a:rPr lang="ko-KR" altLang="en-US" sz="3600" dirty="0"/>
              <a:t>프레임</a:t>
            </a:r>
          </a:p>
        </p:txBody>
      </p:sp>
    </p:spTree>
    <p:extLst>
      <p:ext uri="{BB962C8B-B14F-4D97-AF65-F5344CB8AC3E}">
        <p14:creationId xmlns:p14="http://schemas.microsoft.com/office/powerpoint/2010/main" val="3094224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 (Support)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2135548" y="319936"/>
            <a:ext cx="2978319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2135548" y="319936"/>
            <a:ext cx="2978319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162;p14"/>
          <p:cNvGrpSpPr/>
          <p:nvPr/>
        </p:nvGrpSpPr>
        <p:grpSpPr>
          <a:xfrm>
            <a:off x="2205689" y="380806"/>
            <a:ext cx="852801" cy="432049"/>
            <a:chOff x="179512" y="411510"/>
            <a:chExt cx="1296144" cy="432049"/>
          </a:xfrm>
        </p:grpSpPr>
        <p:sp>
          <p:nvSpPr>
            <p:cNvPr id="62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165;p14"/>
          <p:cNvSpPr txBox="1"/>
          <p:nvPr/>
        </p:nvSpPr>
        <p:spPr>
          <a:xfrm>
            <a:off x="2363872" y="463446"/>
            <a:ext cx="66308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59;p14"/>
          <p:cNvSpPr/>
          <p:nvPr/>
        </p:nvSpPr>
        <p:spPr>
          <a:xfrm>
            <a:off x="2135548" y="896000"/>
            <a:ext cx="2978319" cy="394401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706004" y="506117"/>
            <a:ext cx="2680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706004" y="584319"/>
            <a:ext cx="2680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709371" y="661513"/>
            <a:ext cx="2680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C:\Users\Administrator.Sc-201912031509\Desktop\hallhand\Portfolio\img\images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49" y="917207"/>
            <a:ext cx="2978318" cy="185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/>
          <p:cNvSpPr/>
          <p:nvPr/>
        </p:nvSpPr>
        <p:spPr>
          <a:xfrm>
            <a:off x="3384671" y="2556994"/>
            <a:ext cx="80775" cy="80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561090" y="2528455"/>
            <a:ext cx="143098" cy="1430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799833" y="2554357"/>
            <a:ext cx="80775" cy="80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35548" y="2913727"/>
            <a:ext cx="2978319" cy="423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135548" y="3409026"/>
            <a:ext cx="2978319" cy="423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138409" y="3909059"/>
            <a:ext cx="2978319" cy="423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141066" y="4408561"/>
            <a:ext cx="2978319" cy="423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36741" y="2987040"/>
            <a:ext cx="426400" cy="259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349222" y="3491402"/>
            <a:ext cx="426400" cy="259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356842" y="3991435"/>
            <a:ext cx="426400" cy="259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2363872" y="4490937"/>
            <a:ext cx="426400" cy="259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91137" y="3025541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Character</a:t>
            </a:r>
            <a:endParaRPr lang="ko-KR" altLang="en-US" sz="600" dirty="0"/>
          </a:p>
        </p:txBody>
      </p:sp>
      <p:sp>
        <p:nvSpPr>
          <p:cNvPr id="57" name="TextBox 56"/>
          <p:cNvSpPr txBox="1"/>
          <p:nvPr/>
        </p:nvSpPr>
        <p:spPr>
          <a:xfrm>
            <a:off x="2399230" y="3528609"/>
            <a:ext cx="3145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skill</a:t>
            </a:r>
            <a:endParaRPr lang="ko-KR" altLang="en-US" sz="600" dirty="0"/>
          </a:p>
        </p:txBody>
      </p:sp>
      <p:sp>
        <p:nvSpPr>
          <p:cNvPr id="58" name="TextBox 57"/>
          <p:cNvSpPr txBox="1"/>
          <p:nvPr/>
        </p:nvSpPr>
        <p:spPr>
          <a:xfrm>
            <a:off x="2315410" y="4028642"/>
            <a:ext cx="4876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err="1" smtClean="0"/>
              <a:t>Killboard</a:t>
            </a:r>
            <a:endParaRPr lang="ko-KR" altLang="en-US" sz="600" dirty="0"/>
          </a:p>
        </p:txBody>
      </p:sp>
      <p:sp>
        <p:nvSpPr>
          <p:cNvPr id="59" name="TextBox 58"/>
          <p:cNvSpPr txBox="1"/>
          <p:nvPr/>
        </p:nvSpPr>
        <p:spPr>
          <a:xfrm>
            <a:off x="2390081" y="4528144"/>
            <a:ext cx="3770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Asset</a:t>
            </a:r>
            <a:endParaRPr lang="ko-KR" altLang="en-US" sz="600" dirty="0"/>
          </a:p>
        </p:txBody>
      </p:sp>
      <p:sp>
        <p:nvSpPr>
          <p:cNvPr id="12" name="TextBox 11"/>
          <p:cNvSpPr txBox="1"/>
          <p:nvPr/>
        </p:nvSpPr>
        <p:spPr>
          <a:xfrm>
            <a:off x="3673708" y="2987040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Eric </a:t>
            </a:r>
            <a:r>
              <a:rPr lang="en-US" altLang="ko-KR" sz="1100" dirty="0" err="1" smtClean="0"/>
              <a:t>Albatorss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2948940" y="2987040"/>
            <a:ext cx="612150" cy="259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948940" y="2987040"/>
            <a:ext cx="612150" cy="259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2948940" y="2987040"/>
            <a:ext cx="612150" cy="259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949151" y="3491402"/>
            <a:ext cx="1760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5,000,000,000 </a:t>
            </a:r>
            <a:r>
              <a:rPr lang="en-US" altLang="ko-KR" sz="1100" dirty="0" err="1" smtClean="0"/>
              <a:t>sp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2953345" y="3991435"/>
            <a:ext cx="1760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 unread mail </a:t>
            </a:r>
            <a:r>
              <a:rPr lang="en-US" altLang="ko-KR" sz="1100" dirty="0" err="1" smtClean="0"/>
              <a:t>deliverd</a:t>
            </a:r>
            <a:endParaRPr lang="ko-KR" alt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973617" y="4486962"/>
            <a:ext cx="1760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80,000,000,000 </a:t>
            </a:r>
            <a:r>
              <a:rPr lang="en-US" altLang="ko-KR" sz="1100" dirty="0" err="1" smtClean="0"/>
              <a:t>isk</a:t>
            </a:r>
            <a:r>
              <a:rPr lang="en-US" altLang="ko-KR" sz="1100" dirty="0" smtClean="0"/>
              <a:t> (80bil)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12575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 (Support)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2135548" y="319936"/>
            <a:ext cx="2978319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2135548" y="319936"/>
            <a:ext cx="2978319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162;p14"/>
          <p:cNvGrpSpPr/>
          <p:nvPr/>
        </p:nvGrpSpPr>
        <p:grpSpPr>
          <a:xfrm>
            <a:off x="2205689" y="380806"/>
            <a:ext cx="852801" cy="432049"/>
            <a:chOff x="179512" y="411510"/>
            <a:chExt cx="1296144" cy="432049"/>
          </a:xfrm>
        </p:grpSpPr>
        <p:sp>
          <p:nvSpPr>
            <p:cNvPr id="62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165;p14"/>
          <p:cNvSpPr txBox="1"/>
          <p:nvPr/>
        </p:nvSpPr>
        <p:spPr>
          <a:xfrm>
            <a:off x="2363872" y="463446"/>
            <a:ext cx="66308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59;p14"/>
          <p:cNvSpPr/>
          <p:nvPr/>
        </p:nvSpPr>
        <p:spPr>
          <a:xfrm>
            <a:off x="2135548" y="896000"/>
            <a:ext cx="2978319" cy="394401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Picture 2" descr="C:\Users\Administrator.Sc-201912031509\Desktop\hallhand\Portfolio\img\images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49" y="917207"/>
            <a:ext cx="2978318" cy="185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/>
          <p:cNvSpPr/>
          <p:nvPr/>
        </p:nvSpPr>
        <p:spPr>
          <a:xfrm>
            <a:off x="3384671" y="2556994"/>
            <a:ext cx="80775" cy="80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561090" y="2528455"/>
            <a:ext cx="143098" cy="1430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799833" y="2554357"/>
            <a:ext cx="80775" cy="80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35548" y="2913727"/>
            <a:ext cx="2978319" cy="423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135548" y="3409026"/>
            <a:ext cx="2978319" cy="423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138409" y="3909059"/>
            <a:ext cx="2978319" cy="423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141066" y="4408561"/>
            <a:ext cx="2978319" cy="423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36741" y="2987040"/>
            <a:ext cx="426400" cy="259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349222" y="3491402"/>
            <a:ext cx="426400" cy="259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356842" y="3991435"/>
            <a:ext cx="426400" cy="259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2363872" y="4490937"/>
            <a:ext cx="426400" cy="259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91137" y="3025541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Character</a:t>
            </a:r>
            <a:endParaRPr lang="ko-KR" altLang="en-US" sz="600" dirty="0"/>
          </a:p>
        </p:txBody>
      </p:sp>
      <p:sp>
        <p:nvSpPr>
          <p:cNvPr id="57" name="TextBox 56"/>
          <p:cNvSpPr txBox="1"/>
          <p:nvPr/>
        </p:nvSpPr>
        <p:spPr>
          <a:xfrm>
            <a:off x="2399230" y="3528609"/>
            <a:ext cx="3145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skill</a:t>
            </a:r>
            <a:endParaRPr lang="ko-KR" altLang="en-US" sz="600" dirty="0"/>
          </a:p>
        </p:txBody>
      </p:sp>
      <p:sp>
        <p:nvSpPr>
          <p:cNvPr id="58" name="TextBox 57"/>
          <p:cNvSpPr txBox="1"/>
          <p:nvPr/>
        </p:nvSpPr>
        <p:spPr>
          <a:xfrm>
            <a:off x="2315410" y="4028642"/>
            <a:ext cx="4876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err="1" smtClean="0"/>
              <a:t>Killboard</a:t>
            </a:r>
            <a:endParaRPr lang="ko-KR" altLang="en-US" sz="600" dirty="0"/>
          </a:p>
        </p:txBody>
      </p:sp>
      <p:sp>
        <p:nvSpPr>
          <p:cNvPr id="59" name="TextBox 58"/>
          <p:cNvSpPr txBox="1"/>
          <p:nvPr/>
        </p:nvSpPr>
        <p:spPr>
          <a:xfrm>
            <a:off x="2390081" y="4528144"/>
            <a:ext cx="3770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Asset</a:t>
            </a:r>
            <a:endParaRPr lang="ko-KR" altLang="en-US" sz="600" dirty="0"/>
          </a:p>
        </p:txBody>
      </p:sp>
      <p:sp>
        <p:nvSpPr>
          <p:cNvPr id="12" name="TextBox 11"/>
          <p:cNvSpPr txBox="1"/>
          <p:nvPr/>
        </p:nvSpPr>
        <p:spPr>
          <a:xfrm>
            <a:off x="3673708" y="2987040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Eric </a:t>
            </a:r>
            <a:r>
              <a:rPr lang="en-US" altLang="ko-KR" sz="1100" dirty="0" err="1" smtClean="0"/>
              <a:t>Albatorss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2948940" y="2987040"/>
            <a:ext cx="612150" cy="259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948940" y="2987040"/>
            <a:ext cx="612150" cy="259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2948940" y="2987040"/>
            <a:ext cx="612150" cy="259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949151" y="3491402"/>
            <a:ext cx="1760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5,000,000,000 </a:t>
            </a:r>
            <a:r>
              <a:rPr lang="en-US" altLang="ko-KR" sz="1100" dirty="0" err="1" smtClean="0"/>
              <a:t>sp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2953345" y="3991435"/>
            <a:ext cx="1760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 unread mail </a:t>
            </a:r>
            <a:r>
              <a:rPr lang="en-US" altLang="ko-KR" sz="1100" dirty="0" err="1" smtClean="0"/>
              <a:t>deliverd</a:t>
            </a:r>
            <a:endParaRPr lang="ko-KR" alt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973617" y="4486962"/>
            <a:ext cx="1760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80,000,000,000 </a:t>
            </a:r>
            <a:r>
              <a:rPr lang="en-US" altLang="ko-KR" sz="1100" dirty="0" err="1" smtClean="0"/>
              <a:t>isk</a:t>
            </a:r>
            <a:r>
              <a:rPr lang="en-US" altLang="ko-KR" sz="1100" dirty="0" smtClean="0"/>
              <a:t> (80bil)</a:t>
            </a:r>
            <a:endParaRPr lang="ko-KR" altLang="en-US" sz="1100" dirty="0"/>
          </a:p>
        </p:txBody>
      </p:sp>
      <p:sp>
        <p:nvSpPr>
          <p:cNvPr id="2" name="직사각형 1"/>
          <p:cNvSpPr/>
          <p:nvPr/>
        </p:nvSpPr>
        <p:spPr>
          <a:xfrm>
            <a:off x="2158275" y="319936"/>
            <a:ext cx="2955592" cy="451245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New Eden Store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2767" y="2011758"/>
            <a:ext cx="65327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News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2906401" y="2011758"/>
            <a:ext cx="64565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Event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613" y="2011758"/>
            <a:ext cx="63030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Support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4212838" y="2011758"/>
            <a:ext cx="840069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About</a:t>
            </a:r>
            <a:r>
              <a:rPr lang="en-US" altLang="ko-KR" sz="1050" dirty="0" smtClean="0"/>
              <a:t> us</a:t>
            </a:r>
            <a:endParaRPr lang="ko-KR" altLang="en-US" sz="105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4766964" y="498497"/>
            <a:ext cx="271381" cy="155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4770331" y="498497"/>
            <a:ext cx="268014" cy="155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.Sc-201912031509\Desktop\hallhand\Portfolio\img\images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767" y="896000"/>
            <a:ext cx="2825578" cy="110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212767" y="2773411"/>
            <a:ext cx="282557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Begin your life as a </a:t>
            </a:r>
            <a:r>
              <a:rPr lang="en-US" altLang="ko-KR" sz="1100" dirty="0" err="1"/>
              <a:t>Capsuleer</a:t>
            </a:r>
            <a:r>
              <a:rPr lang="en-US" altLang="ko-KR" sz="1100" dirty="0"/>
              <a:t> in New Eden, </a:t>
            </a:r>
          </a:p>
          <a:p>
            <a:r>
              <a:rPr lang="en-US" altLang="ko-KR" sz="1100" dirty="0"/>
              <a:t>where your destiny amidst hundreds of thousands of others awaits you. Become one with your ship and embark on a story of industry, </a:t>
            </a:r>
          </a:p>
          <a:p>
            <a:r>
              <a:rPr lang="en-US" altLang="ko-KR" sz="1100" dirty="0"/>
              <a:t>exploration and conquest as you weave your legend into the fabric of New Eden.</a:t>
            </a:r>
          </a:p>
        </p:txBody>
      </p:sp>
    </p:spTree>
    <p:extLst>
      <p:ext uri="{BB962C8B-B14F-4D97-AF65-F5344CB8AC3E}">
        <p14:creationId xmlns:p14="http://schemas.microsoft.com/office/powerpoint/2010/main" val="4637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1403648" y="24098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Information Architecture(</a:t>
            </a:r>
            <a:r>
              <a:rPr lang="en-US" sz="9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정보구조</a:t>
            </a: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3"/>
          <p:cNvCxnSpPr>
            <a:endCxn id="140" idx="0"/>
          </p:cNvCxnSpPr>
          <p:nvPr/>
        </p:nvCxnSpPr>
        <p:spPr>
          <a:xfrm>
            <a:off x="5049749" y="1727450"/>
            <a:ext cx="0" cy="704113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4148280372"/>
              </p:ext>
            </p:extLst>
          </p:nvPr>
        </p:nvGraphicFramePr>
        <p:xfrm>
          <a:off x="3198378" y="730128"/>
          <a:ext cx="1357325" cy="213370"/>
        </p:xfrm>
        <a:graphic>
          <a:graphicData uri="http://schemas.openxmlformats.org/drawingml/2006/table">
            <a:tbl>
              <a:tblPr>
                <a:noFill/>
                <a:tableStyleId>{AE007462-26AF-4467-BEE6-A9D390D3ACC3}</a:tableStyleId>
              </a:tblPr>
              <a:tblGrid>
                <a:gridCol w="1357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0.메인 View</a:t>
                      </a:r>
                      <a:endParaRPr sz="8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6C0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oogle Shape;91;p13"/>
          <p:cNvGraphicFramePr/>
          <p:nvPr>
            <p:extLst>
              <p:ext uri="{D42A27DB-BD31-4B8C-83A1-F6EECF244321}">
                <p14:modId xmlns:p14="http://schemas.microsoft.com/office/powerpoint/2010/main" val="2397828385"/>
              </p:ext>
            </p:extLst>
          </p:nvPr>
        </p:nvGraphicFramePr>
        <p:xfrm>
          <a:off x="1143273" y="1515946"/>
          <a:ext cx="1000125" cy="213370"/>
        </p:xfrm>
        <a:graphic>
          <a:graphicData uri="http://schemas.openxmlformats.org/drawingml/2006/table">
            <a:tbl>
              <a:tblPr>
                <a:noFill/>
                <a:tableStyleId>{AE007462-26AF-4467-BEE6-A9D390D3ACC3}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</a:t>
                      </a:r>
                      <a:r>
                        <a:rPr lang="en-US" sz="8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News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oogle Shape;92;p13"/>
          <p:cNvGraphicFramePr/>
          <p:nvPr>
            <p:extLst>
              <p:ext uri="{D42A27DB-BD31-4B8C-83A1-F6EECF244321}">
                <p14:modId xmlns:p14="http://schemas.microsoft.com/office/powerpoint/2010/main" val="59789068"/>
              </p:ext>
            </p:extLst>
          </p:nvPr>
        </p:nvGraphicFramePr>
        <p:xfrm>
          <a:off x="2225048" y="1515946"/>
          <a:ext cx="1000125" cy="213370"/>
        </p:xfrm>
        <a:graphic>
          <a:graphicData uri="http://schemas.openxmlformats.org/drawingml/2006/table">
            <a:tbl>
              <a:tblPr>
                <a:noFill/>
                <a:tableStyleId>{AE007462-26AF-4467-BEE6-A9D390D3ACC3}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</a:t>
                      </a:r>
                      <a:r>
                        <a:rPr lang="en-US" sz="8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Our</a:t>
                      </a:r>
                      <a:r>
                        <a:rPr lang="en-US" sz="800" b="1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Games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p13"/>
          <p:cNvGraphicFramePr/>
          <p:nvPr>
            <p:extLst>
              <p:ext uri="{D42A27DB-BD31-4B8C-83A1-F6EECF244321}">
                <p14:modId xmlns:p14="http://schemas.microsoft.com/office/powerpoint/2010/main" val="2516107903"/>
              </p:ext>
            </p:extLst>
          </p:nvPr>
        </p:nvGraphicFramePr>
        <p:xfrm>
          <a:off x="1143273" y="2087450"/>
          <a:ext cx="1000125" cy="213370"/>
        </p:xfrm>
        <a:graphic>
          <a:graphicData uri="http://schemas.openxmlformats.org/drawingml/2006/table">
            <a:tbl>
              <a:tblPr>
                <a:noFill/>
                <a:tableStyleId>{AE007462-26AF-4467-BEE6-A9D390D3ACC3}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1_1</a:t>
                      </a:r>
                      <a:r>
                        <a:rPr 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0" u="none" strike="noStrike" cap="none" baseline="0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baseline="0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oogle Shape;95;p13"/>
          <p:cNvGraphicFramePr/>
          <p:nvPr>
            <p:extLst>
              <p:ext uri="{D42A27DB-BD31-4B8C-83A1-F6EECF244321}">
                <p14:modId xmlns:p14="http://schemas.microsoft.com/office/powerpoint/2010/main" val="1632731738"/>
              </p:ext>
            </p:extLst>
          </p:nvPr>
        </p:nvGraphicFramePr>
        <p:xfrm>
          <a:off x="3356104" y="1516900"/>
          <a:ext cx="1000125" cy="213370"/>
        </p:xfrm>
        <a:graphic>
          <a:graphicData uri="http://schemas.openxmlformats.org/drawingml/2006/table">
            <a:tbl>
              <a:tblPr>
                <a:noFill/>
                <a:tableStyleId>{AE007462-26AF-4467-BEE6-A9D390D3ACC3}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</a:t>
                      </a:r>
                      <a:r>
                        <a:rPr lang="en-US" sz="8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Download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oogle Shape;97;p13"/>
          <p:cNvGraphicFramePr/>
          <p:nvPr>
            <p:extLst>
              <p:ext uri="{D42A27DB-BD31-4B8C-83A1-F6EECF244321}">
                <p14:modId xmlns:p14="http://schemas.microsoft.com/office/powerpoint/2010/main" val="2044230258"/>
              </p:ext>
            </p:extLst>
          </p:nvPr>
        </p:nvGraphicFramePr>
        <p:xfrm>
          <a:off x="5816375" y="1516900"/>
          <a:ext cx="1000125" cy="213370"/>
        </p:xfrm>
        <a:graphic>
          <a:graphicData uri="http://schemas.openxmlformats.org/drawingml/2006/table">
            <a:tbl>
              <a:tblPr>
                <a:noFill/>
                <a:tableStyleId>{AE007462-26AF-4467-BEE6-A9D390D3ACC3}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</a:t>
                      </a:r>
                      <a:r>
                        <a:rPr lang="en-US" sz="8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About</a:t>
                      </a:r>
                      <a:r>
                        <a:rPr lang="en-US" sz="800" b="1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us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8" name="Google Shape;98;p13"/>
          <p:cNvCxnSpPr/>
          <p:nvPr/>
        </p:nvCxnSpPr>
        <p:spPr>
          <a:xfrm rot="5400000">
            <a:off x="3684287" y="1119619"/>
            <a:ext cx="360562" cy="1020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13"/>
          <p:cNvCxnSpPr/>
          <p:nvPr/>
        </p:nvCxnSpPr>
        <p:spPr>
          <a:xfrm flipH="1">
            <a:off x="1672627" y="1306394"/>
            <a:ext cx="4660926" cy="4762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13"/>
          <p:cNvCxnSpPr/>
          <p:nvPr/>
        </p:nvCxnSpPr>
        <p:spPr>
          <a:xfrm rot="5400000">
            <a:off x="1583156" y="1407995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3"/>
          <p:cNvCxnSpPr/>
          <p:nvPr/>
        </p:nvCxnSpPr>
        <p:spPr>
          <a:xfrm rot="5400000">
            <a:off x="2608546" y="1407995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3"/>
          <p:cNvCxnSpPr/>
          <p:nvPr/>
        </p:nvCxnSpPr>
        <p:spPr>
          <a:xfrm rot="5400000">
            <a:off x="3760171" y="1407995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3"/>
          <p:cNvCxnSpPr/>
          <p:nvPr/>
        </p:nvCxnSpPr>
        <p:spPr>
          <a:xfrm rot="5400000">
            <a:off x="4960076" y="1407995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13"/>
          <p:cNvCxnSpPr/>
          <p:nvPr/>
        </p:nvCxnSpPr>
        <p:spPr>
          <a:xfrm rot="5400000">
            <a:off x="1505504" y="1907450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13"/>
          <p:cNvCxnSpPr/>
          <p:nvPr/>
        </p:nvCxnSpPr>
        <p:spPr>
          <a:xfrm rot="5400000">
            <a:off x="2534909" y="1907450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13"/>
          <p:cNvCxnSpPr/>
          <p:nvPr/>
        </p:nvCxnSpPr>
        <p:spPr>
          <a:xfrm rot="5400000">
            <a:off x="3696583" y="1907450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13"/>
          <p:cNvCxnSpPr/>
          <p:nvPr/>
        </p:nvCxnSpPr>
        <p:spPr>
          <a:xfrm rot="5400000">
            <a:off x="6136441" y="1907450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2" name="Google Shape;112;p13"/>
          <p:cNvGraphicFramePr/>
          <p:nvPr>
            <p:extLst>
              <p:ext uri="{D42A27DB-BD31-4B8C-83A1-F6EECF244321}">
                <p14:modId xmlns:p14="http://schemas.microsoft.com/office/powerpoint/2010/main" val="3167425411"/>
              </p:ext>
            </p:extLst>
          </p:nvPr>
        </p:nvGraphicFramePr>
        <p:xfrm>
          <a:off x="2225048" y="2087450"/>
          <a:ext cx="1000125" cy="213370"/>
        </p:xfrm>
        <a:graphic>
          <a:graphicData uri="http://schemas.openxmlformats.org/drawingml/2006/table">
            <a:tbl>
              <a:tblPr>
                <a:noFill/>
                <a:tableStyleId>{AE007462-26AF-4467-BEE6-A9D390D3ACC3}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2_1</a:t>
                      </a:r>
                      <a:r>
                        <a:rPr 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Product</a:t>
                      </a:r>
                      <a:r>
                        <a:rPr lang="ko-KR" alt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oogle Shape;115;p13"/>
          <p:cNvGraphicFramePr/>
          <p:nvPr>
            <p:extLst>
              <p:ext uri="{D42A27DB-BD31-4B8C-83A1-F6EECF244321}">
                <p14:modId xmlns:p14="http://schemas.microsoft.com/office/powerpoint/2010/main" val="3935836629"/>
              </p:ext>
            </p:extLst>
          </p:nvPr>
        </p:nvGraphicFramePr>
        <p:xfrm>
          <a:off x="3356104" y="2087450"/>
          <a:ext cx="1000125" cy="213370"/>
        </p:xfrm>
        <a:graphic>
          <a:graphicData uri="http://schemas.openxmlformats.org/drawingml/2006/table">
            <a:tbl>
              <a:tblPr>
                <a:noFill/>
                <a:tableStyleId>{AE007462-26AF-4467-BEE6-A9D390D3ACC3}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3_1</a:t>
                      </a:r>
                      <a:r>
                        <a:rPr 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0" u="none" strike="noStrike" cap="none" baseline="0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Download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Google Shape;117;p13"/>
          <p:cNvGraphicFramePr/>
          <p:nvPr>
            <p:extLst>
              <p:ext uri="{D42A27DB-BD31-4B8C-83A1-F6EECF244321}">
                <p14:modId xmlns:p14="http://schemas.microsoft.com/office/powerpoint/2010/main" val="1402867634"/>
              </p:ext>
            </p:extLst>
          </p:nvPr>
        </p:nvGraphicFramePr>
        <p:xfrm>
          <a:off x="1143273" y="2374156"/>
          <a:ext cx="1000125" cy="213370"/>
        </p:xfrm>
        <a:graphic>
          <a:graphicData uri="http://schemas.openxmlformats.org/drawingml/2006/table">
            <a:tbl>
              <a:tblPr>
                <a:noFill/>
                <a:tableStyleId>{AE007462-26AF-4467-BEE6-A9D390D3ACC3}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1_2</a:t>
                      </a:r>
                      <a:r>
                        <a:rPr 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Google Shape;118;p13"/>
          <p:cNvGraphicFramePr/>
          <p:nvPr>
            <p:extLst>
              <p:ext uri="{D42A27DB-BD31-4B8C-83A1-F6EECF244321}">
                <p14:modId xmlns:p14="http://schemas.microsoft.com/office/powerpoint/2010/main" val="4038941991"/>
              </p:ext>
            </p:extLst>
          </p:nvPr>
        </p:nvGraphicFramePr>
        <p:xfrm>
          <a:off x="2229131" y="2374156"/>
          <a:ext cx="1000125" cy="213370"/>
        </p:xfrm>
        <a:graphic>
          <a:graphicData uri="http://schemas.openxmlformats.org/drawingml/2006/table">
            <a:tbl>
              <a:tblPr>
                <a:noFill/>
                <a:tableStyleId>{AE007462-26AF-4467-BEE6-A9D390D3ACC3}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2_2</a:t>
                      </a:r>
                      <a:r>
                        <a:rPr 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baseline="0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u="none" strike="noStrike" cap="none" baseline="0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 2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" name="Google Shape;121;p13"/>
          <p:cNvGraphicFramePr/>
          <p:nvPr>
            <p:extLst>
              <p:ext uri="{D42A27DB-BD31-4B8C-83A1-F6EECF244321}">
                <p14:modId xmlns:p14="http://schemas.microsoft.com/office/powerpoint/2010/main" val="2802231120"/>
              </p:ext>
            </p:extLst>
          </p:nvPr>
        </p:nvGraphicFramePr>
        <p:xfrm>
          <a:off x="5816375" y="2087450"/>
          <a:ext cx="1000125" cy="213370"/>
        </p:xfrm>
        <a:graphic>
          <a:graphicData uri="http://schemas.openxmlformats.org/drawingml/2006/table">
            <a:tbl>
              <a:tblPr>
                <a:noFill/>
                <a:tableStyleId>{AE007462-26AF-4467-BEE6-A9D390D3ACC3}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5_1</a:t>
                      </a:r>
                      <a:r>
                        <a:rPr 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0" u="none" strike="noStrike" cap="none" baseline="0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baseline="0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회사 소개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oogle Shape;137;p13"/>
          <p:cNvGraphicFramePr/>
          <p:nvPr>
            <p:extLst>
              <p:ext uri="{D42A27DB-BD31-4B8C-83A1-F6EECF244321}">
                <p14:modId xmlns:p14="http://schemas.microsoft.com/office/powerpoint/2010/main" val="2141792184"/>
              </p:ext>
            </p:extLst>
          </p:nvPr>
        </p:nvGraphicFramePr>
        <p:xfrm>
          <a:off x="4549683" y="1515946"/>
          <a:ext cx="1000125" cy="213370"/>
        </p:xfrm>
        <a:graphic>
          <a:graphicData uri="http://schemas.openxmlformats.org/drawingml/2006/table">
            <a:tbl>
              <a:tblPr>
                <a:noFill/>
                <a:tableStyleId>{AE007462-26AF-4467-BEE6-A9D390D3ACC3}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 </a:t>
                      </a:r>
                      <a:r>
                        <a:rPr lang="en-US" sz="8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Support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oogle Shape;140;p13"/>
          <p:cNvGraphicFramePr/>
          <p:nvPr>
            <p:extLst>
              <p:ext uri="{D42A27DB-BD31-4B8C-83A1-F6EECF244321}">
                <p14:modId xmlns:p14="http://schemas.microsoft.com/office/powerpoint/2010/main" val="653485946"/>
              </p:ext>
            </p:extLst>
          </p:nvPr>
        </p:nvGraphicFramePr>
        <p:xfrm>
          <a:off x="4482863" y="2431563"/>
          <a:ext cx="1133772" cy="213370"/>
        </p:xfrm>
        <a:graphic>
          <a:graphicData uri="http://schemas.openxmlformats.org/drawingml/2006/table">
            <a:tbl>
              <a:tblPr>
                <a:noFill/>
                <a:tableStyleId>{AE007462-26AF-4467-BEE6-A9D390D3ACC3}</a:tableStyleId>
              </a:tblPr>
              <a:tblGrid>
                <a:gridCol w="11337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4_2</a:t>
                      </a:r>
                      <a:r>
                        <a:rPr 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기술지원</a:t>
                      </a:r>
                      <a:r>
                        <a:rPr 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Google Shape;141;p13"/>
          <p:cNvCxnSpPr/>
          <p:nvPr/>
        </p:nvCxnSpPr>
        <p:spPr>
          <a:xfrm rot="5400000">
            <a:off x="6225602" y="1407995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46" name="Google Shape;140;p13"/>
          <p:cNvGraphicFramePr/>
          <p:nvPr>
            <p:extLst>
              <p:ext uri="{D42A27DB-BD31-4B8C-83A1-F6EECF244321}">
                <p14:modId xmlns:p14="http://schemas.microsoft.com/office/powerpoint/2010/main" val="3687768554"/>
              </p:ext>
            </p:extLst>
          </p:nvPr>
        </p:nvGraphicFramePr>
        <p:xfrm>
          <a:off x="4482863" y="2087450"/>
          <a:ext cx="1133772" cy="213370"/>
        </p:xfrm>
        <a:graphic>
          <a:graphicData uri="http://schemas.openxmlformats.org/drawingml/2006/table">
            <a:tbl>
              <a:tblPr>
                <a:noFill/>
                <a:tableStyleId>{AE007462-26AF-4467-BEE6-A9D390D3ACC3}</a:tableStyleId>
              </a:tblPr>
              <a:tblGrid>
                <a:gridCol w="11337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4_2</a:t>
                      </a:r>
                      <a:r>
                        <a:rPr 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계정 및 서비스</a:t>
                      </a:r>
                      <a:r>
                        <a:rPr lang="en-US" sz="800" b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107504" y="858198"/>
            <a:ext cx="6708373" cy="2029781"/>
          </a:xfrm>
          <a:prstGeom prst="rect">
            <a:avLst/>
          </a:prstGeom>
          <a:solidFill>
            <a:srgbClr val="F2F2F2">
              <a:alpha val="69803"/>
            </a:srgb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Index - 1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dirty="0"/>
              <a:t>1</a:t>
            </a: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grpSp>
        <p:nvGrpSpPr>
          <p:cNvPr id="162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163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5" name="Google Shape;165;p14"/>
          <p:cNvSpPr txBox="1"/>
          <p:nvPr/>
        </p:nvSpPr>
        <p:spPr>
          <a:xfrm>
            <a:off x="185622" y="463950"/>
            <a:ext cx="94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3150689" y="3233579"/>
            <a:ext cx="709387" cy="229725"/>
          </a:xfrm>
          <a:prstGeom prst="roundRect">
            <a:avLst>
              <a:gd name="adj" fmla="val 981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News</a:t>
            </a:r>
            <a:endParaRPr dirty="0"/>
          </a:p>
        </p:txBody>
      </p:sp>
      <p:sp>
        <p:nvSpPr>
          <p:cNvPr id="186" name="Google Shape;186;p14"/>
          <p:cNvSpPr/>
          <p:nvPr/>
        </p:nvSpPr>
        <p:spPr>
          <a:xfrm>
            <a:off x="299794" y="4380669"/>
            <a:ext cx="709387" cy="229725"/>
          </a:xfrm>
          <a:prstGeom prst="roundRect">
            <a:avLst>
              <a:gd name="adj" fmla="val 981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2414609" y="142833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2137388" y="322806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0E8A2D5-1F22-4A47-ABF9-77DA20610EC4}"/>
              </a:ext>
            </a:extLst>
          </p:cNvPr>
          <p:cNvSpPr/>
          <p:nvPr/>
        </p:nvSpPr>
        <p:spPr>
          <a:xfrm>
            <a:off x="1155699" y="3716744"/>
            <a:ext cx="1257385" cy="8177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2745793" y="3630876"/>
            <a:ext cx="1521436" cy="9895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AA702FBC-F01D-4396-B044-D75D1EF27BF4}"/>
              </a:ext>
            </a:extLst>
          </p:cNvPr>
          <p:cNvSpPr/>
          <p:nvPr/>
        </p:nvSpPr>
        <p:spPr>
          <a:xfrm>
            <a:off x="4583673" y="3716744"/>
            <a:ext cx="1257385" cy="8177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03F35CDC-3DB2-4A6C-BF01-FE55ECBE1763}"/>
              </a:ext>
            </a:extLst>
          </p:cNvPr>
          <p:cNvSpPr/>
          <p:nvPr/>
        </p:nvSpPr>
        <p:spPr>
          <a:xfrm>
            <a:off x="115255" y="3716744"/>
            <a:ext cx="773735" cy="8177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A2593863-066F-4710-8158-E2E7525F6739}"/>
              </a:ext>
            </a:extLst>
          </p:cNvPr>
          <p:cNvSpPr/>
          <p:nvPr/>
        </p:nvSpPr>
        <p:spPr>
          <a:xfrm>
            <a:off x="6124032" y="3716744"/>
            <a:ext cx="687967" cy="8177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E6D56DFA-1E27-44A9-83B1-20DCC1ED6E87}"/>
              </a:ext>
            </a:extLst>
          </p:cNvPr>
          <p:cNvCxnSpPr/>
          <p:nvPr/>
        </p:nvCxnSpPr>
        <p:spPr>
          <a:xfrm>
            <a:off x="115255" y="3716744"/>
            <a:ext cx="773735" cy="817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F02E5B65-20DA-4854-B8AF-B1AE73CFD474}"/>
              </a:ext>
            </a:extLst>
          </p:cNvPr>
          <p:cNvCxnSpPr/>
          <p:nvPr/>
        </p:nvCxnSpPr>
        <p:spPr>
          <a:xfrm>
            <a:off x="1155699" y="3716744"/>
            <a:ext cx="1257385" cy="817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44240779-76E1-4B27-9B94-FC998804FCE6}"/>
              </a:ext>
            </a:extLst>
          </p:cNvPr>
          <p:cNvCxnSpPr/>
          <p:nvPr/>
        </p:nvCxnSpPr>
        <p:spPr>
          <a:xfrm>
            <a:off x="2744768" y="3630876"/>
            <a:ext cx="1522461" cy="989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E8A1ECCB-A6BA-4886-A8E3-606E72BD275A}"/>
              </a:ext>
            </a:extLst>
          </p:cNvPr>
          <p:cNvCxnSpPr/>
          <p:nvPr/>
        </p:nvCxnSpPr>
        <p:spPr>
          <a:xfrm>
            <a:off x="4583673" y="3708603"/>
            <a:ext cx="1257385" cy="817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28B9F037-3021-414D-8885-0C40BCBFBC9E}"/>
              </a:ext>
            </a:extLst>
          </p:cNvPr>
          <p:cNvCxnSpPr>
            <a:cxnSpLocks/>
          </p:cNvCxnSpPr>
          <p:nvPr/>
        </p:nvCxnSpPr>
        <p:spPr>
          <a:xfrm>
            <a:off x="6121452" y="3708603"/>
            <a:ext cx="702176" cy="817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27241" y="895999"/>
            <a:ext cx="1266743" cy="199198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984751" y="895999"/>
            <a:ext cx="1266743" cy="199198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570516" y="895999"/>
            <a:ext cx="1266743" cy="199198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159168" y="895999"/>
            <a:ext cx="1266743" cy="19919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727241" y="895999"/>
            <a:ext cx="1266743" cy="1987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984750" y="900839"/>
            <a:ext cx="1266743" cy="1987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570515" y="900839"/>
            <a:ext cx="1266743" cy="1987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159168" y="900839"/>
            <a:ext cx="1266743" cy="1987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9752" y="891681"/>
            <a:ext cx="6700621" cy="42536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3222" y="900899"/>
            <a:ext cx="8085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700" dirty="0"/>
              <a:t>공지사항</a:t>
            </a:r>
            <a:endParaRPr lang="en-US" altLang="ko-KR" sz="700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7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700" dirty="0"/>
              <a:t>이벤트</a:t>
            </a:r>
            <a:endParaRPr lang="en-US" altLang="ko-KR" sz="700" dirty="0"/>
          </a:p>
        </p:txBody>
      </p:sp>
      <p:sp>
        <p:nvSpPr>
          <p:cNvPr id="69" name="TextBox 68"/>
          <p:cNvSpPr txBox="1"/>
          <p:nvPr/>
        </p:nvSpPr>
        <p:spPr>
          <a:xfrm>
            <a:off x="1982397" y="891681"/>
            <a:ext cx="8085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700" dirty="0"/>
              <a:t>Product 1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7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700" dirty="0"/>
              <a:t>Product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004866" y="885659"/>
            <a:ext cx="808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700" dirty="0"/>
              <a:t>Download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700" dirty="0"/>
          </a:p>
        </p:txBody>
      </p:sp>
      <p:sp>
        <p:nvSpPr>
          <p:cNvPr id="72" name="TextBox 71"/>
          <p:cNvSpPr txBox="1"/>
          <p:nvPr/>
        </p:nvSpPr>
        <p:spPr>
          <a:xfrm>
            <a:off x="3943350" y="901547"/>
            <a:ext cx="1041401" cy="41549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700" dirty="0"/>
              <a:t>계정</a:t>
            </a:r>
            <a:r>
              <a:rPr lang="en-US" altLang="ko-KR" sz="700" dirty="0"/>
              <a:t> </a:t>
            </a:r>
            <a:r>
              <a:rPr lang="ko-KR" altLang="en-US" sz="700" dirty="0"/>
              <a:t>및 서비스</a:t>
            </a:r>
            <a:endParaRPr lang="en-US" altLang="ko-KR" sz="700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7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700" dirty="0"/>
              <a:t>기술지원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159104" y="901548"/>
            <a:ext cx="8085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700" dirty="0"/>
              <a:t>회사소개</a:t>
            </a:r>
            <a:endParaRPr lang="en-US" altLang="ko-KR" sz="700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7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700" dirty="0"/>
              <a:t>운영정책</a:t>
            </a:r>
            <a:endParaRPr lang="en-US" altLang="ko-KR" sz="700" dirty="0"/>
          </a:p>
        </p:txBody>
      </p:sp>
      <p:sp>
        <p:nvSpPr>
          <p:cNvPr id="75" name="Google Shape;188;p14"/>
          <p:cNvSpPr/>
          <p:nvPr/>
        </p:nvSpPr>
        <p:spPr>
          <a:xfrm>
            <a:off x="727241" y="100063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88;p14"/>
          <p:cNvSpPr/>
          <p:nvPr/>
        </p:nvSpPr>
        <p:spPr>
          <a:xfrm>
            <a:off x="319515" y="252596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1588655" y="3463304"/>
            <a:ext cx="12038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4127559" y="3463304"/>
            <a:ext cx="12345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Google Shape;190;p14"/>
          <p:cNvSpPr/>
          <p:nvPr/>
        </p:nvSpPr>
        <p:spPr>
          <a:xfrm>
            <a:off x="3356885" y="378686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1005876" y="406270"/>
            <a:ext cx="0" cy="4378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Google Shape;189;p14"/>
          <p:cNvSpPr/>
          <p:nvPr/>
        </p:nvSpPr>
        <p:spPr>
          <a:xfrm>
            <a:off x="1032652" y="48163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189;p14"/>
          <p:cNvSpPr/>
          <p:nvPr/>
        </p:nvSpPr>
        <p:spPr>
          <a:xfrm>
            <a:off x="6999166" y="59705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188;p14"/>
          <p:cNvSpPr/>
          <p:nvPr/>
        </p:nvSpPr>
        <p:spPr>
          <a:xfrm>
            <a:off x="6999177" y="93916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188;p14"/>
          <p:cNvSpPr/>
          <p:nvPr/>
        </p:nvSpPr>
        <p:spPr>
          <a:xfrm>
            <a:off x="7007060" y="173003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188;p14"/>
          <p:cNvSpPr/>
          <p:nvPr/>
        </p:nvSpPr>
        <p:spPr>
          <a:xfrm>
            <a:off x="7007049" y="220170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57737" y="547105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홈페이지 </a:t>
            </a:r>
            <a:r>
              <a:rPr lang="ko-KR" altLang="en-US" sz="800" dirty="0" err="1"/>
              <a:t>접속시</a:t>
            </a:r>
            <a:r>
              <a:rPr lang="ko-KR" altLang="en-US" sz="800" dirty="0"/>
              <a:t> 헤더 영역 </a:t>
            </a:r>
            <a:r>
              <a:rPr lang="ko-KR" altLang="en-US" sz="800" dirty="0" err="1"/>
              <a:t>드롭다운</a:t>
            </a:r>
            <a:endParaRPr lang="en-US" altLang="ko-KR" sz="800" dirty="0"/>
          </a:p>
          <a:p>
            <a:r>
              <a:rPr lang="ko-KR" altLang="en-US" sz="800" dirty="0"/>
              <a:t>및 브라우저 </a:t>
            </a:r>
            <a:r>
              <a:rPr lang="ko-KR" altLang="en-US" sz="800" dirty="0" smtClean="0"/>
              <a:t>고정</a:t>
            </a:r>
            <a:endParaRPr lang="en-US" altLang="ko-KR" sz="8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7265620" y="878106"/>
            <a:ext cx="1633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 depth</a:t>
            </a:r>
            <a:r>
              <a:rPr lang="ko-KR" altLang="en-US" sz="800" dirty="0"/>
              <a:t>메뉴에 마우스 오버 시 </a:t>
            </a:r>
            <a:endParaRPr lang="en-US" altLang="ko-KR" sz="800" dirty="0"/>
          </a:p>
          <a:p>
            <a:r>
              <a:rPr lang="en-US" altLang="ko-KR" sz="800" dirty="0"/>
              <a:t>2depth </a:t>
            </a:r>
            <a:r>
              <a:rPr lang="ko-KR" altLang="en-US" sz="800" dirty="0"/>
              <a:t>메뉴 </a:t>
            </a:r>
            <a:r>
              <a:rPr lang="ko-KR" altLang="en-US" sz="800" dirty="0" err="1"/>
              <a:t>드롭</a:t>
            </a:r>
            <a:r>
              <a:rPr lang="ko-KR" altLang="en-US" sz="800" dirty="0"/>
              <a:t> 다운 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마우스 오버 된 </a:t>
            </a:r>
            <a:r>
              <a:rPr lang="en-US" altLang="ko-KR" sz="800" dirty="0"/>
              <a:t>2depth </a:t>
            </a:r>
            <a:r>
              <a:rPr lang="ko-KR" altLang="en-US" sz="800" dirty="0"/>
              <a:t>메뉴는 </a:t>
            </a:r>
            <a:endParaRPr lang="en-US" altLang="ko-KR" sz="800" dirty="0"/>
          </a:p>
          <a:p>
            <a:r>
              <a:rPr lang="ko-KR" altLang="en-US" sz="800" dirty="0"/>
              <a:t>해당 영역을 배경 처리하여 구분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265620" y="1662072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이미지 영역에 마우스 오버 시</a:t>
            </a:r>
            <a:endParaRPr lang="en-US" altLang="ko-KR" sz="800" dirty="0"/>
          </a:p>
          <a:p>
            <a:r>
              <a:rPr lang="ko-KR" altLang="en-US" sz="800" dirty="0"/>
              <a:t>이미지 스케일 확장 및 다른 이미지 </a:t>
            </a:r>
            <a:endParaRPr lang="en-US" altLang="ko-KR" sz="800" dirty="0"/>
          </a:p>
          <a:p>
            <a:r>
              <a:rPr lang="en-US" altLang="ko-KR" sz="800" dirty="0"/>
              <a:t>Color #333 </a:t>
            </a:r>
            <a:r>
              <a:rPr lang="ko-KR" altLang="en-US" sz="800" dirty="0"/>
              <a:t>으로 음영처리</a:t>
            </a:r>
            <a:endParaRPr lang="en-US" altLang="ko-KR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263205" y="2126152"/>
            <a:ext cx="1880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비주얼</a:t>
            </a:r>
            <a:r>
              <a:rPr lang="ko-KR" altLang="en-US" sz="800" dirty="0"/>
              <a:t> 영역에 삽입된 이미지는 </a:t>
            </a:r>
            <a:r>
              <a:rPr lang="en-US" altLang="ko-KR" sz="800" dirty="0"/>
              <a:t>video</a:t>
            </a:r>
          </a:p>
          <a:p>
            <a:r>
              <a:rPr lang="ko-KR" altLang="en-US" sz="800" dirty="0" err="1"/>
              <a:t>로</a:t>
            </a:r>
            <a:r>
              <a:rPr lang="ko-KR" altLang="en-US" sz="800" dirty="0"/>
              <a:t> 처리하여 반복 재생기능 부여</a:t>
            </a:r>
            <a:endParaRPr lang="en-US" altLang="ko-KR" sz="800" dirty="0"/>
          </a:p>
          <a:p>
            <a:r>
              <a:rPr lang="ko-KR" altLang="en-US" sz="800" dirty="0"/>
              <a:t>및 투명도 부여</a:t>
            </a:r>
            <a:endParaRPr lang="en-US" altLang="ko-KR" sz="800" dirty="0"/>
          </a:p>
        </p:txBody>
      </p:sp>
      <p:sp>
        <p:nvSpPr>
          <p:cNvPr id="88" name="Google Shape;188;p14"/>
          <p:cNvSpPr/>
          <p:nvPr/>
        </p:nvSpPr>
        <p:spPr>
          <a:xfrm>
            <a:off x="7014943" y="269864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84068" y="2633974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News </a:t>
            </a:r>
            <a:r>
              <a:rPr lang="ko-KR" altLang="en-US" sz="800" dirty="0"/>
              <a:t>영역의 슬라이드는 마우스로</a:t>
            </a:r>
            <a:endParaRPr lang="en-US" altLang="ko-KR" sz="800" dirty="0"/>
          </a:p>
          <a:p>
            <a:r>
              <a:rPr lang="ko-KR" altLang="en-US" sz="800" dirty="0"/>
              <a:t>해당 이미지 클릭 시 클릭한 슬라이드</a:t>
            </a:r>
            <a:endParaRPr lang="en-US" altLang="ko-KR" sz="800" dirty="0"/>
          </a:p>
          <a:p>
            <a:r>
              <a:rPr lang="ko-KR" altLang="en-US" sz="800" dirty="0" err="1"/>
              <a:t>로</a:t>
            </a:r>
            <a:r>
              <a:rPr lang="ko-KR" altLang="en-US" sz="800" dirty="0"/>
              <a:t> 이동</a:t>
            </a:r>
            <a:r>
              <a:rPr lang="en-US" altLang="ko-KR" sz="800" dirty="0"/>
              <a:t>.</a:t>
            </a:r>
          </a:p>
        </p:txBody>
      </p:sp>
      <p:sp>
        <p:nvSpPr>
          <p:cNvPr id="90" name="Google Shape;188;p14"/>
          <p:cNvSpPr/>
          <p:nvPr/>
        </p:nvSpPr>
        <p:spPr>
          <a:xfrm>
            <a:off x="7021146" y="317446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284068" y="3111802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선택된 영역의 슬라이드는 스케일을</a:t>
            </a:r>
            <a:endParaRPr lang="en-US" altLang="ko-KR" sz="800" dirty="0"/>
          </a:p>
          <a:p>
            <a:r>
              <a:rPr lang="ko-KR" altLang="en-US" sz="800" dirty="0"/>
              <a:t>확대하고 선택되지 않은 영역의 슬라</a:t>
            </a:r>
            <a:endParaRPr lang="en-US" altLang="ko-KR" sz="800" dirty="0"/>
          </a:p>
          <a:p>
            <a:r>
              <a:rPr lang="ko-KR" altLang="en-US" sz="800" dirty="0" err="1"/>
              <a:t>이드는</a:t>
            </a:r>
            <a:r>
              <a:rPr lang="ko-KR" altLang="en-US" sz="800" dirty="0"/>
              <a:t> </a:t>
            </a:r>
            <a:r>
              <a:rPr lang="ko-KR" altLang="en-US" sz="800" dirty="0" err="1"/>
              <a:t>음영처리하여</a:t>
            </a:r>
            <a:r>
              <a:rPr lang="ko-KR" altLang="en-US" sz="800" dirty="0"/>
              <a:t> 구분 활성화</a:t>
            </a:r>
            <a:r>
              <a:rPr lang="en-US" altLang="ko-KR" sz="800" dirty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53412" y="1765366"/>
            <a:ext cx="8942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캐릭터 이미지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2217702" y="2286139"/>
            <a:ext cx="1165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간략한 이미지 </a:t>
            </a:r>
            <a:r>
              <a:rPr lang="ko-KR" altLang="en-US" sz="800" dirty="0" err="1"/>
              <a:t>소개글</a:t>
            </a:r>
            <a:endParaRPr lang="ko-KR" altLang="en-US" sz="800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3180338" y="1332184"/>
            <a:ext cx="245573" cy="1958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2137388" y="2633974"/>
            <a:ext cx="275696" cy="2540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2174148" y="1308534"/>
            <a:ext cx="222202" cy="2195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endCxn id="150" idx="2"/>
          </p:cNvCxnSpPr>
          <p:nvPr/>
        </p:nvCxnSpPr>
        <p:spPr>
          <a:xfrm>
            <a:off x="3133920" y="2611346"/>
            <a:ext cx="327771" cy="276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69259" y="2310518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이미지 소개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3621035" y="2300868"/>
            <a:ext cx="1165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간략한 이미지 </a:t>
            </a:r>
            <a:r>
              <a:rPr lang="ko-KR" altLang="en-US" sz="800" dirty="0" err="1"/>
              <a:t>소개글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5035269" y="2300868"/>
            <a:ext cx="1165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간략한 이미지 </a:t>
            </a:r>
            <a:r>
              <a:rPr lang="ko-KR" altLang="en-US" sz="800" dirty="0" err="1"/>
              <a:t>소개글</a:t>
            </a:r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1187708" y="4057503"/>
            <a:ext cx="1165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공지사항 또는 이벤트</a:t>
            </a:r>
            <a:endParaRPr lang="ko-KR" altLang="en-US" sz="800"/>
          </a:p>
        </p:txBody>
      </p:sp>
      <p:sp>
        <p:nvSpPr>
          <p:cNvPr id="95" name="TextBox 94"/>
          <p:cNvSpPr txBox="1"/>
          <p:nvPr/>
        </p:nvSpPr>
        <p:spPr>
          <a:xfrm>
            <a:off x="2882045" y="4050130"/>
            <a:ext cx="1165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공지사항 또는 이벤트</a:t>
            </a:r>
            <a:endParaRPr lang="ko-KR" altLang="en-US" sz="800"/>
          </a:p>
        </p:txBody>
      </p:sp>
      <p:sp>
        <p:nvSpPr>
          <p:cNvPr id="96" name="TextBox 95"/>
          <p:cNvSpPr txBox="1"/>
          <p:nvPr/>
        </p:nvSpPr>
        <p:spPr>
          <a:xfrm>
            <a:off x="4629513" y="4050130"/>
            <a:ext cx="1165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공지사항 또는 이벤트</a:t>
            </a:r>
            <a:endParaRPr lang="ko-KR" altLang="en-US" sz="800"/>
          </a:p>
        </p:txBody>
      </p:sp>
      <p:sp>
        <p:nvSpPr>
          <p:cNvPr id="97" name="TextBox 96"/>
          <p:cNvSpPr txBox="1"/>
          <p:nvPr/>
        </p:nvSpPr>
        <p:spPr>
          <a:xfrm>
            <a:off x="6124032" y="3917118"/>
            <a:ext cx="67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공지사항 또는 이벤트</a:t>
            </a:r>
            <a:endParaRPr lang="ko-KR" altLang="en-US" sz="800"/>
          </a:p>
        </p:txBody>
      </p:sp>
      <p:sp>
        <p:nvSpPr>
          <p:cNvPr id="98" name="TextBox 97"/>
          <p:cNvSpPr txBox="1"/>
          <p:nvPr/>
        </p:nvSpPr>
        <p:spPr>
          <a:xfrm>
            <a:off x="179512" y="3881129"/>
            <a:ext cx="67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공지사항 또는 이벤트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8740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Index - 2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dirty="0"/>
              <a:t>1</a:t>
            </a: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.2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4"/>
          <p:cNvSpPr/>
          <p:nvPr/>
        </p:nvSpPr>
        <p:spPr>
          <a:xfrm>
            <a:off x="309152" y="4138731"/>
            <a:ext cx="709387" cy="229725"/>
          </a:xfrm>
          <a:prstGeom prst="roundRect">
            <a:avLst>
              <a:gd name="adj" fmla="val 981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</a:rPr>
              <a:t>공지사항</a:t>
            </a:r>
            <a:endParaRPr sz="9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0E8A2D5-1F22-4A47-ABF9-77DA20610EC4}"/>
              </a:ext>
            </a:extLst>
          </p:cNvPr>
          <p:cNvSpPr/>
          <p:nvPr/>
        </p:nvSpPr>
        <p:spPr>
          <a:xfrm>
            <a:off x="1018539" y="2733764"/>
            <a:ext cx="1257385" cy="8177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1221793" y="1139136"/>
            <a:ext cx="1521436" cy="9895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AA702FBC-F01D-4396-B044-D75D1EF27BF4}"/>
              </a:ext>
            </a:extLst>
          </p:cNvPr>
          <p:cNvSpPr/>
          <p:nvPr/>
        </p:nvSpPr>
        <p:spPr>
          <a:xfrm>
            <a:off x="2630595" y="2598420"/>
            <a:ext cx="1673580" cy="10884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F02E5B65-20DA-4854-B8AF-B1AE73CFD474}"/>
              </a:ext>
            </a:extLst>
          </p:cNvPr>
          <p:cNvCxnSpPr/>
          <p:nvPr/>
        </p:nvCxnSpPr>
        <p:spPr>
          <a:xfrm>
            <a:off x="1018539" y="2733764"/>
            <a:ext cx="1257385" cy="817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44240779-76E1-4B27-9B94-FC998804FCE6}"/>
              </a:ext>
            </a:extLst>
          </p:cNvPr>
          <p:cNvCxnSpPr/>
          <p:nvPr/>
        </p:nvCxnSpPr>
        <p:spPr>
          <a:xfrm>
            <a:off x="1220768" y="1139136"/>
            <a:ext cx="1522461" cy="989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E8A1ECCB-A6BA-4886-A8E3-606E72BD275A}"/>
              </a:ext>
            </a:extLst>
          </p:cNvPr>
          <p:cNvCxnSpPr/>
          <p:nvPr/>
        </p:nvCxnSpPr>
        <p:spPr>
          <a:xfrm>
            <a:off x="2630595" y="2590279"/>
            <a:ext cx="1673580" cy="1088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28B9F037-3021-414D-8885-0C40BCBFBC9E}"/>
              </a:ext>
            </a:extLst>
          </p:cNvPr>
          <p:cNvCxnSpPr>
            <a:cxnSpLocks/>
          </p:cNvCxnSpPr>
          <p:nvPr/>
        </p:nvCxnSpPr>
        <p:spPr>
          <a:xfrm>
            <a:off x="107504" y="2369911"/>
            <a:ext cx="67044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AA702FBC-F01D-4396-B044-D75D1EF27BF4}"/>
              </a:ext>
            </a:extLst>
          </p:cNvPr>
          <p:cNvSpPr/>
          <p:nvPr/>
        </p:nvSpPr>
        <p:spPr>
          <a:xfrm>
            <a:off x="4603224" y="2733764"/>
            <a:ext cx="1257385" cy="8177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E8A1ECCB-A6BA-4886-A8E3-606E72BD275A}"/>
              </a:ext>
            </a:extLst>
          </p:cNvPr>
          <p:cNvCxnSpPr/>
          <p:nvPr/>
        </p:nvCxnSpPr>
        <p:spPr>
          <a:xfrm>
            <a:off x="4610759" y="2733243"/>
            <a:ext cx="1257385" cy="817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87040" y="1257300"/>
            <a:ext cx="3320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000" dirty="0"/>
              <a:t>주요 이벤트 상품 및 특가 상품에 대한 정보입니다</a:t>
            </a:r>
            <a:r>
              <a:rPr lang="en-US" altLang="ko-KR" sz="10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000" dirty="0"/>
              <a:t>구성품의 간단한 정보가 수록되어 있습니다</a:t>
            </a:r>
            <a:r>
              <a:rPr lang="en-US" altLang="ko-KR" sz="10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ko-KR" altLang="en-US" sz="1000" dirty="0"/>
          </a:p>
        </p:txBody>
      </p:sp>
      <p:sp>
        <p:nvSpPr>
          <p:cNvPr id="64" name="Google Shape;186;p14"/>
          <p:cNvSpPr/>
          <p:nvPr/>
        </p:nvSpPr>
        <p:spPr>
          <a:xfrm>
            <a:off x="1728105" y="4136560"/>
            <a:ext cx="1129395" cy="229725"/>
          </a:xfrm>
          <a:prstGeom prst="roundRect">
            <a:avLst>
              <a:gd name="adj" fmla="val 981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개인정보취급방침</a:t>
            </a:r>
            <a:endParaRPr sz="9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186;p14"/>
          <p:cNvSpPr/>
          <p:nvPr/>
        </p:nvSpPr>
        <p:spPr>
          <a:xfrm>
            <a:off x="1018539" y="4133067"/>
            <a:ext cx="709387" cy="229725"/>
          </a:xfrm>
          <a:prstGeom prst="roundRect">
            <a:avLst>
              <a:gd name="adj" fmla="val 981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이용약관</a:t>
            </a:r>
            <a:endParaRPr sz="9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162;p14"/>
          <p:cNvGrpSpPr/>
          <p:nvPr/>
        </p:nvGrpSpPr>
        <p:grpSpPr>
          <a:xfrm>
            <a:off x="185622" y="4438163"/>
            <a:ext cx="712054" cy="432049"/>
            <a:chOff x="179512" y="411510"/>
            <a:chExt cx="1296144" cy="432049"/>
          </a:xfrm>
        </p:grpSpPr>
        <p:sp>
          <p:nvSpPr>
            <p:cNvPr id="69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1" name="Google Shape;165;p14"/>
          <p:cNvSpPr txBox="1"/>
          <p:nvPr/>
        </p:nvSpPr>
        <p:spPr>
          <a:xfrm>
            <a:off x="188807" y="4500287"/>
            <a:ext cx="94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3232" y="4488180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Footer </a:t>
            </a:r>
            <a:r>
              <a:rPr lang="ko-KR" altLang="en-US" dirty="0"/>
              <a:t>영역</a:t>
            </a:r>
          </a:p>
        </p:txBody>
      </p:sp>
      <p:sp>
        <p:nvSpPr>
          <p:cNvPr id="73" name="타원 72"/>
          <p:cNvSpPr/>
          <p:nvPr/>
        </p:nvSpPr>
        <p:spPr>
          <a:xfrm>
            <a:off x="554210" y="2923849"/>
            <a:ext cx="318877" cy="3188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1/2 액자 73"/>
          <p:cNvSpPr/>
          <p:nvPr/>
        </p:nvSpPr>
        <p:spPr>
          <a:xfrm rot="18900000">
            <a:off x="674712" y="3008261"/>
            <a:ext cx="150047" cy="150047"/>
          </a:xfrm>
          <a:prstGeom prst="halfFrame">
            <a:avLst>
              <a:gd name="adj1" fmla="val 15989"/>
              <a:gd name="adj2" fmla="val 1598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 rot="10800000">
            <a:off x="5953409" y="2923849"/>
            <a:ext cx="318877" cy="3188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1/2 액자 75"/>
          <p:cNvSpPr/>
          <p:nvPr/>
        </p:nvSpPr>
        <p:spPr>
          <a:xfrm rot="8100000">
            <a:off x="6073911" y="3008261"/>
            <a:ext cx="150047" cy="150047"/>
          </a:xfrm>
          <a:prstGeom prst="halfFrame">
            <a:avLst>
              <a:gd name="adj1" fmla="val 15989"/>
              <a:gd name="adj2" fmla="val 1598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8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79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1" name="Google Shape;165;p14"/>
          <p:cNvSpPr txBox="1"/>
          <p:nvPr/>
        </p:nvSpPr>
        <p:spPr>
          <a:xfrm>
            <a:off x="185622" y="463950"/>
            <a:ext cx="94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83" name="Google Shape;189;p14"/>
          <p:cNvSpPr/>
          <p:nvPr/>
        </p:nvSpPr>
        <p:spPr>
          <a:xfrm>
            <a:off x="2691854" y="139521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189;p14"/>
          <p:cNvSpPr/>
          <p:nvPr/>
        </p:nvSpPr>
        <p:spPr>
          <a:xfrm>
            <a:off x="3359373" y="270134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541959" y="3703783"/>
            <a:ext cx="136999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5028236" y="3686894"/>
            <a:ext cx="140854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967603" y="1261933"/>
            <a:ext cx="0" cy="8260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Google Shape;182;p14"/>
          <p:cNvSpPr/>
          <p:nvPr/>
        </p:nvSpPr>
        <p:spPr>
          <a:xfrm>
            <a:off x="3075747" y="2475416"/>
            <a:ext cx="812764" cy="229725"/>
          </a:xfrm>
          <a:prstGeom prst="roundRect">
            <a:avLst>
              <a:gd name="adj" fmla="val 981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</a:t>
            </a:r>
            <a:endParaRPr dirty="0"/>
          </a:p>
        </p:txBody>
      </p:sp>
      <p:sp>
        <p:nvSpPr>
          <p:cNvPr id="87" name="Google Shape;189;p14"/>
          <p:cNvSpPr/>
          <p:nvPr/>
        </p:nvSpPr>
        <p:spPr>
          <a:xfrm>
            <a:off x="201140" y="403756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189;p14"/>
          <p:cNvSpPr/>
          <p:nvPr/>
        </p:nvSpPr>
        <p:spPr>
          <a:xfrm>
            <a:off x="4502747" y="344301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189;p14"/>
          <p:cNvSpPr/>
          <p:nvPr/>
        </p:nvSpPr>
        <p:spPr>
          <a:xfrm>
            <a:off x="195598" y="248123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005876" y="406270"/>
            <a:ext cx="0" cy="4378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Google Shape;189;p14"/>
          <p:cNvSpPr/>
          <p:nvPr/>
        </p:nvSpPr>
        <p:spPr>
          <a:xfrm>
            <a:off x="1032652" y="48163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189;p14"/>
          <p:cNvSpPr/>
          <p:nvPr/>
        </p:nvSpPr>
        <p:spPr>
          <a:xfrm>
            <a:off x="6999166" y="59705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188;p14"/>
          <p:cNvSpPr/>
          <p:nvPr/>
        </p:nvSpPr>
        <p:spPr>
          <a:xfrm>
            <a:off x="6999177" y="93916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188;p14"/>
          <p:cNvSpPr/>
          <p:nvPr/>
        </p:nvSpPr>
        <p:spPr>
          <a:xfrm>
            <a:off x="7007060" y="133588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188;p14"/>
          <p:cNvSpPr/>
          <p:nvPr/>
        </p:nvSpPr>
        <p:spPr>
          <a:xfrm>
            <a:off x="7007049" y="180755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257737" y="547105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홈페이지 </a:t>
            </a:r>
            <a:r>
              <a:rPr lang="ko-KR" altLang="en-US" sz="800" dirty="0" err="1"/>
              <a:t>접속시</a:t>
            </a:r>
            <a:r>
              <a:rPr lang="ko-KR" altLang="en-US" sz="800" dirty="0"/>
              <a:t> 헤더 영역 </a:t>
            </a:r>
            <a:r>
              <a:rPr lang="ko-KR" altLang="en-US" sz="800" dirty="0" err="1"/>
              <a:t>드롭다운</a:t>
            </a:r>
            <a:endParaRPr lang="en-US" altLang="ko-KR" sz="800" dirty="0"/>
          </a:p>
          <a:p>
            <a:r>
              <a:rPr lang="ko-KR" altLang="en-US" sz="800" dirty="0"/>
              <a:t>및 브라우저 고정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265620" y="878106"/>
            <a:ext cx="1576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홈페이지 </a:t>
            </a:r>
            <a:r>
              <a:rPr lang="ko-KR" altLang="en-US" sz="800" dirty="0" err="1"/>
              <a:t>입장시</a:t>
            </a:r>
            <a:r>
              <a:rPr lang="ko-KR" altLang="en-US" sz="800" dirty="0"/>
              <a:t> 상단에서부터</a:t>
            </a:r>
            <a:endParaRPr lang="en-US" altLang="ko-KR" sz="800" dirty="0"/>
          </a:p>
          <a:p>
            <a:r>
              <a:rPr lang="ko-KR" altLang="en-US" sz="800" dirty="0"/>
              <a:t>아래로 </a:t>
            </a:r>
            <a:r>
              <a:rPr lang="ko-KR" altLang="en-US" sz="800" dirty="0" err="1"/>
              <a:t>드롭다운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7265620" y="1267922"/>
            <a:ext cx="1896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투명도 부여된 배경 삽입 및 재생 기능</a:t>
            </a:r>
            <a:endParaRPr lang="en-US" altLang="ko-KR" sz="800" dirty="0"/>
          </a:p>
          <a:p>
            <a:r>
              <a:rPr lang="ko-KR" altLang="en-US" sz="800" dirty="0"/>
              <a:t>부여</a:t>
            </a:r>
            <a:r>
              <a:rPr lang="en-US" altLang="ko-KR" sz="800" dirty="0"/>
              <a:t>(video</a:t>
            </a:r>
            <a:r>
              <a:rPr lang="ko-KR" altLang="en-US" sz="800" dirty="0"/>
              <a:t>로 처리</a:t>
            </a:r>
            <a:r>
              <a:rPr lang="en-US" altLang="ko-KR" sz="800" dirty="0"/>
              <a:t>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263205" y="1747768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선택된 슬라이드 영역은 스케일을 확대</a:t>
            </a:r>
            <a:endParaRPr lang="en-US" altLang="ko-KR" sz="800" dirty="0"/>
          </a:p>
          <a:p>
            <a:r>
              <a:rPr lang="ko-KR" altLang="en-US" sz="800" dirty="0"/>
              <a:t>선택되지 않은 영역의 슬라이드는 음영</a:t>
            </a:r>
            <a:endParaRPr lang="en-US" altLang="ko-KR" sz="800" dirty="0"/>
          </a:p>
          <a:p>
            <a:r>
              <a:rPr lang="ko-KR" altLang="en-US" sz="800" dirty="0"/>
              <a:t>처리하여 구분</a:t>
            </a:r>
            <a:r>
              <a:rPr lang="en-US" altLang="ko-KR" sz="800" dirty="0"/>
              <a:t>.</a:t>
            </a:r>
          </a:p>
        </p:txBody>
      </p:sp>
      <p:sp>
        <p:nvSpPr>
          <p:cNvPr id="100" name="Google Shape;188;p14"/>
          <p:cNvSpPr/>
          <p:nvPr/>
        </p:nvSpPr>
        <p:spPr>
          <a:xfrm>
            <a:off x="7014943" y="230449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284068" y="2239824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News </a:t>
            </a:r>
            <a:r>
              <a:rPr lang="ko-KR" altLang="en-US" sz="800" dirty="0"/>
              <a:t>영역의 슬라이드는 마우스로</a:t>
            </a:r>
            <a:endParaRPr lang="en-US" altLang="ko-KR" sz="800" dirty="0"/>
          </a:p>
          <a:p>
            <a:r>
              <a:rPr lang="ko-KR" altLang="en-US" sz="800" dirty="0"/>
              <a:t>해당 이미지 클릭 시 클릭한 슬라이드</a:t>
            </a:r>
            <a:endParaRPr lang="en-US" altLang="ko-KR" sz="800" dirty="0"/>
          </a:p>
          <a:p>
            <a:r>
              <a:rPr lang="ko-KR" altLang="en-US" sz="800" dirty="0" err="1"/>
              <a:t>로</a:t>
            </a:r>
            <a:r>
              <a:rPr lang="ko-KR" altLang="en-US" sz="800" dirty="0"/>
              <a:t> 이동</a:t>
            </a:r>
            <a:r>
              <a:rPr lang="en-US" altLang="ko-KR" sz="800" dirty="0"/>
              <a:t>.</a:t>
            </a:r>
          </a:p>
        </p:txBody>
      </p:sp>
      <p:sp>
        <p:nvSpPr>
          <p:cNvPr id="102" name="Google Shape;188;p14"/>
          <p:cNvSpPr/>
          <p:nvPr/>
        </p:nvSpPr>
        <p:spPr>
          <a:xfrm>
            <a:off x="7021146" y="278031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284068" y="271765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Footer</a:t>
            </a:r>
            <a:r>
              <a:rPr lang="ko-KR" altLang="en-US" sz="800" dirty="0"/>
              <a:t>영역 상단에 바로 갈 수 있는</a:t>
            </a:r>
            <a:endParaRPr lang="en-US" altLang="ko-KR" sz="800" dirty="0"/>
          </a:p>
          <a:p>
            <a:r>
              <a:rPr lang="ko-KR" altLang="en-US" sz="800" dirty="0"/>
              <a:t>링크를 제공 </a:t>
            </a:r>
            <a:r>
              <a:rPr lang="en-US" altLang="ko-KR" sz="800" dirty="0"/>
              <a:t>Footer</a:t>
            </a:r>
            <a:r>
              <a:rPr lang="ko-KR" altLang="en-US" sz="800" dirty="0"/>
              <a:t>영역은 홈페이지</a:t>
            </a:r>
            <a:endParaRPr lang="en-US" altLang="ko-KR" sz="800" dirty="0"/>
          </a:p>
          <a:p>
            <a:r>
              <a:rPr lang="ko-KR" altLang="en-US" sz="800" dirty="0"/>
              <a:t>입장 시에 상단에서 </a:t>
            </a:r>
            <a:r>
              <a:rPr lang="ko-KR" altLang="en-US" sz="800" dirty="0" err="1"/>
              <a:t>드롭다운</a:t>
            </a:r>
            <a:r>
              <a:rPr lang="en-US" altLang="ko-KR" sz="800" dirty="0"/>
              <a:t>.</a:t>
            </a:r>
          </a:p>
        </p:txBody>
      </p:sp>
      <p:cxnSp>
        <p:nvCxnSpPr>
          <p:cNvPr id="104" name="직선 화살표 연결선 103"/>
          <p:cNvCxnSpPr/>
          <p:nvPr/>
        </p:nvCxnSpPr>
        <p:spPr>
          <a:xfrm>
            <a:off x="535049" y="4000269"/>
            <a:ext cx="0" cy="4378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977886" y="2996343"/>
            <a:ext cx="10265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</a:t>
            </a:r>
            <a:r>
              <a:rPr lang="ko-KR" altLang="en-US" sz="800" dirty="0" smtClean="0"/>
              <a:t>번 </a:t>
            </a:r>
            <a:r>
              <a:rPr lang="ko-KR" altLang="en-US" sz="800" dirty="0" err="1" smtClean="0"/>
              <a:t>제품군</a:t>
            </a:r>
            <a:r>
              <a:rPr lang="ko-KR" altLang="en-US" sz="800" dirty="0" smtClean="0"/>
              <a:t> 이미지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125650" y="3027282"/>
            <a:ext cx="10265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번 </a:t>
            </a:r>
            <a:r>
              <a:rPr lang="ko-KR" altLang="en-US" sz="800" dirty="0" err="1" smtClean="0"/>
              <a:t>제품군</a:t>
            </a:r>
            <a:r>
              <a:rPr lang="ko-KR" altLang="en-US" sz="800" dirty="0" smtClean="0"/>
              <a:t> 이미지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4718638" y="2993779"/>
            <a:ext cx="10265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번 </a:t>
            </a:r>
            <a:r>
              <a:rPr lang="ko-KR" altLang="en-US" sz="800" dirty="0" err="1" smtClean="0"/>
              <a:t>제품군</a:t>
            </a:r>
            <a:r>
              <a:rPr lang="ko-KR" altLang="en-US" sz="800" dirty="0" smtClean="0"/>
              <a:t> 이미지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524412" y="1409214"/>
            <a:ext cx="1026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이벤트 또는 할인 </a:t>
            </a:r>
            <a:r>
              <a:rPr lang="ko-KR" altLang="en-US" sz="800" dirty="0" err="1" smtClean="0"/>
              <a:t>제품군</a:t>
            </a:r>
            <a:r>
              <a:rPr lang="ko-KR" altLang="en-US" sz="800" dirty="0" smtClean="0"/>
              <a:t> 이미지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6859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92000" y="333856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107504" y="858199"/>
            <a:ext cx="6708373" cy="4103736"/>
          </a:xfrm>
          <a:prstGeom prst="rect">
            <a:avLst/>
          </a:prstGeom>
          <a:solidFill>
            <a:srgbClr val="F2F2F2">
              <a:alpha val="69803"/>
            </a:srgb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 (</a:t>
            </a:r>
            <a:r>
              <a:rPr lang="en-US" sz="900" dirty="0"/>
              <a:t>NEWS</a:t>
            </a: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2413198" y="152369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1796344" y="335233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62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165;p14"/>
          <p:cNvSpPr txBox="1"/>
          <p:nvPr/>
        </p:nvSpPr>
        <p:spPr>
          <a:xfrm>
            <a:off x="185622" y="463950"/>
            <a:ext cx="764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2826009" y="1286931"/>
            <a:ext cx="1079748" cy="7022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44240779-76E1-4B27-9B94-FC998804FCE6}"/>
              </a:ext>
            </a:extLst>
          </p:cNvPr>
          <p:cNvCxnSpPr/>
          <p:nvPr/>
        </p:nvCxnSpPr>
        <p:spPr>
          <a:xfrm>
            <a:off x="2826009" y="1292436"/>
            <a:ext cx="1079748" cy="696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4474013" y="1286931"/>
            <a:ext cx="1079748" cy="7022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44240779-76E1-4B27-9B94-FC998804FCE6}"/>
              </a:ext>
            </a:extLst>
          </p:cNvPr>
          <p:cNvCxnSpPr/>
          <p:nvPr/>
        </p:nvCxnSpPr>
        <p:spPr>
          <a:xfrm>
            <a:off x="4474013" y="1286931"/>
            <a:ext cx="1079748" cy="70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166390" y="1827957"/>
            <a:ext cx="1079748" cy="4381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2826009" y="2151451"/>
            <a:ext cx="1079748" cy="4381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4474013" y="2141981"/>
            <a:ext cx="1079748" cy="4381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1249164" y="1925195"/>
            <a:ext cx="8989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Google Shape;148;p14"/>
          <p:cNvSpPr/>
          <p:nvPr/>
        </p:nvSpPr>
        <p:spPr>
          <a:xfrm>
            <a:off x="119133" y="3040251"/>
            <a:ext cx="6696744" cy="21253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1228118" y="3352339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44240779-76E1-4B27-9B94-FC998804FCE6}"/>
              </a:ext>
            </a:extLst>
          </p:cNvPr>
          <p:cNvCxnSpPr/>
          <p:nvPr/>
        </p:nvCxnSpPr>
        <p:spPr>
          <a:xfrm>
            <a:off x="1228118" y="3352339"/>
            <a:ext cx="1079748" cy="70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1228118" y="4130793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="" xmlns:a16="http://schemas.microsoft.com/office/drawing/2014/main" id="{44240779-76E1-4B27-9B94-FC998804FCE6}"/>
              </a:ext>
            </a:extLst>
          </p:cNvPr>
          <p:cNvCxnSpPr/>
          <p:nvPr/>
        </p:nvCxnSpPr>
        <p:spPr>
          <a:xfrm>
            <a:off x="1228118" y="4130793"/>
            <a:ext cx="1079748" cy="70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675542" y="304025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44248" y="1489674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새소식</a:t>
            </a:r>
            <a:r>
              <a:rPr lang="ko-KR" altLang="en-US" dirty="0"/>
              <a:t> </a:t>
            </a:r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491028" y="1486547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새소식</a:t>
            </a:r>
            <a:r>
              <a:rPr lang="ko-KR" altLang="en-US" dirty="0"/>
              <a:t> </a:t>
            </a:r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1166620" y="1280582"/>
            <a:ext cx="1079748" cy="70225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44240779-76E1-4B27-9B94-FC998804FCE6}"/>
              </a:ext>
            </a:extLst>
          </p:cNvPr>
          <p:cNvCxnSpPr/>
          <p:nvPr/>
        </p:nvCxnSpPr>
        <p:spPr>
          <a:xfrm>
            <a:off x="1166390" y="1292436"/>
            <a:ext cx="1079748" cy="70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00739" y="1477821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새소식</a:t>
            </a:r>
            <a:r>
              <a:rPr lang="ko-KR" altLang="en-US" dirty="0"/>
              <a:t> </a:t>
            </a:r>
            <a:r>
              <a:rPr lang="en-US" altLang="ko-KR" dirty="0" err="1"/>
              <a:t>img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345146" y="1572798"/>
            <a:ext cx="0" cy="9325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오른쪽 화살표 9"/>
          <p:cNvSpPr/>
          <p:nvPr/>
        </p:nvSpPr>
        <p:spPr>
          <a:xfrm>
            <a:off x="2420502" y="1051102"/>
            <a:ext cx="208720" cy="126215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88;p14"/>
          <p:cNvSpPr/>
          <p:nvPr/>
        </p:nvSpPr>
        <p:spPr>
          <a:xfrm>
            <a:off x="2736236" y="183406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1005876" y="406270"/>
            <a:ext cx="0" cy="4378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Google Shape;189;p14"/>
          <p:cNvSpPr/>
          <p:nvPr/>
        </p:nvSpPr>
        <p:spPr>
          <a:xfrm>
            <a:off x="1032652" y="48163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189;p14"/>
          <p:cNvSpPr/>
          <p:nvPr/>
        </p:nvSpPr>
        <p:spPr>
          <a:xfrm>
            <a:off x="6999166" y="59705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88;p14"/>
          <p:cNvSpPr/>
          <p:nvPr/>
        </p:nvSpPr>
        <p:spPr>
          <a:xfrm>
            <a:off x="6999177" y="93916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88;p14"/>
          <p:cNvSpPr/>
          <p:nvPr/>
        </p:nvSpPr>
        <p:spPr>
          <a:xfrm>
            <a:off x="7007060" y="173003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88;p14"/>
          <p:cNvSpPr/>
          <p:nvPr/>
        </p:nvSpPr>
        <p:spPr>
          <a:xfrm>
            <a:off x="7007049" y="220170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257737" y="547105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홈페이지 </a:t>
            </a:r>
            <a:r>
              <a:rPr lang="ko-KR" altLang="en-US" sz="800" dirty="0" err="1"/>
              <a:t>접속시</a:t>
            </a:r>
            <a:r>
              <a:rPr lang="ko-KR" altLang="en-US" sz="800" dirty="0"/>
              <a:t> 헤더 영역 </a:t>
            </a:r>
            <a:r>
              <a:rPr lang="ko-KR" altLang="en-US" sz="800" dirty="0" err="1"/>
              <a:t>드롭다운</a:t>
            </a:r>
            <a:endParaRPr lang="en-US" altLang="ko-KR" sz="800" dirty="0"/>
          </a:p>
          <a:p>
            <a:r>
              <a:rPr lang="ko-KR" altLang="en-US" sz="800" dirty="0"/>
              <a:t>및 브라우저 고정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65620" y="878106"/>
            <a:ext cx="170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최신 공지사항 페이지는 이미지로</a:t>
            </a:r>
            <a:endParaRPr lang="en-US" altLang="ko-KR" sz="800" dirty="0"/>
          </a:p>
          <a:p>
            <a:r>
              <a:rPr lang="ko-KR" altLang="en-US" sz="800" dirty="0"/>
              <a:t>보여지다가 마우스 클릭 시 관련 </a:t>
            </a:r>
            <a:endParaRPr lang="en-US" altLang="ko-KR" sz="800" dirty="0"/>
          </a:p>
          <a:p>
            <a:r>
              <a:rPr lang="ko-KR" altLang="en-US" sz="800" dirty="0" err="1"/>
              <a:t>콘텐츠에</a:t>
            </a:r>
            <a:r>
              <a:rPr lang="ko-KR" altLang="en-US" sz="800" dirty="0"/>
              <a:t> 대한 설명을 </a:t>
            </a:r>
            <a:r>
              <a:rPr lang="ko-KR" altLang="en-US" sz="800" dirty="0" err="1"/>
              <a:t>드롭다운</a:t>
            </a:r>
            <a:endParaRPr lang="en-US" altLang="ko-KR" sz="800" dirty="0"/>
          </a:p>
          <a:p>
            <a:r>
              <a:rPr lang="ko-KR" altLang="en-US" sz="800" dirty="0"/>
              <a:t>이미지에는 간략한 설명 글 부여</a:t>
            </a:r>
            <a:endParaRPr lang="en-US" altLang="ko-KR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265620" y="1662072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선택되지 않은 </a:t>
            </a:r>
            <a:r>
              <a:rPr lang="ko-KR" altLang="en-US" sz="800" dirty="0" err="1"/>
              <a:t>콘텐츠는</a:t>
            </a:r>
            <a:r>
              <a:rPr lang="ko-KR" altLang="en-US" sz="800" dirty="0"/>
              <a:t> 음영처리</a:t>
            </a:r>
            <a:endParaRPr lang="en-US" altLang="ko-KR" sz="800" dirty="0"/>
          </a:p>
          <a:p>
            <a:r>
              <a:rPr lang="ko-KR" altLang="en-US" sz="800" dirty="0" err="1"/>
              <a:t>콘텐츠도</a:t>
            </a:r>
            <a:r>
              <a:rPr lang="ko-KR" altLang="en-US" sz="800" dirty="0"/>
              <a:t> 이미지 영역 뒤로 </a:t>
            </a:r>
            <a:r>
              <a:rPr lang="ko-KR" altLang="en-US" sz="800" dirty="0" err="1"/>
              <a:t>숨김처리</a:t>
            </a:r>
            <a:r>
              <a:rPr lang="ko-KR" altLang="en-US" sz="800" dirty="0"/>
              <a:t> </a:t>
            </a:r>
            <a:endParaRPr lang="en-US" altLang="ko-KR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263205" y="2126152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선택된 탭은 배경으로 처리하여 구분</a:t>
            </a:r>
            <a:endParaRPr lang="en-US" altLang="ko-KR" sz="800" dirty="0"/>
          </a:p>
          <a:p>
            <a:r>
              <a:rPr lang="ko-KR" altLang="en-US" sz="800" dirty="0"/>
              <a:t>하부 </a:t>
            </a:r>
            <a:r>
              <a:rPr lang="en-US" altLang="ko-KR" sz="800" dirty="0"/>
              <a:t>5</a:t>
            </a:r>
            <a:r>
              <a:rPr lang="ko-KR" altLang="en-US" sz="800" dirty="0"/>
              <a:t>번 영역의 </a:t>
            </a:r>
            <a:r>
              <a:rPr lang="ko-KR" altLang="en-US" sz="800" dirty="0" err="1"/>
              <a:t>컨텐츠</a:t>
            </a:r>
            <a:r>
              <a:rPr lang="ko-KR" altLang="en-US" sz="800" dirty="0"/>
              <a:t> 변경</a:t>
            </a:r>
            <a:endParaRPr lang="en-US" altLang="ko-KR" sz="800" dirty="0"/>
          </a:p>
        </p:txBody>
      </p:sp>
      <p:sp>
        <p:nvSpPr>
          <p:cNvPr id="108" name="Google Shape;188;p14"/>
          <p:cNvSpPr/>
          <p:nvPr/>
        </p:nvSpPr>
        <p:spPr>
          <a:xfrm>
            <a:off x="7014943" y="269864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284068" y="2633974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클릭된 탭에 따라 </a:t>
            </a:r>
            <a:r>
              <a:rPr lang="ko-KR" altLang="en-US" sz="800" dirty="0" err="1"/>
              <a:t>콘텐츠</a:t>
            </a:r>
            <a:r>
              <a:rPr lang="ko-KR" altLang="en-US" sz="800" dirty="0"/>
              <a:t> 페이지가 </a:t>
            </a:r>
            <a:endParaRPr lang="en-US" altLang="ko-KR" sz="800" dirty="0"/>
          </a:p>
          <a:p>
            <a:r>
              <a:rPr lang="ko-KR" altLang="en-US" sz="800" dirty="0"/>
              <a:t>전환되며 이미지 영역이 나타나고 </a:t>
            </a:r>
            <a:endParaRPr lang="en-US" altLang="ko-KR" sz="800" dirty="0"/>
          </a:p>
          <a:p>
            <a:r>
              <a:rPr lang="ko-KR" altLang="en-US" sz="800" dirty="0"/>
              <a:t>텍스트가 등장</a:t>
            </a:r>
            <a:endParaRPr lang="en-US" altLang="ko-KR" sz="800" dirty="0"/>
          </a:p>
        </p:txBody>
      </p:sp>
      <p:sp>
        <p:nvSpPr>
          <p:cNvPr id="12" name="직사각형 11"/>
          <p:cNvSpPr/>
          <p:nvPr/>
        </p:nvSpPr>
        <p:spPr>
          <a:xfrm>
            <a:off x="1216171" y="3033283"/>
            <a:ext cx="819835" cy="21253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Google Shape;160;p14"/>
          <p:cNvSpPr txBox="1"/>
          <p:nvPr/>
        </p:nvSpPr>
        <p:spPr>
          <a:xfrm>
            <a:off x="1166620" y="3021949"/>
            <a:ext cx="564925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800" dirty="0">
                <a:solidFill>
                  <a:schemeClr val="dk1"/>
                </a:solidFill>
              </a:rPr>
              <a:t>전체</a:t>
            </a:r>
            <a:r>
              <a:rPr lang="en-US" sz="800" dirty="0">
                <a:solidFill>
                  <a:schemeClr val="dk1"/>
                </a:solidFill>
              </a:rPr>
              <a:t> 	</a:t>
            </a:r>
            <a:r>
              <a:rPr lang="ko-KR" altLang="en-US" sz="800" dirty="0">
                <a:solidFill>
                  <a:schemeClr val="dk1"/>
                </a:solidFill>
              </a:rPr>
              <a:t>공지사항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	     </a:t>
            </a:r>
            <a:r>
              <a:rPr lang="ko-KR" altLang="en-US" sz="800" dirty="0">
                <a:solidFill>
                  <a:schemeClr val="dk1"/>
                </a:solidFill>
                <a:sym typeface="Arial"/>
              </a:rPr>
              <a:t>이벤트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 	       </a:t>
            </a:r>
            <a:r>
              <a:rPr lang="en-US" altLang="ko-KR" sz="800" dirty="0">
                <a:solidFill>
                  <a:schemeClr val="dk1"/>
                </a:solidFill>
              </a:rPr>
              <a:t>	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1864380" y="3576462"/>
            <a:ext cx="122204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833E8FE5-5E25-46A8-8489-71EA79C73CB4}"/>
              </a:ext>
            </a:extLst>
          </p:cNvPr>
          <p:cNvSpPr/>
          <p:nvPr/>
        </p:nvSpPr>
        <p:spPr>
          <a:xfrm>
            <a:off x="2826009" y="2193846"/>
            <a:ext cx="11491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Shentox"/>
                <a:hlinkClick r:id="rId3"/>
              </a:rPr>
              <a:t>New Value Packs now available!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833E8FE5-5E25-46A8-8489-71EA79C73CB4}"/>
              </a:ext>
            </a:extLst>
          </p:cNvPr>
          <p:cNvSpPr/>
          <p:nvPr/>
        </p:nvSpPr>
        <p:spPr>
          <a:xfrm>
            <a:off x="4485718" y="2182036"/>
            <a:ext cx="11491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Shentox"/>
                <a:hlinkClick r:id="rId3"/>
              </a:rPr>
              <a:t>New Value Packs now available!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F6EC8B24-B4B3-40C1-A8E7-B11C79C23380}"/>
              </a:ext>
            </a:extLst>
          </p:cNvPr>
          <p:cNvSpPr txBox="1"/>
          <p:nvPr/>
        </p:nvSpPr>
        <p:spPr>
          <a:xfrm>
            <a:off x="2473936" y="3455417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Check out the new </a:t>
            </a:r>
            <a:r>
              <a:rPr lang="en-US" altLang="ko-KR" sz="800" dirty="0" err="1"/>
              <a:t>Heartsurge</a:t>
            </a:r>
            <a:r>
              <a:rPr lang="en-US" altLang="ko-KR" sz="800" dirty="0"/>
              <a:t> SKINs </a:t>
            </a:r>
          </a:p>
          <a:p>
            <a:r>
              <a:rPr lang="en-US" altLang="ko-KR" sz="800" dirty="0"/>
              <a:t>in the New Eden Store, </a:t>
            </a:r>
          </a:p>
          <a:p>
            <a:r>
              <a:rPr lang="en-US" altLang="ko-KR" sz="800" dirty="0"/>
              <a:t>but only for a limited time!</a:t>
            </a:r>
            <a:endParaRPr lang="ko-KR" altLang="en-US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F6EC8B24-B4B3-40C1-A8E7-B11C79C23380}"/>
              </a:ext>
            </a:extLst>
          </p:cNvPr>
          <p:cNvSpPr txBox="1"/>
          <p:nvPr/>
        </p:nvSpPr>
        <p:spPr>
          <a:xfrm>
            <a:off x="2475582" y="4251087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Check out the new </a:t>
            </a:r>
            <a:r>
              <a:rPr lang="en-US" altLang="ko-KR" sz="800" dirty="0" err="1"/>
              <a:t>Heartsurge</a:t>
            </a:r>
            <a:r>
              <a:rPr lang="en-US" altLang="ko-KR" sz="800" dirty="0"/>
              <a:t> SKINs </a:t>
            </a:r>
          </a:p>
          <a:p>
            <a:r>
              <a:rPr lang="en-US" altLang="ko-KR" sz="800" dirty="0"/>
              <a:t>in the New Eden Store, </a:t>
            </a:r>
          </a:p>
          <a:p>
            <a:r>
              <a:rPr lang="en-US" altLang="ko-KR" sz="800" dirty="0"/>
              <a:t>but only for a limited time!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8603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92000" y="333856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107504" y="858199"/>
            <a:ext cx="6708373" cy="4103736"/>
          </a:xfrm>
          <a:prstGeom prst="rect">
            <a:avLst/>
          </a:prstGeom>
          <a:solidFill>
            <a:srgbClr val="F2F2F2">
              <a:alpha val="69803"/>
            </a:srgb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 (</a:t>
            </a:r>
            <a:r>
              <a:rPr lang="ko-KR" altLang="en-US" sz="900" dirty="0"/>
              <a:t>이벤트</a:t>
            </a: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62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165;p14"/>
          <p:cNvSpPr txBox="1"/>
          <p:nvPr/>
        </p:nvSpPr>
        <p:spPr>
          <a:xfrm>
            <a:off x="185622" y="463950"/>
            <a:ext cx="764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2826009" y="1759911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44240779-76E1-4B27-9B94-FC998804FCE6}"/>
              </a:ext>
            </a:extLst>
          </p:cNvPr>
          <p:cNvCxnSpPr/>
          <p:nvPr/>
        </p:nvCxnSpPr>
        <p:spPr>
          <a:xfrm>
            <a:off x="2826009" y="1765416"/>
            <a:ext cx="1079748" cy="696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4474013" y="1759911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44240779-76E1-4B27-9B94-FC998804FCE6}"/>
              </a:ext>
            </a:extLst>
          </p:cNvPr>
          <p:cNvCxnSpPr/>
          <p:nvPr/>
        </p:nvCxnSpPr>
        <p:spPr>
          <a:xfrm>
            <a:off x="4474013" y="1759911"/>
            <a:ext cx="1079748" cy="70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249164" y="2398175"/>
            <a:ext cx="8989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1166620" y="1753562"/>
            <a:ext cx="1079748" cy="70225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44240779-76E1-4B27-9B94-FC998804FCE6}"/>
              </a:ext>
            </a:extLst>
          </p:cNvPr>
          <p:cNvCxnSpPr/>
          <p:nvPr/>
        </p:nvCxnSpPr>
        <p:spPr>
          <a:xfrm>
            <a:off x="1166390" y="1765416"/>
            <a:ext cx="1079748" cy="70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>
            <a:off x="1005876" y="406270"/>
            <a:ext cx="0" cy="4378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2839869" y="2688135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>
            <a:extLst>
              <a:ext uri="{FF2B5EF4-FFF2-40B4-BE49-F238E27FC236}">
                <a16:creationId xmlns="" xmlns:a16="http://schemas.microsoft.com/office/drawing/2014/main" id="{44240779-76E1-4B27-9B94-FC998804FCE6}"/>
              </a:ext>
            </a:extLst>
          </p:cNvPr>
          <p:cNvCxnSpPr/>
          <p:nvPr/>
        </p:nvCxnSpPr>
        <p:spPr>
          <a:xfrm>
            <a:off x="2839869" y="2693640"/>
            <a:ext cx="1079748" cy="696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4474013" y="2680793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>
            <a:extLst>
              <a:ext uri="{FF2B5EF4-FFF2-40B4-BE49-F238E27FC236}">
                <a16:creationId xmlns="" xmlns:a16="http://schemas.microsoft.com/office/drawing/2014/main" id="{44240779-76E1-4B27-9B94-FC998804FCE6}"/>
              </a:ext>
            </a:extLst>
          </p:cNvPr>
          <p:cNvCxnSpPr/>
          <p:nvPr/>
        </p:nvCxnSpPr>
        <p:spPr>
          <a:xfrm>
            <a:off x="4474013" y="2686298"/>
            <a:ext cx="1079748" cy="696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1166620" y="3645993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연결선 102">
            <a:extLst>
              <a:ext uri="{FF2B5EF4-FFF2-40B4-BE49-F238E27FC236}">
                <a16:creationId xmlns="" xmlns:a16="http://schemas.microsoft.com/office/drawing/2014/main" id="{44240779-76E1-4B27-9B94-FC998804FCE6}"/>
              </a:ext>
            </a:extLst>
          </p:cNvPr>
          <p:cNvCxnSpPr/>
          <p:nvPr/>
        </p:nvCxnSpPr>
        <p:spPr>
          <a:xfrm>
            <a:off x="1166620" y="3651498"/>
            <a:ext cx="1079748" cy="696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2839869" y="3651820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="" xmlns:a16="http://schemas.microsoft.com/office/drawing/2014/main" id="{44240779-76E1-4B27-9B94-FC998804FCE6}"/>
              </a:ext>
            </a:extLst>
          </p:cNvPr>
          <p:cNvCxnSpPr/>
          <p:nvPr/>
        </p:nvCxnSpPr>
        <p:spPr>
          <a:xfrm>
            <a:off x="2839869" y="3657325"/>
            <a:ext cx="1079748" cy="696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4474013" y="3657647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>
            <a:extLst>
              <a:ext uri="{FF2B5EF4-FFF2-40B4-BE49-F238E27FC236}">
                <a16:creationId xmlns="" xmlns:a16="http://schemas.microsoft.com/office/drawing/2014/main" id="{44240779-76E1-4B27-9B94-FC998804FCE6}"/>
              </a:ext>
            </a:extLst>
          </p:cNvPr>
          <p:cNvCxnSpPr/>
          <p:nvPr/>
        </p:nvCxnSpPr>
        <p:spPr>
          <a:xfrm>
            <a:off x="4474013" y="3663152"/>
            <a:ext cx="1079748" cy="696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1166620" y="2693640"/>
            <a:ext cx="1079748" cy="702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>
            <a:extLst>
              <a:ext uri="{FF2B5EF4-FFF2-40B4-BE49-F238E27FC236}">
                <a16:creationId xmlns="" xmlns:a16="http://schemas.microsoft.com/office/drawing/2014/main" id="{44240779-76E1-4B27-9B94-FC998804FCE6}"/>
              </a:ext>
            </a:extLst>
          </p:cNvPr>
          <p:cNvCxnSpPr/>
          <p:nvPr/>
        </p:nvCxnSpPr>
        <p:spPr>
          <a:xfrm>
            <a:off x="1166620" y="2699145"/>
            <a:ext cx="1079748" cy="696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558473" y="4564689"/>
            <a:ext cx="1653309" cy="2678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34561" y="4546217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Search box</a:t>
            </a:r>
            <a:endParaRPr lang="ko-KR" altLang="en-US" dirty="0"/>
          </a:p>
        </p:txBody>
      </p:sp>
      <p:sp>
        <p:nvSpPr>
          <p:cNvPr id="188" name="Google Shape;188;p14"/>
          <p:cNvSpPr/>
          <p:nvPr/>
        </p:nvSpPr>
        <p:spPr>
          <a:xfrm>
            <a:off x="2450461" y="448169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1032652" y="48163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355834"/>
            <a:ext cx="6688992" cy="2632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18888" y="1355834"/>
            <a:ext cx="2147052" cy="2632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7504" y="895999"/>
            <a:ext cx="6688992" cy="459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3367356" y="1355834"/>
            <a:ext cx="2147052" cy="2632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88;p14"/>
          <p:cNvSpPr/>
          <p:nvPr/>
        </p:nvSpPr>
        <p:spPr>
          <a:xfrm>
            <a:off x="912693" y="127141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88;p14"/>
          <p:cNvSpPr/>
          <p:nvPr/>
        </p:nvSpPr>
        <p:spPr>
          <a:xfrm>
            <a:off x="902649" y="165740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89;p14"/>
          <p:cNvSpPr/>
          <p:nvPr/>
        </p:nvSpPr>
        <p:spPr>
          <a:xfrm>
            <a:off x="6999166" y="59705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88;p14"/>
          <p:cNvSpPr/>
          <p:nvPr/>
        </p:nvSpPr>
        <p:spPr>
          <a:xfrm>
            <a:off x="7007060" y="93916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88;p14"/>
          <p:cNvSpPr/>
          <p:nvPr/>
        </p:nvSpPr>
        <p:spPr>
          <a:xfrm>
            <a:off x="7007060" y="128859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88;p14"/>
          <p:cNvSpPr/>
          <p:nvPr/>
        </p:nvSpPr>
        <p:spPr>
          <a:xfrm>
            <a:off x="7007049" y="165777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257737" y="547105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홈페이지 </a:t>
            </a:r>
            <a:r>
              <a:rPr lang="ko-KR" altLang="en-US" sz="800" dirty="0" err="1"/>
              <a:t>접속시</a:t>
            </a:r>
            <a:r>
              <a:rPr lang="ko-KR" altLang="en-US" sz="800" dirty="0"/>
              <a:t> 헤더 영역 </a:t>
            </a:r>
            <a:r>
              <a:rPr lang="ko-KR" altLang="en-US" sz="800" dirty="0" err="1"/>
              <a:t>드롭다운</a:t>
            </a:r>
            <a:endParaRPr lang="en-US" altLang="ko-KR" sz="800" dirty="0"/>
          </a:p>
          <a:p>
            <a:r>
              <a:rPr lang="ko-KR" altLang="en-US" sz="800" dirty="0"/>
              <a:t>및 브라우저 고정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265620" y="893872"/>
            <a:ext cx="12971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선택된 탭은 배경색 부여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265620" y="1236390"/>
            <a:ext cx="17075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선택된 이미지 배경으로 음영처리</a:t>
            </a:r>
            <a:endParaRPr lang="en-US" altLang="ko-KR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7263205" y="1582225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서치박스</a:t>
            </a:r>
            <a:r>
              <a:rPr lang="ko-KR" altLang="en-US" sz="800" dirty="0"/>
              <a:t>  영역 부여 </a:t>
            </a:r>
            <a:endParaRPr lang="en-US" altLang="ko-KR" sz="800" dirty="0"/>
          </a:p>
          <a:p>
            <a:r>
              <a:rPr lang="ko-KR" altLang="en-US" sz="800" dirty="0"/>
              <a:t>검색 기능 제공</a:t>
            </a:r>
            <a:endParaRPr lang="en-US" altLang="ko-KR" sz="800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256069" y="1873428"/>
            <a:ext cx="0" cy="4378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59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99751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98613" y="895999"/>
            <a:ext cx="6708373" cy="4103736"/>
          </a:xfrm>
          <a:prstGeom prst="rect">
            <a:avLst/>
          </a:prstGeom>
          <a:solidFill>
            <a:srgbClr val="F2F2F2">
              <a:alpha val="69803"/>
            </a:srgb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 (</a:t>
            </a:r>
            <a:r>
              <a:rPr lang="en-US" sz="900" dirty="0"/>
              <a:t>Our Games</a:t>
            </a: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319515" y="100660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4533282" y="381440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98613" y="908301"/>
            <a:ext cx="6709512" cy="1419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44240779-76E1-4B27-9B94-FC998804FCE6}"/>
              </a:ext>
            </a:extLst>
          </p:cNvPr>
          <p:cNvCxnSpPr/>
          <p:nvPr/>
        </p:nvCxnSpPr>
        <p:spPr>
          <a:xfrm>
            <a:off x="100557" y="908301"/>
            <a:ext cx="6707568" cy="1419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62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165;p14"/>
          <p:cNvSpPr txBox="1"/>
          <p:nvPr/>
        </p:nvSpPr>
        <p:spPr>
          <a:xfrm>
            <a:off x="185622" y="463950"/>
            <a:ext cx="94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1166619" y="2506396"/>
            <a:ext cx="1684820" cy="10957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44240779-76E1-4B27-9B94-FC998804FCE6}"/>
              </a:ext>
            </a:extLst>
          </p:cNvPr>
          <p:cNvCxnSpPr/>
          <p:nvPr/>
        </p:nvCxnSpPr>
        <p:spPr>
          <a:xfrm>
            <a:off x="1166619" y="2511902"/>
            <a:ext cx="1684820" cy="1090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047811" y="2506395"/>
            <a:ext cx="2700380" cy="10957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23491" y="2633974"/>
            <a:ext cx="262764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err="1"/>
              <a:t>구성품에</a:t>
            </a:r>
            <a:r>
              <a:rPr lang="ko-KR" altLang="en-US" sz="900" dirty="0"/>
              <a:t> 대한 소개 텍스트 수록</a:t>
            </a:r>
            <a:endParaRPr lang="en-US" altLang="ko-KR" sz="900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/>
              <a:t>구성품의 상세 정보가 수록되어 있습니다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(</a:t>
            </a:r>
            <a:r>
              <a:rPr lang="ko-KR" altLang="en-US" sz="900" dirty="0" err="1"/>
              <a:t>구성품</a:t>
            </a:r>
            <a:r>
              <a:rPr lang="ko-KR" altLang="en-US" sz="900" dirty="0"/>
              <a:t> 상세 정보는 제품의 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구성 요소에 대한 설명입니다</a:t>
            </a:r>
            <a:r>
              <a:rPr lang="en-US" altLang="ko-KR" sz="900" dirty="0"/>
              <a:t>)</a:t>
            </a:r>
          </a:p>
          <a:p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2208708" y="1356322"/>
            <a:ext cx="299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비주얼 영상입니다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index page</a:t>
            </a:r>
            <a:r>
              <a:rPr lang="ko-KR" altLang="en-US" dirty="0"/>
              <a:t>의 </a:t>
            </a:r>
            <a:r>
              <a:rPr lang="ko-KR" altLang="en-US" dirty="0" err="1"/>
              <a:t>컨셉과</a:t>
            </a:r>
            <a:r>
              <a:rPr lang="ko-KR" altLang="en-US" dirty="0"/>
              <a:t> 동일합니다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2371148" y="2633974"/>
            <a:ext cx="122992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446836" y="2429511"/>
            <a:ext cx="1410842" cy="16009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Google Shape;190;p14"/>
          <p:cNvSpPr/>
          <p:nvPr/>
        </p:nvSpPr>
        <p:spPr>
          <a:xfrm>
            <a:off x="912717" y="242951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358440" y="233747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4063371" y="3756887"/>
            <a:ext cx="1684820" cy="10957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44240779-76E1-4B27-9B94-FC998804FCE6}"/>
              </a:ext>
            </a:extLst>
          </p:cNvPr>
          <p:cNvCxnSpPr/>
          <p:nvPr/>
        </p:nvCxnSpPr>
        <p:spPr>
          <a:xfrm>
            <a:off x="4063371" y="3762393"/>
            <a:ext cx="1684820" cy="1090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155824" y="3751508"/>
            <a:ext cx="2700380" cy="10957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92193" y="3785464"/>
            <a:ext cx="262764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err="1"/>
              <a:t>구성품에</a:t>
            </a:r>
            <a:r>
              <a:rPr lang="ko-KR" altLang="en-US" sz="900" dirty="0"/>
              <a:t> 대한 소개 텍스트 수록</a:t>
            </a:r>
            <a:endParaRPr lang="en-US" altLang="ko-KR" sz="900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/>
              <a:t>구성품의 상세 정보가 수록되어 있습니다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(</a:t>
            </a:r>
            <a:r>
              <a:rPr lang="ko-KR" altLang="en-US" sz="900" dirty="0" err="1"/>
              <a:t>구성품</a:t>
            </a:r>
            <a:r>
              <a:rPr lang="ko-KR" altLang="en-US" sz="900" dirty="0"/>
              <a:t> 상세 정보는 제품의 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구성 요소에 대한 설명입니다</a:t>
            </a:r>
            <a:r>
              <a:rPr lang="en-US" altLang="ko-KR" sz="900" dirty="0"/>
              <a:t>)</a:t>
            </a:r>
          </a:p>
          <a:p>
            <a:endParaRPr lang="ko-KR" altLang="en-US" sz="900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3223491" y="3908067"/>
            <a:ext cx="1097143" cy="37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1005876" y="406270"/>
            <a:ext cx="0" cy="4378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189;p14"/>
          <p:cNvSpPr/>
          <p:nvPr/>
        </p:nvSpPr>
        <p:spPr>
          <a:xfrm>
            <a:off x="1032652" y="48163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89;p14"/>
          <p:cNvSpPr/>
          <p:nvPr/>
        </p:nvSpPr>
        <p:spPr>
          <a:xfrm>
            <a:off x="6999166" y="59705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188;p14"/>
          <p:cNvSpPr/>
          <p:nvPr/>
        </p:nvSpPr>
        <p:spPr>
          <a:xfrm>
            <a:off x="6999177" y="93916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88;p14"/>
          <p:cNvSpPr/>
          <p:nvPr/>
        </p:nvSpPr>
        <p:spPr>
          <a:xfrm>
            <a:off x="7007060" y="129824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188;p14"/>
          <p:cNvSpPr/>
          <p:nvPr/>
        </p:nvSpPr>
        <p:spPr>
          <a:xfrm>
            <a:off x="7007049" y="162597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57737" y="547105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홈페이지 </a:t>
            </a:r>
            <a:r>
              <a:rPr lang="ko-KR" altLang="en-US" sz="800" dirty="0" err="1"/>
              <a:t>접속시</a:t>
            </a:r>
            <a:r>
              <a:rPr lang="ko-KR" altLang="en-US" sz="800" dirty="0"/>
              <a:t> 헤더 영역 </a:t>
            </a:r>
            <a:r>
              <a:rPr lang="ko-KR" altLang="en-US" sz="800" dirty="0" err="1"/>
              <a:t>드롭다운</a:t>
            </a:r>
            <a:endParaRPr lang="en-US" altLang="ko-KR" sz="800" dirty="0"/>
          </a:p>
          <a:p>
            <a:r>
              <a:rPr lang="ko-KR" altLang="en-US" sz="800" dirty="0"/>
              <a:t>및 브라우저 고정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265620" y="878106"/>
            <a:ext cx="1470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비주얼</a:t>
            </a:r>
            <a:r>
              <a:rPr lang="ko-KR" altLang="en-US" sz="800" dirty="0"/>
              <a:t> 영역에 </a:t>
            </a:r>
            <a:r>
              <a:rPr lang="en-US" altLang="ko-KR" sz="800" dirty="0"/>
              <a:t>video</a:t>
            </a:r>
            <a:r>
              <a:rPr lang="ko-KR" altLang="en-US" sz="800" dirty="0"/>
              <a:t>로 삽입 </a:t>
            </a:r>
            <a:endParaRPr lang="en-US" altLang="ko-KR" sz="800" dirty="0"/>
          </a:p>
          <a:p>
            <a:r>
              <a:rPr lang="ko-KR" altLang="en-US" sz="800"/>
              <a:t>반복 재생 기능 부여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7265620" y="1230273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화면 이동 시 메뉴 레이아웃</a:t>
            </a:r>
            <a:endParaRPr lang="en-US" altLang="ko-KR" sz="800" dirty="0"/>
          </a:p>
          <a:p>
            <a:r>
              <a:rPr lang="ko-KR" altLang="en-US" sz="800" dirty="0"/>
              <a:t>드롭다운 및 </a:t>
            </a:r>
            <a:r>
              <a:rPr lang="ko-KR" altLang="en-US" sz="800" dirty="0" err="1"/>
              <a:t>비재생되는</a:t>
            </a:r>
            <a:r>
              <a:rPr lang="ko-KR" altLang="en-US" sz="800" dirty="0"/>
              <a:t> 배경제공 </a:t>
            </a:r>
            <a:endParaRPr lang="en-US" altLang="ko-KR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7263205" y="1550419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이미지 마우스 오버 시 </a:t>
            </a:r>
            <a:endParaRPr lang="en-US" altLang="ko-KR" sz="800" dirty="0"/>
          </a:p>
          <a:p>
            <a:r>
              <a:rPr lang="ko-KR" altLang="en-US" sz="800" dirty="0"/>
              <a:t>텍스트 펼쳐짐 기능 </a:t>
            </a:r>
            <a:r>
              <a:rPr lang="ko-KR" altLang="en-US" sz="800" dirty="0" smtClean="0"/>
              <a:t>부여</a:t>
            </a:r>
            <a:endParaRPr lang="en-US" altLang="ko-KR" sz="800" dirty="0"/>
          </a:p>
          <a:p>
            <a:r>
              <a:rPr lang="en-US" altLang="ko-KR" sz="800" dirty="0" smtClean="0"/>
              <a:t>(left to right)</a:t>
            </a:r>
            <a:endParaRPr lang="en-US" altLang="ko-KR" sz="800" dirty="0"/>
          </a:p>
        </p:txBody>
      </p:sp>
      <p:sp>
        <p:nvSpPr>
          <p:cNvPr id="50" name="Google Shape;188;p14"/>
          <p:cNvSpPr/>
          <p:nvPr/>
        </p:nvSpPr>
        <p:spPr>
          <a:xfrm>
            <a:off x="7014943" y="208875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84068" y="2024082"/>
            <a:ext cx="1896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ko-KR" altLang="en-US" sz="800" dirty="0"/>
              <a:t>번과 동일 </a:t>
            </a:r>
            <a:r>
              <a:rPr lang="en-US" altLang="ko-KR" sz="800" dirty="0"/>
              <a:t>4,5</a:t>
            </a:r>
            <a:r>
              <a:rPr lang="ko-KR" altLang="en-US" sz="800" dirty="0"/>
              <a:t>번에 텍스트 등장</a:t>
            </a:r>
            <a:endParaRPr lang="en-US" altLang="ko-KR" sz="800" dirty="0"/>
          </a:p>
          <a:p>
            <a:r>
              <a:rPr lang="ko-KR" altLang="en-US" sz="800" dirty="0"/>
              <a:t>과 동시에 이미지 및 텍스트 박스 </a:t>
            </a:r>
            <a:endParaRPr lang="en-US" altLang="ko-KR" sz="800" dirty="0"/>
          </a:p>
          <a:p>
            <a:r>
              <a:rPr lang="ko-KR" altLang="en-US" sz="800" dirty="0" smtClean="0"/>
              <a:t>확대</a:t>
            </a:r>
            <a:endParaRPr lang="en-US" altLang="ko-KR" sz="800" dirty="0" smtClean="0"/>
          </a:p>
          <a:p>
            <a:r>
              <a:rPr lang="ko-KR" altLang="en-US" sz="800" dirty="0" smtClean="0"/>
              <a:t>텍스트 펼쳐지는 방향이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번과는 다른</a:t>
            </a:r>
            <a:endParaRPr lang="en-US" altLang="ko-KR" sz="800" dirty="0" smtClean="0"/>
          </a:p>
          <a:p>
            <a:r>
              <a:rPr lang="ko-KR" altLang="en-US" sz="800" dirty="0" smtClean="0"/>
              <a:t>차이 발생</a:t>
            </a:r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val="48459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99751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98613" y="895999"/>
            <a:ext cx="6708373" cy="4103736"/>
          </a:xfrm>
          <a:prstGeom prst="rect">
            <a:avLst/>
          </a:prstGeom>
          <a:solidFill>
            <a:srgbClr val="F2F2F2">
              <a:alpha val="69803"/>
            </a:srgb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 (</a:t>
            </a:r>
            <a:r>
              <a:rPr lang="en-US" sz="900" dirty="0"/>
              <a:t>Product1,2</a:t>
            </a:r>
            <a:r>
              <a:rPr lang="en-US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319515" y="100660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1195282" y="378593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98613" y="908301"/>
            <a:ext cx="6709512" cy="1419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44240779-76E1-4B27-9B94-FC998804FCE6}"/>
              </a:ext>
            </a:extLst>
          </p:cNvPr>
          <p:cNvCxnSpPr/>
          <p:nvPr/>
        </p:nvCxnSpPr>
        <p:spPr>
          <a:xfrm>
            <a:off x="100557" y="908301"/>
            <a:ext cx="6707568" cy="1419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Google Shape;162;p14"/>
          <p:cNvGrpSpPr/>
          <p:nvPr/>
        </p:nvGrpSpPr>
        <p:grpSpPr>
          <a:xfrm>
            <a:off x="179512" y="391943"/>
            <a:ext cx="712054" cy="432049"/>
            <a:chOff x="179512" y="411510"/>
            <a:chExt cx="1296144" cy="432049"/>
          </a:xfrm>
        </p:grpSpPr>
        <p:sp>
          <p:nvSpPr>
            <p:cNvPr id="62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165;p14"/>
          <p:cNvSpPr txBox="1"/>
          <p:nvPr/>
        </p:nvSpPr>
        <p:spPr>
          <a:xfrm>
            <a:off x="185622" y="463950"/>
            <a:ext cx="94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1166619" y="2531495"/>
            <a:ext cx="1684820" cy="10706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44240779-76E1-4B27-9B94-FC998804FCE6}"/>
              </a:ext>
            </a:extLst>
          </p:cNvPr>
          <p:cNvCxnSpPr/>
          <p:nvPr/>
        </p:nvCxnSpPr>
        <p:spPr>
          <a:xfrm>
            <a:off x="1166619" y="2511902"/>
            <a:ext cx="1684820" cy="1090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166619" y="2531494"/>
            <a:ext cx="4581572" cy="10706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Google Shape;160;p14"/>
          <p:cNvSpPr txBox="1"/>
          <p:nvPr/>
        </p:nvSpPr>
        <p:spPr>
          <a:xfrm>
            <a:off x="1155824" y="589650"/>
            <a:ext cx="594347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dirty="0">
                <a:solidFill>
                  <a:schemeClr val="dk1"/>
                </a:solidFill>
              </a:rPr>
              <a:t>News 	</a:t>
            </a:r>
            <a:r>
              <a:rPr lang="en-US" sz="800" dirty="0">
                <a:solidFill>
                  <a:schemeClr val="dk1"/>
                </a:solidFill>
                <a:sym typeface="Arial"/>
              </a:rPr>
              <a:t>Our games 	     Download 	          </a:t>
            </a:r>
            <a:r>
              <a:rPr lang="en-US" altLang="ko-KR" sz="800" dirty="0">
                <a:solidFill>
                  <a:schemeClr val="dk1"/>
                </a:solidFill>
              </a:rPr>
              <a:t>Support 	               About us</a:t>
            </a:r>
            <a:endParaRPr sz="8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10650" y="2531495"/>
            <a:ext cx="262764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err="1"/>
              <a:t>구성품에</a:t>
            </a:r>
            <a:r>
              <a:rPr lang="ko-KR" altLang="en-US" sz="900" dirty="0"/>
              <a:t> 대한 소개 텍스트 수록</a:t>
            </a:r>
            <a:endParaRPr lang="en-US" altLang="ko-KR" sz="900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/>
              <a:t>구성품의 상세 정보가 수록되어 있습니다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(</a:t>
            </a:r>
            <a:r>
              <a:rPr lang="ko-KR" altLang="en-US" sz="900" dirty="0" err="1"/>
              <a:t>구성품</a:t>
            </a:r>
            <a:r>
              <a:rPr lang="ko-KR" altLang="en-US" sz="900" dirty="0"/>
              <a:t> 상세 정보는 제품의 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구성 요소에 대한 설명입니다</a:t>
            </a:r>
            <a:r>
              <a:rPr lang="en-US" altLang="ko-KR" sz="900" dirty="0"/>
              <a:t>)</a:t>
            </a:r>
          </a:p>
          <a:p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4398001" y="1006605"/>
            <a:ext cx="2408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홈페이지 </a:t>
            </a:r>
            <a:r>
              <a:rPr lang="ko-KR" altLang="en-US" dirty="0" err="1"/>
              <a:t>비주얼</a:t>
            </a:r>
            <a:r>
              <a:rPr lang="ko-KR" altLang="en-US" dirty="0"/>
              <a:t> 영상입니다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index page</a:t>
            </a:r>
            <a:r>
              <a:rPr lang="ko-KR" altLang="en-US" dirty="0"/>
              <a:t>의 </a:t>
            </a:r>
            <a:r>
              <a:rPr lang="ko-KR" altLang="en-US" dirty="0" err="1"/>
              <a:t>컨셉과</a:t>
            </a:r>
            <a:r>
              <a:rPr lang="ko-KR" altLang="en-US" dirty="0"/>
              <a:t> 동일합니다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2371148" y="2775868"/>
            <a:ext cx="122992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Google Shape;190;p14"/>
          <p:cNvSpPr/>
          <p:nvPr/>
        </p:nvSpPr>
        <p:spPr>
          <a:xfrm>
            <a:off x="912717" y="242951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2569633" y="1111545"/>
            <a:ext cx="1684820" cy="109578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44240779-76E1-4B27-9B94-FC998804FCE6}"/>
              </a:ext>
            </a:extLst>
          </p:cNvPr>
          <p:cNvCxnSpPr/>
          <p:nvPr/>
        </p:nvCxnSpPr>
        <p:spPr>
          <a:xfrm>
            <a:off x="2569633" y="1117051"/>
            <a:ext cx="1684820" cy="1090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719346" y="1369447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제품 이름 및 </a:t>
            </a:r>
            <a:endParaRPr lang="en-US" altLang="ko-KR" dirty="0"/>
          </a:p>
          <a:p>
            <a:r>
              <a:rPr lang="ko-KR" altLang="en-US" dirty="0"/>
              <a:t>이미지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0" name="Google Shape;190;p14"/>
          <p:cNvSpPr/>
          <p:nvPr/>
        </p:nvSpPr>
        <p:spPr>
          <a:xfrm>
            <a:off x="2461621" y="155142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="" xmlns:a16="http://schemas.microsoft.com/office/drawing/2014/main" id="{CA788993-801F-47F2-A5CF-7C18AE07BCA6}"/>
              </a:ext>
            </a:extLst>
          </p:cNvPr>
          <p:cNvSpPr/>
          <p:nvPr/>
        </p:nvSpPr>
        <p:spPr>
          <a:xfrm>
            <a:off x="1485035" y="3783806"/>
            <a:ext cx="3976500" cy="10683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실행 단추: 앞으로 또는 다음 171">
            <a:hlinkClick r:id="" action="ppaction://hlinkshowjump?jump=nextslide" highlightClick="1"/>
          </p:cNvPr>
          <p:cNvSpPr/>
          <p:nvPr/>
        </p:nvSpPr>
        <p:spPr>
          <a:xfrm>
            <a:off x="3296618" y="4210230"/>
            <a:ext cx="230850" cy="215503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연결선 172">
            <a:extLst>
              <a:ext uri="{FF2B5EF4-FFF2-40B4-BE49-F238E27FC236}">
                <a16:creationId xmlns="" xmlns:a16="http://schemas.microsoft.com/office/drawing/2014/main" id="{44240779-76E1-4B27-9B94-FC998804FCE6}"/>
              </a:ext>
            </a:extLst>
          </p:cNvPr>
          <p:cNvCxnSpPr/>
          <p:nvPr/>
        </p:nvCxnSpPr>
        <p:spPr>
          <a:xfrm>
            <a:off x="1485035" y="3783806"/>
            <a:ext cx="3976500" cy="10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3622908" y="4064066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9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/>
              <a:t>재생 및 재생 일시 정지 기능이 포함되어 있습니다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cxnSp>
        <p:nvCxnSpPr>
          <p:cNvPr id="175" name="직선 화살표 연결선 174"/>
          <p:cNvCxnSpPr/>
          <p:nvPr/>
        </p:nvCxnSpPr>
        <p:spPr>
          <a:xfrm>
            <a:off x="1005876" y="406270"/>
            <a:ext cx="0" cy="4378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Google Shape;189;p14"/>
          <p:cNvSpPr/>
          <p:nvPr/>
        </p:nvSpPr>
        <p:spPr>
          <a:xfrm>
            <a:off x="1032652" y="48163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89;p14"/>
          <p:cNvSpPr/>
          <p:nvPr/>
        </p:nvSpPr>
        <p:spPr>
          <a:xfrm>
            <a:off x="6999166" y="59705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88;p14"/>
          <p:cNvSpPr/>
          <p:nvPr/>
        </p:nvSpPr>
        <p:spPr>
          <a:xfrm>
            <a:off x="6999177" y="93916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88;p14"/>
          <p:cNvSpPr/>
          <p:nvPr/>
        </p:nvSpPr>
        <p:spPr>
          <a:xfrm>
            <a:off x="7007060" y="173003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8;p14"/>
          <p:cNvSpPr/>
          <p:nvPr/>
        </p:nvSpPr>
        <p:spPr>
          <a:xfrm>
            <a:off x="7007049" y="220170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7257737" y="547105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홈페이지 </a:t>
            </a:r>
            <a:r>
              <a:rPr lang="ko-KR" altLang="en-US" sz="800" dirty="0" err="1"/>
              <a:t>접속시</a:t>
            </a:r>
            <a:r>
              <a:rPr lang="ko-KR" altLang="en-US" sz="800" dirty="0"/>
              <a:t> 헤더 영역 </a:t>
            </a:r>
            <a:r>
              <a:rPr lang="ko-KR" altLang="en-US" sz="800" dirty="0" err="1"/>
              <a:t>드롭다운</a:t>
            </a:r>
            <a:endParaRPr lang="en-US" altLang="ko-KR" sz="800" dirty="0"/>
          </a:p>
          <a:p>
            <a:r>
              <a:rPr lang="ko-KR" altLang="en-US" sz="800" dirty="0"/>
              <a:t>및 브라우저 고정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7265620" y="878106"/>
            <a:ext cx="1633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 depth</a:t>
            </a:r>
            <a:r>
              <a:rPr lang="ko-KR" altLang="en-US" sz="800" dirty="0"/>
              <a:t>메뉴에 마우스 오버 시 </a:t>
            </a:r>
            <a:endParaRPr lang="en-US" altLang="ko-KR" sz="800" dirty="0"/>
          </a:p>
          <a:p>
            <a:r>
              <a:rPr lang="en-US" altLang="ko-KR" sz="800" dirty="0"/>
              <a:t>2depth </a:t>
            </a:r>
            <a:r>
              <a:rPr lang="ko-KR" altLang="en-US" sz="800" dirty="0"/>
              <a:t>메뉴 </a:t>
            </a:r>
            <a:r>
              <a:rPr lang="ko-KR" altLang="en-US" sz="800" dirty="0" err="1"/>
              <a:t>드롭</a:t>
            </a:r>
            <a:r>
              <a:rPr lang="ko-KR" altLang="en-US" sz="800" dirty="0"/>
              <a:t> 다운 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마우스 오버 된 </a:t>
            </a:r>
            <a:r>
              <a:rPr lang="en-US" altLang="ko-KR" sz="800" dirty="0"/>
              <a:t>2depth </a:t>
            </a:r>
            <a:r>
              <a:rPr lang="ko-KR" altLang="en-US" sz="800" dirty="0"/>
              <a:t>메뉴는 </a:t>
            </a:r>
            <a:endParaRPr lang="en-US" altLang="ko-KR" sz="800" dirty="0"/>
          </a:p>
          <a:p>
            <a:r>
              <a:rPr lang="ko-KR" altLang="en-US" sz="800" dirty="0"/>
              <a:t>해당 영역을 배경 처리하여 구분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7265620" y="1662072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이미지 영역이 </a:t>
            </a:r>
            <a:r>
              <a:rPr lang="en-US" altLang="ko-KR" sz="800" dirty="0"/>
              <a:t>2</a:t>
            </a:r>
            <a:r>
              <a:rPr lang="ko-KR" altLang="en-US" sz="800" dirty="0"/>
              <a:t>번 비주얼이 펼쳐지며</a:t>
            </a:r>
            <a:endParaRPr lang="en-US" altLang="ko-KR" sz="800" dirty="0"/>
          </a:p>
          <a:p>
            <a:r>
              <a:rPr lang="ko-KR" altLang="en-US" sz="800" dirty="0"/>
              <a:t>같이 전개 약간의 애니메이션 또는 </a:t>
            </a:r>
            <a:endParaRPr lang="en-US" altLang="ko-KR" sz="800" dirty="0"/>
          </a:p>
          <a:p>
            <a:r>
              <a:rPr lang="ko-KR" altLang="en-US" sz="800" dirty="0"/>
              <a:t>마우스 </a:t>
            </a:r>
            <a:r>
              <a:rPr lang="ko-KR" altLang="en-US" sz="800" dirty="0" err="1"/>
              <a:t>오버시</a:t>
            </a:r>
            <a:r>
              <a:rPr lang="ko-KR" altLang="en-US" sz="800" dirty="0"/>
              <a:t> </a:t>
            </a:r>
            <a:r>
              <a:rPr lang="ko-KR" altLang="en-US" sz="800" dirty="0" err="1"/>
              <a:t>밝아짐</a:t>
            </a:r>
            <a:r>
              <a:rPr lang="ko-KR" altLang="en-US" sz="800" dirty="0"/>
              <a:t> 부여</a:t>
            </a:r>
            <a:endParaRPr lang="en-US" altLang="ko-KR" sz="800" dirty="0"/>
          </a:p>
        </p:txBody>
      </p:sp>
      <p:sp>
        <p:nvSpPr>
          <p:cNvPr id="185" name="TextBox 184"/>
          <p:cNvSpPr txBox="1"/>
          <p:nvPr/>
        </p:nvSpPr>
        <p:spPr>
          <a:xfrm>
            <a:off x="7263205" y="2126152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이미지에 마우스 오버 시 텍스트 </a:t>
            </a:r>
            <a:endParaRPr lang="en-US" altLang="ko-KR" sz="800" dirty="0"/>
          </a:p>
          <a:p>
            <a:r>
              <a:rPr lang="ko-KR" altLang="en-US" sz="800" dirty="0"/>
              <a:t>박스가 좌에서 우로 전개하며 </a:t>
            </a:r>
            <a:r>
              <a:rPr lang="ko-KR" altLang="en-US" sz="800" dirty="0" smtClean="0"/>
              <a:t>등장</a:t>
            </a:r>
            <a:endParaRPr lang="en-US" altLang="ko-KR" sz="800" dirty="0" smtClean="0"/>
          </a:p>
          <a:p>
            <a:r>
              <a:rPr lang="en-US" altLang="ko-KR" sz="800" dirty="0" smtClean="0"/>
              <a:t>Width:0 -&gt; width:100%</a:t>
            </a:r>
            <a:r>
              <a:rPr lang="ko-KR" altLang="en-US" sz="800" dirty="0" smtClean="0"/>
              <a:t>로 전환</a:t>
            </a:r>
            <a:endParaRPr lang="en-US" altLang="ko-KR" sz="800" dirty="0"/>
          </a:p>
        </p:txBody>
      </p:sp>
      <p:sp>
        <p:nvSpPr>
          <p:cNvPr id="191" name="Google Shape;188;p14"/>
          <p:cNvSpPr/>
          <p:nvPr/>
        </p:nvSpPr>
        <p:spPr>
          <a:xfrm>
            <a:off x="7014943" y="269864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7284068" y="2633974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하단에 영상을 삽입하여 </a:t>
            </a:r>
            <a:r>
              <a:rPr lang="en-US" altLang="ko-KR" sz="800" dirty="0"/>
              <a:t>4</a:t>
            </a:r>
            <a:r>
              <a:rPr lang="ko-KR" altLang="en-US" sz="800" dirty="0"/>
              <a:t>번 항목에서</a:t>
            </a:r>
            <a:endParaRPr lang="en-US" altLang="ko-KR" sz="800" dirty="0"/>
          </a:p>
          <a:p>
            <a:r>
              <a:rPr lang="ko-KR" altLang="en-US" sz="800" dirty="0"/>
              <a:t>제공한 제품의 이해를 도움</a:t>
            </a:r>
            <a:endParaRPr lang="en-US" altLang="ko-KR" sz="800" dirty="0"/>
          </a:p>
          <a:p>
            <a:r>
              <a:rPr lang="ko-KR" altLang="en-US" sz="800" dirty="0"/>
              <a:t>재생 및 일시 정지 기능 포함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749107920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1691</Words>
  <Application>Microsoft Office PowerPoint</Application>
  <PresentationFormat>화면 슬라이드 쇼(16:9)</PresentationFormat>
  <Paragraphs>652</Paragraphs>
  <Slides>25</Slides>
  <Notes>23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표지</vt:lpstr>
      <vt:lpstr>간지등</vt:lpstr>
      <vt:lpstr>1_디자인 사용자 지정</vt:lpstr>
      <vt:lpstr>PROJECT NAME</vt:lpstr>
      <vt:lpstr>Index</vt:lpstr>
      <vt:lpstr>Information Architecture(정보구조)</vt:lpstr>
      <vt:lpstr>Index - 1</vt:lpstr>
      <vt:lpstr>Index - 2</vt:lpstr>
      <vt:lpstr>Contents (NEWS)</vt:lpstr>
      <vt:lpstr>Contents (이벤트)</vt:lpstr>
      <vt:lpstr>Contents (Our Games)</vt:lpstr>
      <vt:lpstr>Contents (Product1,2)</vt:lpstr>
      <vt:lpstr>Contents (Download)</vt:lpstr>
      <vt:lpstr>Contents (Support)</vt:lpstr>
      <vt:lpstr>Contents (About Us)</vt:lpstr>
      <vt:lpstr>PowerPoint 프레젠테이션</vt:lpstr>
      <vt:lpstr>Index - 1</vt:lpstr>
      <vt:lpstr>Index - 2</vt:lpstr>
      <vt:lpstr>Contents (NEWS)</vt:lpstr>
      <vt:lpstr>Contents (이벤트)</vt:lpstr>
      <vt:lpstr>Contents (Our Games)</vt:lpstr>
      <vt:lpstr>Contents (Product1,2)</vt:lpstr>
      <vt:lpstr>Contents (Download)</vt:lpstr>
      <vt:lpstr>Contents (Support)</vt:lpstr>
      <vt:lpstr>Contents (About Us)</vt:lpstr>
      <vt:lpstr>PowerPoint 프레젠테이션</vt:lpstr>
      <vt:lpstr>Contents (Support)</vt:lpstr>
      <vt:lpstr>Contents (Support)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mingyo lee</dc:creator>
  <cp:lastModifiedBy>Windows 사용자</cp:lastModifiedBy>
  <cp:revision>143</cp:revision>
  <dcterms:modified xsi:type="dcterms:W3CDTF">2020-02-14T09:02:52Z</dcterms:modified>
</cp:coreProperties>
</file>