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5500"/>
    <a:srgbClr val="006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96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F08F-FAA8-4302-ACA1-C9F8F5A1C5FB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61B1-8601-4268-9BBB-9AE5AB3A2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67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F08F-FAA8-4302-ACA1-C9F8F5A1C5FB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61B1-8601-4268-9BBB-9AE5AB3A2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819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F08F-FAA8-4302-ACA1-C9F8F5A1C5FB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61B1-8601-4268-9BBB-9AE5AB3A2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342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F08F-FAA8-4302-ACA1-C9F8F5A1C5FB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61B1-8601-4268-9BBB-9AE5AB3A202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4374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F08F-FAA8-4302-ACA1-C9F8F5A1C5FB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61B1-8601-4268-9BBB-9AE5AB3A2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584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F08F-FAA8-4302-ACA1-C9F8F5A1C5FB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61B1-8601-4268-9BBB-9AE5AB3A2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313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F08F-FAA8-4302-ACA1-C9F8F5A1C5FB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61B1-8601-4268-9BBB-9AE5AB3A2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732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F08F-FAA8-4302-ACA1-C9F8F5A1C5FB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61B1-8601-4268-9BBB-9AE5AB3A2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359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F08F-FAA8-4302-ACA1-C9F8F5A1C5FB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61B1-8601-4268-9BBB-9AE5AB3A2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05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F08F-FAA8-4302-ACA1-C9F8F5A1C5FB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61B1-8601-4268-9BBB-9AE5AB3A2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96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F08F-FAA8-4302-ACA1-C9F8F5A1C5FB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61B1-8601-4268-9BBB-9AE5AB3A2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10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F08F-FAA8-4302-ACA1-C9F8F5A1C5FB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61B1-8601-4268-9BBB-9AE5AB3A2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79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F08F-FAA8-4302-ACA1-C9F8F5A1C5FB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61B1-8601-4268-9BBB-9AE5AB3A2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56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F08F-FAA8-4302-ACA1-C9F8F5A1C5FB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61B1-8601-4268-9BBB-9AE5AB3A2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68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F08F-FAA8-4302-ACA1-C9F8F5A1C5FB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61B1-8601-4268-9BBB-9AE5AB3A2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92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F08F-FAA8-4302-ACA1-C9F8F5A1C5FB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61B1-8601-4268-9BBB-9AE5AB3A2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06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F08F-FAA8-4302-ACA1-C9F8F5A1C5FB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61B1-8601-4268-9BBB-9AE5AB3A2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98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D1CF08F-FAA8-4302-ACA1-C9F8F5A1C5FB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93761B1-8601-4268-9BBB-9AE5AB3A2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284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D1EED344-859B-BBCE-D713-0C49FF00E19C}"/>
              </a:ext>
            </a:extLst>
          </p:cNvPr>
          <p:cNvSpPr/>
          <p:nvPr/>
        </p:nvSpPr>
        <p:spPr>
          <a:xfrm>
            <a:off x="7682315" y="2678472"/>
            <a:ext cx="1830842" cy="2280642"/>
          </a:xfrm>
          <a:prstGeom prst="roundRect">
            <a:avLst>
              <a:gd name="adj" fmla="val 3626"/>
            </a:avLst>
          </a:prstGeom>
          <a:solidFill>
            <a:srgbClr val="0070C0">
              <a:alpha val="40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 sz="1000" dirty="0">
                <a:solidFill>
                  <a:srgbClr val="00B0F0"/>
                </a:solidFill>
                <a:latin typeface="Tahoma" panose="020B060403050404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樹梅派 </a:t>
            </a:r>
            <a:r>
              <a:rPr lang="en-US" altLang="zh-TW" sz="1000" dirty="0">
                <a:solidFill>
                  <a:srgbClr val="00B0F0"/>
                </a:solidFill>
                <a:latin typeface="Tahoma" panose="020B060403050404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Pi4 4GB</a:t>
            </a:r>
            <a:endParaRPr lang="zh-TW" altLang="en-US" sz="1000" dirty="0">
              <a:solidFill>
                <a:srgbClr val="00B0F0"/>
              </a:solidFill>
              <a:latin typeface="Tahoma" panose="020B0604030504040204" pitchFamily="34" charset="0"/>
              <a:ea typeface="微軟正黑體" panose="020B0604030504040204" pitchFamily="34" charset="-120"/>
              <a:cs typeface="Tahoma" panose="020B0604030504040204" pitchFamily="34" charset="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F64FD8DF-4A97-D34B-0D30-153D83A08C02}"/>
              </a:ext>
            </a:extLst>
          </p:cNvPr>
          <p:cNvSpPr/>
          <p:nvPr/>
        </p:nvSpPr>
        <p:spPr>
          <a:xfrm>
            <a:off x="6341391" y="594357"/>
            <a:ext cx="1830842" cy="817602"/>
          </a:xfrm>
          <a:prstGeom prst="roundRect">
            <a:avLst>
              <a:gd name="adj" fmla="val 3626"/>
            </a:avLst>
          </a:prstGeom>
          <a:solidFill>
            <a:srgbClr val="0070C0">
              <a:alpha val="40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 sz="1000" dirty="0">
                <a:solidFill>
                  <a:srgbClr val="00B0F0"/>
                </a:solidFill>
                <a:latin typeface="Tahoma" panose="020B060403050404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樹梅派 </a:t>
            </a:r>
            <a:r>
              <a:rPr lang="en-US" altLang="zh-TW" sz="1000" dirty="0">
                <a:solidFill>
                  <a:srgbClr val="00B0F0"/>
                </a:solidFill>
                <a:latin typeface="Tahoma" panose="020B060403050404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Pi3 2GB</a:t>
            </a:r>
            <a:endParaRPr lang="zh-TW" altLang="en-US" sz="1000" dirty="0">
              <a:solidFill>
                <a:srgbClr val="00B0F0"/>
              </a:solidFill>
              <a:latin typeface="Tahoma" panose="020B0604030504040204" pitchFamily="34" charset="0"/>
              <a:ea typeface="微軟正黑體" panose="020B0604030504040204" pitchFamily="34" charset="-120"/>
              <a:cs typeface="Tahoma" panose="020B0604030504040204" pitchFamily="34" charset="0"/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5EA8D12-2D88-E9C5-B6A3-CAFA92A81748}"/>
              </a:ext>
            </a:extLst>
          </p:cNvPr>
          <p:cNvCxnSpPr>
            <a:stCxn id="3" idx="3"/>
            <a:endCxn id="2" idx="1"/>
          </p:cNvCxnSpPr>
          <p:nvPr/>
        </p:nvCxnSpPr>
        <p:spPr>
          <a:xfrm flipV="1">
            <a:off x="9283469" y="3172849"/>
            <a:ext cx="459379" cy="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94F77D7-4572-9B67-40B8-1B6C088E4AF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 flipV="1">
            <a:off x="7480247" y="4742568"/>
            <a:ext cx="431755" cy="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D62680BF-552D-E203-7857-BD153BBD99CB}"/>
              </a:ext>
            </a:extLst>
          </p:cNvPr>
          <p:cNvSpPr/>
          <p:nvPr/>
        </p:nvSpPr>
        <p:spPr>
          <a:xfrm>
            <a:off x="126277" y="251375"/>
            <a:ext cx="5590899" cy="3985345"/>
          </a:xfrm>
          <a:prstGeom prst="roundRect">
            <a:avLst>
              <a:gd name="adj" fmla="val 3626"/>
            </a:avLst>
          </a:prstGeom>
          <a:solidFill>
            <a:srgbClr val="0070C0">
              <a:alpha val="40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 sz="1000" dirty="0">
                <a:solidFill>
                  <a:srgbClr val="00B0F0"/>
                </a:solidFill>
                <a:latin typeface="Tahoma" panose="020B060403050404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手機 </a:t>
            </a:r>
            <a:r>
              <a:rPr lang="en-US" altLang="zh-TW" sz="1000" dirty="0">
                <a:solidFill>
                  <a:srgbClr val="00B0F0"/>
                </a:solidFill>
                <a:latin typeface="Tahoma" panose="020B060403050404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APP</a:t>
            </a:r>
            <a:endParaRPr lang="zh-TW" altLang="en-US" sz="1000" dirty="0">
              <a:solidFill>
                <a:srgbClr val="00B0F0"/>
              </a:solidFill>
              <a:latin typeface="Tahoma" panose="020B0604030504040204" pitchFamily="34" charset="0"/>
              <a:ea typeface="微軟正黑體" panose="020B0604030504040204" pitchFamily="34" charset="-120"/>
              <a:cs typeface="Tahoma" panose="020B0604030504040204" pitchFamily="34" charset="0"/>
            </a:endParaRPr>
          </a:p>
        </p:txBody>
      </p: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4F232D47-EAAF-3718-EE49-9FD8BA18A212}"/>
              </a:ext>
            </a:extLst>
          </p:cNvPr>
          <p:cNvCxnSpPr>
            <a:cxnSpLocks/>
            <a:stCxn id="4" idx="1"/>
            <a:endCxn id="9" idx="2"/>
          </p:cNvCxnSpPr>
          <p:nvPr/>
        </p:nvCxnSpPr>
        <p:spPr>
          <a:xfrm rot="10800000">
            <a:off x="7256812" y="1196587"/>
            <a:ext cx="655194" cy="2761123"/>
          </a:xfrm>
          <a:prstGeom prst="bentConnector2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B4A884BC-5A8B-E419-6FCB-731740A6B7B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8597738" y="3280701"/>
            <a:ext cx="0" cy="569156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F264C6F-FCE1-CCB7-A839-591C356F8696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8597734" y="4065560"/>
            <a:ext cx="4" cy="569157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BA2BFDCF-8EA3-07FA-06FC-F909E33EDA26}"/>
              </a:ext>
            </a:extLst>
          </p:cNvPr>
          <p:cNvSpPr/>
          <p:nvPr/>
        </p:nvSpPr>
        <p:spPr>
          <a:xfrm>
            <a:off x="7912006" y="3849857"/>
            <a:ext cx="1371463" cy="215703"/>
          </a:xfrm>
          <a:prstGeom prst="roundRect">
            <a:avLst/>
          </a:prstGeom>
          <a:solidFill>
            <a:srgbClr val="00B050">
              <a:alpha val="40000"/>
            </a:srgbClr>
          </a:solidFill>
          <a:ln w="25400">
            <a:solidFill>
              <a:srgbClr val="006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rgbClr val="92D050"/>
                </a:solidFill>
                <a:latin typeface="Tahoma" panose="020B060403050404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import </a:t>
            </a:r>
            <a:r>
              <a:rPr lang="en-US" altLang="zh-TW" sz="1000" dirty="0" err="1">
                <a:solidFill>
                  <a:srgbClr val="92D050"/>
                </a:solidFill>
                <a:latin typeface="Tahoma" panose="020B060403050404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paho-mqtt</a:t>
            </a:r>
            <a:endParaRPr lang="zh-TW" altLang="en-US" sz="1000" dirty="0">
              <a:solidFill>
                <a:srgbClr val="92D050"/>
              </a:solidFill>
              <a:latin typeface="Tahoma" panose="020B0604030504040204" pitchFamily="34" charset="0"/>
              <a:ea typeface="微軟正黑體" panose="020B0604030504040204" pitchFamily="34" charset="-120"/>
              <a:cs typeface="Tahoma" panose="020B0604030504040204" pitchFamily="34" charset="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25196FEA-E6B4-B0C2-DEF5-E40B080DF97D}"/>
              </a:ext>
            </a:extLst>
          </p:cNvPr>
          <p:cNvSpPr/>
          <p:nvPr/>
        </p:nvSpPr>
        <p:spPr>
          <a:xfrm>
            <a:off x="7912006" y="3064998"/>
            <a:ext cx="1371463" cy="215703"/>
          </a:xfrm>
          <a:prstGeom prst="roundRect">
            <a:avLst/>
          </a:prstGeom>
          <a:solidFill>
            <a:srgbClr val="00B050">
              <a:alpha val="40000"/>
            </a:srgbClr>
          </a:solidFill>
          <a:ln w="25400">
            <a:solidFill>
              <a:srgbClr val="006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rgbClr val="92D050"/>
                </a:solidFill>
                <a:latin typeface="Tahoma" panose="020B060403050404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import </a:t>
            </a:r>
            <a:r>
              <a:rPr lang="en-US" altLang="zh-TW" sz="1000" dirty="0" err="1">
                <a:solidFill>
                  <a:srgbClr val="92D050"/>
                </a:solidFill>
                <a:latin typeface="Tahoma" panose="020B060403050404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adafruit_dht</a:t>
            </a:r>
            <a:endParaRPr lang="zh-TW" altLang="en-US" sz="1000" dirty="0">
              <a:solidFill>
                <a:srgbClr val="92D050"/>
              </a:solidFill>
              <a:latin typeface="Tahoma" panose="020B0604030504040204" pitchFamily="34" charset="0"/>
              <a:ea typeface="微軟正黑體" panose="020B0604030504040204" pitchFamily="34" charset="-120"/>
              <a:cs typeface="Tahoma" panose="020B0604030504040204" pitchFamily="34" charset="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C9E2DF5-4254-9CB1-6F99-BA6B9EFBD48A}"/>
              </a:ext>
            </a:extLst>
          </p:cNvPr>
          <p:cNvSpPr/>
          <p:nvPr/>
        </p:nvSpPr>
        <p:spPr>
          <a:xfrm>
            <a:off x="7912002" y="4634717"/>
            <a:ext cx="1371463" cy="215703"/>
          </a:xfrm>
          <a:prstGeom prst="roundRect">
            <a:avLst/>
          </a:prstGeom>
          <a:solidFill>
            <a:srgbClr val="00B050">
              <a:alpha val="40000"/>
            </a:srgbClr>
          </a:solidFill>
          <a:ln w="25400">
            <a:solidFill>
              <a:srgbClr val="006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rgbClr val="92D050"/>
                </a:solidFill>
                <a:latin typeface="Tahoma" panose="020B060403050404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import </a:t>
            </a:r>
            <a:r>
              <a:rPr lang="en-US" altLang="zh-TW" sz="1000" dirty="0" err="1">
                <a:solidFill>
                  <a:srgbClr val="92D050"/>
                </a:solidFill>
                <a:latin typeface="Tahoma" panose="020B060403050404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rip.gpio</a:t>
            </a:r>
            <a:endParaRPr lang="zh-TW" altLang="en-US" sz="1000" dirty="0">
              <a:solidFill>
                <a:srgbClr val="92D050"/>
              </a:solidFill>
              <a:latin typeface="Tahoma" panose="020B0604030504040204" pitchFamily="34" charset="0"/>
              <a:ea typeface="微軟正黑體" panose="020B0604030504040204" pitchFamily="34" charset="-120"/>
              <a:cs typeface="Tahoma" panose="020B0604030504040204" pitchFamily="34" charset="0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2B2AD378-714B-94C2-0055-F714ADB22576}"/>
              </a:ext>
            </a:extLst>
          </p:cNvPr>
          <p:cNvSpPr/>
          <p:nvPr/>
        </p:nvSpPr>
        <p:spPr>
          <a:xfrm>
            <a:off x="9742848" y="3027986"/>
            <a:ext cx="1097143" cy="289726"/>
          </a:xfrm>
          <a:prstGeom prst="roundRect">
            <a:avLst/>
          </a:prstGeom>
          <a:solidFill>
            <a:srgbClr val="0070C0">
              <a:alpha val="40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rgbClr val="00B0F0"/>
                </a:solidFill>
                <a:latin typeface="Tahoma" panose="020B060403050404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DHT22</a:t>
            </a:r>
            <a:r>
              <a:rPr lang="zh-TW" altLang="en-US" sz="1000" dirty="0">
                <a:solidFill>
                  <a:srgbClr val="00B0F0"/>
                </a:solidFill>
                <a:latin typeface="Tahoma" panose="020B060403050404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 感測器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AAC76F0-B644-09CF-2CCB-CCB210FFE1C8}"/>
              </a:ext>
            </a:extLst>
          </p:cNvPr>
          <p:cNvSpPr/>
          <p:nvPr/>
        </p:nvSpPr>
        <p:spPr>
          <a:xfrm>
            <a:off x="6383104" y="4597705"/>
            <a:ext cx="1097143" cy="289726"/>
          </a:xfrm>
          <a:prstGeom prst="roundRect">
            <a:avLst/>
          </a:prstGeom>
          <a:solidFill>
            <a:srgbClr val="0070C0">
              <a:alpha val="40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rgbClr val="00B0F0"/>
                </a:solidFill>
                <a:latin typeface="Tahoma" panose="020B060403050404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4</a:t>
            </a:r>
            <a:r>
              <a:rPr lang="zh-TW" altLang="en-US" sz="1000" dirty="0">
                <a:solidFill>
                  <a:srgbClr val="00B0F0"/>
                </a:solidFill>
                <a:latin typeface="Tahoma" panose="020B060403050404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位元跳線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DD6E5B3C-9586-21EE-F925-D42F007608A8}"/>
              </a:ext>
            </a:extLst>
          </p:cNvPr>
          <p:cNvSpPr txBox="1"/>
          <p:nvPr/>
        </p:nvSpPr>
        <p:spPr>
          <a:xfrm>
            <a:off x="8581562" y="344216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rgbClr val="92D050"/>
                </a:solidFill>
                <a:latin typeface="Tahoma" panose="020B060403050404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傳輸資料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091F603C-A205-2388-CD73-3ACB23E70A7A}"/>
              </a:ext>
            </a:extLst>
          </p:cNvPr>
          <p:cNvSpPr txBox="1"/>
          <p:nvPr/>
        </p:nvSpPr>
        <p:spPr>
          <a:xfrm>
            <a:off x="8597733" y="422702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rgbClr val="92D050"/>
                </a:solidFill>
                <a:latin typeface="Tahoma" panose="020B060403050404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決定主題</a:t>
            </a: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5EB6C60C-34A0-4026-8A39-0F1037DB516F}"/>
              </a:ext>
            </a:extLst>
          </p:cNvPr>
          <p:cNvSpPr/>
          <p:nvPr/>
        </p:nvSpPr>
        <p:spPr>
          <a:xfrm>
            <a:off x="239487" y="594358"/>
            <a:ext cx="3319780" cy="3402876"/>
          </a:xfrm>
          <a:prstGeom prst="roundRect">
            <a:avLst>
              <a:gd name="adj" fmla="val 5243"/>
            </a:avLst>
          </a:prstGeom>
          <a:solidFill>
            <a:srgbClr val="00B050">
              <a:alpha val="40000"/>
            </a:srgbClr>
          </a:solidFill>
          <a:ln w="25400">
            <a:solidFill>
              <a:srgbClr val="006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 sz="1000" dirty="0">
                <a:solidFill>
                  <a:srgbClr val="92D050"/>
                </a:solidFill>
                <a:latin typeface="Tahoma" panose="020B060403050404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共用專屬擴充元件</a:t>
            </a:r>
          </a:p>
        </p:txBody>
      </p: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403D6529-8ACC-47FE-B160-8220E71D03BA}"/>
              </a:ext>
            </a:extLst>
          </p:cNvPr>
          <p:cNvSpPr/>
          <p:nvPr/>
        </p:nvSpPr>
        <p:spPr>
          <a:xfrm>
            <a:off x="3975463" y="594357"/>
            <a:ext cx="1513180" cy="2609059"/>
          </a:xfrm>
          <a:prstGeom prst="roundRect">
            <a:avLst>
              <a:gd name="adj" fmla="val 5243"/>
            </a:avLst>
          </a:prstGeom>
          <a:solidFill>
            <a:srgbClr val="00B050">
              <a:alpha val="40000"/>
            </a:srgbClr>
          </a:solidFill>
          <a:ln w="25400">
            <a:solidFill>
              <a:srgbClr val="006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000" dirty="0">
                <a:solidFill>
                  <a:srgbClr val="92D050"/>
                </a:solidFill>
                <a:latin typeface="Tahoma" panose="020B060403050404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MQTT</a:t>
            </a:r>
            <a:r>
              <a:rPr lang="zh-TW" altLang="en-US" sz="1000" dirty="0">
                <a:solidFill>
                  <a:srgbClr val="92D050"/>
                </a:solidFill>
                <a:latin typeface="Tahoma" panose="020B060403050404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 專屬擴充元件</a:t>
            </a:r>
          </a:p>
        </p:txBody>
      </p: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F2791C6D-47C4-D630-F44B-985056E86A61}"/>
              </a:ext>
            </a:extLst>
          </p:cNvPr>
          <p:cNvSpPr/>
          <p:nvPr/>
        </p:nvSpPr>
        <p:spPr>
          <a:xfrm>
            <a:off x="346738" y="911718"/>
            <a:ext cx="3123627" cy="1208820"/>
          </a:xfrm>
          <a:prstGeom prst="roundRect">
            <a:avLst>
              <a:gd name="adj" fmla="val 3407"/>
            </a:avLst>
          </a:prstGeom>
          <a:solidFill>
            <a:srgbClr val="00B050">
              <a:alpha val="40000"/>
            </a:srgbClr>
          </a:solidFill>
          <a:ln w="25400">
            <a:solidFill>
              <a:srgbClr val="006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 sz="1000" dirty="0">
                <a:solidFill>
                  <a:srgbClr val="92D050"/>
                </a:solidFill>
                <a:latin typeface="Tahoma" panose="020B060403050404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頻道主題指定器</a:t>
            </a:r>
          </a:p>
        </p:txBody>
      </p: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7C828CB2-1FA0-9D0B-6D9E-1D95244448D3}"/>
              </a:ext>
            </a:extLst>
          </p:cNvPr>
          <p:cNvCxnSpPr>
            <a:cxnSpLocks/>
            <a:stCxn id="47" idx="3"/>
            <a:endCxn id="51" idx="1"/>
          </p:cNvCxnSpPr>
          <p:nvPr/>
        </p:nvCxnSpPr>
        <p:spPr>
          <a:xfrm flipV="1">
            <a:off x="3403438" y="1108841"/>
            <a:ext cx="704400" cy="474988"/>
          </a:xfrm>
          <a:prstGeom prst="bentConnector3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接點: 肘形 67">
            <a:extLst>
              <a:ext uri="{FF2B5EF4-FFF2-40B4-BE49-F238E27FC236}">
                <a16:creationId xmlns:a16="http://schemas.microsoft.com/office/drawing/2014/main" id="{B5F74CD6-E25A-03DF-3254-DD77FBEEF2C7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>
            <a:off x="1699342" y="1358703"/>
            <a:ext cx="453812" cy="225126"/>
          </a:xfrm>
          <a:prstGeom prst="bentConnector3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接點: 肘形 70">
            <a:extLst>
              <a:ext uri="{FF2B5EF4-FFF2-40B4-BE49-F238E27FC236}">
                <a16:creationId xmlns:a16="http://schemas.microsoft.com/office/drawing/2014/main" id="{055D14D7-DFE0-2A90-9FA0-93267E73ED7B}"/>
              </a:ext>
            </a:extLst>
          </p:cNvPr>
          <p:cNvCxnSpPr>
            <a:cxnSpLocks/>
            <a:stCxn id="57" idx="3"/>
            <a:endCxn id="47" idx="1"/>
          </p:cNvCxnSpPr>
          <p:nvPr/>
        </p:nvCxnSpPr>
        <p:spPr>
          <a:xfrm flipV="1">
            <a:off x="1707094" y="1583829"/>
            <a:ext cx="446060" cy="289726"/>
          </a:xfrm>
          <a:prstGeom prst="bentConnector3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D60216C5-1031-F1F1-73A5-E6FC8D93C92E}"/>
              </a:ext>
            </a:extLst>
          </p:cNvPr>
          <p:cNvSpPr/>
          <p:nvPr/>
        </p:nvSpPr>
        <p:spPr>
          <a:xfrm>
            <a:off x="2153154" y="1438966"/>
            <a:ext cx="1250284" cy="289726"/>
          </a:xfrm>
          <a:prstGeom prst="roundRect">
            <a:avLst/>
          </a:prstGeom>
          <a:solidFill>
            <a:srgbClr val="0070C0">
              <a:alpha val="40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rgbClr val="00B0F0"/>
                </a:solidFill>
                <a:latin typeface="Tahoma" panose="020B060403050404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輸出：主題</a:t>
            </a: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2B4B0FB5-070A-66D7-E6AC-6BA57D7B9AE7}"/>
              </a:ext>
            </a:extLst>
          </p:cNvPr>
          <p:cNvSpPr/>
          <p:nvPr/>
        </p:nvSpPr>
        <p:spPr>
          <a:xfrm>
            <a:off x="446179" y="1213840"/>
            <a:ext cx="1253163" cy="289726"/>
          </a:xfrm>
          <a:prstGeom prst="roundRect">
            <a:avLst/>
          </a:prstGeom>
          <a:solidFill>
            <a:srgbClr val="0070C0">
              <a:alpha val="40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rgbClr val="00B0F0"/>
                </a:solidFill>
                <a:latin typeface="Tahoma" panose="020B060403050404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輸入：跳線頻道</a:t>
            </a:r>
          </a:p>
        </p:txBody>
      </p:sp>
      <p:sp>
        <p:nvSpPr>
          <p:cNvPr id="57" name="矩形: 圓角 56">
            <a:extLst>
              <a:ext uri="{FF2B5EF4-FFF2-40B4-BE49-F238E27FC236}">
                <a16:creationId xmlns:a16="http://schemas.microsoft.com/office/drawing/2014/main" id="{AF37EC24-2390-43C8-3D35-55ADFB16CBE4}"/>
              </a:ext>
            </a:extLst>
          </p:cNvPr>
          <p:cNvSpPr/>
          <p:nvPr/>
        </p:nvSpPr>
        <p:spPr>
          <a:xfrm>
            <a:off x="453930" y="1728692"/>
            <a:ext cx="1253164" cy="289726"/>
          </a:xfrm>
          <a:prstGeom prst="roundRect">
            <a:avLst/>
          </a:prstGeom>
          <a:solidFill>
            <a:srgbClr val="0070C0">
              <a:alpha val="40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rgbClr val="00B0F0"/>
                </a:solidFill>
                <a:latin typeface="Tahoma" panose="020B060403050404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輸入：感測器類型</a:t>
            </a:r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AF2C14A8-0162-6E50-5881-501626172763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4732053" y="1253704"/>
            <a:ext cx="0" cy="1272444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B447ABE0-43ED-6455-56AE-B3B28ECA7B33}"/>
              </a:ext>
            </a:extLst>
          </p:cNvPr>
          <p:cNvSpPr/>
          <p:nvPr/>
        </p:nvSpPr>
        <p:spPr>
          <a:xfrm>
            <a:off x="4107838" y="963978"/>
            <a:ext cx="1248430" cy="289726"/>
          </a:xfrm>
          <a:prstGeom prst="roundRect">
            <a:avLst/>
          </a:prstGeom>
          <a:solidFill>
            <a:srgbClr val="0070C0">
              <a:alpha val="40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rgbClr val="00B0F0"/>
                </a:solidFill>
                <a:latin typeface="Tahoma" panose="020B060403050404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輸入：主題</a:t>
            </a:r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D9384B88-D1E7-5CB4-4903-5255110F96BC}"/>
              </a:ext>
            </a:extLst>
          </p:cNvPr>
          <p:cNvSpPr/>
          <p:nvPr/>
        </p:nvSpPr>
        <p:spPr>
          <a:xfrm>
            <a:off x="337563" y="2223535"/>
            <a:ext cx="3123627" cy="1542922"/>
          </a:xfrm>
          <a:prstGeom prst="roundRect">
            <a:avLst>
              <a:gd name="adj" fmla="val 3407"/>
            </a:avLst>
          </a:prstGeom>
          <a:solidFill>
            <a:srgbClr val="00B050">
              <a:alpha val="40000"/>
            </a:srgbClr>
          </a:solidFill>
          <a:ln w="25400">
            <a:solidFill>
              <a:srgbClr val="006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000" dirty="0">
                <a:solidFill>
                  <a:srgbClr val="92D050"/>
                </a:solidFill>
                <a:latin typeface="Tahoma" panose="020B060403050404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DHT22</a:t>
            </a:r>
            <a:r>
              <a:rPr lang="zh-TW" altLang="en-US" sz="1000" dirty="0">
                <a:solidFill>
                  <a:srgbClr val="92D050"/>
                </a:solidFill>
                <a:latin typeface="Tahoma" panose="020B060403050404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 資料解碼器</a:t>
            </a:r>
          </a:p>
        </p:txBody>
      </p: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1719E322-479B-E2BF-93EF-AB38F41AD1E4}"/>
              </a:ext>
            </a:extLst>
          </p:cNvPr>
          <p:cNvCxnSpPr>
            <a:cxnSpLocks/>
            <a:stCxn id="52" idx="1"/>
            <a:endCxn id="80" idx="3"/>
          </p:cNvCxnSpPr>
          <p:nvPr/>
        </p:nvCxnSpPr>
        <p:spPr>
          <a:xfrm flipH="1">
            <a:off x="1707094" y="2671011"/>
            <a:ext cx="2400743" cy="2684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接點: 肘形 86">
            <a:extLst>
              <a:ext uri="{FF2B5EF4-FFF2-40B4-BE49-F238E27FC236}">
                <a16:creationId xmlns:a16="http://schemas.microsoft.com/office/drawing/2014/main" id="{58E58D06-E8A3-F5DF-610C-CF3E868DF944}"/>
              </a:ext>
            </a:extLst>
          </p:cNvPr>
          <p:cNvCxnSpPr>
            <a:cxnSpLocks/>
            <a:stCxn id="80" idx="2"/>
            <a:endCxn id="82" idx="1"/>
          </p:cNvCxnSpPr>
          <p:nvPr/>
        </p:nvCxnSpPr>
        <p:spPr>
          <a:xfrm rot="16200000" flipH="1">
            <a:off x="1464130" y="2437306"/>
            <a:ext cx="300697" cy="1063199"/>
          </a:xfrm>
          <a:prstGeom prst="bentConnector2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接點: 肘形 89">
            <a:extLst>
              <a:ext uri="{FF2B5EF4-FFF2-40B4-BE49-F238E27FC236}">
                <a16:creationId xmlns:a16="http://schemas.microsoft.com/office/drawing/2014/main" id="{3DFE531C-7B10-600F-4A3E-61725C43DFA0}"/>
              </a:ext>
            </a:extLst>
          </p:cNvPr>
          <p:cNvCxnSpPr>
            <a:cxnSpLocks/>
            <a:stCxn id="80" idx="2"/>
            <a:endCxn id="83" idx="1"/>
          </p:cNvCxnSpPr>
          <p:nvPr/>
        </p:nvCxnSpPr>
        <p:spPr>
          <a:xfrm rot="16200000" flipH="1">
            <a:off x="1267768" y="2633669"/>
            <a:ext cx="693420" cy="1063198"/>
          </a:xfrm>
          <a:prstGeom prst="bentConnector2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D2D61CC9-B23D-9764-F6C2-C501B9CFFA65}"/>
              </a:ext>
            </a:extLst>
          </p:cNvPr>
          <p:cNvSpPr/>
          <p:nvPr/>
        </p:nvSpPr>
        <p:spPr>
          <a:xfrm>
            <a:off x="2146078" y="2974392"/>
            <a:ext cx="1248431" cy="289726"/>
          </a:xfrm>
          <a:prstGeom prst="roundRect">
            <a:avLst/>
          </a:prstGeom>
          <a:solidFill>
            <a:srgbClr val="0070C0">
              <a:alpha val="40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rgbClr val="00B0F0"/>
                </a:solidFill>
                <a:latin typeface="Tahoma" panose="020B060403050404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輸出：溫度</a:t>
            </a:r>
          </a:p>
        </p:txBody>
      </p:sp>
      <p:sp>
        <p:nvSpPr>
          <p:cNvPr id="83" name="矩形: 圓角 82">
            <a:extLst>
              <a:ext uri="{FF2B5EF4-FFF2-40B4-BE49-F238E27FC236}">
                <a16:creationId xmlns:a16="http://schemas.microsoft.com/office/drawing/2014/main" id="{C0802F66-CF89-B5E7-14D8-7C474B652CC3}"/>
              </a:ext>
            </a:extLst>
          </p:cNvPr>
          <p:cNvSpPr/>
          <p:nvPr/>
        </p:nvSpPr>
        <p:spPr>
          <a:xfrm>
            <a:off x="2146077" y="3367115"/>
            <a:ext cx="1248431" cy="289726"/>
          </a:xfrm>
          <a:prstGeom prst="roundRect">
            <a:avLst/>
          </a:prstGeom>
          <a:solidFill>
            <a:srgbClr val="0070C0">
              <a:alpha val="40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rgbClr val="00B0F0"/>
                </a:solidFill>
                <a:latin typeface="Tahoma" panose="020B060403050404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輸出：濕度</a:t>
            </a:r>
          </a:p>
        </p:txBody>
      </p: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E6A352BD-0ED1-C5A6-86BA-9FEF5DEC837E}"/>
              </a:ext>
            </a:extLst>
          </p:cNvPr>
          <p:cNvSpPr/>
          <p:nvPr/>
        </p:nvSpPr>
        <p:spPr>
          <a:xfrm>
            <a:off x="458663" y="2528832"/>
            <a:ext cx="1248431" cy="289726"/>
          </a:xfrm>
          <a:prstGeom prst="roundRect">
            <a:avLst/>
          </a:prstGeom>
          <a:solidFill>
            <a:srgbClr val="0070C0">
              <a:alpha val="40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rgbClr val="00B0F0"/>
                </a:solidFill>
                <a:latin typeface="Tahoma" panose="020B060403050404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輸入：資料</a:t>
            </a:r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9EE07901-B9EA-2BAC-AE70-ABAB0BB33351}"/>
              </a:ext>
            </a:extLst>
          </p:cNvPr>
          <p:cNvSpPr/>
          <p:nvPr/>
        </p:nvSpPr>
        <p:spPr>
          <a:xfrm>
            <a:off x="4107837" y="2526148"/>
            <a:ext cx="1248431" cy="289726"/>
          </a:xfrm>
          <a:prstGeom prst="roundRect">
            <a:avLst/>
          </a:prstGeom>
          <a:solidFill>
            <a:srgbClr val="0070C0">
              <a:alpha val="40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rgbClr val="00B0F0"/>
                </a:solidFill>
                <a:latin typeface="Tahoma" panose="020B060403050404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輸出：資料</a:t>
            </a:r>
          </a:p>
        </p:txBody>
      </p:sp>
      <p:cxnSp>
        <p:nvCxnSpPr>
          <p:cNvPr id="93" name="接點: 肘形 92">
            <a:extLst>
              <a:ext uri="{FF2B5EF4-FFF2-40B4-BE49-F238E27FC236}">
                <a16:creationId xmlns:a16="http://schemas.microsoft.com/office/drawing/2014/main" id="{DFCCAB7E-9AE2-A4AD-E2D7-7BB37DDA8914}"/>
              </a:ext>
            </a:extLst>
          </p:cNvPr>
          <p:cNvCxnSpPr>
            <a:cxnSpLocks/>
            <a:stCxn id="9" idx="1"/>
            <a:endCxn id="46" idx="3"/>
          </p:cNvCxnSpPr>
          <p:nvPr/>
        </p:nvCxnSpPr>
        <p:spPr>
          <a:xfrm rot="10800000" flipV="1">
            <a:off x="5488644" y="1088735"/>
            <a:ext cx="1082437" cy="810152"/>
          </a:xfrm>
          <a:prstGeom prst="bent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6F23B5D-E174-9EBF-1B08-5A37C10F548A}"/>
              </a:ext>
            </a:extLst>
          </p:cNvPr>
          <p:cNvSpPr/>
          <p:nvPr/>
        </p:nvSpPr>
        <p:spPr>
          <a:xfrm>
            <a:off x="6571080" y="980883"/>
            <a:ext cx="1371463" cy="215703"/>
          </a:xfrm>
          <a:prstGeom prst="roundRect">
            <a:avLst/>
          </a:prstGeom>
          <a:solidFill>
            <a:srgbClr val="FFC000">
              <a:alpha val="40000"/>
            </a:srgbClr>
          </a:solidFill>
          <a:ln w="25400">
            <a:solidFill>
              <a:srgbClr val="605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solidFill>
                  <a:srgbClr val="FFFF00"/>
                </a:solidFill>
                <a:latin typeface="Tahoma" panose="020B060403050404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Mosquitto</a:t>
            </a:r>
            <a:r>
              <a:rPr lang="en-US" altLang="zh-TW" sz="1000" dirty="0">
                <a:solidFill>
                  <a:srgbClr val="FFFF00"/>
                </a:solidFill>
                <a:latin typeface="Tahoma" panose="020B060403050404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 broker</a:t>
            </a:r>
            <a:endParaRPr lang="zh-TW" altLang="en-US" sz="1000" dirty="0">
              <a:solidFill>
                <a:srgbClr val="FFFF00"/>
              </a:solidFill>
              <a:latin typeface="Tahoma" panose="020B0604030504040204" pitchFamily="34" charset="0"/>
              <a:ea typeface="微軟正黑體" panose="020B0604030504040204" pitchFamily="34" charset="-120"/>
              <a:cs typeface="Tahoma" panose="020B0604030504040204" pitchFamily="34" charset="0"/>
            </a:endParaRPr>
          </a:p>
        </p:txBody>
      </p:sp>
      <p:sp>
        <p:nvSpPr>
          <p:cNvPr id="96" name="語音泡泡: 圓角矩形 95">
            <a:extLst>
              <a:ext uri="{FF2B5EF4-FFF2-40B4-BE49-F238E27FC236}">
                <a16:creationId xmlns:a16="http://schemas.microsoft.com/office/drawing/2014/main" id="{87E0FAB2-66A3-6D7F-7F24-A9041CF3041A}"/>
              </a:ext>
            </a:extLst>
          </p:cNvPr>
          <p:cNvSpPr/>
          <p:nvPr/>
        </p:nvSpPr>
        <p:spPr>
          <a:xfrm>
            <a:off x="8020725" y="5014623"/>
            <a:ext cx="2270694" cy="444934"/>
          </a:xfrm>
          <a:prstGeom prst="wedgeRoundRectCallout">
            <a:avLst>
              <a:gd name="adj1" fmla="val 2634"/>
              <a:gd name="adj2" fmla="val -182737"/>
              <a:gd name="adj3" fmla="val 16667"/>
            </a:avLst>
          </a:prstGeom>
          <a:solidFill>
            <a:schemeClr val="tx1">
              <a:lumMod val="95000"/>
              <a:alpha val="40000"/>
            </a:schemeClr>
          </a:solidFill>
          <a:ln w="254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bg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主題格式：</a:t>
            </a:r>
            <a:endParaRPr lang="en-US" altLang="zh-TW" sz="1000" dirty="0">
              <a:solidFill>
                <a:schemeClr val="bg1">
                  <a:lumMod val="95000"/>
                  <a:lumOff val="5000"/>
                </a:schemeClr>
              </a:solidFill>
              <a:latin typeface="Tahoma" panose="020B0604030504040204" pitchFamily="34" charset="0"/>
              <a:ea typeface="微軟正黑體" panose="020B0604030504040204" pitchFamily="34" charset="-120"/>
              <a:cs typeface="Tahoma" panose="020B0604030504040204" pitchFamily="34" charset="0"/>
            </a:endParaRPr>
          </a:p>
          <a:p>
            <a:pPr algn="ctr"/>
            <a:r>
              <a:rPr lang="en-US" altLang="zh-TW" sz="1000" dirty="0">
                <a:solidFill>
                  <a:schemeClr val="bg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R419/MQTT/sensor/DHT22/1/data</a:t>
            </a:r>
            <a:endParaRPr lang="zh-TW" altLang="en-US" sz="1000" dirty="0">
              <a:solidFill>
                <a:schemeClr val="bg1">
                  <a:lumMod val="95000"/>
                  <a:lumOff val="5000"/>
                </a:schemeClr>
              </a:solidFill>
              <a:latin typeface="Tahoma" panose="020B0604030504040204" pitchFamily="34" charset="0"/>
              <a:ea typeface="微軟正黑體" panose="020B0604030504040204" pitchFamily="34" charset="-120"/>
              <a:cs typeface="Tahoma" panose="020B0604030504040204" pitchFamily="34" charset="0"/>
            </a:endParaRPr>
          </a:p>
        </p:txBody>
      </p:sp>
      <p:sp>
        <p:nvSpPr>
          <p:cNvPr id="100" name="語音泡泡: 圓角矩形 99">
            <a:extLst>
              <a:ext uri="{FF2B5EF4-FFF2-40B4-BE49-F238E27FC236}">
                <a16:creationId xmlns:a16="http://schemas.microsoft.com/office/drawing/2014/main" id="{AB297BBD-E379-B50E-99F3-2EAB374B39CC}"/>
              </a:ext>
            </a:extLst>
          </p:cNvPr>
          <p:cNvSpPr/>
          <p:nvPr/>
        </p:nvSpPr>
        <p:spPr>
          <a:xfrm>
            <a:off x="9575817" y="4400500"/>
            <a:ext cx="1375957" cy="294270"/>
          </a:xfrm>
          <a:prstGeom prst="wedgeRoundRectCallout">
            <a:avLst>
              <a:gd name="adj1" fmla="val -32858"/>
              <a:gd name="adj2" fmla="val 224107"/>
              <a:gd name="adj3" fmla="val 16667"/>
            </a:avLst>
          </a:prstGeom>
          <a:solidFill>
            <a:schemeClr val="tx1">
              <a:lumMod val="95000"/>
              <a:alpha val="40000"/>
            </a:schemeClr>
          </a:solidFill>
          <a:ln w="254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bg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頻道值，從 </a:t>
            </a:r>
            <a:r>
              <a:rPr lang="en-US" altLang="zh-TW" sz="1000" dirty="0">
                <a:solidFill>
                  <a:schemeClr val="bg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1</a:t>
            </a:r>
            <a:r>
              <a:rPr lang="zh-TW" altLang="en-US" sz="1000" dirty="0">
                <a:solidFill>
                  <a:schemeClr val="bg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 到 </a:t>
            </a:r>
            <a:r>
              <a:rPr lang="en-US" altLang="zh-TW" sz="1000" dirty="0">
                <a:solidFill>
                  <a:schemeClr val="bg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16</a:t>
            </a:r>
            <a:endParaRPr lang="zh-TW" altLang="en-US" sz="1000" dirty="0">
              <a:solidFill>
                <a:schemeClr val="bg1">
                  <a:lumMod val="95000"/>
                  <a:lumOff val="5000"/>
                </a:schemeClr>
              </a:solidFill>
              <a:latin typeface="Tahoma" panose="020B0604030504040204" pitchFamily="34" charset="0"/>
              <a:ea typeface="微軟正黑體" panose="020B0604030504040204" pitchFamily="34" charset="-120"/>
              <a:cs typeface="Tahoma" panose="020B0604030504040204" pitchFamily="34" charset="0"/>
            </a:endParaRPr>
          </a:p>
        </p:txBody>
      </p:sp>
      <p:sp>
        <p:nvSpPr>
          <p:cNvPr id="107" name="語音泡泡: 圓角矩形 106">
            <a:extLst>
              <a:ext uri="{FF2B5EF4-FFF2-40B4-BE49-F238E27FC236}">
                <a16:creationId xmlns:a16="http://schemas.microsoft.com/office/drawing/2014/main" id="{667D4097-CD7F-CB3F-6BBB-18A29DF49B1C}"/>
              </a:ext>
            </a:extLst>
          </p:cNvPr>
          <p:cNvSpPr/>
          <p:nvPr/>
        </p:nvSpPr>
        <p:spPr>
          <a:xfrm>
            <a:off x="9375998" y="2076202"/>
            <a:ext cx="1830842" cy="494419"/>
          </a:xfrm>
          <a:prstGeom prst="wedgeRoundRectCallout">
            <a:avLst>
              <a:gd name="adj1" fmla="val -58068"/>
              <a:gd name="adj2" fmla="val 247005"/>
              <a:gd name="adj3" fmla="val 16667"/>
            </a:avLst>
          </a:prstGeom>
          <a:solidFill>
            <a:schemeClr val="tx1">
              <a:lumMod val="95000"/>
              <a:alpha val="40000"/>
            </a:schemeClr>
          </a:solidFill>
          <a:ln w="254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bg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類 </a:t>
            </a:r>
            <a:r>
              <a:rPr lang="en-US" altLang="zh-TW" sz="10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Json</a:t>
            </a:r>
            <a:r>
              <a:rPr lang="zh-TW" altLang="en-US" sz="1000" dirty="0">
                <a:solidFill>
                  <a:schemeClr val="bg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 格式，排序法如下：</a:t>
            </a:r>
            <a:endParaRPr lang="en-US" altLang="zh-TW" sz="1000" dirty="0">
              <a:solidFill>
                <a:schemeClr val="bg1">
                  <a:lumMod val="95000"/>
                  <a:lumOff val="5000"/>
                </a:schemeClr>
              </a:solidFill>
              <a:latin typeface="Tahoma" panose="020B0604030504040204" pitchFamily="34" charset="0"/>
              <a:ea typeface="微軟正黑體" panose="020B0604030504040204" pitchFamily="34" charset="-120"/>
              <a:cs typeface="Tahoma" panose="020B0604030504040204" pitchFamily="34" charset="0"/>
            </a:endParaRPr>
          </a:p>
          <a:p>
            <a:pPr algn="ctr"/>
            <a:r>
              <a:rPr lang="en-US" altLang="zh-TW" sz="1000" dirty="0">
                <a:solidFill>
                  <a:schemeClr val="bg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{ </a:t>
            </a:r>
            <a:r>
              <a:rPr lang="en-US" altLang="zh-TW" sz="10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tem</a:t>
            </a:r>
            <a:r>
              <a:rPr lang="en-US" altLang="zh-TW" sz="1000" dirty="0">
                <a:solidFill>
                  <a:schemeClr val="bg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微軟正黑體" panose="020B0604030504040204" pitchFamily="34" charset="-120"/>
                <a:cs typeface="Tahoma" panose="020B0604030504040204" pitchFamily="34" charset="0"/>
              </a:rPr>
              <a:t>: 00.0 , hum: 00.0 }</a:t>
            </a:r>
            <a:endParaRPr lang="zh-TW" altLang="en-US" sz="1000" dirty="0">
              <a:solidFill>
                <a:schemeClr val="bg1">
                  <a:lumMod val="95000"/>
                  <a:lumOff val="5000"/>
                </a:schemeClr>
              </a:solidFill>
              <a:latin typeface="Tahoma" panose="020B0604030504040204" pitchFamily="34" charset="0"/>
              <a:ea typeface="微軟正黑體" panose="020B0604030504040204" pitchFamily="34" charset="-12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772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131</TotalTime>
  <Words>116</Words>
  <Application>Microsoft Office PowerPoint</Application>
  <PresentationFormat>寬螢幕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Calisto MT</vt:lpstr>
      <vt:lpstr>Tahoma</vt:lpstr>
      <vt:lpstr>Wingdings 2</vt:lpstr>
      <vt:lpstr>石板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 Shu Huang</dc:creator>
  <cp:lastModifiedBy>Yu Shu Huang</cp:lastModifiedBy>
  <cp:revision>2</cp:revision>
  <dcterms:created xsi:type="dcterms:W3CDTF">2022-05-26T20:53:12Z</dcterms:created>
  <dcterms:modified xsi:type="dcterms:W3CDTF">2022-05-26T23:05:45Z</dcterms:modified>
</cp:coreProperties>
</file>