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0" r:id="rId8"/>
    <p:sldId id="271" r:id="rId9"/>
    <p:sldId id="268" r:id="rId10"/>
    <p:sldId id="269" r:id="rId11"/>
    <p:sldId id="27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DE4F-DD3B-30B3-D666-B2D32008F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2E6E2-3984-27FC-E6ED-8B0BDB9EC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26F84-9E93-1EFF-F4FB-61902519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70DFCD-7B77-31D4-0257-E17B4449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AD7DE-CBE7-8665-16E1-7454CFFB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B5C2A-00AF-7DC4-FD5C-A8F4E9DB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E04799-368D-CE2C-66B5-0637F9CE7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BC2183-3E90-DEEA-2722-2DDF9C5D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48B91-9369-1321-705C-F609F0A4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BD002C-0767-46A3-6037-D05B7021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4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1FC51C-7EA4-35DF-4EF5-A7B576A73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E516A1-BEF2-A1FE-EC58-8D62A31C9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A9F99-FA03-EC63-F7AD-625F9FA9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8E6F2-A844-0B0F-FCAF-D5FBC511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5D125-5FF9-5763-C107-8FBCCDB0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BDAAD-4E54-139A-E28C-B615D0E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5007B1-A05B-C93D-0883-278BED54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07B6B-4CE6-8CDC-4CA9-85329B83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2C26A-540F-A9DB-1CF8-30C26A49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99328-BDB5-674E-2B57-12675B1F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4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0BB53-C78F-62A2-A338-41CF83C5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3AAC2F-6D88-B3FF-7C4F-53ADF4C3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98E964-C99B-3449-754D-2A4CCEE2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BD580-891D-D9B2-E874-EE45A4F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401466-D99B-9A93-9DF8-DB0D2AD1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727E1-9795-8E69-4BA8-7963BA9B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D5228-35EB-2FC4-3149-03B1139BE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CA21D4-6F52-2AFA-9A7E-DC5F1D8C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A6B48-F1D6-AD76-3CCF-694F3EAD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DF64E-002D-32F8-7CC5-F3305781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46972F-8E61-4F8C-9AB9-1DAE9EB6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26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87AE9-9FC3-367B-34C2-8C9C9474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0E438F-4F94-9429-FD9A-E993DFBA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268D72-6367-ECCA-AF15-541F846B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23EC0B-E680-ED0F-74D5-131A371EB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346CC8-B49D-95FB-B115-DD5CCE0C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817068-01D8-2A25-5F5E-BF958365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E47CF1-97F8-E79E-CC70-B2CF8289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A19128-7911-2CAF-F693-06EF5585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52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655EC-1217-4600-BC2F-FD9166B7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4B2CF8-8A56-15D6-BC21-C5244483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B8D5FE-E853-15F8-6654-8411354E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8A899D-955A-EFC4-FCE7-031E280E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92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F1E06E-FDB3-DA76-65DF-519185AF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F5A898-8376-E520-BA31-7B85487B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D97D84-B3A8-A9FE-502A-CC55E2C2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15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F1470-2112-4A11-356D-0A288FC1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3C11B-4D39-B2AF-B76C-475EAEFD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6CEE0-72F1-FF2D-F0F1-2D8BA3485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0FC90B-97D2-9FF4-B449-D0309496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529AAF-FA82-FEE6-7963-31D44BCC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75632E-0778-736D-F443-559E22D2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9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D1644-7211-EF9D-2A0D-44BC9F18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3C90BE-1E46-A8C7-ABB4-0396E6D4F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87D45E-FB33-067F-3635-0E46119BF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7AD88F-1D6A-0149-D8D0-1080BF5A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708FD-D523-EA18-3250-AC35DD1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DACF12-1A45-0D8B-7415-D53A40CE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3F4424-7241-B602-ABA6-16B2203C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A5324F-E577-1A48-06F7-577A8D78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C33CA-F6AB-8C11-1BE4-E724EFEBE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F75D-9B35-4E96-8ED5-735D0DA0497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4344C-BB0E-58E0-C4C3-81FB8F5E9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291B4A-99F6-9137-65A2-6A3C85CA9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0465-1713-472E-9B91-1982B7E98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4FCB-B3B1-069B-B50A-596BB6AC8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Testes mutantes + Relatório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9035C-AF30-ABBA-31FC-E18F48F4E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78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205E2-3F23-02CE-4C51-ACE01E0F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25"/>
            <a:ext cx="10515600" cy="508000"/>
          </a:xfrm>
        </p:spPr>
        <p:txBody>
          <a:bodyPr/>
          <a:lstStyle/>
          <a:p>
            <a:r>
              <a:rPr lang="pt-BR" dirty="0"/>
              <a:t>Melhorar os testes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86C063-E865-1CC7-AA84-56A1FDEC44E8}"/>
              </a:ext>
            </a:extLst>
          </p:cNvPr>
          <p:cNvSpPr txBox="1"/>
          <p:nvPr/>
        </p:nvSpPr>
        <p:spPr>
          <a:xfrm>
            <a:off x="2775467" y="3429000"/>
            <a:ext cx="5076825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test_calcula_hipotenusa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A56D60-D517-E08D-1546-07159D76E0AF}"/>
              </a:ext>
            </a:extLst>
          </p:cNvPr>
          <p:cNvSpPr txBox="1"/>
          <p:nvPr/>
        </p:nvSpPr>
        <p:spPr>
          <a:xfrm>
            <a:off x="1439343" y="1185385"/>
            <a:ext cx="3874537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i="1" dirty="0">
                <a:solidFill>
                  <a:srgbClr val="7B30D0"/>
                </a:solidFill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B8C145-AE4D-20C1-F237-F3AF0F887A98}"/>
              </a:ext>
            </a:extLst>
          </p:cNvPr>
          <p:cNvSpPr txBox="1"/>
          <p:nvPr/>
        </p:nvSpPr>
        <p:spPr>
          <a:xfrm>
            <a:off x="5719762" y="1185385"/>
            <a:ext cx="3874537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944F88-6BD2-55DD-98B6-380D28854CCB}"/>
              </a:ext>
            </a:extLst>
          </p:cNvPr>
          <p:cNvSpPr txBox="1"/>
          <p:nvPr/>
        </p:nvSpPr>
        <p:spPr>
          <a:xfrm>
            <a:off x="2127767" y="5118618"/>
            <a:ext cx="6543676" cy="147732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ucida Sans Typewriter" panose="020B0509030504030204" pitchFamily="49" charset="0"/>
              </a:rPr>
              <a:t>Name             </a:t>
            </a:r>
            <a:r>
              <a:rPr lang="en-US" dirty="0" err="1">
                <a:latin typeface="Lucida Sans Typewriter" panose="020B0509030504030204" pitchFamily="49" charset="0"/>
              </a:rPr>
              <a:t>Stmts</a:t>
            </a:r>
            <a:r>
              <a:rPr lang="en-US" dirty="0">
                <a:latin typeface="Lucida Sans Typewriter" panose="020B0509030504030204" pitchFamily="49" charset="0"/>
              </a:rPr>
              <a:t>   Miss  Cover   Missing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----------------------------------------------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exemplo.py           7      0   100%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----------------------------------------------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TOTAL                7      0   100%</a:t>
            </a:r>
            <a:endParaRPr lang="pt-BR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9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83B09A7-DA18-D7F3-EB8D-B170DC91F28C}"/>
              </a:ext>
            </a:extLst>
          </p:cNvPr>
          <p:cNvSpPr txBox="1"/>
          <p:nvPr/>
        </p:nvSpPr>
        <p:spPr>
          <a:xfrm>
            <a:off x="1514167" y="1201879"/>
            <a:ext cx="91636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test_depositar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depositar(</a:t>
            </a:r>
            <a:r>
              <a:rPr lang="pt-BR" sz="1600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.contas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client_id_123</a:t>
            </a:r>
            <a:r>
              <a:rPr lang="pt-BR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6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.contas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client_id_123</a:t>
            </a:r>
            <a:r>
              <a:rPr lang="pt-BR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pt-BR" sz="1600" b="0" dirty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16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1100</a:t>
            </a:r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self.assertEqual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self.contas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["client_id_123"]["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historico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"]),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    1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)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self.assertEqual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self.contas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["client_id_123"]["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historico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"][0]["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operacao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"],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    "deposito"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)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self.assertEqual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(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    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self.contas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["client_id_123"]["</a:t>
            </a:r>
            <a:r>
              <a:rPr lang="pt-BR" sz="1600" b="0" i="1" dirty="0" err="1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historico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"][0]["valor"],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    100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# )</a:t>
            </a:r>
            <a:endParaRPr lang="pt-BR" sz="16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6EFADE-CE3B-AFE6-E3A3-20DA8729313B}"/>
              </a:ext>
            </a:extLst>
          </p:cNvPr>
          <p:cNvSpPr txBox="1"/>
          <p:nvPr/>
        </p:nvSpPr>
        <p:spPr>
          <a:xfrm>
            <a:off x="2552700" y="5080651"/>
            <a:ext cx="7086600" cy="132343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Lucida Sans Typewriter" panose="020B0509030504030204" pitchFamily="49" charset="0"/>
              </a:rPr>
              <a:t>Killed 3 out of 9 mutants</a:t>
            </a:r>
          </a:p>
          <a:p>
            <a:r>
              <a:rPr lang="en-US" sz="1600" dirty="0">
                <a:latin typeface="Lucida Sans Typewriter" panose="020B0509030504030204" pitchFamily="49" charset="0"/>
              </a:rPr>
              <a:t>File	       Total	  Killed   % killed   Survived</a:t>
            </a:r>
          </a:p>
          <a:p>
            <a:r>
              <a:rPr lang="en-US" sz="1600" dirty="0">
                <a:latin typeface="Lucida Sans Typewriter" panose="020B0509030504030204" pitchFamily="49" charset="0"/>
              </a:rPr>
              <a:t>Total    	38	  35	    92.11	3</a:t>
            </a:r>
          </a:p>
          <a:p>
            <a:endParaRPr lang="en-US" sz="1600" dirty="0">
              <a:latin typeface="Lucida Sans Typewriter" panose="020B0509030504030204" pitchFamily="49" charset="0"/>
            </a:endParaRPr>
          </a:p>
          <a:p>
            <a:r>
              <a:rPr lang="en-US" sz="1600" dirty="0">
                <a:latin typeface="Lucida Sans Typewriter" panose="020B0509030504030204" pitchFamily="49" charset="0"/>
              </a:rPr>
              <a:t>score: 92.11%</a:t>
            </a:r>
            <a:endParaRPr lang="pt-BR" sz="1600" dirty="0">
              <a:latin typeface="Lucida Sans Typewriter" panose="020B0509030504030204" pitchFamily="49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932D251-BACF-0B19-0CDA-A98BAABCAD66}"/>
              </a:ext>
            </a:extLst>
          </p:cNvPr>
          <p:cNvSpPr txBox="1">
            <a:spLocks/>
          </p:cNvSpPr>
          <p:nvPr/>
        </p:nvSpPr>
        <p:spPr>
          <a:xfrm>
            <a:off x="838200" y="568325"/>
            <a:ext cx="10515600" cy="50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Verificar se há pontos não validados pelos testes</a:t>
            </a:r>
          </a:p>
        </p:txBody>
      </p:sp>
    </p:spTree>
    <p:extLst>
      <p:ext uri="{BB962C8B-B14F-4D97-AF65-F5344CB8AC3E}">
        <p14:creationId xmlns:p14="http://schemas.microsoft.com/office/powerpoint/2010/main" val="287230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7FD7-D215-0828-A978-05C56305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7CE4F-FBD3-C381-E1E8-4222BD77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aos testes de mutação</a:t>
            </a:r>
          </a:p>
          <a:p>
            <a:r>
              <a:rPr lang="pt-BR" dirty="0"/>
              <a:t>Exemplo prático básico</a:t>
            </a:r>
          </a:p>
          <a:p>
            <a:r>
              <a:rPr lang="pt-BR" dirty="0"/>
              <a:t>Utilidade</a:t>
            </a:r>
          </a:p>
          <a:p>
            <a:r>
              <a:rPr lang="pt-BR" dirty="0"/>
              <a:t>Relatório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FD44148-DA6F-D333-1D08-6F83ABB979C8}"/>
              </a:ext>
            </a:extLst>
          </p:cNvPr>
          <p:cNvSpPr txBox="1"/>
          <p:nvPr/>
        </p:nvSpPr>
        <p:spPr>
          <a:xfrm>
            <a:off x="846752" y="2293415"/>
            <a:ext cx="3874537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2E6BBA-D85F-FEA2-B7F1-16F533642C4F}"/>
              </a:ext>
            </a:extLst>
          </p:cNvPr>
          <p:cNvSpPr txBox="1"/>
          <p:nvPr/>
        </p:nvSpPr>
        <p:spPr>
          <a:xfrm>
            <a:off x="7271656" y="917234"/>
            <a:ext cx="3874537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FBF7EB-2844-E972-1947-1AF1DCE9E0AF}"/>
              </a:ext>
            </a:extLst>
          </p:cNvPr>
          <p:cNvSpPr txBox="1"/>
          <p:nvPr/>
        </p:nvSpPr>
        <p:spPr>
          <a:xfrm>
            <a:off x="7271657" y="2847413"/>
            <a:ext cx="3874537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i="1" dirty="0">
                <a:solidFill>
                  <a:srgbClr val="17478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236EB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CC24A5-CBC5-651F-4EFC-4E613950D3B4}"/>
              </a:ext>
            </a:extLst>
          </p:cNvPr>
          <p:cNvSpPr txBox="1"/>
          <p:nvPr/>
        </p:nvSpPr>
        <p:spPr>
          <a:xfrm>
            <a:off x="7271657" y="4777592"/>
            <a:ext cx="3874537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970C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endParaRPr lang="pt-BR" b="0" dirty="0">
              <a:solidFill>
                <a:srgbClr val="236EB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0495F8F2-A8BF-A9A8-32E8-E2A184D3E2F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721289" y="1794397"/>
            <a:ext cx="2550367" cy="1653180"/>
          </a:xfrm>
          <a:prstGeom prst="bentConnector3">
            <a:avLst>
              <a:gd name="adj1" fmla="val 22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FCDA08F5-671B-663D-5463-8FF050B059C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21289" y="3447577"/>
            <a:ext cx="2550368" cy="276999"/>
          </a:xfrm>
          <a:prstGeom prst="bentConnector3">
            <a:avLst>
              <a:gd name="adj1" fmla="val 22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81ECAB5-E14B-BE4B-94B3-9B3E0EB044C9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721289" y="3447577"/>
            <a:ext cx="2550368" cy="2207178"/>
          </a:xfrm>
          <a:prstGeom prst="bentConnector3">
            <a:avLst>
              <a:gd name="adj1" fmla="val 22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7A4ED73-4CC4-548C-7C0E-0F807999C3B9}"/>
              </a:ext>
            </a:extLst>
          </p:cNvPr>
          <p:cNvSpPr txBox="1"/>
          <p:nvPr/>
        </p:nvSpPr>
        <p:spPr>
          <a:xfrm>
            <a:off x="5743132" y="1410465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operator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F7D78A2-BB10-FADE-D1B9-4969D82DAEAC}"/>
              </a:ext>
            </a:extLst>
          </p:cNvPr>
          <p:cNvSpPr txBox="1"/>
          <p:nvPr/>
        </p:nvSpPr>
        <p:spPr>
          <a:xfrm>
            <a:off x="5743132" y="334378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number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12DA695-7758-33B2-D5FB-71C8E21B8184}"/>
              </a:ext>
            </a:extLst>
          </p:cNvPr>
          <p:cNvSpPr txBox="1"/>
          <p:nvPr/>
        </p:nvSpPr>
        <p:spPr>
          <a:xfrm>
            <a:off x="5743132" y="5288564"/>
            <a:ext cx="11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expr_stmt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84B27CD-6E71-1B80-3014-4E77D2208F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Mutações</a:t>
            </a:r>
          </a:p>
        </p:txBody>
      </p:sp>
    </p:spTree>
    <p:extLst>
      <p:ext uri="{BB962C8B-B14F-4D97-AF65-F5344CB8AC3E}">
        <p14:creationId xmlns:p14="http://schemas.microsoft.com/office/powerpoint/2010/main" val="229053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FD44148-DA6F-D333-1D08-6F83ABB979C8}"/>
              </a:ext>
            </a:extLst>
          </p:cNvPr>
          <p:cNvSpPr txBox="1"/>
          <p:nvPr/>
        </p:nvSpPr>
        <p:spPr>
          <a:xfrm>
            <a:off x="441178" y="1516485"/>
            <a:ext cx="514388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test_calcula_hipotenusa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2E6BBA-D85F-FEA2-B7F1-16F533642C4F}"/>
              </a:ext>
            </a:extLst>
          </p:cNvPr>
          <p:cNvSpPr txBox="1"/>
          <p:nvPr/>
        </p:nvSpPr>
        <p:spPr>
          <a:xfrm>
            <a:off x="7271656" y="612432"/>
            <a:ext cx="3874537" cy="175432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FBF7EB-2844-E972-1947-1AF1DCE9E0AF}"/>
              </a:ext>
            </a:extLst>
          </p:cNvPr>
          <p:cNvSpPr txBox="1"/>
          <p:nvPr/>
        </p:nvSpPr>
        <p:spPr>
          <a:xfrm>
            <a:off x="7271657" y="2542611"/>
            <a:ext cx="3874537" cy="175432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i="1" dirty="0">
                <a:solidFill>
                  <a:srgbClr val="17478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236EB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CC24A5-CBC5-651F-4EFC-4E613950D3B4}"/>
              </a:ext>
            </a:extLst>
          </p:cNvPr>
          <p:cNvSpPr txBox="1"/>
          <p:nvPr/>
        </p:nvSpPr>
        <p:spPr>
          <a:xfrm>
            <a:off x="7271657" y="4472790"/>
            <a:ext cx="3874537" cy="175432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970C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endParaRPr lang="pt-BR" b="0" dirty="0">
              <a:solidFill>
                <a:srgbClr val="236EB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84B27CD-6E71-1B80-3014-4E77D2208F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Teste “fraco”</a:t>
            </a:r>
          </a:p>
        </p:txBody>
      </p:sp>
    </p:spTree>
    <p:extLst>
      <p:ext uri="{BB962C8B-B14F-4D97-AF65-F5344CB8AC3E}">
        <p14:creationId xmlns:p14="http://schemas.microsoft.com/office/powerpoint/2010/main" val="296438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884B27CD-6E71-1B80-3014-4E77D2208F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Teste “médio”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10EBED-FF92-FB32-0404-66923E86FAEB}"/>
              </a:ext>
            </a:extLst>
          </p:cNvPr>
          <p:cNvSpPr txBox="1"/>
          <p:nvPr/>
        </p:nvSpPr>
        <p:spPr>
          <a:xfrm>
            <a:off x="441178" y="1516485"/>
            <a:ext cx="645522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test_calcula_hipotenusa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61600B-F5C3-92F6-D40C-A69FD2FFEE3C}"/>
              </a:ext>
            </a:extLst>
          </p:cNvPr>
          <p:cNvSpPr txBox="1"/>
          <p:nvPr/>
        </p:nvSpPr>
        <p:spPr>
          <a:xfrm>
            <a:off x="7271656" y="612432"/>
            <a:ext cx="3874537" cy="175432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D42891-CED5-A59A-1158-4036F82D423C}"/>
              </a:ext>
            </a:extLst>
          </p:cNvPr>
          <p:cNvSpPr txBox="1"/>
          <p:nvPr/>
        </p:nvSpPr>
        <p:spPr>
          <a:xfrm>
            <a:off x="7271657" y="2542611"/>
            <a:ext cx="3874537" cy="175432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i="1" dirty="0">
                <a:solidFill>
                  <a:srgbClr val="17478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236EB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294750-D2B4-A506-6F7D-B38988136564}"/>
              </a:ext>
            </a:extLst>
          </p:cNvPr>
          <p:cNvSpPr txBox="1"/>
          <p:nvPr/>
        </p:nvSpPr>
        <p:spPr>
          <a:xfrm>
            <a:off x="7271657" y="4472790"/>
            <a:ext cx="3874537" cy="175432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970C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endParaRPr lang="pt-BR" b="0" dirty="0">
              <a:solidFill>
                <a:srgbClr val="236EB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6065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884B27CD-6E71-1B80-3014-4E77D2208F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Teste “forte”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3241CA-7543-A296-7B58-F4F5D9904595}"/>
              </a:ext>
            </a:extLst>
          </p:cNvPr>
          <p:cNvSpPr txBox="1"/>
          <p:nvPr/>
        </p:nvSpPr>
        <p:spPr>
          <a:xfrm>
            <a:off x="7271656" y="612432"/>
            <a:ext cx="3874537" cy="175432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5B9EDF-1400-029E-2AA3-10A8E53B9F80}"/>
              </a:ext>
            </a:extLst>
          </p:cNvPr>
          <p:cNvSpPr txBox="1"/>
          <p:nvPr/>
        </p:nvSpPr>
        <p:spPr>
          <a:xfrm>
            <a:off x="7271657" y="2542611"/>
            <a:ext cx="3874537" cy="175432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i="1" dirty="0">
                <a:solidFill>
                  <a:srgbClr val="17478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236EB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47194B-FD7D-93F8-9CA7-55036DE88BA5}"/>
              </a:ext>
            </a:extLst>
          </p:cNvPr>
          <p:cNvSpPr txBox="1"/>
          <p:nvPr/>
        </p:nvSpPr>
        <p:spPr>
          <a:xfrm>
            <a:off x="7271657" y="4472790"/>
            <a:ext cx="3874537" cy="175432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970C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endParaRPr lang="pt-BR" b="0" dirty="0">
              <a:solidFill>
                <a:srgbClr val="236EBF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b2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b2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c </a:t>
            </a:r>
            <a:r>
              <a:rPr lang="pt-BR" b="0" i="1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(c2)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A80B34-BD47-9795-52AA-FE0BBBDF29BA}"/>
              </a:ext>
            </a:extLst>
          </p:cNvPr>
          <p:cNvSpPr txBox="1"/>
          <p:nvPr/>
        </p:nvSpPr>
        <p:spPr>
          <a:xfrm>
            <a:off x="441178" y="1516485"/>
            <a:ext cx="645522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test_calcula_hipotenusa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)</a:t>
            </a:r>
          </a:p>
        </p:txBody>
      </p:sp>
    </p:spTree>
    <p:extLst>
      <p:ext uri="{BB962C8B-B14F-4D97-AF65-F5344CB8AC3E}">
        <p14:creationId xmlns:p14="http://schemas.microsoft.com/office/powerpoint/2010/main" val="210174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F194D3-AA3F-1FC1-9395-6A4038F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47" y="287928"/>
            <a:ext cx="4369659" cy="3066427"/>
          </a:xfrm>
          <a:prstGeom prst="rect">
            <a:avLst/>
          </a:prstGeom>
          <a:ln w="44450"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08FB7C-7FCA-B893-C8CA-05461148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43" y="1895787"/>
            <a:ext cx="4331327" cy="3066426"/>
          </a:xfrm>
          <a:prstGeom prst="rect">
            <a:avLst/>
          </a:prstGeom>
          <a:ln w="44450">
            <a:solidFill>
              <a:schemeClr val="bg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BD62E7-094E-9A3A-5511-2F788E9EA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406" y="3488425"/>
            <a:ext cx="4232750" cy="3066426"/>
          </a:xfrm>
          <a:prstGeom prst="rect">
            <a:avLst/>
          </a:prstGeom>
          <a:ln w="444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6679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AA8F70-8058-6D80-85C5-D1D3BB79169E}"/>
              </a:ext>
            </a:extLst>
          </p:cNvPr>
          <p:cNvSpPr txBox="1"/>
          <p:nvPr/>
        </p:nvSpPr>
        <p:spPr>
          <a:xfrm>
            <a:off x="4686301" y="4916301"/>
            <a:ext cx="7086600" cy="1323439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Lucida Sans Typewriter" panose="020B0509030504030204" pitchFamily="49" charset="0"/>
              </a:rPr>
              <a:t>Killed 3 out of 9 mutants</a:t>
            </a:r>
          </a:p>
          <a:p>
            <a:r>
              <a:rPr lang="en-US" sz="1600" dirty="0">
                <a:latin typeface="Lucida Sans Typewriter" panose="020B0509030504030204" pitchFamily="49" charset="0"/>
              </a:rPr>
              <a:t>File	       Total	  Killed   % killed   Survived</a:t>
            </a:r>
          </a:p>
          <a:p>
            <a:r>
              <a:rPr lang="en-US" sz="1600" dirty="0">
                <a:latin typeface="Lucida Sans Typewriter" panose="020B0509030504030204" pitchFamily="49" charset="0"/>
              </a:rPr>
              <a:t>exemplo.py	9	  9	    100.00	0</a:t>
            </a:r>
          </a:p>
          <a:p>
            <a:endParaRPr lang="en-US" sz="1600" dirty="0">
              <a:latin typeface="Lucida Sans Typewriter" panose="020B0509030504030204" pitchFamily="49" charset="0"/>
            </a:endParaRPr>
          </a:p>
          <a:p>
            <a:r>
              <a:rPr lang="en-US" sz="1600" dirty="0">
                <a:latin typeface="Lucida Sans Typewriter" panose="020B0509030504030204" pitchFamily="49" charset="0"/>
              </a:rPr>
              <a:t>score: 100.00%</a:t>
            </a:r>
            <a:endParaRPr lang="pt-BR" sz="1600" dirty="0">
              <a:latin typeface="Lucida Sans Typewriter" panose="020B05090305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D8E806-F31F-C821-B94E-4101CB313CA9}"/>
              </a:ext>
            </a:extLst>
          </p:cNvPr>
          <p:cNvSpPr txBox="1"/>
          <p:nvPr/>
        </p:nvSpPr>
        <p:spPr>
          <a:xfrm>
            <a:off x="4686301" y="2848729"/>
            <a:ext cx="7086600" cy="132343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Lucida Sans Typewriter" panose="020B0509030504030204" pitchFamily="49" charset="0"/>
              </a:rPr>
              <a:t>Killed 3 out of 9 mutants</a:t>
            </a:r>
          </a:p>
          <a:p>
            <a:r>
              <a:rPr lang="en-US" sz="1600" dirty="0">
                <a:latin typeface="Lucida Sans Typewriter" panose="020B0509030504030204" pitchFamily="49" charset="0"/>
              </a:rPr>
              <a:t>File	       Total	  Killed   % killed   Survived</a:t>
            </a:r>
          </a:p>
          <a:p>
            <a:r>
              <a:rPr lang="en-US" sz="1600" dirty="0">
                <a:latin typeface="Lucida Sans Typewriter" panose="020B0509030504030204" pitchFamily="49" charset="0"/>
              </a:rPr>
              <a:t>exemplo.py	9	  7	    77.78	2</a:t>
            </a:r>
          </a:p>
          <a:p>
            <a:endParaRPr lang="en-US" sz="1600" dirty="0">
              <a:latin typeface="Lucida Sans Typewriter" panose="020B0509030504030204" pitchFamily="49" charset="0"/>
            </a:endParaRPr>
          </a:p>
          <a:p>
            <a:r>
              <a:rPr lang="en-US" sz="1600" dirty="0">
                <a:latin typeface="Lucida Sans Typewriter" panose="020B0509030504030204" pitchFamily="49" charset="0"/>
              </a:rPr>
              <a:t>score: 33.33%</a:t>
            </a:r>
            <a:endParaRPr lang="pt-BR" sz="1600" dirty="0">
              <a:latin typeface="Lucida Sans Typewriter" panose="020B05090305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87E192-7528-91B1-317A-B2376E2D8641}"/>
              </a:ext>
            </a:extLst>
          </p:cNvPr>
          <p:cNvSpPr txBox="1"/>
          <p:nvPr/>
        </p:nvSpPr>
        <p:spPr>
          <a:xfrm>
            <a:off x="581026" y="5116355"/>
            <a:ext cx="4105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236EBF"/>
                </a:solidFill>
                <a:latin typeface="Consolas" panose="020B0609020204030204" pitchFamily="49" charset="0"/>
              </a:rPr>
              <a:t> 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</a:t>
            </a:r>
            <a:endParaRPr lang="pt-BR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21ED8B-EDF8-0748-40C6-D2B02302608B}"/>
              </a:ext>
            </a:extLst>
          </p:cNvPr>
          <p:cNvSpPr txBox="1"/>
          <p:nvPr/>
        </p:nvSpPr>
        <p:spPr>
          <a:xfrm>
            <a:off x="581026" y="2910283"/>
            <a:ext cx="3667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236EBF"/>
                </a:solidFill>
                <a:latin typeface="Consolas" panose="020B0609020204030204" pitchFamily="49" charset="0"/>
              </a:rPr>
              <a:t> 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t-BR" dirty="0">
                <a:solidFill>
                  <a:srgbClr val="236EBF"/>
                </a:solidFill>
                <a:latin typeface="Consolas" panose="020B0609020204030204" pitchFamily="49" charset="0"/>
              </a:rPr>
              <a:t> 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568E87-1AD1-D67C-4276-F88543DF2E78}"/>
              </a:ext>
            </a:extLst>
          </p:cNvPr>
          <p:cNvSpPr txBox="1"/>
          <p:nvPr/>
        </p:nvSpPr>
        <p:spPr>
          <a:xfrm>
            <a:off x="4686301" y="781158"/>
            <a:ext cx="7086600" cy="132343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Lucida Sans Typewriter" panose="020B0509030504030204" pitchFamily="49" charset="0"/>
              </a:rPr>
              <a:t>Killed 3 out of 9 mutants</a:t>
            </a:r>
          </a:p>
          <a:p>
            <a:r>
              <a:rPr lang="en-US" sz="1600" dirty="0">
                <a:latin typeface="Lucida Sans Typewriter" panose="020B0509030504030204" pitchFamily="49" charset="0"/>
              </a:rPr>
              <a:t>File	       Total	  Killed   % killed   Survived</a:t>
            </a:r>
          </a:p>
          <a:p>
            <a:r>
              <a:rPr lang="en-US" sz="1600" dirty="0">
                <a:latin typeface="Lucida Sans Typewriter" panose="020B0509030504030204" pitchFamily="49" charset="0"/>
              </a:rPr>
              <a:t>exemplo.py	9	  4	    44.44	5</a:t>
            </a:r>
          </a:p>
          <a:p>
            <a:endParaRPr lang="en-US" sz="1600" dirty="0">
              <a:latin typeface="Lucida Sans Typewriter" panose="020B0509030504030204" pitchFamily="49" charset="0"/>
            </a:endParaRPr>
          </a:p>
          <a:p>
            <a:r>
              <a:rPr lang="en-US" sz="1600" dirty="0">
                <a:latin typeface="Lucida Sans Typewriter" panose="020B0509030504030204" pitchFamily="49" charset="0"/>
              </a:rPr>
              <a:t>score: 33.33%</a:t>
            </a:r>
            <a:endParaRPr lang="pt-BR" sz="1600" dirty="0">
              <a:latin typeface="Lucida Sans Typewriter" panose="020B05090305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282A75-E324-72CD-9E84-A85C43EE06CB}"/>
              </a:ext>
            </a:extLst>
          </p:cNvPr>
          <p:cNvSpPr txBox="1"/>
          <p:nvPr/>
        </p:nvSpPr>
        <p:spPr>
          <a:xfrm>
            <a:off x="581026" y="981212"/>
            <a:ext cx="4105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2F86D2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236EBF"/>
                </a:solidFill>
                <a:latin typeface="Consolas" panose="020B0609020204030204" pitchFamily="49" charset="0"/>
              </a:rPr>
              <a:t> 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endParaRPr lang="pt-BR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6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205E2-3F23-02CE-4C51-ACE01E0F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25"/>
            <a:ext cx="10515600" cy="508000"/>
          </a:xfrm>
        </p:spPr>
        <p:txBody>
          <a:bodyPr/>
          <a:lstStyle/>
          <a:p>
            <a:r>
              <a:rPr lang="pt-BR" dirty="0"/>
              <a:t>Evitar teste “sem conferência” visando cobertura de código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712B6C-A975-B97B-CBE8-21587A10D32A}"/>
              </a:ext>
            </a:extLst>
          </p:cNvPr>
          <p:cNvSpPr txBox="1"/>
          <p:nvPr/>
        </p:nvSpPr>
        <p:spPr>
          <a:xfrm>
            <a:off x="2824162" y="2543473"/>
            <a:ext cx="6543676" cy="147732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ucida Sans Typewriter" panose="020B0509030504030204" pitchFamily="49" charset="0"/>
              </a:rPr>
              <a:t>Name             </a:t>
            </a:r>
            <a:r>
              <a:rPr lang="en-US" dirty="0" err="1">
                <a:latin typeface="Lucida Sans Typewriter" panose="020B0509030504030204" pitchFamily="49" charset="0"/>
              </a:rPr>
              <a:t>Stmts</a:t>
            </a:r>
            <a:r>
              <a:rPr lang="en-US" dirty="0">
                <a:latin typeface="Lucida Sans Typewriter" panose="020B0509030504030204" pitchFamily="49" charset="0"/>
              </a:rPr>
              <a:t>   Miss  Cover   Missing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----------------------------------------------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exemplo.py           7      0   100%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----------------------------------------------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TOTAL                7      0   100%</a:t>
            </a:r>
            <a:endParaRPr lang="pt-BR" dirty="0">
              <a:latin typeface="Lucida Sans Typewriter" panose="020B05090305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86C063-E865-1CC7-AA84-56A1FDEC44E8}"/>
              </a:ext>
            </a:extLst>
          </p:cNvPr>
          <p:cNvSpPr txBox="1"/>
          <p:nvPr/>
        </p:nvSpPr>
        <p:spPr>
          <a:xfrm>
            <a:off x="3048000" y="138264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b="0" i="1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test_calcula_hipotenusa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calcula_hipotenusa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6325977-EB35-FEF6-8AE9-B5BEB97BFB7F}"/>
              </a:ext>
            </a:extLst>
          </p:cNvPr>
          <p:cNvSpPr txBox="1"/>
          <p:nvPr/>
        </p:nvSpPr>
        <p:spPr>
          <a:xfrm>
            <a:off x="2552700" y="4535301"/>
            <a:ext cx="7086600" cy="1477328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ucida Sans Typewriter" panose="020B0509030504030204" pitchFamily="49" charset="0"/>
              </a:rPr>
              <a:t>Killed 3 out of 9 mutants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File	       Total	  Killed   % killed   Survived</a:t>
            </a:r>
          </a:p>
          <a:p>
            <a:r>
              <a:rPr lang="en-US" dirty="0">
                <a:latin typeface="Lucida Sans Typewriter" panose="020B0509030504030204" pitchFamily="49" charset="0"/>
              </a:rPr>
              <a:t>exemplo.py	 9	  3	    33.33	  6</a:t>
            </a:r>
          </a:p>
          <a:p>
            <a:endParaRPr lang="en-US" dirty="0">
              <a:latin typeface="Lucida Sans Typewriter" panose="020B0509030504030204" pitchFamily="49" charset="0"/>
            </a:endParaRPr>
          </a:p>
          <a:p>
            <a:r>
              <a:rPr lang="en-US" dirty="0">
                <a:latin typeface="Lucida Sans Typewriter" panose="020B0509030504030204" pitchFamily="49" charset="0"/>
              </a:rPr>
              <a:t>score: 33.33%</a:t>
            </a:r>
            <a:endParaRPr lang="pt-BR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58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1151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Lucida Sans Typewriter</vt:lpstr>
      <vt:lpstr>Tema do Office</vt:lpstr>
      <vt:lpstr>Testes mutantes + Relatório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mutantes + Relatório</dc:title>
  <dc:creator>makoto kawakami</dc:creator>
  <cp:lastModifiedBy>makoto kawakami</cp:lastModifiedBy>
  <cp:revision>1</cp:revision>
  <dcterms:created xsi:type="dcterms:W3CDTF">2023-03-30T12:18:46Z</dcterms:created>
  <dcterms:modified xsi:type="dcterms:W3CDTF">2023-03-30T17:39:20Z</dcterms:modified>
</cp:coreProperties>
</file>