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17/09/2023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17/09/2023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17/09/2023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17/09/2023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17/09/2023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17/09/2023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17/09/2023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17/09/2023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17/09/2023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17/09/2023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17/09/2023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17/09/2023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336" y="422347"/>
            <a:ext cx="7075822" cy="610925"/>
          </a:xfrm>
        </p:spPr>
        <p:txBody>
          <a:bodyPr>
            <a:noAutofit/>
          </a:bodyPr>
          <a:lstStyle/>
          <a:p>
            <a:r>
              <a:rPr lang="en-US" sz="4800" i="1" dirty="0" err="1" smtClean="0">
                <a:solidFill>
                  <a:srgbClr val="FF0000"/>
                </a:solidFill>
                <a:effectLst>
                  <a:outerShdw blurRad="50800" dist="381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Làm</a:t>
            </a:r>
            <a:r>
              <a:rPr lang="en-US" sz="4800" i="1" dirty="0" smtClean="0">
                <a:solidFill>
                  <a:srgbClr val="FF0000"/>
                </a:solidFill>
                <a:effectLst>
                  <a:outerShdw blurRad="50800" dist="381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  <a:effectLst>
                  <a:outerShdw blurRad="50800" dist="381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việc</a:t>
            </a:r>
            <a:r>
              <a:rPr lang="en-US" sz="4800" i="1" dirty="0" smtClean="0">
                <a:solidFill>
                  <a:srgbClr val="FF0000"/>
                </a:solidFill>
                <a:effectLst>
                  <a:outerShdw blurRad="50800" dist="381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  <a:effectLst>
                  <a:outerShdw blurRad="50800" dist="381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với</a:t>
            </a:r>
            <a:r>
              <a:rPr lang="en-US" sz="4800" i="1" dirty="0" smtClean="0">
                <a:solidFill>
                  <a:srgbClr val="FF0000"/>
                </a:solidFill>
                <a:effectLst>
                  <a:outerShdw blurRad="50800" dist="381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  <a:effectLst>
                  <a:outerShdw blurRad="50800" dist="381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các</a:t>
            </a:r>
            <a:r>
              <a:rPr lang="en-US" sz="4800" i="1" dirty="0" smtClean="0">
                <a:solidFill>
                  <a:srgbClr val="FF0000"/>
                </a:solidFill>
                <a:effectLst>
                  <a:outerShdw blurRad="50800" dist="381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  <a:effectLst>
                  <a:outerShdw blurRad="50800" dist="381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đối</a:t>
            </a:r>
            <a:r>
              <a:rPr lang="en-US" sz="4800" i="1" dirty="0" smtClean="0">
                <a:solidFill>
                  <a:srgbClr val="FF0000"/>
                </a:solidFill>
                <a:effectLst>
                  <a:outerShdw blurRad="50800" dist="381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4800" i="1" dirty="0" err="1" smtClean="0">
                <a:solidFill>
                  <a:srgbClr val="FF0000"/>
                </a:solidFill>
                <a:effectLst>
                  <a:outerShdw blurRad="50800" dist="381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tượng</a:t>
            </a:r>
            <a:endParaRPr lang="en-US" sz="4800" i="1" dirty="0">
              <a:solidFill>
                <a:srgbClr val="FF0000"/>
              </a:solidFill>
              <a:effectLst>
                <a:outerShdw blurRad="50800" dist="38100" sx="101000" sy="1010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9100" y="1181099"/>
            <a:ext cx="11249025" cy="5305425"/>
          </a:xfrm>
          <a:prstGeom prst="roundRect">
            <a:avLst>
              <a:gd name="adj" fmla="val 9604"/>
            </a:avLst>
          </a:prstGeom>
          <a:solidFill>
            <a:schemeClr val="bg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1811409" y="2438400"/>
            <a:ext cx="8829675" cy="2422358"/>
          </a:xfrm>
          <a:prstGeom prst="bevel">
            <a:avLst>
              <a:gd name="adj" fmla="val 1430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0482" y="2832846"/>
            <a:ext cx="7305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Tạo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các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đối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tượng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thao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tác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đối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tượng</a:t>
            </a:r>
            <a:endParaRPr lang="en-US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Làm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việc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với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đối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tượng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Vẽ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cho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trước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(AutoShapes)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Làm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việc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với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đối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tượng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hình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ảnh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(Picture)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Làm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việc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với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đối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tượng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Clip Art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1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3000">
        <p14:honeycomb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0733" y="245884"/>
            <a:ext cx="7325758" cy="758752"/>
          </a:xfr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00B050"/>
                </a:solidFill>
              </a:rPr>
              <a:t>Làm</a:t>
            </a:r>
            <a:r>
              <a:rPr lang="en-US" sz="4800" dirty="0" smtClean="0">
                <a:solidFill>
                  <a:srgbClr val="00B050"/>
                </a:solidFill>
              </a:rPr>
              <a:t> </a:t>
            </a:r>
            <a:r>
              <a:rPr lang="en-US" sz="4800" dirty="0" err="1" smtClean="0">
                <a:solidFill>
                  <a:srgbClr val="00B050"/>
                </a:solidFill>
              </a:rPr>
              <a:t>việc</a:t>
            </a:r>
            <a:r>
              <a:rPr lang="en-US" sz="4800" dirty="0" smtClean="0">
                <a:solidFill>
                  <a:srgbClr val="00B050"/>
                </a:solidFill>
              </a:rPr>
              <a:t> </a:t>
            </a:r>
            <a:r>
              <a:rPr lang="en-US" sz="4800" dirty="0" err="1" smtClean="0">
                <a:solidFill>
                  <a:srgbClr val="00B050"/>
                </a:solidFill>
              </a:rPr>
              <a:t>với</a:t>
            </a:r>
            <a:r>
              <a:rPr lang="en-US" sz="4800" dirty="0" smtClean="0">
                <a:solidFill>
                  <a:srgbClr val="00B050"/>
                </a:solidFill>
              </a:rPr>
              <a:t> </a:t>
            </a:r>
            <a:r>
              <a:rPr lang="en-US" sz="4800" dirty="0" err="1" smtClean="0">
                <a:solidFill>
                  <a:srgbClr val="00B050"/>
                </a:solidFill>
              </a:rPr>
              <a:t>các</a:t>
            </a:r>
            <a:r>
              <a:rPr lang="en-US" sz="4800" dirty="0" smtClean="0">
                <a:solidFill>
                  <a:srgbClr val="00B050"/>
                </a:solidFill>
              </a:rPr>
              <a:t> </a:t>
            </a:r>
            <a:r>
              <a:rPr lang="en-US" sz="4800" dirty="0" err="1" smtClean="0">
                <a:solidFill>
                  <a:srgbClr val="00B050"/>
                </a:solidFill>
              </a:rPr>
              <a:t>đối</a:t>
            </a:r>
            <a:r>
              <a:rPr lang="en-US" sz="4800" dirty="0" smtClean="0">
                <a:solidFill>
                  <a:srgbClr val="00B050"/>
                </a:solidFill>
              </a:rPr>
              <a:t> </a:t>
            </a:r>
            <a:r>
              <a:rPr lang="en-US" sz="4800" dirty="0" err="1" smtClean="0">
                <a:solidFill>
                  <a:srgbClr val="00B050"/>
                </a:solidFill>
              </a:rPr>
              <a:t>tượng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9099" y="1184733"/>
            <a:ext cx="11249025" cy="5305425"/>
          </a:xfrm>
          <a:prstGeom prst="roundRect">
            <a:avLst>
              <a:gd name="adj" fmla="val 9604"/>
            </a:avLst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976482" y="2566736"/>
            <a:ext cx="1620253" cy="1684421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2823409" y="2069432"/>
            <a:ext cx="1315453" cy="133951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Operation 7"/>
          <p:cNvSpPr/>
          <p:nvPr/>
        </p:nvSpPr>
        <p:spPr>
          <a:xfrm>
            <a:off x="2582779" y="3664367"/>
            <a:ext cx="1668379" cy="1267326"/>
          </a:xfrm>
          <a:prstGeom prst="flowChartManualOperati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Wave 8"/>
          <p:cNvSpPr/>
          <p:nvPr/>
        </p:nvSpPr>
        <p:spPr>
          <a:xfrm>
            <a:off x="1074818" y="5143937"/>
            <a:ext cx="2518610" cy="1098258"/>
          </a:xfrm>
          <a:prstGeom prst="doubleWave">
            <a:avLst>
              <a:gd name="adj1" fmla="val 8333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ched Right Arrow 10"/>
          <p:cNvSpPr/>
          <p:nvPr/>
        </p:nvSpPr>
        <p:spPr>
          <a:xfrm>
            <a:off x="5512970" y="3837446"/>
            <a:ext cx="1491916" cy="921167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8341895" y="5566611"/>
            <a:ext cx="1989221" cy="675584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50800" dist="38100" dir="18900000" sx="106000" sy="106000" algn="bl" rotWithShape="0">
              <a:prstClr val="black">
                <a:alpha val="40000"/>
              </a:prst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/>
          <p:cNvSpPr/>
          <p:nvPr/>
        </p:nvSpPr>
        <p:spPr>
          <a:xfrm>
            <a:off x="9002868" y="5143937"/>
            <a:ext cx="667274" cy="760466"/>
          </a:xfrm>
          <a:prstGeom prst="trapezoid">
            <a:avLst/>
          </a:prstGeom>
          <a:solidFill>
            <a:schemeClr val="tx1"/>
          </a:solidFill>
          <a:ln>
            <a:noFill/>
          </a:ln>
          <a:effectLst>
            <a:outerShdw blurRad="127000" dist="38100" dir="16320000" sx="114000" sy="114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72336" y="1620254"/>
            <a:ext cx="128338" cy="352368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sx="122000" sy="12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9200146" y="1429882"/>
            <a:ext cx="272717" cy="208549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outerShdw blurRad="50800" dist="38100" sx="112000" sy="11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Wave 15"/>
          <p:cNvSpPr/>
          <p:nvPr/>
        </p:nvSpPr>
        <p:spPr>
          <a:xfrm>
            <a:off x="9400674" y="1730693"/>
            <a:ext cx="1732547" cy="1026695"/>
          </a:xfrm>
          <a:prstGeom prst="doubleWav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18900000" sx="106000" sy="106000" algn="b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5-Point Star 16"/>
          <p:cNvSpPr/>
          <p:nvPr/>
        </p:nvSpPr>
        <p:spPr>
          <a:xfrm>
            <a:off x="9982063" y="1941845"/>
            <a:ext cx="569767" cy="615617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50800" dist="38100" sx="110000" sy="11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6072" y="2069432"/>
            <a:ext cx="173736" cy="38349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399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fallOve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24271 4.44444E-6 C 0.35143 4.44444E-6 0.48554 0.12731 0.48554 0.23078 L 0.48554 0.46157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71" y="2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0.12708 L 0.2513 0.12708 C 0.3612 0.12708 0.49674 0.14514 0.49674 0.16019 L 0.49674 0.19352 " pathEditMode="relative" rAng="0" ptsTypes="AAAA"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44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898 -0.06019 C 1.16966 -0.06019 1.54362 0.06042 1.54362 0.21019 C 1.54362 0.35949 1.16966 0.48125 0.70898 0.48125 C 0.2483 0.48125 -0.125 0.35949 -0.125 0.21019 C -0.125 0.06042 0.2483 -0.06019 0.70898 -0.06019 Z " pathEditMode="relative" rAng="0" ptsTypes="AAAAA">
                                      <p:cBhvr>
                                        <p:cTn id="8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026 -0.48703 C 0.65026 -0.45393 0.68685 -0.42708 0.73203 -0.42708 C 0.78515 -0.42708 0.80442 -0.45694 0.81263 -0.475 L 0.8207 -0.49907 C 0.8289 -0.51713 0.84935 -0.54699 0.9095 -0.54699 C 0.94765 -0.54699 0.99153 -0.52014 0.99153 -0.48703 C 0.99153 -0.45393 0.94765 -0.42708 0.9095 -0.42708 C 0.84935 -0.42708 0.8289 -0.45694 0.8207 -0.475 L 0.81263 -0.49907 C 0.80442 -0.51713 0.78515 -0.54699 0.73203 -0.54699 C 0.68685 -0.54699 0.65026 -0.52014 0.65026 -0.48703 Z " pathEditMode="relative" rAng="0" ptsTypes="AAAAAAAAAAA">
                                      <p:cBhvr>
                                        <p:cTn id="1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25326 0.01088 L 0.19883 -0.18241 L 0.31524 -0.15116 L 0.35729 -0.26389 L 0.40625 0.01088 L 0.4905 -0.11574 L 0.56537 0.03125 L 0.69701 -0.13194 L 0.72696 0.03542 L 0.70469 -0.14977 " pathEditMode="relative" ptsTypes="AAAAAAAAAAA">
                                      <p:cBhvr>
                                        <p:cTn id="1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5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" grpId="0" animBg="1"/>
      <p:bldP spid="2" grpId="1" animBg="1"/>
      <p:bldP spid="2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8" grpId="2" animBg="1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60</TotalTime>
  <Words>50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Corbel</vt:lpstr>
      <vt:lpstr>Basis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QUAN</dc:creator>
  <cp:lastModifiedBy>MINH QUAN</cp:lastModifiedBy>
  <cp:revision>7</cp:revision>
  <dcterms:created xsi:type="dcterms:W3CDTF">2023-09-17T01:16:19Z</dcterms:created>
  <dcterms:modified xsi:type="dcterms:W3CDTF">2023-09-17T02:17:09Z</dcterms:modified>
</cp:coreProperties>
</file>