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6" r:id="rId2"/>
    <p:sldId id="277" r:id="rId3"/>
    <p:sldId id="278" r:id="rId4"/>
    <p:sldId id="288" r:id="rId5"/>
    <p:sldId id="286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7" r:id="rId14"/>
    <p:sldId id="290" r:id="rId15"/>
  </p:sldIdLst>
  <p:sldSz cx="9906000" cy="6858000" type="A4"/>
  <p:notesSz cx="68119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00B050"/>
    <a:srgbClr val="003399"/>
    <a:srgbClr val="BBE0E3"/>
    <a:srgbClr val="DDDDDD"/>
    <a:srgbClr val="7030A0"/>
    <a:srgbClr val="92D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7" autoAdjust="0"/>
    <p:restoredTop sz="96700" autoAdjust="0"/>
  </p:normalViewPr>
  <p:slideViewPr>
    <p:cSldViewPr>
      <p:cViewPr>
        <p:scale>
          <a:sx n="80" d="100"/>
          <a:sy n="80" d="100"/>
        </p:scale>
        <p:origin x="-558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814" y="-108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11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11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F82ED5A5-1809-4A02-A816-9640CED972B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788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7787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40275"/>
            <a:ext cx="4999038" cy="443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52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80550"/>
            <a:ext cx="2952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60486D3-40B4-40D5-91CB-8FD1E3EE255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3345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work presented here is joint work with</a:t>
            </a:r>
            <a:r>
              <a:rPr lang="en-GB" baseline="0" dirty="0" smtClean="0"/>
              <a:t> Sami Evangelista at University of Paris Nord.</a:t>
            </a:r>
          </a:p>
          <a:p>
            <a:endParaRPr lang="en-GB" baseline="0" dirty="0" smtClean="0"/>
          </a:p>
          <a:p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linked</a:t>
            </a:r>
            <a:r>
              <a:rPr lang="da-DK" baseline="0" dirty="0" smtClean="0"/>
              <a:t> to the </a:t>
            </a:r>
            <a:r>
              <a:rPr lang="da-DK" baseline="0" dirty="0" err="1" smtClean="0"/>
              <a:t>sweep-line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one</a:t>
            </a:r>
            <a:r>
              <a:rPr lang="da-DK" baseline="0" dirty="0" smtClean="0"/>
              <a:t> of out a </a:t>
            </a:r>
            <a:r>
              <a:rPr lang="da-DK" baseline="0" dirty="0" err="1" smtClean="0"/>
              <a:t>wide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collection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techniques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available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alleviate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effect</a:t>
            </a:r>
            <a:r>
              <a:rPr lang="da-DK" baseline="0" dirty="0" smtClean="0"/>
              <a:t> of the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explosion</a:t>
            </a:r>
            <a:r>
              <a:rPr lang="da-DK" baseline="0" dirty="0" smtClean="0"/>
              <a:t>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0486D3-40B4-40D5-91CB-8FD1E3EE2555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628775"/>
            <a:ext cx="8915400" cy="3671888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628775"/>
            <a:ext cx="4381500" cy="175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3540125"/>
            <a:ext cx="4381500" cy="176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C000"/>
              </a:buClr>
              <a:buFont typeface="Wingdings" pitchFamily="2" charset="2"/>
              <a:buChar char="§"/>
              <a:defRPr/>
            </a:lvl1pPr>
            <a:lvl2pPr>
              <a:buClr>
                <a:srgbClr val="FFC000"/>
              </a:buClr>
              <a:buFont typeface="Wingdings" pitchFamily="2" charset="2"/>
              <a:buChar char="§"/>
              <a:defRPr/>
            </a:lvl2pPr>
            <a:lvl3pPr>
              <a:buClr>
                <a:srgbClr val="FFC000"/>
              </a:buClr>
              <a:buFont typeface="Wingdings" pitchFamily="2" charset="2"/>
              <a:buChar char="§"/>
              <a:defRPr/>
            </a:lvl3pPr>
            <a:lvl4pPr>
              <a:buClr>
                <a:srgbClr val="FFC000"/>
              </a:buClr>
              <a:buFont typeface="Wingdings" pitchFamily="2" charset="2"/>
              <a:buChar char="§"/>
              <a:defRPr/>
            </a:lvl4pPr>
            <a:lvl5pPr>
              <a:buClr>
                <a:srgbClr val="FFC000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28775"/>
            <a:ext cx="89154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86288" y="3090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7092950" y="6356350"/>
            <a:ext cx="23749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da-DK" sz="1200" dirty="0" smtClean="0">
                <a:latin typeface="Futura Medium" pitchFamily="34" charset="0"/>
              </a:rPr>
              <a:t>PNSE’13 </a:t>
            </a:r>
            <a:r>
              <a:rPr lang="da-DK" sz="1200" dirty="0" smtClean="0">
                <a:latin typeface="Futura Medium" pitchFamily="34" charset="0"/>
              </a:rPr>
              <a:t>- </a:t>
            </a:r>
            <a:fld id="{2172BAB7-89AB-4FF9-890C-298C821F484D}" type="slidenum">
              <a:rPr lang="da-DK" sz="1200">
                <a:latin typeface="Futura Medium" pitchFamily="34" charset="0"/>
              </a:rPr>
              <a:pPr algn="r">
                <a:defRPr/>
              </a:pPr>
              <a:t>‹#›</a:t>
            </a:fld>
            <a:endParaRPr lang="da-DK" sz="1200" dirty="0">
              <a:latin typeface="Futura Medium" pitchFamily="34" charset="0"/>
            </a:endParaRPr>
          </a:p>
        </p:txBody>
      </p:sp>
      <p:pic>
        <p:nvPicPr>
          <p:cNvPr id="1030" name="Picture 2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20813" y="6383338"/>
            <a:ext cx="3924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1" name="Straight Connector 12"/>
          <p:cNvCxnSpPr>
            <a:cxnSpLocks noChangeShapeType="1"/>
          </p:cNvCxnSpPr>
          <p:nvPr/>
        </p:nvCxnSpPr>
        <p:spPr bwMode="auto">
          <a:xfrm>
            <a:off x="1414463" y="6269038"/>
            <a:ext cx="7967662" cy="1587"/>
          </a:xfrm>
          <a:prstGeom prst="line">
            <a:avLst/>
          </a:prstGeom>
          <a:noFill/>
          <a:ln w="38100" algn="ctr">
            <a:solidFill>
              <a:srgbClr val="FFC000"/>
            </a:solidFill>
            <a:round/>
            <a:headEnd/>
            <a:tailEnd/>
          </a:ln>
        </p:spPr>
      </p:cxn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88504" y="6203838"/>
            <a:ext cx="827013" cy="61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egard.veiset@stud.hib.no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hyperlink" Target="mailto:lmkr@hib.no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195" y="764704"/>
            <a:ext cx="8966800" cy="1736830"/>
          </a:xfrm>
        </p:spPr>
        <p:txBody>
          <a:bodyPr/>
          <a:lstStyle/>
          <a:p>
            <a:r>
              <a:rPr lang="en-GB" sz="3200" dirty="0" smtClean="0"/>
              <a:t>Transforming Platform Independent CPN Models into Code for the </a:t>
            </a:r>
            <a:r>
              <a:rPr lang="en-GB" sz="3200" dirty="0" err="1" smtClean="0"/>
              <a:t>TinyOS</a:t>
            </a:r>
            <a:r>
              <a:rPr lang="en-GB" sz="3200" dirty="0" smtClean="0"/>
              <a:t> Platform: A Case Study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194" y="4585959"/>
            <a:ext cx="8760302" cy="1226548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GB" sz="2000" dirty="0" err="1" smtClean="0"/>
              <a:t>Vegard</a:t>
            </a:r>
            <a:r>
              <a:rPr lang="en-GB" sz="2000" dirty="0" smtClean="0"/>
              <a:t> </a:t>
            </a:r>
            <a:r>
              <a:rPr lang="en-GB" sz="2000" dirty="0" err="1" smtClean="0"/>
              <a:t>Veiset</a:t>
            </a:r>
            <a:r>
              <a:rPr lang="en-GB" sz="2000" dirty="0" smtClean="0"/>
              <a:t> and Lars </a:t>
            </a:r>
            <a:r>
              <a:rPr lang="en-GB" sz="2000" dirty="0" smtClean="0"/>
              <a:t>M. Kristensen</a:t>
            </a:r>
          </a:p>
          <a:p>
            <a:pPr algn="l">
              <a:spcBef>
                <a:spcPts val="0"/>
              </a:spcBef>
            </a:pPr>
            <a:r>
              <a:rPr lang="en-GB" sz="2000" dirty="0" smtClean="0"/>
              <a:t>Department of Computing</a:t>
            </a:r>
          </a:p>
          <a:p>
            <a:pPr algn="l">
              <a:spcBef>
                <a:spcPts val="0"/>
              </a:spcBef>
            </a:pPr>
            <a:r>
              <a:rPr lang="en-GB" sz="2000" dirty="0" smtClean="0"/>
              <a:t>Bergen University </a:t>
            </a:r>
            <a:r>
              <a:rPr lang="en-GB" sz="2000" dirty="0" smtClean="0"/>
              <a:t>College of Applied Sciences, </a:t>
            </a:r>
            <a:r>
              <a:rPr lang="en-GB" sz="2000" dirty="0" smtClean="0"/>
              <a:t>NORWAY</a:t>
            </a:r>
          </a:p>
          <a:p>
            <a:pPr algn="l">
              <a:spcBef>
                <a:spcPts val="0"/>
              </a:spcBef>
            </a:pPr>
            <a:r>
              <a:rPr lang="en-GB" sz="1600" dirty="0" smtClean="0"/>
              <a:t>Email: </a:t>
            </a:r>
            <a:r>
              <a:rPr lang="en-GB" sz="1600" dirty="0" smtClean="0">
                <a:hlinkClick r:id="rId3"/>
              </a:rPr>
              <a:t>vegard.veiset@stud.hib.no</a:t>
            </a:r>
            <a:r>
              <a:rPr lang="en-GB" sz="1600" dirty="0" smtClean="0"/>
              <a:t> / </a:t>
            </a:r>
            <a:r>
              <a:rPr lang="en-GB" sz="1600" dirty="0" smtClean="0">
                <a:hlinkClick r:id="rId4"/>
              </a:rPr>
              <a:t>lmkr@hib.no</a:t>
            </a:r>
            <a:r>
              <a:rPr lang="en-GB" sz="1600" dirty="0" smtClean="0"/>
              <a:t> 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67" y="2613162"/>
            <a:ext cx="1876783" cy="17052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56" y="2873603"/>
            <a:ext cx="3042472" cy="125021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5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8" name="AutoShape 7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9" name="AutoShape 9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1035" name="Picture 11" descr="http://blog.aguskurniawan.net/image.axd?picture=kmote_thum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88" y="2921103"/>
            <a:ext cx="1928813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Step</a:t>
            </a:r>
            <a:r>
              <a:rPr lang="nb-NO" dirty="0" smtClean="0"/>
              <a:t> 3: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175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Step</a:t>
            </a:r>
            <a:r>
              <a:rPr lang="nb-NO" dirty="0" smtClean="0"/>
              <a:t> 4: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298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Step</a:t>
            </a:r>
            <a:r>
              <a:rPr lang="nb-NO" dirty="0" smtClean="0"/>
              <a:t> 5: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981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Code </a:t>
            </a:r>
            <a:r>
              <a:rPr lang="nb-NO" dirty="0" err="1" smtClean="0"/>
              <a:t>Generation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28775"/>
            <a:ext cx="9282236" cy="1008137"/>
          </a:xfrm>
        </p:spPr>
        <p:txBody>
          <a:bodyPr/>
          <a:lstStyle/>
          <a:p>
            <a:r>
              <a:rPr lang="nb-NO" sz="2400" dirty="0" smtClean="0"/>
              <a:t>A </a:t>
            </a:r>
            <a:r>
              <a:rPr lang="nb-NO" sz="2400" dirty="0" err="1" smtClean="0"/>
              <a:t>template-based</a:t>
            </a:r>
            <a:r>
              <a:rPr lang="nb-NO" sz="2400" dirty="0" smtClean="0"/>
              <a:t> </a:t>
            </a:r>
            <a:r>
              <a:rPr lang="nb-NO" sz="2400" dirty="0" err="1" smtClean="0"/>
              <a:t>code</a:t>
            </a:r>
            <a:r>
              <a:rPr lang="nb-NO" sz="2400" dirty="0" smtClean="0"/>
              <a:t> generator has </a:t>
            </a:r>
            <a:r>
              <a:rPr lang="nb-NO" sz="2400" dirty="0" err="1" smtClean="0"/>
              <a:t>been</a:t>
            </a:r>
            <a:r>
              <a:rPr lang="nb-NO" sz="2400" dirty="0" smtClean="0"/>
              <a:t> </a:t>
            </a:r>
            <a:r>
              <a:rPr lang="nb-NO" sz="2400" dirty="0" err="1" smtClean="0"/>
              <a:t>implemented</a:t>
            </a:r>
            <a:r>
              <a:rPr lang="nb-NO" sz="2400" dirty="0" smtClean="0"/>
              <a:t> </a:t>
            </a:r>
            <a:r>
              <a:rPr lang="nb-NO" sz="2400" dirty="0" err="1" smtClean="0"/>
              <a:t>based</a:t>
            </a:r>
            <a:r>
              <a:rPr lang="nb-NO" sz="2400" dirty="0" smtClean="0"/>
              <a:t> </a:t>
            </a:r>
            <a:r>
              <a:rPr lang="nb-NO" sz="2400" dirty="0" err="1" smtClean="0"/>
              <a:t>on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Access/CPN Framework.</a:t>
            </a:r>
            <a:endParaRPr lang="nb-NO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60512" y="5085184"/>
            <a:ext cx="9066212" cy="10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b-NO" kern="0" dirty="0" err="1" smtClean="0"/>
              <a:t>Exploits</a:t>
            </a:r>
            <a:r>
              <a:rPr lang="nb-NO" kern="0" dirty="0" smtClean="0"/>
              <a:t> </a:t>
            </a:r>
            <a:r>
              <a:rPr lang="nb-NO" kern="0" dirty="0" err="1" smtClean="0"/>
              <a:t>the</a:t>
            </a:r>
            <a:r>
              <a:rPr lang="nb-NO" kern="0" dirty="0" smtClean="0"/>
              <a:t> </a:t>
            </a:r>
            <a:r>
              <a:rPr lang="nb-NO" kern="0" dirty="0" err="1" smtClean="0"/>
              <a:t>pragmatics</a:t>
            </a:r>
            <a:r>
              <a:rPr lang="nb-NO" kern="0" dirty="0" smtClean="0"/>
              <a:t> to </a:t>
            </a:r>
            <a:r>
              <a:rPr lang="nb-NO" kern="0" dirty="0" err="1" smtClean="0"/>
              <a:t>determine</a:t>
            </a:r>
            <a:r>
              <a:rPr lang="nb-NO" kern="0" dirty="0" smtClean="0"/>
              <a:t> </a:t>
            </a:r>
            <a:r>
              <a:rPr lang="nb-NO" kern="0" dirty="0" err="1" smtClean="0"/>
              <a:t>the</a:t>
            </a:r>
            <a:r>
              <a:rPr lang="nb-NO" kern="0" dirty="0" smtClean="0"/>
              <a:t> </a:t>
            </a:r>
            <a:r>
              <a:rPr lang="nb-NO" kern="0" dirty="0" err="1" smtClean="0"/>
              <a:t>templates</a:t>
            </a:r>
            <a:r>
              <a:rPr lang="nb-NO" kern="0" dirty="0" smtClean="0"/>
              <a:t> to be </a:t>
            </a:r>
            <a:r>
              <a:rPr lang="nb-NO" kern="0" dirty="0" err="1" smtClean="0"/>
              <a:t>applied</a:t>
            </a:r>
            <a:r>
              <a:rPr lang="nb-NO" kern="0" dirty="0" smtClean="0"/>
              <a:t> during </a:t>
            </a:r>
            <a:r>
              <a:rPr lang="nb-NO" kern="0" dirty="0" err="1" smtClean="0"/>
              <a:t>ased</a:t>
            </a:r>
            <a:r>
              <a:rPr lang="nb-NO" kern="0" dirty="0" smtClean="0"/>
              <a:t> </a:t>
            </a:r>
            <a:r>
              <a:rPr lang="nb-NO" kern="0" dirty="0" err="1" smtClean="0"/>
              <a:t>approach</a:t>
            </a:r>
            <a:r>
              <a:rPr lang="nb-NO" kern="0" dirty="0" smtClean="0"/>
              <a:t> to </a:t>
            </a:r>
            <a:r>
              <a:rPr lang="nb-NO" kern="0" dirty="0" err="1" smtClean="0"/>
              <a:t>code</a:t>
            </a:r>
            <a:r>
              <a:rPr lang="nb-NO" kern="0" dirty="0" smtClean="0"/>
              <a:t> </a:t>
            </a:r>
            <a:r>
              <a:rPr lang="nb-NO" kern="0" dirty="0" err="1" smtClean="0"/>
              <a:t>generation</a:t>
            </a:r>
            <a:endParaRPr lang="nb-NO" kern="0" dirty="0"/>
          </a:p>
        </p:txBody>
      </p:sp>
    </p:spTree>
    <p:extLst>
      <p:ext uri="{BB962C8B-B14F-4D97-AF65-F5344CB8AC3E}">
        <p14:creationId xmlns:p14="http://schemas.microsoft.com/office/powerpoint/2010/main" val="198577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Conclusion</a:t>
            </a:r>
            <a:r>
              <a:rPr lang="nb-NO" dirty="0" smtClean="0"/>
              <a:t> and </a:t>
            </a:r>
            <a:r>
              <a:rPr lang="nb-NO" dirty="0" err="1" smtClean="0"/>
              <a:t>Future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806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Motivation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089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IEFT RPL Protocol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60650"/>
            <a:ext cx="8994204" cy="864121"/>
          </a:xfrm>
        </p:spPr>
        <p:txBody>
          <a:bodyPr/>
          <a:lstStyle/>
          <a:p>
            <a:r>
              <a:rPr lang="en-GB" sz="2400" dirty="0" smtClean="0"/>
              <a:t>Routing protocol for sensor networks currently developed by the IETF:</a:t>
            </a:r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9304" y="5157192"/>
            <a:ext cx="8706184" cy="86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smtClean="0"/>
              <a:t>Supports a collection of sensor to establish a DODAG for data collection</a:t>
            </a:r>
            <a:endParaRPr lang="en-GB" sz="240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09" y="2356125"/>
            <a:ext cx="4266991" cy="246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21" y="2743792"/>
            <a:ext cx="2171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www.cse.nd.edu/~cpoellab/teaching/cse40815/micaz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2841"/>
            <a:ext cx="19431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1568624" y="3284984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5" name="Picture 7" descr="http://t2.gstatic.com/images?q=tbn:ANd9GcSFq1eO67bzD4xmqUAG9x8uOL930cK7c38RGPQpg_bqgHIYptZx5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264" y="200515"/>
            <a:ext cx="2133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10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CPN RPL Model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876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Platform: </a:t>
            </a:r>
            <a:r>
              <a:rPr lang="nb-NO" dirty="0" err="1" smtClean="0"/>
              <a:t>TinyOS</a:t>
            </a:r>
            <a:r>
              <a:rPr lang="nb-NO" dirty="0" smtClean="0"/>
              <a:t> and </a:t>
            </a:r>
            <a:r>
              <a:rPr lang="nb-NO" dirty="0" err="1" smtClean="0"/>
              <a:t>nesC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3074" name="Picture 2" descr="http://www.tinyos.net/tos-jw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96" y="1988840"/>
            <a:ext cx="336232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4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Refinement</a:t>
            </a:r>
            <a:r>
              <a:rPr lang="nb-NO" dirty="0" smtClean="0"/>
              <a:t> </a:t>
            </a:r>
            <a:r>
              <a:rPr lang="nb-NO" dirty="0" err="1" smtClean="0"/>
              <a:t>Methodology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970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Pragmatics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424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Step</a:t>
            </a:r>
            <a:r>
              <a:rPr lang="nb-NO" dirty="0" smtClean="0"/>
              <a:t> 1: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028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Step</a:t>
            </a:r>
            <a:r>
              <a:rPr lang="nb-NO" dirty="0" smtClean="0"/>
              <a:t> 2: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7012934"/>
      </p:ext>
    </p:extLst>
  </p:cSld>
  <p:clrMapOvr>
    <a:masterClrMapping/>
  </p:clrMapOvr>
</p:sld>
</file>

<file path=ppt/theme/theme1.xml><?xml version="1.0" encoding="utf-8"?>
<a:theme xmlns:a="http://schemas.openxmlformats.org/drawingml/2006/main" name="au">
  <a:themeElements>
    <a:clrScheme name="a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</Template>
  <TotalTime>6090</TotalTime>
  <Words>172</Words>
  <Application>Microsoft Office PowerPoint</Application>
  <PresentationFormat>A4 Paper (210x297 mm)</PresentationFormat>
  <Paragraphs>26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</vt:lpstr>
      <vt:lpstr>Transforming Platform Independent CPN Models into Code for the TinyOS Platform: A Case Study</vt:lpstr>
      <vt:lpstr>Motivation</vt:lpstr>
      <vt:lpstr>IEFT RPL Protocol</vt:lpstr>
      <vt:lpstr>CPN RPL Model</vt:lpstr>
      <vt:lpstr>Platform: TinyOS and nesC</vt:lpstr>
      <vt:lpstr>Refinement Methodology</vt:lpstr>
      <vt:lpstr>Pragmatics</vt:lpstr>
      <vt:lpstr>Step 1:</vt:lpstr>
      <vt:lpstr>Step 2:</vt:lpstr>
      <vt:lpstr>Step 3:</vt:lpstr>
      <vt:lpstr>Step 4:</vt:lpstr>
      <vt:lpstr>Step 5:</vt:lpstr>
      <vt:lpstr>Code Generation</vt:lpstr>
      <vt:lpstr>Conclusion and Future Work</vt:lpstr>
    </vt:vector>
  </TitlesOfParts>
  <Company>Daimi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Lars Michael Kristensen</dc:creator>
  <cp:lastModifiedBy>lmkr-lokal</cp:lastModifiedBy>
  <cp:revision>645</cp:revision>
  <dcterms:created xsi:type="dcterms:W3CDTF">2007-05-25T07:37:39Z</dcterms:created>
  <dcterms:modified xsi:type="dcterms:W3CDTF">2013-06-18T11:03:16Z</dcterms:modified>
</cp:coreProperties>
</file>