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6" r:id="rId2"/>
    <p:sldId id="291" r:id="rId3"/>
    <p:sldId id="278" r:id="rId4"/>
    <p:sldId id="288" r:id="rId5"/>
    <p:sldId id="286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7" r:id="rId14"/>
    <p:sldId id="290" r:id="rId15"/>
    <p:sldId id="292" r:id="rId16"/>
    <p:sldId id="293" r:id="rId17"/>
  </p:sldIdLst>
  <p:sldSz cx="9906000" cy="6858000" type="A4"/>
  <p:notesSz cx="68119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FF0000"/>
    <a:srgbClr val="00B050"/>
    <a:srgbClr val="BBE0E3"/>
    <a:srgbClr val="DDDDDD"/>
    <a:srgbClr val="7030A0"/>
    <a:srgbClr val="92D05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7" autoAdjust="0"/>
    <p:restoredTop sz="96700" autoAdjust="0"/>
  </p:normalViewPr>
  <p:slideViewPr>
    <p:cSldViewPr>
      <p:cViewPr>
        <p:scale>
          <a:sx n="80" d="100"/>
          <a:sy n="80" d="100"/>
        </p:scale>
        <p:origin x="-336" y="-57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08"/>
      </p:cViewPr>
      <p:guideLst>
        <p:guide orient="horz" pos="3131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82ED5A5-1809-4A02-A816-9640CED972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35788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7787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40275"/>
            <a:ext cx="4999038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8055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60486D3-40B4-40D5-91CB-8FD1E3EE255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263345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work presented here is joint work with</a:t>
            </a:r>
            <a:r>
              <a:rPr lang="en-GB" baseline="0" dirty="0" smtClean="0"/>
              <a:t> Sami Evangelista at University of Paris Nord.</a:t>
            </a:r>
          </a:p>
          <a:p>
            <a:endParaRPr lang="en-GB" baseline="0" dirty="0" smtClean="0"/>
          </a:p>
          <a:p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linked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sweep-line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of out a </a:t>
            </a:r>
            <a:r>
              <a:rPr lang="da-DK" baseline="0" dirty="0" err="1" smtClean="0"/>
              <a:t>wide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techniques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available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alleviate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effect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explosion</a:t>
            </a:r>
            <a:r>
              <a:rPr lang="da-DK" baseline="0" dirty="0" smtClean="0"/>
              <a:t>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And the modelling, simulation, verification have yielded useful insight into the </a:t>
            </a:r>
            <a:r>
              <a:rPr lang="en-GB" smtClean="0">
                <a:solidFill>
                  <a:srgbClr val="0070C0"/>
                </a:solidFill>
              </a:rPr>
              <a:t>design</a:t>
            </a:r>
            <a:r>
              <a:rPr lang="en-GB" smtClean="0"/>
              <a:t> and </a:t>
            </a:r>
            <a:r>
              <a:rPr lang="en-GB" smtClean="0">
                <a:solidFill>
                  <a:srgbClr val="0070C0"/>
                </a:solidFill>
              </a:rPr>
              <a:t>behaviour</a:t>
            </a:r>
            <a:r>
              <a:rPr lang="en-GB" smtClean="0"/>
              <a:t> of a system.</a:t>
            </a:r>
          </a:p>
          <a:p>
            <a:endParaRPr lang="en-GB" smtClean="0"/>
          </a:p>
          <a:p>
            <a:r>
              <a:rPr lang="en-GB" smtClean="0"/>
              <a:t>The construction of the model has hopefully indirectly contributed to make, e.g., a manual implementation easier but it would be nice to have some automatic support for code generation.</a:t>
            </a:r>
          </a:p>
          <a:p>
            <a:endParaRPr lang="en-GB" smtClean="0"/>
          </a:p>
          <a:p>
            <a:r>
              <a:rPr lang="en-GB" smtClean="0"/>
              <a:t>But there exists only limited work on automatic code-generation from CPNs:</a:t>
            </a:r>
          </a:p>
          <a:p>
            <a:endParaRPr lang="en-GB" smtClean="0"/>
          </a:p>
          <a:p>
            <a:r>
              <a:rPr lang="en-GB" smtClean="0"/>
              <a:t>A couple of example of simulation-based code generation where the idea is…</a:t>
            </a:r>
          </a:p>
          <a:p>
            <a:endParaRPr lang="en-GB" smtClean="0"/>
          </a:p>
          <a:p>
            <a:r>
              <a:rPr lang="en-GB" smtClean="0"/>
              <a:t>Limited examples of state-space-based due to inhereint problem with state space size and limitation to finite state systems.</a:t>
            </a:r>
          </a:p>
          <a:p>
            <a:endParaRPr lang="en-GB" smtClean="0"/>
          </a:p>
          <a:p>
            <a:r>
              <a:rPr lang="en-GB" smtClean="0"/>
              <a:t>Hardly any work on structure-based code generation despite it obvios advantages compared to simulation and state-space based approaches.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934" indent="-288436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744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5242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740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8237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735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1233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2730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6D104F-77C8-4D66-A5FA-FAA204901F3F}" type="slidenum">
              <a:rPr lang="da-DK" b="0" smtClean="0"/>
              <a:pPr eaLnBrk="1" hangingPunct="1"/>
              <a:t>2</a:t>
            </a:fld>
            <a:endParaRPr lang="da-DK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628775"/>
            <a:ext cx="89154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28775"/>
            <a:ext cx="4381500" cy="175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540125"/>
            <a:ext cx="4381500" cy="176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buFont typeface="Wingdings" pitchFamily="2" charset="2"/>
              <a:buChar char="§"/>
              <a:defRPr/>
            </a:lvl1pPr>
            <a:lvl2pPr>
              <a:buClr>
                <a:srgbClr val="FFC000"/>
              </a:buClr>
              <a:buFont typeface="Wingdings" pitchFamily="2" charset="2"/>
              <a:buChar char="§"/>
              <a:defRPr/>
            </a:lvl2pPr>
            <a:lvl3pPr>
              <a:buClr>
                <a:srgbClr val="FFC000"/>
              </a:buClr>
              <a:buFont typeface="Wingdings" pitchFamily="2" charset="2"/>
              <a:buChar char="§"/>
              <a:defRPr/>
            </a:lvl3pPr>
            <a:lvl4pPr>
              <a:buClr>
                <a:srgbClr val="FFC000"/>
              </a:buClr>
              <a:buFont typeface="Wingdings" pitchFamily="2" charset="2"/>
              <a:buChar char="§"/>
              <a:defRPr/>
            </a:lvl4pPr>
            <a:lvl5pPr>
              <a:buClr>
                <a:srgbClr val="FFC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28775"/>
            <a:ext cx="8915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86288" y="3090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092950" y="6356350"/>
            <a:ext cx="23749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da-DK" sz="1200" dirty="0" smtClean="0">
                <a:latin typeface="Futura Medium" pitchFamily="34" charset="0"/>
              </a:rPr>
              <a:t>PNSE’13 - </a:t>
            </a:r>
            <a:fld id="{2172BAB7-89AB-4FF9-890C-298C821F484D}" type="slidenum">
              <a:rPr lang="da-DK" sz="1200">
                <a:latin typeface="Futura Medium" pitchFamily="34" charset="0"/>
              </a:rPr>
              <a:pPr algn="r">
                <a:defRPr/>
              </a:pPr>
              <a:t>‹#›</a:t>
            </a:fld>
            <a:endParaRPr lang="da-DK" sz="1200" dirty="0">
              <a:latin typeface="Futura Medium" pitchFamily="34" charset="0"/>
            </a:endParaRP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0813" y="6383338"/>
            <a:ext cx="392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12"/>
          <p:cNvCxnSpPr>
            <a:cxnSpLocks noChangeShapeType="1"/>
          </p:cNvCxnSpPr>
          <p:nvPr/>
        </p:nvCxnSpPr>
        <p:spPr bwMode="auto">
          <a:xfrm>
            <a:off x="1414463" y="6269038"/>
            <a:ext cx="7967662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</p:spPr>
      </p:cxn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8504" y="6203838"/>
            <a:ext cx="827013" cy="61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vegard.veiset@stud.hib.no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hyperlink" Target="mailto:lmkr@hib.n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yos.net/" TargetMode="External"/><Relationship Id="rId2" Type="http://schemas.openxmlformats.org/officeDocument/2006/relationships/hyperlink" Target="http://tools.ietf.org/html/rfc655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u.dk/CPnets/intro/industrial.s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569" y="515329"/>
            <a:ext cx="8966800" cy="1736830"/>
          </a:xfrm>
        </p:spPr>
        <p:txBody>
          <a:bodyPr/>
          <a:lstStyle/>
          <a:p>
            <a:r>
              <a:rPr lang="en-GB" sz="3200" dirty="0" smtClean="0"/>
              <a:t>Transforming Platform Independent CPN Models into Code for the </a:t>
            </a:r>
            <a:r>
              <a:rPr lang="en-GB" sz="3200" dirty="0" err="1" smtClean="0"/>
              <a:t>TinyOS</a:t>
            </a:r>
            <a:r>
              <a:rPr lang="en-GB" sz="3200" dirty="0" smtClean="0"/>
              <a:t> Platform: A Case Study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569" y="4918459"/>
            <a:ext cx="8760302" cy="1226548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GB" sz="1800" dirty="0" err="1" smtClean="0"/>
              <a:t>Vegard</a:t>
            </a:r>
            <a:r>
              <a:rPr lang="en-GB" sz="1800" dirty="0" smtClean="0"/>
              <a:t> </a:t>
            </a:r>
            <a:r>
              <a:rPr lang="en-GB" sz="1800" dirty="0" err="1" smtClean="0"/>
              <a:t>Veiset</a:t>
            </a:r>
            <a:r>
              <a:rPr lang="en-GB" sz="1800" dirty="0" smtClean="0"/>
              <a:t> and Lars M. Kristensen</a:t>
            </a:r>
          </a:p>
          <a:p>
            <a:pPr algn="l">
              <a:spcBef>
                <a:spcPts val="0"/>
              </a:spcBef>
            </a:pPr>
            <a:r>
              <a:rPr lang="en-GB" sz="1800" dirty="0" smtClean="0"/>
              <a:t>Department of Computing</a:t>
            </a:r>
          </a:p>
          <a:p>
            <a:pPr algn="l">
              <a:spcBef>
                <a:spcPts val="0"/>
              </a:spcBef>
            </a:pPr>
            <a:r>
              <a:rPr lang="en-GB" sz="1800" dirty="0" smtClean="0"/>
              <a:t>Bergen University College of Applied Sciences, NORWAY</a:t>
            </a:r>
          </a:p>
          <a:p>
            <a:pPr algn="l">
              <a:spcBef>
                <a:spcPts val="0"/>
              </a:spcBef>
            </a:pPr>
            <a:r>
              <a:rPr lang="en-GB" sz="1400" dirty="0" smtClean="0"/>
              <a:t>Email: </a:t>
            </a:r>
            <a:r>
              <a:rPr lang="en-GB" sz="1400" dirty="0" smtClean="0">
                <a:hlinkClick r:id="rId3"/>
              </a:rPr>
              <a:t>vegard.veiset@stud.hib.no</a:t>
            </a:r>
            <a:r>
              <a:rPr lang="en-GB" sz="1400" dirty="0" smtClean="0"/>
              <a:t> / </a:t>
            </a:r>
            <a:r>
              <a:rPr lang="en-GB" sz="1400" dirty="0" smtClean="0">
                <a:hlinkClick r:id="rId4"/>
              </a:rPr>
              <a:t>lmkr@hib.no</a:t>
            </a:r>
            <a:r>
              <a:rPr lang="en-GB" sz="1400" dirty="0" smtClean="0"/>
              <a:t> 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2920" y="2527763"/>
            <a:ext cx="2165990" cy="196796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8945" y="3426727"/>
            <a:ext cx="2218856" cy="91177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5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AutoShape 7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9" name="AutoShape 9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35" name="Picture 11" descr="http://blog.aguskurniawan.net/image.axd?picture=kmote_thum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5288" y="2909229"/>
            <a:ext cx="1759673" cy="9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50247" y="2611647"/>
            <a:ext cx="1935955" cy="1033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296816" y="3501008"/>
            <a:ext cx="648072" cy="10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6788825" y="3501008"/>
            <a:ext cx="648072" cy="10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464582" y="306971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>
                <a:solidFill>
                  <a:srgbClr val="C00000"/>
                </a:solidFill>
              </a:rPr>
              <a:t>?</a:t>
            </a:r>
            <a:endParaRPr lang="da-DK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3</a:t>
            </a:r>
            <a:r>
              <a:rPr lang="nb-NO" sz="3600" dirty="0" smtClean="0"/>
              <a:t>: Interface Signatures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9066212" cy="943456"/>
          </a:xfrm>
        </p:spPr>
        <p:txBody>
          <a:bodyPr/>
          <a:lstStyle/>
          <a:p>
            <a:r>
              <a:rPr lang="nb-NO" sz="2400" dirty="0" smtClean="0"/>
              <a:t>Refines component level modules to explicitly specify commands and events:</a:t>
            </a:r>
            <a:endParaRPr lang="nb-NO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2111380"/>
            <a:ext cx="4717531" cy="398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798" y="4149080"/>
            <a:ext cx="3532369" cy="1944216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8851" y="2537364"/>
            <a:ext cx="4431779" cy="115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17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9138220" cy="1143000"/>
          </a:xfrm>
        </p:spPr>
        <p:txBody>
          <a:bodyPr/>
          <a:lstStyle/>
          <a:p>
            <a:r>
              <a:rPr lang="nb-NO" sz="3600" dirty="0" smtClean="0"/>
              <a:t>Step 4</a:t>
            </a:r>
            <a:r>
              <a:rPr lang="nb-NO" sz="3600" dirty="0" smtClean="0"/>
              <a:t>: Component Classification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3150"/>
            <a:ext cx="8850188" cy="824706"/>
          </a:xfrm>
        </p:spPr>
        <p:txBody>
          <a:bodyPr/>
          <a:lstStyle/>
          <a:p>
            <a:r>
              <a:rPr lang="nb-NO" sz="2400" dirty="0" smtClean="0"/>
              <a:t>Classifies</a:t>
            </a:r>
            <a:r>
              <a:rPr lang="nb-NO" sz="2400" dirty="0" smtClean="0"/>
              <a:t> components as boot-, timed-, dispatch-, external- and- regular components:</a:t>
            </a:r>
            <a:endParaRPr lang="nb-NO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825" y="2132856"/>
            <a:ext cx="456736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902" y="4641261"/>
            <a:ext cx="2160240" cy="156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3532" y="2328162"/>
            <a:ext cx="2232248" cy="222405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029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5</a:t>
            </a:r>
            <a:r>
              <a:rPr lang="nb-NO" sz="3600" dirty="0" smtClean="0"/>
              <a:t>: Internal Behaviour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936129"/>
          </a:xfrm>
        </p:spPr>
        <p:txBody>
          <a:bodyPr/>
          <a:lstStyle/>
          <a:p>
            <a:r>
              <a:rPr lang="nb-NO" sz="2400" dirty="0" smtClean="0"/>
              <a:t>Makes explicit control flow and data access in command and event implementation:</a:t>
            </a:r>
            <a:endParaRPr lang="nb-NO" sz="2400" dirty="0"/>
          </a:p>
        </p:txBody>
      </p:sp>
      <p:pic>
        <p:nvPicPr>
          <p:cNvPr id="6" name="Picture 5" descr="ReceiveDIO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435" y="1988840"/>
            <a:ext cx="4112157" cy="4176464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016" y="2095715"/>
            <a:ext cx="4457268" cy="220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41032" y="4471221"/>
            <a:ext cx="4176464" cy="105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nb-NO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generation</a:t>
            </a:r>
            <a:r>
              <a:rPr kumimoji="0" lang="nb-NO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event and command level performed based on mathing of structural patterns.</a:t>
            </a:r>
            <a:endParaRPr kumimoji="0" lang="nb-NO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8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04" y="274638"/>
            <a:ext cx="8915400" cy="1143000"/>
          </a:xfrm>
        </p:spPr>
        <p:txBody>
          <a:bodyPr/>
          <a:lstStyle/>
          <a:p>
            <a:r>
              <a:rPr lang="en-GB" smtClean="0"/>
              <a:t>Code Generation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08150"/>
            <a:ext cx="9282236" cy="1008137"/>
          </a:xfrm>
        </p:spPr>
        <p:txBody>
          <a:bodyPr/>
          <a:lstStyle/>
          <a:p>
            <a:r>
              <a:rPr lang="en-GB" sz="2400" dirty="0" smtClean="0"/>
              <a:t>A template-based code generator implemented based on the Access/CPN Framework: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69834" y="2255775"/>
            <a:ext cx="3909956" cy="24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/>
              <a:t>Template-based code generation.</a:t>
            </a:r>
          </a:p>
          <a:p>
            <a:r>
              <a:rPr lang="en-GB" sz="2000" kern="0" dirty="0" smtClean="0"/>
              <a:t>Top-down traversal of the CPN model.</a:t>
            </a:r>
          </a:p>
          <a:p>
            <a:r>
              <a:rPr lang="en-GB" sz="2000" kern="0" dirty="0" smtClean="0"/>
              <a:t>Templates determined from encountered pragmatics.</a:t>
            </a:r>
            <a:endParaRPr lang="en-GB" sz="200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5459" y="2133370"/>
            <a:ext cx="5449118" cy="307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8504" y="5240317"/>
            <a:ext cx="9282236" cy="8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Top-down traversal of the CPN model invoking templates according to encountered pragmatics.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xmlns="" val="19857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</a:t>
            </a:r>
            <a:r>
              <a:rPr lang="en-GB" smtClean="0"/>
              <a:t> and Future </a:t>
            </a:r>
            <a:r>
              <a:rPr lang="en-GB" smtClean="0"/>
              <a:t>Work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20025"/>
            <a:ext cx="8922196" cy="3671888"/>
          </a:xfrm>
        </p:spPr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C00000"/>
                </a:solidFill>
              </a:rPr>
              <a:t>semi-automatic approach to code generation </a:t>
            </a:r>
            <a:r>
              <a:rPr lang="en-GB" sz="2400" dirty="0" smtClean="0"/>
              <a:t>for the </a:t>
            </a:r>
            <a:r>
              <a:rPr lang="en-GB" sz="2400" dirty="0" err="1" smtClean="0"/>
              <a:t>TinyOS</a:t>
            </a:r>
            <a:r>
              <a:rPr lang="en-GB" sz="2400" dirty="0" smtClean="0"/>
              <a:t> Platform:</a:t>
            </a:r>
          </a:p>
          <a:p>
            <a:pPr lvl="1"/>
            <a:r>
              <a:rPr lang="en-GB" sz="2000" dirty="0" smtClean="0"/>
              <a:t>A five step methodology refining the model to a level of detail matching the target platform. </a:t>
            </a:r>
          </a:p>
          <a:p>
            <a:pPr lvl="1"/>
            <a:r>
              <a:rPr lang="en-GB" sz="2000" dirty="0" smtClean="0"/>
              <a:t>Pragmatics used to relate CPN model construct and elements to target platform via code generation templates.</a:t>
            </a:r>
          </a:p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C00000"/>
                </a:solidFill>
              </a:rPr>
              <a:t>approach has been validated </a:t>
            </a:r>
            <a:r>
              <a:rPr lang="en-GB" sz="2400" dirty="0" smtClean="0"/>
              <a:t>on the IETF RPL routing protocol for sensor networks.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Future work - formalisation and verification:</a:t>
            </a:r>
          </a:p>
          <a:p>
            <a:pPr lvl="1"/>
            <a:r>
              <a:rPr lang="en-GB" sz="2000" dirty="0" smtClean="0"/>
              <a:t>Formalisation of meta-models and transformation steps for the suggested refinement methodology.</a:t>
            </a:r>
          </a:p>
          <a:p>
            <a:pPr lvl="1"/>
            <a:r>
              <a:rPr lang="en-GB" sz="2000" dirty="0" smtClean="0"/>
              <a:t>Explore the application of model checking techniques for verification of refined models and generated code.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1108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4400"/>
            <a:ext cx="8850188" cy="4713138"/>
          </a:xfrm>
        </p:spPr>
        <p:txBody>
          <a:bodyPr/>
          <a:lstStyle/>
          <a:p>
            <a:r>
              <a:rPr lang="en-US" sz="1600" dirty="0" smtClean="0"/>
              <a:t>T. Winter et. al. RPL: IPv6 Routing Protocol for Low-Power and </a:t>
            </a:r>
            <a:r>
              <a:rPr lang="en-US" sz="1600" dirty="0" err="1" smtClean="0"/>
              <a:t>Lossy</a:t>
            </a:r>
            <a:r>
              <a:rPr lang="en-US" sz="1600" dirty="0" smtClean="0"/>
              <a:t> </a:t>
            </a:r>
            <a:r>
              <a:rPr lang="en-US" sz="1600" dirty="0" smtClean="0"/>
              <a:t>Networks. </a:t>
            </a:r>
            <a:r>
              <a:rPr lang="da-DK" sz="1600" dirty="0" smtClean="0"/>
              <a:t>RFC </a:t>
            </a:r>
            <a:r>
              <a:rPr lang="da-DK" sz="1600" dirty="0" smtClean="0"/>
              <a:t>6550, 2012. Internet Engineering </a:t>
            </a:r>
            <a:r>
              <a:rPr lang="da-DK" sz="1600" dirty="0" err="1" smtClean="0"/>
              <a:t>Task</a:t>
            </a:r>
            <a:r>
              <a:rPr lang="da-DK" sz="1600" dirty="0" smtClean="0"/>
              <a:t> Force. </a:t>
            </a:r>
            <a:r>
              <a:rPr lang="da-DK" sz="1600" dirty="0" smtClean="0">
                <a:hlinkClick r:id="rId2"/>
              </a:rPr>
              <a:t>http://</a:t>
            </a:r>
            <a:r>
              <a:rPr lang="da-DK" sz="1600" dirty="0" smtClean="0">
                <a:hlinkClick r:id="rId2"/>
              </a:rPr>
              <a:t>tools.ietf.org/html/rfc6553</a:t>
            </a:r>
            <a:r>
              <a:rPr lang="da-DK" sz="1600" dirty="0" smtClean="0"/>
              <a:t> </a:t>
            </a:r>
            <a:endParaRPr lang="da-DK" sz="1600" dirty="0" smtClean="0"/>
          </a:p>
          <a:p>
            <a:r>
              <a:rPr lang="en-US" sz="1600" dirty="0" smtClean="0"/>
              <a:t>K</a:t>
            </a:r>
            <a:r>
              <a:rPr lang="en-US" sz="1600" dirty="0" smtClean="0"/>
              <a:t>. Jensen, L.M. </a:t>
            </a:r>
            <a:r>
              <a:rPr lang="en-US" sz="1600" dirty="0" err="1" smtClean="0"/>
              <a:t>Kristensen</a:t>
            </a:r>
            <a:r>
              <a:rPr lang="en-US" sz="1600" dirty="0" smtClean="0"/>
              <a:t>, and L. Wells. </a:t>
            </a:r>
            <a:r>
              <a:rPr lang="en-US" sz="1600" dirty="0" err="1" smtClean="0"/>
              <a:t>Coloured</a:t>
            </a:r>
            <a:r>
              <a:rPr lang="en-US" sz="1600" dirty="0" smtClean="0"/>
              <a:t> Petri Nets and CPN Tools </a:t>
            </a:r>
            <a:r>
              <a:rPr lang="en-US" sz="1600" dirty="0" smtClean="0"/>
              <a:t>for </a:t>
            </a:r>
            <a:r>
              <a:rPr lang="en-US" sz="1600" dirty="0" err="1" smtClean="0"/>
              <a:t>Modelling</a:t>
            </a:r>
            <a:r>
              <a:rPr lang="en-US" sz="1600" dirty="0" smtClean="0"/>
              <a:t> </a:t>
            </a:r>
            <a:r>
              <a:rPr lang="en-US" sz="1600" dirty="0" smtClean="0"/>
              <a:t>and Validation of Concurrent Systems. </a:t>
            </a:r>
            <a:r>
              <a:rPr lang="en-US" sz="1600" i="1" dirty="0" smtClean="0"/>
              <a:t>International Journal on </a:t>
            </a:r>
            <a:r>
              <a:rPr lang="en-US" sz="1600" i="1" dirty="0" smtClean="0"/>
              <a:t>Software Tools </a:t>
            </a:r>
            <a:r>
              <a:rPr lang="en-US" sz="1600" i="1" dirty="0" smtClean="0"/>
              <a:t>for Technology Transfer, 9(3-4):213–254, 2007.</a:t>
            </a:r>
          </a:p>
          <a:p>
            <a:r>
              <a:rPr lang="en-US" sz="1600" dirty="0" smtClean="0"/>
              <a:t>P</a:t>
            </a:r>
            <a:r>
              <a:rPr lang="en-US" sz="1600" dirty="0" smtClean="0"/>
              <a:t>. Levis. </a:t>
            </a:r>
            <a:r>
              <a:rPr lang="en-US" sz="1600" i="1" dirty="0" err="1" smtClean="0"/>
              <a:t>TinyOS</a:t>
            </a:r>
            <a:r>
              <a:rPr lang="en-US" sz="1600" i="1" dirty="0" smtClean="0"/>
              <a:t> Programming. Cambridge University Press, 2009</a:t>
            </a:r>
            <a:r>
              <a:rPr lang="en-US" sz="1600" i="1" dirty="0" smtClean="0"/>
              <a:t>. </a:t>
            </a:r>
            <a:r>
              <a:rPr lang="en-US" sz="1600" i="1" dirty="0" smtClean="0">
                <a:hlinkClick r:id="rId3"/>
              </a:rPr>
              <a:t>www.tinyos.net</a:t>
            </a:r>
            <a:r>
              <a:rPr lang="en-US" sz="1600" i="1" dirty="0" smtClean="0"/>
              <a:t> </a:t>
            </a:r>
            <a:endParaRPr lang="en-US" sz="1600" i="1" dirty="0" smtClean="0"/>
          </a:p>
          <a:p>
            <a:r>
              <a:rPr lang="da-DK" sz="1600" dirty="0" smtClean="0"/>
              <a:t>K.I.F. Simonsen, L.M. Kristensen, and E. </a:t>
            </a:r>
            <a:r>
              <a:rPr lang="da-DK" sz="1600" dirty="0" err="1" smtClean="0"/>
              <a:t>Kindler</a:t>
            </a:r>
            <a:r>
              <a:rPr lang="da-DK" sz="1600" dirty="0" smtClean="0"/>
              <a:t>. </a:t>
            </a:r>
            <a:br>
              <a:rPr lang="da-DK" sz="1600" dirty="0" smtClean="0"/>
            </a:br>
            <a:r>
              <a:rPr lang="da-DK" sz="1600" dirty="0" err="1" smtClean="0"/>
              <a:t>Code</a:t>
            </a:r>
            <a:r>
              <a:rPr lang="da-DK" sz="1600" dirty="0" smtClean="0"/>
              <a:t> Generation for </a:t>
            </a:r>
            <a:r>
              <a:rPr lang="da-DK" sz="1600" dirty="0" err="1" smtClean="0"/>
              <a:t>Protocol</a:t>
            </a:r>
            <a:r>
              <a:rPr lang="da-DK" sz="1600" dirty="0" smtClean="0"/>
              <a:t> Software from CPN models </a:t>
            </a:r>
            <a:r>
              <a:rPr lang="da-DK" sz="1600" dirty="0" err="1" smtClean="0"/>
              <a:t>Annotated</a:t>
            </a:r>
            <a:r>
              <a:rPr lang="da-DK" sz="1600" dirty="0" smtClean="0"/>
              <a:t> </a:t>
            </a:r>
            <a:r>
              <a:rPr lang="da-DK" sz="1600" dirty="0" err="1" smtClean="0"/>
              <a:t>with</a:t>
            </a:r>
            <a:r>
              <a:rPr lang="da-DK" sz="1600" dirty="0" smtClean="0"/>
              <a:t> </a:t>
            </a:r>
            <a:r>
              <a:rPr lang="da-DK" sz="1600" dirty="0" err="1" smtClean="0"/>
              <a:t>Pragmatics</a:t>
            </a:r>
            <a:r>
              <a:rPr lang="da-DK" sz="1600" dirty="0" smtClean="0"/>
              <a:t>. </a:t>
            </a:r>
            <a:r>
              <a:rPr lang="da-DK" sz="1600" dirty="0" err="1" smtClean="0"/>
              <a:t>Technical</a:t>
            </a:r>
            <a:r>
              <a:rPr lang="da-DK" sz="1600" dirty="0" smtClean="0"/>
              <a:t> </a:t>
            </a:r>
            <a:r>
              <a:rPr lang="da-DK" sz="1600" dirty="0" err="1" smtClean="0"/>
              <a:t>Report</a:t>
            </a:r>
            <a:r>
              <a:rPr lang="da-DK" sz="1600" dirty="0" smtClean="0"/>
              <a:t> </a:t>
            </a:r>
            <a:r>
              <a:rPr lang="da-DK" sz="1600" dirty="0" err="1" smtClean="0"/>
              <a:t>IMM-Technical</a:t>
            </a:r>
            <a:r>
              <a:rPr lang="da-DK" sz="1600" dirty="0" smtClean="0"/>
              <a:t> Reports-2013-01, </a:t>
            </a:r>
            <a:r>
              <a:rPr lang="da-DK" sz="1600" dirty="0" err="1" smtClean="0"/>
              <a:t>Technical</a:t>
            </a:r>
            <a:r>
              <a:rPr lang="da-DK" sz="1600" dirty="0" smtClean="0"/>
              <a:t> </a:t>
            </a:r>
            <a:r>
              <a:rPr lang="da-DK" sz="1600" dirty="0" err="1" smtClean="0"/>
              <a:t>University</a:t>
            </a:r>
            <a:r>
              <a:rPr lang="da-DK" sz="1600" dirty="0" smtClean="0"/>
              <a:t> of Denmark, DTU </a:t>
            </a:r>
            <a:r>
              <a:rPr lang="da-DK" sz="1600" dirty="0" err="1" smtClean="0"/>
              <a:t>Informatics</a:t>
            </a:r>
            <a:r>
              <a:rPr lang="da-DK" sz="1600" dirty="0" smtClean="0"/>
              <a:t>, </a:t>
            </a:r>
            <a:r>
              <a:rPr lang="da-DK" sz="1600" dirty="0" err="1" smtClean="0"/>
              <a:t>January</a:t>
            </a:r>
            <a:r>
              <a:rPr lang="da-DK" sz="1600" dirty="0" smtClean="0"/>
              <a:t> 2013. </a:t>
            </a:r>
          </a:p>
          <a:p>
            <a:r>
              <a:rPr lang="en-US" sz="1600" dirty="0" smtClean="0"/>
              <a:t>V</a:t>
            </a:r>
            <a:r>
              <a:rPr lang="en-US" sz="1600" dirty="0" smtClean="0"/>
              <a:t>. </a:t>
            </a:r>
            <a:r>
              <a:rPr lang="en-US" sz="1600" dirty="0" err="1" smtClean="0"/>
              <a:t>Veiset</a:t>
            </a:r>
            <a:r>
              <a:rPr lang="en-US" sz="1600" dirty="0" smtClean="0"/>
              <a:t>. An Approach to Semi-Automatic Code Generation for the </a:t>
            </a:r>
            <a:r>
              <a:rPr lang="en-US" sz="1600" dirty="0" err="1" smtClean="0"/>
              <a:t>TinyOS</a:t>
            </a:r>
            <a:r>
              <a:rPr lang="en-US" sz="1600" dirty="0" smtClean="0"/>
              <a:t> </a:t>
            </a:r>
            <a:r>
              <a:rPr lang="en-US" sz="1600" dirty="0" smtClean="0"/>
              <a:t>Platform using </a:t>
            </a:r>
            <a:r>
              <a:rPr lang="en-US" sz="1600" dirty="0" err="1" smtClean="0"/>
              <a:t>Coloured</a:t>
            </a:r>
            <a:r>
              <a:rPr lang="en-US" sz="1600" dirty="0" smtClean="0"/>
              <a:t> Petri Nets. Master’s </a:t>
            </a:r>
            <a:r>
              <a:rPr lang="en-US" sz="1600" dirty="0" smtClean="0"/>
              <a:t>thesis in software engineering, </a:t>
            </a:r>
            <a:r>
              <a:rPr lang="en-US" sz="1600" dirty="0" smtClean="0"/>
              <a:t>Bergen University </a:t>
            </a:r>
            <a:r>
              <a:rPr lang="en-US" sz="1600" dirty="0" smtClean="0"/>
              <a:t>College of Applied Sciences, </a:t>
            </a:r>
            <a:r>
              <a:rPr lang="en-US" sz="1600" dirty="0" smtClean="0"/>
              <a:t>2013.</a:t>
            </a:r>
          </a:p>
          <a:p>
            <a:r>
              <a:rPr lang="en-US" sz="1600" dirty="0" smtClean="0"/>
              <a:t>M</a:t>
            </a:r>
            <a:r>
              <a:rPr lang="en-US" sz="1600" dirty="0" smtClean="0"/>
              <a:t>. </a:t>
            </a:r>
            <a:r>
              <a:rPr lang="en-US" sz="1600" dirty="0" err="1" smtClean="0"/>
              <a:t>Westergaard</a:t>
            </a:r>
            <a:r>
              <a:rPr lang="en-US" sz="1600" dirty="0" smtClean="0"/>
              <a:t>. Access/CPN 2.0: A High-Level Interface to CPN Models. In </a:t>
            </a:r>
            <a:r>
              <a:rPr lang="en-US" sz="1600" i="1" dirty="0" smtClean="0"/>
              <a:t>Proc. of </a:t>
            </a:r>
            <a:r>
              <a:rPr lang="en-US" sz="1600" i="1" dirty="0" smtClean="0"/>
              <a:t>ICATPN’11, volume 6709 of LNCS, pages 328–337. Springer, 2011.</a:t>
            </a:r>
            <a:endParaRPr 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Poster Link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146" name="Picture 2" descr="http://qrfree.kaywa.com/?l=1&amp;s=8&amp;d=http%3A%2F%2Fwww.hib.no%2Fansatte%2Flmkr%2Fpnseposter.p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840" y="16288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95300" y="107950"/>
            <a:ext cx="89154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Motivation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71550" y="1190563"/>
            <a:ext cx="9410700" cy="4494435"/>
          </a:xfrm>
        </p:spPr>
        <p:txBody>
          <a:bodyPr/>
          <a:lstStyle/>
          <a:p>
            <a:pPr eaLnBrk="1" hangingPunct="1"/>
            <a:r>
              <a:rPr lang="en-GB" sz="2400" dirty="0" smtClean="0"/>
              <a:t>Coloured Petri Nets (</a:t>
            </a:r>
            <a:r>
              <a:rPr lang="en-GB" sz="2400" dirty="0" err="1" smtClean="0"/>
              <a:t>CPNs</a:t>
            </a:r>
            <a:r>
              <a:rPr lang="en-GB" sz="2400" dirty="0" smtClean="0"/>
              <a:t>) widely </a:t>
            </a:r>
            <a:r>
              <a:rPr lang="en-GB" sz="2400" dirty="0" smtClean="0"/>
              <a:t>used for modelling and </a:t>
            </a:r>
            <a:r>
              <a:rPr lang="en-GB" sz="2400" dirty="0" smtClean="0"/>
              <a:t>verification </a:t>
            </a:r>
            <a:r>
              <a:rPr lang="en-GB" sz="2400" dirty="0" smtClean="0"/>
              <a:t>of </a:t>
            </a:r>
            <a:r>
              <a:rPr lang="en-GB" sz="2400" dirty="0" smtClean="0">
                <a:solidFill>
                  <a:srgbClr val="0070C0"/>
                </a:solidFill>
              </a:rPr>
              <a:t>concurrent systems</a:t>
            </a:r>
            <a:r>
              <a:rPr lang="en-GB" sz="2400" dirty="0" smtClean="0"/>
              <a:t>*.</a:t>
            </a:r>
          </a:p>
          <a:p>
            <a:pPr>
              <a:defRPr/>
            </a:pPr>
            <a:r>
              <a:rPr lang="en-GB" sz="2400" dirty="0" smtClean="0"/>
              <a:t>It is desirable </a:t>
            </a:r>
            <a:r>
              <a:rPr lang="en-GB" sz="2400" dirty="0"/>
              <a:t>to leverage </a:t>
            </a:r>
            <a:r>
              <a:rPr lang="en-GB" sz="2400" dirty="0" smtClean="0"/>
              <a:t>the modelling </a:t>
            </a:r>
            <a:r>
              <a:rPr lang="en-GB" sz="2400" dirty="0"/>
              <a:t>and analysis </a:t>
            </a:r>
            <a:r>
              <a:rPr lang="en-GB" sz="2400" dirty="0" smtClean="0"/>
              <a:t>efforts for </a:t>
            </a:r>
            <a:r>
              <a:rPr lang="en-GB" sz="2400" dirty="0" smtClean="0">
                <a:solidFill>
                  <a:srgbClr val="0070C0"/>
                </a:solidFill>
              </a:rPr>
              <a:t>automated </a:t>
            </a:r>
            <a:r>
              <a:rPr lang="en-GB" sz="2400" dirty="0">
                <a:solidFill>
                  <a:srgbClr val="0070C0"/>
                </a:solidFill>
              </a:rPr>
              <a:t>code </a:t>
            </a:r>
            <a:r>
              <a:rPr lang="en-GB" sz="2400" dirty="0" smtClean="0">
                <a:solidFill>
                  <a:srgbClr val="0070C0"/>
                </a:solidFill>
              </a:rPr>
              <a:t>generation</a:t>
            </a:r>
            <a:r>
              <a:rPr lang="en-GB" sz="2400" dirty="0"/>
              <a:t>.</a:t>
            </a:r>
            <a:endParaRPr lang="en-GB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GB" sz="2400" dirty="0" smtClean="0"/>
              <a:t>Limited work investigating automated </a:t>
            </a:r>
            <a:r>
              <a:rPr lang="en-GB" sz="2400" dirty="0" smtClean="0"/>
              <a:t>code generation from CPN models.</a:t>
            </a:r>
          </a:p>
          <a:p>
            <a:pPr eaLnBrk="1" hangingPunct="1">
              <a:spcBef>
                <a:spcPts val="1200"/>
              </a:spcBef>
            </a:pPr>
            <a:r>
              <a:rPr lang="en-GB" sz="2400" dirty="0" smtClean="0">
                <a:solidFill>
                  <a:srgbClr val="C00000"/>
                </a:solidFill>
              </a:rPr>
              <a:t>Challenges in using CPN models for code automated code generation purposes:</a:t>
            </a:r>
          </a:p>
          <a:p>
            <a:pPr lvl="1" eaLnBrk="1" hangingPunct="1"/>
            <a:r>
              <a:rPr lang="en-GB" sz="2000" dirty="0" smtClean="0"/>
              <a:t>CPN models constructed for specification and verification are often at a too high-level of abstraction.</a:t>
            </a:r>
          </a:p>
          <a:p>
            <a:pPr lvl="1" eaLnBrk="1" hangingPunct="1"/>
            <a:r>
              <a:rPr lang="en-GB" sz="2000" dirty="0" smtClean="0"/>
              <a:t>CPN models are target </a:t>
            </a:r>
            <a:r>
              <a:rPr lang="en-GB" sz="2000" dirty="0" smtClean="0"/>
              <a:t>platform-independent and without any obvious mapping from model element to target code </a:t>
            </a:r>
            <a:endParaRPr lang="en-GB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425" y="2144538"/>
            <a:ext cx="90297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§"/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1293175" y="5973638"/>
            <a:ext cx="7200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eaLnBrk="1" hangingPunct="1"/>
            <a:r>
              <a:rPr lang="da-DK" sz="1200"/>
              <a:t>*for a comprehensive list, </a:t>
            </a:r>
            <a:r>
              <a:rPr lang="en-GB" sz="1200"/>
              <a:t>see </a:t>
            </a:r>
            <a:r>
              <a:rPr lang="en-GB" sz="1200">
                <a:hlinkClick r:id="rId3"/>
              </a:rPr>
              <a:t>http://www.cs.au.dk/CPnets/intro/industrial.shtml</a:t>
            </a:r>
            <a:endParaRPr lang="da-DK" sz="1200"/>
          </a:p>
        </p:txBody>
      </p:sp>
    </p:spTree>
    <p:extLst>
      <p:ext uri="{BB962C8B-B14F-4D97-AF65-F5344CB8AC3E}">
        <p14:creationId xmlns:p14="http://schemas.microsoft.com/office/powerpoint/2010/main" xmlns="" val="37780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0499" y="3897431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/>
              <a:t>IEFT RPL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50"/>
            <a:ext cx="8994204" cy="864121"/>
          </a:xfrm>
        </p:spPr>
        <p:txBody>
          <a:bodyPr/>
          <a:lstStyle/>
          <a:p>
            <a:r>
              <a:rPr lang="en-GB" sz="2400" dirty="0" smtClean="0"/>
              <a:t>Routing protocol for </a:t>
            </a:r>
            <a:r>
              <a:rPr lang="en-GB" sz="2400" dirty="0" smtClean="0">
                <a:solidFill>
                  <a:srgbClr val="003399"/>
                </a:solidFill>
              </a:rPr>
              <a:t>distributed sensor </a:t>
            </a:r>
            <a:r>
              <a:rPr lang="en-GB" sz="2400" dirty="0" smtClean="0">
                <a:solidFill>
                  <a:srgbClr val="003399"/>
                </a:solidFill>
              </a:rPr>
              <a:t>networks </a:t>
            </a:r>
            <a:r>
              <a:rPr lang="en-GB" sz="2400" dirty="0" smtClean="0"/>
              <a:t>currently </a:t>
            </a:r>
            <a:r>
              <a:rPr lang="en-GB" sz="2400" dirty="0" smtClean="0"/>
              <a:t>being developed </a:t>
            </a:r>
            <a:r>
              <a:rPr lang="en-GB" sz="2400" dirty="0" smtClean="0"/>
              <a:t>by the IETF: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300" y="5240317"/>
            <a:ext cx="8706184" cy="86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Supports a collection of sensor to establish a </a:t>
            </a:r>
            <a:r>
              <a:rPr lang="en-GB" sz="2400" kern="0" dirty="0" smtClean="0">
                <a:solidFill>
                  <a:srgbClr val="003399"/>
                </a:solidFill>
              </a:rPr>
              <a:t>DODAG</a:t>
            </a:r>
            <a:r>
              <a:rPr lang="en-GB" sz="2400" kern="0" dirty="0" smtClean="0"/>
              <a:t> for data </a:t>
            </a:r>
            <a:r>
              <a:rPr lang="en-GB" sz="2400" kern="0" dirty="0" smtClean="0"/>
              <a:t>collection purposes.</a:t>
            </a:r>
            <a:endParaRPr lang="en-GB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8465" y="2060848"/>
            <a:ext cx="5472608" cy="316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528" y="2132856"/>
            <a:ext cx="2171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1568624" y="4149080"/>
            <a:ext cx="504056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055" name="Picture 7" descr="http://t2.gstatic.com/images?q=tbn:ANd9GcSFq1eO67bzD4xmqUAG9x8uOL930cK7c38RGPQpg_bqgHIYptZx5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3817" y="297031"/>
            <a:ext cx="1365371" cy="7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01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7854" y="1735675"/>
            <a:ext cx="3816424" cy="18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RPL CPN Model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864121"/>
          </a:xfrm>
        </p:spPr>
        <p:txBody>
          <a:bodyPr/>
          <a:lstStyle/>
          <a:p>
            <a:r>
              <a:rPr lang="en-GB" sz="2400" dirty="0" smtClean="0"/>
              <a:t>A platform independent model specifying the operation of the RPL Protocol: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271" y="2336524"/>
            <a:ext cx="4015264" cy="3372224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9915" y="3741540"/>
            <a:ext cx="3180985" cy="2395093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cxnSp>
        <p:nvCxnSpPr>
          <p:cNvPr id="11" name="Straight Connector 10"/>
          <p:cNvCxnSpPr/>
          <p:nvPr/>
        </p:nvCxnSpPr>
        <p:spPr bwMode="auto">
          <a:xfrm flipH="1">
            <a:off x="4581085" y="1988840"/>
            <a:ext cx="1944216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7413147" y="3189226"/>
            <a:ext cx="564189" cy="527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6387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1112" y="2060848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Platform: TinyOS and nesC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29651"/>
            <a:ext cx="9001000" cy="828092"/>
          </a:xfrm>
        </p:spPr>
        <p:txBody>
          <a:bodyPr/>
          <a:lstStyle/>
          <a:p>
            <a:r>
              <a:rPr lang="en-GB" sz="2400" dirty="0" smtClean="0"/>
              <a:t>Operating system and programming language targeting </a:t>
            </a:r>
            <a:r>
              <a:rPr lang="en-GB" sz="2400" dirty="0" smtClean="0"/>
              <a:t>resource constrained </a:t>
            </a:r>
            <a:r>
              <a:rPr lang="en-GB" sz="2400" dirty="0" smtClean="0"/>
              <a:t>devices.</a:t>
            </a:r>
          </a:p>
        </p:txBody>
      </p:sp>
      <p:pic>
        <p:nvPicPr>
          <p:cNvPr id="3074" name="Picture 2" descr="http://www.tinyos.net/tos-jw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7296" y="2587138"/>
            <a:ext cx="169458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178" y="2289505"/>
            <a:ext cx="5206052" cy="370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73080" y="3608000"/>
            <a:ext cx="3960440" cy="24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600" kern="0" dirty="0" smtClean="0"/>
              <a:t>Applications are </a:t>
            </a:r>
            <a:r>
              <a:rPr lang="en-GB" sz="1600" kern="0" dirty="0" smtClean="0"/>
              <a:t>structured into </a:t>
            </a:r>
            <a:r>
              <a:rPr lang="en-GB" sz="1600" kern="0" dirty="0" smtClean="0">
                <a:solidFill>
                  <a:srgbClr val="0070C0"/>
                </a:solidFill>
              </a:rPr>
              <a:t>components</a:t>
            </a:r>
            <a:r>
              <a:rPr lang="en-GB" sz="1600" kern="0" dirty="0" smtClean="0"/>
              <a:t> </a:t>
            </a:r>
            <a:r>
              <a:rPr lang="en-GB" sz="1600" kern="0" dirty="0" smtClean="0"/>
              <a:t>providing and using </a:t>
            </a:r>
            <a:r>
              <a:rPr lang="en-GB" sz="1600" kern="0" dirty="0" smtClean="0">
                <a:solidFill>
                  <a:srgbClr val="0070C0"/>
                </a:solidFill>
              </a:rPr>
              <a:t>interfaces</a:t>
            </a:r>
            <a:r>
              <a:rPr lang="en-GB" sz="1600" kern="0" dirty="0" smtClean="0"/>
              <a:t>.</a:t>
            </a:r>
          </a:p>
          <a:p>
            <a:r>
              <a:rPr lang="en-GB" sz="1600" kern="0" dirty="0" smtClean="0"/>
              <a:t>Component are wired into a </a:t>
            </a:r>
            <a:r>
              <a:rPr lang="en-GB" sz="1600" kern="0" dirty="0" smtClean="0">
                <a:solidFill>
                  <a:srgbClr val="0070C0"/>
                </a:solidFill>
              </a:rPr>
              <a:t>configuration</a:t>
            </a:r>
            <a:r>
              <a:rPr lang="en-GB" sz="1600" kern="0" dirty="0" smtClean="0"/>
              <a:t> constituting an application.</a:t>
            </a:r>
            <a:endParaRPr lang="en-GB" sz="1600" kern="0" dirty="0" smtClean="0"/>
          </a:p>
          <a:p>
            <a:r>
              <a:rPr lang="en-GB" sz="1600" kern="0" dirty="0" smtClean="0"/>
              <a:t>Split-phase programming model based on </a:t>
            </a:r>
            <a:r>
              <a:rPr lang="en-GB" sz="1600" kern="0" dirty="0" smtClean="0">
                <a:solidFill>
                  <a:srgbClr val="0070C0"/>
                </a:solidFill>
              </a:rPr>
              <a:t>commands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events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calls</a:t>
            </a:r>
            <a:r>
              <a:rPr lang="en-GB" sz="1600" kern="0" dirty="0" smtClean="0"/>
              <a:t>, and </a:t>
            </a:r>
            <a:r>
              <a:rPr lang="en-GB" sz="1600" kern="0" dirty="0" smtClean="0">
                <a:solidFill>
                  <a:srgbClr val="0070C0"/>
                </a:solidFill>
              </a:rPr>
              <a:t>signals</a:t>
            </a:r>
            <a:r>
              <a:rPr lang="en-GB" sz="1600" kern="0" dirty="0" smtClean="0"/>
              <a:t>.</a:t>
            </a:r>
            <a:endParaRPr lang="en-GB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25150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Refinement Methodology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49"/>
            <a:ext cx="9138220" cy="3861675"/>
          </a:xfrm>
        </p:spPr>
        <p:txBody>
          <a:bodyPr/>
          <a:lstStyle/>
          <a:p>
            <a:r>
              <a:rPr lang="en-GB" sz="2400" dirty="0" smtClean="0"/>
              <a:t>A five step methodology for refining the model to </a:t>
            </a:r>
            <a:r>
              <a:rPr lang="en-GB" sz="2400" dirty="0" smtClean="0"/>
              <a:t>an abstraction lev</a:t>
            </a:r>
            <a:r>
              <a:rPr lang="en-GB" sz="2400" dirty="0" smtClean="0"/>
              <a:t>el </a:t>
            </a:r>
            <a:r>
              <a:rPr lang="en-GB" sz="2400" dirty="0" smtClean="0"/>
              <a:t>suited </a:t>
            </a:r>
            <a:r>
              <a:rPr lang="en-GB" sz="2400" dirty="0" smtClean="0"/>
              <a:t>for code generation: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architecture </a:t>
            </a:r>
            <a:r>
              <a:rPr lang="en-GB" sz="2000" dirty="0" smtClean="0"/>
              <a:t>identifying components and </a:t>
            </a:r>
            <a:r>
              <a:rPr lang="en-GB" sz="2000" dirty="0" smtClean="0"/>
              <a:t>interfaces, and determining an application configuration.</a:t>
            </a:r>
            <a:endParaRPr lang="en-GB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Resolving interface conflicts </a:t>
            </a:r>
            <a:r>
              <a:rPr lang="en-GB" sz="2000" dirty="0" smtClean="0"/>
              <a:t>allowing </a:t>
            </a:r>
            <a:r>
              <a:rPr lang="en-GB" sz="2000" dirty="0" smtClean="0"/>
              <a:t>use </a:t>
            </a:r>
            <a:r>
              <a:rPr lang="en-GB" sz="2000" dirty="0" smtClean="0"/>
              <a:t>of </a:t>
            </a:r>
            <a:r>
              <a:rPr lang="en-GB" sz="2000" dirty="0" smtClean="0"/>
              <a:t>the same  interface</a:t>
            </a:r>
            <a:r>
              <a:rPr lang="en-GB" sz="2000" dirty="0" smtClean="0"/>
              <a:t> in multiple components of the application.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and interface signatures</a:t>
            </a:r>
            <a:r>
              <a:rPr lang="en-GB" sz="2000" dirty="0" smtClean="0"/>
              <a:t> identifying commands and events and associated types.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classification </a:t>
            </a:r>
            <a:r>
              <a:rPr lang="en-GB" sz="2000" dirty="0" smtClean="0"/>
              <a:t>specifying</a:t>
            </a:r>
            <a:r>
              <a:rPr lang="en-GB" sz="2000" dirty="0" smtClean="0"/>
              <a:t> </a:t>
            </a:r>
            <a:r>
              <a:rPr lang="en-GB" sz="2000" dirty="0" smtClean="0"/>
              <a:t>components as </a:t>
            </a:r>
            <a:r>
              <a:rPr lang="en-GB" sz="2000" dirty="0" smtClean="0"/>
              <a:t>boot-, dispatch-, external-, timed-, </a:t>
            </a:r>
            <a:r>
              <a:rPr lang="en-GB" sz="2000" dirty="0" smtClean="0"/>
              <a:t>and </a:t>
            </a:r>
            <a:r>
              <a:rPr lang="en-GB" sz="2000" dirty="0" smtClean="0"/>
              <a:t>regular components.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Internal component behaviour </a:t>
            </a:r>
            <a:r>
              <a:rPr lang="en-GB" sz="2000" dirty="0" smtClean="0"/>
              <a:t>providing control flow oriented modelling of </a:t>
            </a:r>
            <a:r>
              <a:rPr lang="en-GB" sz="2000" dirty="0" smtClean="0"/>
              <a:t>command </a:t>
            </a:r>
            <a:r>
              <a:rPr lang="en-GB" sz="2000" dirty="0" smtClean="0"/>
              <a:t>and </a:t>
            </a:r>
            <a:r>
              <a:rPr lang="en-GB" sz="2000" dirty="0" smtClean="0"/>
              <a:t>event implementation.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514350" indent="-457200"/>
            <a:r>
              <a:rPr lang="en-GB" sz="2400" dirty="0" smtClean="0"/>
              <a:t>Each step </a:t>
            </a:r>
            <a:r>
              <a:rPr lang="en-GB" sz="2400" dirty="0" smtClean="0"/>
              <a:t>adds </a:t>
            </a:r>
            <a:r>
              <a:rPr lang="en-GB" sz="2400" dirty="0" smtClean="0"/>
              <a:t>model details and </a:t>
            </a:r>
            <a:r>
              <a:rPr lang="en-GB" sz="2400" dirty="0" smtClean="0">
                <a:solidFill>
                  <a:srgbClr val="0070C0"/>
                </a:solidFill>
              </a:rPr>
              <a:t>pragmatic annotations</a:t>
            </a:r>
            <a:r>
              <a:rPr lang="en-GB" sz="2400" dirty="0" smtClean="0"/>
              <a:t> to the CPN model elements.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9097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39013"/>
            <a:ext cx="8915400" cy="1143000"/>
          </a:xfrm>
        </p:spPr>
        <p:txBody>
          <a:bodyPr/>
          <a:lstStyle/>
          <a:p>
            <a:r>
              <a:rPr lang="en-GB" dirty="0" smtClean="0"/>
              <a:t>Pragmatic &lt;&lt;annotations&gt;&gt;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168" y="1743760"/>
            <a:ext cx="3168352" cy="3917488"/>
          </a:xfrm>
        </p:spPr>
        <p:txBody>
          <a:bodyPr/>
          <a:lstStyle/>
          <a:p>
            <a:r>
              <a:rPr lang="en-GB" sz="1600" dirty="0" smtClean="0">
                <a:solidFill>
                  <a:srgbClr val="0070C0"/>
                </a:solidFill>
              </a:rPr>
              <a:t>Syntactical </a:t>
            </a:r>
            <a:r>
              <a:rPr lang="en-GB" sz="1600" dirty="0" smtClean="0">
                <a:solidFill>
                  <a:srgbClr val="0070C0"/>
                </a:solidFill>
              </a:rPr>
              <a:t>annotations </a:t>
            </a:r>
            <a:r>
              <a:rPr lang="en-GB" sz="1600" dirty="0" smtClean="0"/>
              <a:t>added to </a:t>
            </a:r>
            <a:r>
              <a:rPr lang="en-GB" sz="1600" dirty="0" smtClean="0"/>
              <a:t>CPN </a:t>
            </a:r>
            <a:r>
              <a:rPr lang="en-GB" sz="1600" dirty="0" smtClean="0"/>
              <a:t>model</a:t>
            </a:r>
            <a:r>
              <a:rPr lang="en-GB" sz="1600" dirty="0" smtClean="0"/>
              <a:t> </a:t>
            </a:r>
            <a:r>
              <a:rPr lang="en-GB" sz="1600" dirty="0" smtClean="0"/>
              <a:t>elements.</a:t>
            </a:r>
          </a:p>
          <a:p>
            <a:r>
              <a:rPr lang="en-GB" sz="1600" dirty="0" smtClean="0"/>
              <a:t>Adds </a:t>
            </a:r>
            <a:r>
              <a:rPr lang="en-GB" sz="1600" dirty="0" smtClean="0">
                <a:solidFill>
                  <a:srgbClr val="0070C0"/>
                </a:solidFill>
              </a:rPr>
              <a:t>platform dependent elements </a:t>
            </a:r>
            <a:r>
              <a:rPr lang="en-GB" sz="1600" dirty="0" smtClean="0"/>
              <a:t>to the CPN model.</a:t>
            </a:r>
          </a:p>
          <a:p>
            <a:r>
              <a:rPr lang="en-GB" sz="1600" dirty="0" smtClean="0"/>
              <a:t>Used </a:t>
            </a:r>
            <a:r>
              <a:rPr lang="en-GB" sz="1600" dirty="0" smtClean="0"/>
              <a:t>to direct </a:t>
            </a:r>
            <a:r>
              <a:rPr lang="en-GB" sz="1600" dirty="0" smtClean="0"/>
              <a:t>the code </a:t>
            </a:r>
            <a:r>
              <a:rPr lang="en-GB" sz="1600" dirty="0" smtClean="0"/>
              <a:t>generation via binding to </a:t>
            </a:r>
            <a:r>
              <a:rPr lang="en-GB" sz="1600" dirty="0" smtClean="0">
                <a:solidFill>
                  <a:srgbClr val="0070C0"/>
                </a:solidFill>
              </a:rPr>
              <a:t>code generation templates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Bridges the gap between </a:t>
            </a:r>
            <a:r>
              <a:rPr lang="en-GB" sz="1600" dirty="0" smtClean="0"/>
              <a:t>a </a:t>
            </a:r>
            <a:r>
              <a:rPr lang="en-GB" sz="1600" dirty="0" smtClean="0"/>
              <a:t>platform independent model and the target platform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65168" y="3861048"/>
            <a:ext cx="30963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sz="1600" kern="0" dirty="0" smtClean="0"/>
          </a:p>
          <a:p>
            <a:endParaRPr lang="en-GB" sz="1600" kern="0" dirty="0"/>
          </a:p>
        </p:txBody>
      </p:sp>
      <p:pic>
        <p:nvPicPr>
          <p:cNvPr id="9" name="Picture 8" descr="RPLProtocolPragms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871" y="1396353"/>
            <a:ext cx="6226797" cy="47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42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err="1" smtClean="0"/>
              <a:t>Step</a:t>
            </a:r>
            <a:r>
              <a:rPr lang="nb-NO" sz="3600" dirty="0" smtClean="0"/>
              <a:t> 1: Component Architecture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Identifies components and interfaces used and provided at the top-level of the CPN model:</a:t>
            </a:r>
            <a:endParaRPr lang="nb-NO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951" y="2048973"/>
            <a:ext cx="449709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782" y="2828428"/>
            <a:ext cx="4093467" cy="21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002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2</a:t>
            </a:r>
            <a:r>
              <a:rPr lang="nb-NO" sz="3600" dirty="0" smtClean="0"/>
              <a:t>: Interface Conflicts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Introduces local name space for components providing the same interface: </a:t>
            </a:r>
            <a:endParaRPr lang="nb-NO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234" y="3189226"/>
            <a:ext cx="495191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2276872"/>
            <a:ext cx="4608512" cy="383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70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">
  <a:themeElements>
    <a:clrScheme name="a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</Template>
  <TotalTime>7549</TotalTime>
  <Words>892</Words>
  <Application>Microsoft Office PowerPoint</Application>
  <PresentationFormat>A4 Paper (210x297 mm)</PresentationFormat>
  <Paragraphs>87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</vt:lpstr>
      <vt:lpstr>Transforming Platform Independent CPN Models into Code for the TinyOS Platform: A Case Study</vt:lpstr>
      <vt:lpstr>Motivation</vt:lpstr>
      <vt:lpstr>IEFT RPL Protocol</vt:lpstr>
      <vt:lpstr>RPL CPN Model</vt:lpstr>
      <vt:lpstr>Platform: TinyOS and nesC</vt:lpstr>
      <vt:lpstr>Refinement Methodology</vt:lpstr>
      <vt:lpstr>Pragmatic &lt;&lt;annotations&gt;&gt;</vt:lpstr>
      <vt:lpstr>Step 1: Component Architecture</vt:lpstr>
      <vt:lpstr>Step 2: Interface Conflicts</vt:lpstr>
      <vt:lpstr>Step 3: Interface Signatures</vt:lpstr>
      <vt:lpstr>Step 4: Component Classification</vt:lpstr>
      <vt:lpstr>Step 5: Internal Behaviour</vt:lpstr>
      <vt:lpstr>Code Generation</vt:lpstr>
      <vt:lpstr>Conclusion and Future Work</vt:lpstr>
      <vt:lpstr>References</vt:lpstr>
      <vt:lpstr>Poster Link</vt:lpstr>
    </vt:vector>
  </TitlesOfParts>
  <Company>Daimi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Lars Michael Kristensen</dc:creator>
  <cp:lastModifiedBy>kris</cp:lastModifiedBy>
  <cp:revision>668</cp:revision>
  <dcterms:created xsi:type="dcterms:W3CDTF">2007-05-25T07:37:39Z</dcterms:created>
  <dcterms:modified xsi:type="dcterms:W3CDTF">2013-06-20T10:38:15Z</dcterms:modified>
</cp:coreProperties>
</file>