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91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</p:sldIdLst>
  <p:sldSz cx="9906000" cy="6858000" type="A4"/>
  <p:notesSz cx="68119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FF0000"/>
    <a:srgbClr val="00B050"/>
    <a:srgbClr val="BBE0E3"/>
    <a:srgbClr val="DDDDDD"/>
    <a:srgbClr val="7030A0"/>
    <a:srgbClr val="92D05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77" autoAdjust="0"/>
    <p:restoredTop sz="96700" autoAdjust="0"/>
  </p:normalViewPr>
  <p:slideViewPr>
    <p:cSldViewPr>
      <p:cViewPr>
        <p:scale>
          <a:sx n="80" d="100"/>
          <a:sy n="80" d="100"/>
        </p:scale>
        <p:origin x="-336" y="-57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3131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7787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40275"/>
            <a:ext cx="4999038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80550"/>
            <a:ext cx="2952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work presented here is joint work with</a:t>
            </a:r>
            <a:r>
              <a:rPr lang="en-GB" baseline="0" dirty="0" smtClean="0"/>
              <a:t> Sami Evangelista at University of Paris Nord.</a:t>
            </a:r>
          </a:p>
          <a:p>
            <a:endParaRPr lang="en-GB" baseline="0" dirty="0" smtClean="0"/>
          </a:p>
          <a:p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linked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sweep-line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of out a </a:t>
            </a:r>
            <a:r>
              <a:rPr lang="da-DK" baseline="0" dirty="0" err="1" smtClean="0"/>
              <a:t>wide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techniques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available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alleviate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explosion</a:t>
            </a:r>
            <a:r>
              <a:rPr lang="da-DK" baseline="0" dirty="0" smtClean="0"/>
              <a:t>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And the modelling, simulation, verification have yielded useful insight into the </a:t>
            </a:r>
            <a:r>
              <a:rPr lang="en-GB" smtClean="0">
                <a:solidFill>
                  <a:srgbClr val="0070C0"/>
                </a:solidFill>
              </a:rPr>
              <a:t>design</a:t>
            </a:r>
            <a:r>
              <a:rPr lang="en-GB" smtClean="0"/>
              <a:t> and </a:t>
            </a:r>
            <a:r>
              <a:rPr lang="en-GB" smtClean="0">
                <a:solidFill>
                  <a:srgbClr val="0070C0"/>
                </a:solidFill>
              </a:rPr>
              <a:t>behaviour</a:t>
            </a:r>
            <a:r>
              <a:rPr lang="en-GB" smtClean="0"/>
              <a:t> of a system.</a:t>
            </a:r>
          </a:p>
          <a:p>
            <a:endParaRPr lang="en-GB" smtClean="0"/>
          </a:p>
          <a:p>
            <a:r>
              <a:rPr lang="en-GB" smtClean="0"/>
              <a:t>The construction of the model has hopefully indirectly contributed to make, e.g., a manual implementation easier but it would be nice to have some automatic support for code generation.</a:t>
            </a:r>
          </a:p>
          <a:p>
            <a:endParaRPr lang="en-GB" smtClean="0"/>
          </a:p>
          <a:p>
            <a:r>
              <a:rPr lang="en-GB" smtClean="0"/>
              <a:t>But there exists only limited work on automatic code-generation from CPNs:</a:t>
            </a:r>
          </a:p>
          <a:p>
            <a:endParaRPr lang="en-GB" smtClean="0"/>
          </a:p>
          <a:p>
            <a:r>
              <a:rPr lang="en-GB" smtClean="0"/>
              <a:t>A couple of example of simulation-based code generation where the idea is…</a:t>
            </a:r>
          </a:p>
          <a:p>
            <a:endParaRPr lang="en-GB" smtClean="0"/>
          </a:p>
          <a:p>
            <a:r>
              <a:rPr lang="en-GB" smtClean="0"/>
              <a:t>Limited examples of state-space-based due to inhereint problem with state space size and limitation to finite state systems.</a:t>
            </a:r>
          </a:p>
          <a:p>
            <a:endParaRPr lang="en-GB" smtClean="0"/>
          </a:p>
          <a:p>
            <a:r>
              <a:rPr lang="en-GB" smtClean="0"/>
              <a:t>Hardly any work on structure-based code generation despite it obvios advantages compared to simulation and state-space based approaches.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934" indent="-28843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744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5242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740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8237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735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1233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2730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6D104F-77C8-4D66-A5FA-FAA204901F3F}" type="slidenum">
              <a:rPr lang="da-DK" b="0" smtClean="0"/>
              <a:pPr eaLnBrk="1" hangingPunct="1"/>
              <a:t>2</a:t>
            </a:fld>
            <a:endParaRPr lang="da-DK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.dk/CPnets/intro/industrial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195" y="764704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194" y="45859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2000" dirty="0" err="1" smtClean="0"/>
              <a:t>Vegard</a:t>
            </a:r>
            <a:r>
              <a:rPr lang="en-GB" sz="2000" dirty="0" smtClean="0"/>
              <a:t> </a:t>
            </a:r>
            <a:r>
              <a:rPr lang="en-GB" sz="2000" dirty="0" err="1" smtClean="0"/>
              <a:t>Veiset</a:t>
            </a:r>
            <a:r>
              <a:rPr lang="en-GB" sz="2000" dirty="0" smtClean="0"/>
              <a:t> and Lars M. Kristensen</a:t>
            </a:r>
          </a:p>
          <a:p>
            <a:pPr algn="l">
              <a:spcBef>
                <a:spcPts val="0"/>
              </a:spcBef>
            </a:pPr>
            <a:r>
              <a:rPr lang="en-GB" sz="20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2000" dirty="0" smtClean="0"/>
              <a:t>Bergen University College of Applied Sciences, NORWAY</a:t>
            </a:r>
          </a:p>
          <a:p>
            <a:pPr algn="l">
              <a:spcBef>
                <a:spcPts val="0"/>
              </a:spcBef>
            </a:pPr>
            <a:r>
              <a:rPr lang="en-GB" sz="1600" dirty="0" smtClean="0"/>
              <a:t>Email: </a:t>
            </a:r>
            <a:r>
              <a:rPr lang="en-GB" sz="1600" dirty="0" smtClean="0">
                <a:hlinkClick r:id="rId3"/>
              </a:rPr>
              <a:t>vegard.veiset@stud.hib.no</a:t>
            </a:r>
            <a:r>
              <a:rPr lang="en-GB" sz="1600" dirty="0" smtClean="0"/>
              <a:t> / </a:t>
            </a:r>
            <a:r>
              <a:rPr lang="en-GB" sz="1600" dirty="0" smtClean="0">
                <a:hlinkClick r:id="rId4"/>
              </a:rPr>
              <a:t>lmkr@hib.no</a:t>
            </a:r>
            <a:r>
              <a:rPr lang="en-GB" sz="1600" dirty="0" smtClean="0"/>
              <a:t> 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467" y="2613162"/>
            <a:ext cx="1876783" cy="17052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1856" y="2873603"/>
            <a:ext cx="3042472" cy="125021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21103"/>
            <a:ext cx="1928813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3</a:t>
            </a:r>
            <a:r>
              <a:rPr lang="nb-NO" sz="3600" dirty="0" smtClean="0"/>
              <a:t>: Interface Signatures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9066212" cy="943456"/>
          </a:xfrm>
        </p:spPr>
        <p:txBody>
          <a:bodyPr/>
          <a:lstStyle/>
          <a:p>
            <a:r>
              <a:rPr lang="nb-NO" sz="2400" dirty="0" smtClean="0"/>
              <a:t>Refines component level modules to explicitly specify commands and events:</a:t>
            </a:r>
            <a:endParaRPr lang="nb-NO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111380"/>
            <a:ext cx="4717531" cy="398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798" y="4149080"/>
            <a:ext cx="3532369" cy="1944216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851" y="2537364"/>
            <a:ext cx="4431779" cy="115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1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38220" cy="1143000"/>
          </a:xfrm>
        </p:spPr>
        <p:txBody>
          <a:bodyPr/>
          <a:lstStyle/>
          <a:p>
            <a:r>
              <a:rPr lang="nb-NO" sz="3600" dirty="0" smtClean="0"/>
              <a:t>Step 4</a:t>
            </a:r>
            <a:r>
              <a:rPr lang="nb-NO" sz="3600" dirty="0" smtClean="0"/>
              <a:t>: Component Classification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3150"/>
            <a:ext cx="8850188" cy="824706"/>
          </a:xfrm>
        </p:spPr>
        <p:txBody>
          <a:bodyPr/>
          <a:lstStyle/>
          <a:p>
            <a:r>
              <a:rPr lang="nb-NO" sz="2400" dirty="0" smtClean="0"/>
              <a:t>Classifies</a:t>
            </a:r>
            <a:r>
              <a:rPr lang="nb-NO" sz="2400" dirty="0" smtClean="0"/>
              <a:t> components as boot-, timed-, dispatch-, external- and- regular components:</a:t>
            </a:r>
            <a:endParaRPr lang="nb-NO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825" y="2132856"/>
            <a:ext cx="456736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02" y="4641261"/>
            <a:ext cx="2160240" cy="15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3532" y="2328162"/>
            <a:ext cx="2232248" cy="222405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29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5</a:t>
            </a:r>
            <a:r>
              <a:rPr lang="nb-NO" sz="3600" dirty="0" smtClean="0"/>
              <a:t>: Internal Behaviour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936129"/>
          </a:xfrm>
        </p:spPr>
        <p:txBody>
          <a:bodyPr/>
          <a:lstStyle/>
          <a:p>
            <a:r>
              <a:rPr lang="nb-NO" sz="2400" dirty="0" smtClean="0"/>
              <a:t>Makes explicit control flow and data access in commands and events:</a:t>
            </a:r>
            <a:endParaRPr lang="nb-NO" sz="2400" dirty="0"/>
          </a:p>
        </p:txBody>
      </p:sp>
      <p:pic>
        <p:nvPicPr>
          <p:cNvPr id="6" name="Picture 5" descr="ReceiveDI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2560" y="1988840"/>
            <a:ext cx="4112157" cy="417646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2095715"/>
            <a:ext cx="4457268" cy="22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41032" y="4471221"/>
            <a:ext cx="4176464" cy="105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nb-NO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generation</a:t>
            </a:r>
            <a:r>
              <a:rPr kumimoji="0" lang="nb-NO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event and command level performed based on mathing of structural patterns.</a:t>
            </a:r>
            <a:endParaRPr kumimoji="0" lang="nb-NO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274638"/>
            <a:ext cx="8915400" cy="1143000"/>
          </a:xfrm>
        </p:spPr>
        <p:txBody>
          <a:bodyPr/>
          <a:lstStyle/>
          <a:p>
            <a:r>
              <a:rPr lang="en-GB" smtClean="0"/>
              <a:t>Code Generation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08150"/>
            <a:ext cx="9282236" cy="1008137"/>
          </a:xfrm>
        </p:spPr>
        <p:txBody>
          <a:bodyPr/>
          <a:lstStyle/>
          <a:p>
            <a:r>
              <a:rPr lang="en-GB" sz="2400" dirty="0" smtClean="0"/>
              <a:t>A template-based code generator implemented based on the Access/CPN Framework: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69834" y="2255775"/>
            <a:ext cx="3909956" cy="24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/>
              <a:t>Template-based code generation.</a:t>
            </a:r>
          </a:p>
          <a:p>
            <a:r>
              <a:rPr lang="en-GB" sz="2000" kern="0" dirty="0" smtClean="0"/>
              <a:t>Top-down traversal of the CPN model.</a:t>
            </a:r>
          </a:p>
          <a:p>
            <a:r>
              <a:rPr lang="en-GB" sz="2000" kern="0" dirty="0" smtClean="0"/>
              <a:t>Templates determined from encountered pragmatics.</a:t>
            </a:r>
            <a:endParaRPr lang="en-GB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459" y="2133370"/>
            <a:ext cx="5449118" cy="30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504" y="5240317"/>
            <a:ext cx="9282236" cy="8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Top-down traversal of the CPN model invoking templates according to encountered pragmatics.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xmlns="" val="1985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</a:t>
            </a:r>
            <a:r>
              <a:rPr lang="en-GB" smtClean="0"/>
              <a:t> and Future </a:t>
            </a:r>
            <a:r>
              <a:rPr lang="en-GB" smtClean="0"/>
              <a:t>Work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0025"/>
            <a:ext cx="8922196" cy="3671888"/>
          </a:xfrm>
        </p:spPr>
        <p:txBody>
          <a:bodyPr/>
          <a:lstStyle/>
          <a:p>
            <a:r>
              <a:rPr lang="en-GB" sz="2400" dirty="0" smtClean="0"/>
              <a:t>A semi-automatic approach to code generation for the </a:t>
            </a:r>
            <a:r>
              <a:rPr lang="en-GB" sz="2400" dirty="0" err="1" smtClean="0"/>
              <a:t>TinyOS</a:t>
            </a:r>
            <a:r>
              <a:rPr lang="en-GB" sz="2400" dirty="0" smtClean="0"/>
              <a:t> Platform:</a:t>
            </a:r>
          </a:p>
          <a:p>
            <a:pPr lvl="1"/>
            <a:r>
              <a:rPr lang="en-GB" sz="2000" dirty="0" smtClean="0"/>
              <a:t>A five step methodology refining the model to a level of detail matching the target platform. </a:t>
            </a:r>
          </a:p>
          <a:p>
            <a:pPr lvl="1"/>
            <a:r>
              <a:rPr lang="en-GB" sz="2000" dirty="0" smtClean="0"/>
              <a:t>Pragmatics used to relate CPN model construct and elements to target platform via code generation templates.</a:t>
            </a:r>
          </a:p>
          <a:p>
            <a:r>
              <a:rPr lang="en-GB" sz="2400" dirty="0" smtClean="0"/>
              <a:t>The approach has been validated on the IETF RPL routing protocol for sensor networks.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Future work - formalisation and verification:</a:t>
            </a:r>
          </a:p>
          <a:p>
            <a:pPr lvl="1"/>
            <a:r>
              <a:rPr lang="en-GB" sz="2000" dirty="0" smtClean="0"/>
              <a:t>Formalisation of meta-models and transformation steps for the suggested refinement methodology.</a:t>
            </a:r>
          </a:p>
          <a:p>
            <a:pPr lvl="1"/>
            <a:r>
              <a:rPr lang="en-GB" sz="2000" dirty="0" smtClean="0"/>
              <a:t>Explore the application of model checking techniques for verification of refined models and generated code.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1108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10795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1550" y="1261813"/>
            <a:ext cx="9410700" cy="449443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Coloured Petri Nets has been </a:t>
            </a:r>
            <a:r>
              <a:rPr lang="en-GB" sz="2400" dirty="0" smtClean="0"/>
              <a:t>widely used for modelling and </a:t>
            </a:r>
            <a:r>
              <a:rPr lang="en-GB" sz="2400" dirty="0" smtClean="0"/>
              <a:t>verification </a:t>
            </a:r>
            <a:r>
              <a:rPr lang="en-GB" sz="2400" dirty="0" smtClean="0"/>
              <a:t>of </a:t>
            </a:r>
            <a:r>
              <a:rPr lang="en-GB" sz="2400" dirty="0" smtClean="0">
                <a:solidFill>
                  <a:srgbClr val="0070C0"/>
                </a:solidFill>
              </a:rPr>
              <a:t>concurrent systems</a:t>
            </a:r>
            <a:r>
              <a:rPr lang="en-GB" sz="2400" dirty="0" smtClean="0"/>
              <a:t>*.</a:t>
            </a:r>
          </a:p>
          <a:p>
            <a:pPr>
              <a:defRPr/>
            </a:pPr>
            <a:r>
              <a:rPr lang="en-GB" sz="2400" dirty="0" smtClean="0"/>
              <a:t>It is desirable </a:t>
            </a:r>
            <a:r>
              <a:rPr lang="en-GB" sz="2400" dirty="0"/>
              <a:t>to leverage </a:t>
            </a:r>
            <a:r>
              <a:rPr lang="en-GB" sz="2400" dirty="0" smtClean="0"/>
              <a:t>the modelling </a:t>
            </a:r>
            <a:r>
              <a:rPr lang="en-GB" sz="2400" dirty="0"/>
              <a:t>and analysis </a:t>
            </a:r>
            <a:r>
              <a:rPr lang="en-GB" sz="2400" dirty="0" smtClean="0"/>
              <a:t>efforts in </a:t>
            </a:r>
            <a:r>
              <a:rPr lang="en-GB" sz="2400" dirty="0" smtClean="0">
                <a:solidFill>
                  <a:srgbClr val="0070C0"/>
                </a:solidFill>
              </a:rPr>
              <a:t>automated </a:t>
            </a:r>
            <a:r>
              <a:rPr lang="en-GB" sz="2400" dirty="0">
                <a:solidFill>
                  <a:srgbClr val="0070C0"/>
                </a:solidFill>
              </a:rPr>
              <a:t>code </a:t>
            </a:r>
            <a:r>
              <a:rPr lang="en-GB" sz="2400" dirty="0" smtClean="0">
                <a:solidFill>
                  <a:srgbClr val="0070C0"/>
                </a:solidFill>
              </a:rPr>
              <a:t>generation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GB" sz="2400" dirty="0" smtClean="0"/>
              <a:t>Limited work has been done investigating automatic </a:t>
            </a:r>
            <a:r>
              <a:rPr lang="en-GB" sz="2400" dirty="0" smtClean="0"/>
              <a:t>code generation from CPN models.</a:t>
            </a:r>
          </a:p>
          <a:p>
            <a:pPr eaLnBrk="1" hangingPunct="1"/>
            <a:r>
              <a:rPr lang="en-GB" sz="2400" dirty="0" smtClean="0"/>
              <a:t>Challenges in using CPN models for code generation purposes:</a:t>
            </a:r>
          </a:p>
          <a:p>
            <a:pPr lvl="1" eaLnBrk="1" hangingPunct="1"/>
            <a:r>
              <a:rPr lang="en-GB" sz="2000" dirty="0" smtClean="0"/>
              <a:t>CPN models constructed for specification and verification are often at a too high-level of abstraction.</a:t>
            </a:r>
          </a:p>
          <a:p>
            <a:pPr lvl="1" eaLnBrk="1" hangingPunct="1"/>
            <a:r>
              <a:rPr lang="en-GB" sz="2000" dirty="0" smtClean="0"/>
              <a:t>CPN models are target </a:t>
            </a:r>
            <a:r>
              <a:rPr lang="en-GB" sz="2000" dirty="0" smtClean="0"/>
              <a:t>platform-independent and without any obvious mapping from model element to target code </a:t>
            </a:r>
            <a:endParaRPr lang="en-GB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425" y="2144538"/>
            <a:ext cx="90297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1352550" y="5926138"/>
            <a:ext cx="7200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/>
            <a:r>
              <a:rPr lang="da-DK" sz="1200"/>
              <a:t>*for a comprehensive list, </a:t>
            </a:r>
            <a:r>
              <a:rPr lang="en-GB" sz="1200"/>
              <a:t>see </a:t>
            </a:r>
            <a:r>
              <a:rPr lang="en-GB" sz="1200">
                <a:hlinkClick r:id="rId3"/>
              </a:rPr>
              <a:t>http://www.cs.au.dk/CPnets/intro/industrial.shtml</a:t>
            </a:r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xmlns="" val="3778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/>
              <a:t>IEFT RPL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sensor networks currently developed 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5240317"/>
            <a:ext cx="8706184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collection of sensor to establish a DODAG for data </a:t>
            </a:r>
            <a:r>
              <a:rPr lang="en-GB" sz="2400" kern="0" dirty="0" smtClean="0"/>
              <a:t>collection purposes.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4009" y="2290425"/>
            <a:ext cx="5001429" cy="288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7521" y="2565667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21" y="2256253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21124" y="3307976"/>
            <a:ext cx="587939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817" y="297031"/>
            <a:ext cx="1365371" cy="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01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7854" y="1735675"/>
            <a:ext cx="3816424" cy="18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RPL CPN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864121"/>
          </a:xfrm>
        </p:spPr>
        <p:txBody>
          <a:bodyPr/>
          <a:lstStyle/>
          <a:p>
            <a:r>
              <a:rPr lang="en-GB" sz="2400" dirty="0" smtClean="0"/>
              <a:t>A platform independent model specifying the operation of the RPL Protocol: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271" y="2336524"/>
            <a:ext cx="4015264" cy="3372224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2415" y="3741540"/>
            <a:ext cx="3180985" cy="2395093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4581085" y="1988840"/>
            <a:ext cx="1944216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7413147" y="3189226"/>
            <a:ext cx="564189" cy="527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638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7136" y="2025981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Platform: TinyOS and nesC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29651"/>
            <a:ext cx="9001000" cy="828092"/>
          </a:xfrm>
        </p:spPr>
        <p:txBody>
          <a:bodyPr/>
          <a:lstStyle/>
          <a:p>
            <a:r>
              <a:rPr lang="en-GB" sz="2400" dirty="0" smtClean="0"/>
              <a:t>Operating system and programming language targeting </a:t>
            </a:r>
            <a:r>
              <a:rPr lang="en-GB" sz="2400" dirty="0" smtClean="0"/>
              <a:t>resource constrained </a:t>
            </a:r>
            <a:r>
              <a:rPr lang="en-GB" sz="2400" dirty="0" smtClean="0"/>
              <a:t>devices.</a:t>
            </a:r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4304" y="2240489"/>
            <a:ext cx="169458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052" y="2242005"/>
            <a:ext cx="5433777" cy="387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960354" y="3560500"/>
            <a:ext cx="3744416" cy="239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 smtClean="0"/>
              <a:t>Applications are </a:t>
            </a:r>
            <a:r>
              <a:rPr lang="en-GB" sz="1600" kern="0" dirty="0" smtClean="0"/>
              <a:t>structured into </a:t>
            </a:r>
            <a:r>
              <a:rPr lang="en-GB" sz="1600" kern="0" dirty="0" smtClean="0">
                <a:solidFill>
                  <a:srgbClr val="0070C0"/>
                </a:solidFill>
              </a:rPr>
              <a:t>components</a:t>
            </a:r>
            <a:r>
              <a:rPr lang="en-GB" sz="1600" kern="0" dirty="0" smtClean="0"/>
              <a:t> </a:t>
            </a:r>
            <a:r>
              <a:rPr lang="en-GB" sz="1600" kern="0" dirty="0" smtClean="0"/>
              <a:t>providing and using </a:t>
            </a:r>
            <a:r>
              <a:rPr lang="en-GB" sz="1600" kern="0" dirty="0" smtClean="0">
                <a:solidFill>
                  <a:srgbClr val="0070C0"/>
                </a:solidFill>
              </a:rPr>
              <a:t>interfaces</a:t>
            </a:r>
            <a:r>
              <a:rPr lang="en-GB" sz="1600" kern="0" dirty="0" smtClean="0"/>
              <a:t>.</a:t>
            </a:r>
          </a:p>
          <a:p>
            <a:r>
              <a:rPr lang="en-GB" sz="1600" kern="0" dirty="0" smtClean="0"/>
              <a:t>Component are wired into a </a:t>
            </a:r>
            <a:r>
              <a:rPr lang="en-GB" sz="1600" kern="0" dirty="0" smtClean="0">
                <a:solidFill>
                  <a:srgbClr val="0070C0"/>
                </a:solidFill>
              </a:rPr>
              <a:t>configuration</a:t>
            </a:r>
            <a:r>
              <a:rPr lang="en-GB" sz="1600" kern="0" dirty="0" smtClean="0"/>
              <a:t> constituting an application.</a:t>
            </a:r>
            <a:endParaRPr lang="en-GB" sz="1600" kern="0" dirty="0" smtClean="0"/>
          </a:p>
          <a:p>
            <a:r>
              <a:rPr lang="en-GB" sz="1600" kern="0" dirty="0" smtClean="0"/>
              <a:t>Split-phase programming model based on </a:t>
            </a:r>
            <a:r>
              <a:rPr lang="en-GB" sz="1600" kern="0" dirty="0" smtClean="0">
                <a:solidFill>
                  <a:srgbClr val="0070C0"/>
                </a:solidFill>
              </a:rPr>
              <a:t>commands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events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call</a:t>
            </a:r>
            <a:r>
              <a:rPr lang="en-GB" sz="1600" kern="0" dirty="0" smtClean="0"/>
              <a:t>, and </a:t>
            </a:r>
            <a:r>
              <a:rPr lang="en-GB" sz="1600" kern="0" dirty="0" smtClean="0">
                <a:solidFill>
                  <a:srgbClr val="0070C0"/>
                </a:solidFill>
              </a:rPr>
              <a:t>signal</a:t>
            </a:r>
            <a:r>
              <a:rPr lang="en-GB" sz="1600" kern="0" dirty="0" smtClean="0"/>
              <a:t>.</a:t>
            </a:r>
            <a:endParaRPr lang="en-GB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515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Refinement 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49"/>
            <a:ext cx="9138220" cy="3861675"/>
          </a:xfrm>
        </p:spPr>
        <p:txBody>
          <a:bodyPr/>
          <a:lstStyle/>
          <a:p>
            <a:r>
              <a:rPr lang="en-GB" sz="2400" dirty="0" smtClean="0"/>
              <a:t>A five step methodology for refining the model to </a:t>
            </a:r>
            <a:r>
              <a:rPr lang="en-GB" sz="2400" dirty="0" smtClean="0"/>
              <a:t>an abstraction lev</a:t>
            </a:r>
            <a:r>
              <a:rPr lang="en-GB" sz="2400" dirty="0" smtClean="0"/>
              <a:t>el </a:t>
            </a:r>
            <a:r>
              <a:rPr lang="en-GB" sz="2400" dirty="0" smtClean="0"/>
              <a:t>suited </a:t>
            </a:r>
            <a:r>
              <a:rPr lang="en-GB" sz="2400" dirty="0" smtClean="0"/>
              <a:t>for code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architecture </a:t>
            </a:r>
            <a:r>
              <a:rPr lang="en-GB" sz="2000" dirty="0" smtClean="0"/>
              <a:t>identifying components and </a:t>
            </a:r>
            <a:r>
              <a:rPr lang="en-GB" sz="2000" dirty="0" smtClean="0"/>
              <a:t>interfaces and determining a configuration.</a:t>
            </a:r>
            <a:endParaRPr lang="en-GB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Resolving interface conflicts </a:t>
            </a:r>
            <a:r>
              <a:rPr lang="en-GB" sz="2000" dirty="0" smtClean="0"/>
              <a:t>allowing </a:t>
            </a:r>
            <a:r>
              <a:rPr lang="en-GB" sz="2000" dirty="0" smtClean="0"/>
              <a:t>use </a:t>
            </a:r>
            <a:r>
              <a:rPr lang="en-GB" sz="2000" dirty="0" smtClean="0"/>
              <a:t>of </a:t>
            </a:r>
            <a:r>
              <a:rPr lang="en-GB" sz="2000" dirty="0" smtClean="0"/>
              <a:t>an interface</a:t>
            </a:r>
            <a:r>
              <a:rPr lang="en-GB" sz="2000" dirty="0" smtClean="0"/>
              <a:t> in multiple components.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and interface signatures</a:t>
            </a:r>
            <a:r>
              <a:rPr lang="en-GB" sz="2000" dirty="0" smtClean="0"/>
              <a:t> identifying commands and events and associated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Component classification </a:t>
            </a:r>
            <a:r>
              <a:rPr lang="en-GB" sz="2000" dirty="0" smtClean="0"/>
              <a:t>specifying</a:t>
            </a:r>
            <a:r>
              <a:rPr lang="en-GB" sz="2000" dirty="0" smtClean="0"/>
              <a:t> </a:t>
            </a:r>
            <a:r>
              <a:rPr lang="en-GB" sz="2000" dirty="0" smtClean="0"/>
              <a:t>components as </a:t>
            </a:r>
            <a:r>
              <a:rPr lang="en-GB" sz="2000" dirty="0" smtClean="0"/>
              <a:t>boot-, dispatch-, external-, timed-, </a:t>
            </a:r>
            <a:r>
              <a:rPr lang="en-GB" sz="2000" dirty="0" smtClean="0"/>
              <a:t>and </a:t>
            </a:r>
            <a:r>
              <a:rPr lang="en-GB" sz="2000" dirty="0" smtClean="0"/>
              <a:t>regular components.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0070C0"/>
                </a:solidFill>
              </a:rPr>
              <a:t>Internal component behaviour </a:t>
            </a:r>
            <a:r>
              <a:rPr lang="en-GB" sz="2000" dirty="0" smtClean="0"/>
              <a:t>providing control flow oriented modelling of commands and events.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514350" indent="-457200"/>
            <a:r>
              <a:rPr lang="en-GB" sz="2400" dirty="0" smtClean="0"/>
              <a:t>Each step </a:t>
            </a:r>
            <a:r>
              <a:rPr lang="en-GB" sz="2400" dirty="0" smtClean="0"/>
              <a:t>adds </a:t>
            </a:r>
            <a:r>
              <a:rPr lang="en-GB" sz="2400" dirty="0" smtClean="0"/>
              <a:t>model details and </a:t>
            </a:r>
            <a:r>
              <a:rPr lang="en-GB" sz="2400" dirty="0" smtClean="0">
                <a:solidFill>
                  <a:srgbClr val="0070C0"/>
                </a:solidFill>
              </a:rPr>
              <a:t>pragmatic annotations</a:t>
            </a:r>
            <a:r>
              <a:rPr lang="en-GB" sz="2400" dirty="0" smtClean="0"/>
              <a:t> to the CPN model elements.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909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0263"/>
            <a:ext cx="8915400" cy="1143000"/>
          </a:xfrm>
        </p:spPr>
        <p:txBody>
          <a:bodyPr/>
          <a:lstStyle/>
          <a:p>
            <a:r>
              <a:rPr lang="en-GB" dirty="0" smtClean="0"/>
              <a:t>Pragmatic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168" y="1743760"/>
            <a:ext cx="3168352" cy="3024336"/>
          </a:xfrm>
        </p:spPr>
        <p:txBody>
          <a:bodyPr/>
          <a:lstStyle/>
          <a:p>
            <a:r>
              <a:rPr lang="en-GB" sz="1600" dirty="0" smtClean="0">
                <a:solidFill>
                  <a:srgbClr val="0070C0"/>
                </a:solidFill>
              </a:rPr>
              <a:t>Syntactical </a:t>
            </a:r>
            <a:r>
              <a:rPr lang="en-GB" sz="1600" dirty="0" smtClean="0">
                <a:solidFill>
                  <a:srgbClr val="0070C0"/>
                </a:solidFill>
              </a:rPr>
              <a:t>annotations </a:t>
            </a:r>
            <a:r>
              <a:rPr lang="en-GB" sz="1600" dirty="0" smtClean="0"/>
              <a:t>added to </a:t>
            </a:r>
            <a:r>
              <a:rPr lang="en-GB" sz="1600" dirty="0" smtClean="0"/>
              <a:t>CPN </a:t>
            </a:r>
            <a:r>
              <a:rPr lang="en-GB" sz="1600" dirty="0" smtClean="0"/>
              <a:t>model</a:t>
            </a:r>
            <a:r>
              <a:rPr lang="en-GB" sz="1600" dirty="0" smtClean="0"/>
              <a:t> </a:t>
            </a:r>
            <a:r>
              <a:rPr lang="en-GB" sz="1600" dirty="0" smtClean="0"/>
              <a:t>elements.</a:t>
            </a:r>
          </a:p>
          <a:p>
            <a:r>
              <a:rPr lang="en-GB" sz="1600" dirty="0" smtClean="0"/>
              <a:t>Adds </a:t>
            </a:r>
            <a:r>
              <a:rPr lang="en-GB" sz="1600" dirty="0" smtClean="0">
                <a:solidFill>
                  <a:srgbClr val="0070C0"/>
                </a:solidFill>
              </a:rPr>
              <a:t>platform dependent elements </a:t>
            </a:r>
            <a:r>
              <a:rPr lang="en-GB" sz="1600" dirty="0" smtClean="0"/>
              <a:t>to the CPN model.</a:t>
            </a:r>
          </a:p>
          <a:p>
            <a:r>
              <a:rPr lang="en-GB" sz="1600" dirty="0" smtClean="0"/>
              <a:t>Used </a:t>
            </a:r>
            <a:r>
              <a:rPr lang="en-GB" sz="1600" dirty="0" smtClean="0"/>
              <a:t>to direct </a:t>
            </a:r>
            <a:r>
              <a:rPr lang="en-GB" sz="1600" dirty="0" smtClean="0"/>
              <a:t>the code </a:t>
            </a:r>
            <a:r>
              <a:rPr lang="en-GB" sz="1600" dirty="0" smtClean="0"/>
              <a:t>generation via binding to </a:t>
            </a:r>
            <a:r>
              <a:rPr lang="en-GB" sz="1600" dirty="0" smtClean="0">
                <a:solidFill>
                  <a:srgbClr val="0070C0"/>
                </a:solidFill>
              </a:rPr>
              <a:t>code generation templates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Bridges the gap between the a platform independent model and the target platform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65168" y="3861048"/>
            <a:ext cx="30963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600" kern="0" dirty="0" smtClean="0"/>
          </a:p>
          <a:p>
            <a:endParaRPr lang="en-GB" sz="1600" kern="0" dirty="0"/>
          </a:p>
        </p:txBody>
      </p:sp>
      <p:pic>
        <p:nvPicPr>
          <p:cNvPr id="9" name="Picture 8" descr="RPLProtocolPragm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371" y="1051978"/>
            <a:ext cx="6466572" cy="49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42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err="1" smtClean="0"/>
              <a:t>Step</a:t>
            </a:r>
            <a:r>
              <a:rPr lang="nb-NO" sz="3600" dirty="0" smtClean="0"/>
              <a:t> 1: Component Architecture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Identifies components and interfaces used and provided at the top-level of the CPN model:</a:t>
            </a:r>
            <a:endParaRPr lang="nb-NO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951" y="2048973"/>
            <a:ext cx="449709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782" y="2828428"/>
            <a:ext cx="418246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02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2</a:t>
            </a:r>
            <a:r>
              <a:rPr lang="nb-NO" sz="3600" dirty="0" smtClean="0"/>
              <a:t>: Interface Conflicts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Introduces local names for components providing the same interface: </a:t>
            </a:r>
            <a:endParaRPr lang="nb-NO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234" y="3189226"/>
            <a:ext cx="49519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2276872"/>
            <a:ext cx="4608512" cy="38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7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7484</TotalTime>
  <Words>776</Words>
  <Application>Microsoft Office PowerPoint</Application>
  <PresentationFormat>A4 Paper (210x297 mm)</PresentationFormat>
  <Paragraphs>78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</vt:lpstr>
      <vt:lpstr>Transforming Platform Independent CPN Models into Code for the TinyOS Platform: A Case Study</vt:lpstr>
      <vt:lpstr>Motivation</vt:lpstr>
      <vt:lpstr>IEFT RPL Protocol</vt:lpstr>
      <vt:lpstr>RPL CPN Model</vt:lpstr>
      <vt:lpstr>Platform: TinyOS and nesC</vt:lpstr>
      <vt:lpstr>Refinement Methodology</vt:lpstr>
      <vt:lpstr>Pragmatic Annotations</vt:lpstr>
      <vt:lpstr>Step 1: Component Architecture</vt:lpstr>
      <vt:lpstr>Step 2: Interface Conflicts</vt:lpstr>
      <vt:lpstr>Step 3: Interface Signatures</vt:lpstr>
      <vt:lpstr>Step 4: Component Classification</vt:lpstr>
      <vt:lpstr>Step 5: Internal Behaviour</vt:lpstr>
      <vt:lpstr>Code Generation</vt:lpstr>
      <vt:lpstr>Conclusion and Future Work</vt:lpstr>
    </vt:vector>
  </TitlesOfParts>
  <Company>Daimi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kris</cp:lastModifiedBy>
  <cp:revision>664</cp:revision>
  <dcterms:created xsi:type="dcterms:W3CDTF">2007-05-25T07:37:39Z</dcterms:created>
  <dcterms:modified xsi:type="dcterms:W3CDTF">2013-06-20T09:33:57Z</dcterms:modified>
</cp:coreProperties>
</file>