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6" r:id="rId2"/>
    <p:sldId id="291" r:id="rId3"/>
    <p:sldId id="278" r:id="rId4"/>
    <p:sldId id="288" r:id="rId5"/>
    <p:sldId id="286" r:id="rId6"/>
    <p:sldId id="280" r:id="rId7"/>
    <p:sldId id="279" r:id="rId8"/>
    <p:sldId id="281" r:id="rId9"/>
    <p:sldId id="282" r:id="rId10"/>
    <p:sldId id="283" r:id="rId11"/>
    <p:sldId id="284" r:id="rId12"/>
    <p:sldId id="285" r:id="rId13"/>
    <p:sldId id="287" r:id="rId14"/>
    <p:sldId id="290" r:id="rId15"/>
    <p:sldId id="292" r:id="rId16"/>
    <p:sldId id="293" r:id="rId17"/>
  </p:sldIdLst>
  <p:sldSz cx="9906000" cy="6858000" type="A4"/>
  <p:notesSz cx="7010400" cy="92964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  <a:srgbClr val="FF0000"/>
    <a:srgbClr val="00B050"/>
    <a:srgbClr val="BBE0E3"/>
    <a:srgbClr val="DDDDDD"/>
    <a:srgbClr val="7030A0"/>
    <a:srgbClr val="92D050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7" autoAdjust="0"/>
    <p:restoredTop sz="65491" autoAdjust="0"/>
  </p:normalViewPr>
  <p:slideViewPr>
    <p:cSldViewPr>
      <p:cViewPr>
        <p:scale>
          <a:sx n="80" d="100"/>
          <a:sy n="80" d="100"/>
        </p:scale>
        <p:origin x="-828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814" y="-108"/>
      </p:cViewPr>
      <p:guideLst>
        <p:guide orient="horz" pos="2928"/>
        <p:guide pos="220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132" cy="46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35" y="0"/>
            <a:ext cx="3037131" cy="46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319"/>
            <a:ext cx="3037132" cy="46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35" y="8830319"/>
            <a:ext cx="3037131" cy="46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F82ED5A5-1809-4A02-A816-9640CED972B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357886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66" cy="43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4902" y="0"/>
            <a:ext cx="3038766" cy="43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27075"/>
            <a:ext cx="5038725" cy="3487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502" y="4432229"/>
            <a:ext cx="5144663" cy="414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4458"/>
            <a:ext cx="3038766" cy="43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4902" y="8864458"/>
            <a:ext cx="3038766" cy="43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60486D3-40B4-40D5-91CB-8FD1E3EE255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263345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This</a:t>
            </a:r>
            <a:r>
              <a:rPr lang="da-DK" dirty="0" smtClean="0"/>
              <a:t> is </a:t>
            </a:r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dirty="0" smtClean="0"/>
              <a:t> done </a:t>
            </a:r>
            <a:r>
              <a:rPr lang="da-DK" dirty="0" err="1" smtClean="0"/>
              <a:t>mostly</a:t>
            </a:r>
            <a:r>
              <a:rPr lang="da-DK" dirty="0" smtClean="0"/>
              <a:t> by </a:t>
            </a:r>
            <a:r>
              <a:rPr lang="da-DK" dirty="0" err="1" smtClean="0"/>
              <a:t>one</a:t>
            </a:r>
            <a:r>
              <a:rPr lang="da-DK" dirty="0" smtClean="0"/>
              <a:t> of </a:t>
            </a:r>
            <a:r>
              <a:rPr lang="da-DK" dirty="0" err="1" smtClean="0"/>
              <a:t>my</a:t>
            </a:r>
            <a:r>
              <a:rPr lang="da-DK" dirty="0" smtClean="0"/>
              <a:t> </a:t>
            </a:r>
            <a:r>
              <a:rPr lang="da-DK" dirty="0" err="1" smtClean="0"/>
              <a:t>master’s</a:t>
            </a:r>
            <a:r>
              <a:rPr lang="da-DK" dirty="0" smtClean="0"/>
              <a:t> </a:t>
            </a:r>
            <a:r>
              <a:rPr lang="da-DK" dirty="0" err="1" smtClean="0"/>
              <a:t>thesis</a:t>
            </a:r>
            <a:r>
              <a:rPr lang="da-DK" dirty="0" smtClean="0"/>
              <a:t> students – </a:t>
            </a:r>
            <a:r>
              <a:rPr lang="da-DK" dirty="0" err="1" smtClean="0"/>
              <a:t>Vegard</a:t>
            </a:r>
            <a:r>
              <a:rPr lang="da-DK" dirty="0" smtClean="0"/>
              <a:t> </a:t>
            </a:r>
            <a:r>
              <a:rPr lang="da-DK" dirty="0" err="1" smtClean="0"/>
              <a:t>Veiset</a:t>
            </a:r>
            <a:r>
              <a:rPr lang="da-DK" dirty="0" smtClean="0"/>
              <a:t>.</a:t>
            </a:r>
          </a:p>
          <a:p>
            <a:endParaRPr lang="da-DK" dirty="0" smtClean="0"/>
          </a:p>
          <a:p>
            <a:r>
              <a:rPr lang="da-DK" dirty="0" smtClean="0"/>
              <a:t>It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how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transform</a:t>
            </a:r>
            <a:r>
              <a:rPr lang="da-DK" baseline="0" dirty="0" smtClean="0"/>
              <a:t> CPN models of </a:t>
            </a:r>
            <a:r>
              <a:rPr lang="da-DK" baseline="0" dirty="0" err="1" smtClean="0"/>
              <a:t>communication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protocols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deployed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executed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</a:t>
            </a:r>
            <a:r>
              <a:rPr lang="da-DK" baseline="0" dirty="0" smtClean="0"/>
              <a:t> real platforms.</a:t>
            </a:r>
          </a:p>
          <a:p>
            <a:endParaRPr lang="da-DK" baseline="0" dirty="0" smtClean="0"/>
          </a:p>
          <a:p>
            <a:r>
              <a:rPr lang="en-GB" dirty="0" smtClean="0"/>
              <a:t>The motivation</a:t>
            </a:r>
            <a:r>
              <a:rPr lang="en-GB" baseline="0" dirty="0" smtClean="0"/>
              <a:t> behind this work is that there are many examples where Coloured Petri nets have been successfully applied for modelling, specification, and verification of systems – but it is </a:t>
            </a:r>
            <a:r>
              <a:rPr lang="en-GB" baseline="0" dirty="0" err="1" smtClean="0"/>
              <a:t>obvioulsy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desireabe</a:t>
            </a:r>
            <a:r>
              <a:rPr lang="en-GB" baseline="0" dirty="0" smtClean="0"/>
              <a:t> to be able to use also the models for automated code generation. 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0486D3-40B4-40D5-91CB-8FD1E3EE2555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934" indent="-288436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744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5242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740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8237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735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1233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2730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6D104F-77C8-4D66-A5FA-FAA204901F3F}" type="slidenum">
              <a:rPr lang="da-DK" b="0" smtClean="0"/>
              <a:pPr eaLnBrk="1" hangingPunct="1"/>
              <a:t>2</a:t>
            </a:fld>
            <a:endParaRPr lang="da-DK" b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investigate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done in the </a:t>
            </a:r>
            <a:r>
              <a:rPr lang="da-DK" baseline="0" dirty="0" err="1" smtClean="0"/>
              <a:t>context</a:t>
            </a:r>
            <a:r>
              <a:rPr lang="da-DK" baseline="0" dirty="0" smtClean="0"/>
              <a:t> of an </a:t>
            </a:r>
            <a:r>
              <a:rPr lang="da-DK" baseline="0" dirty="0" err="1" smtClean="0"/>
              <a:t>industrial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> of a </a:t>
            </a:r>
            <a:r>
              <a:rPr lang="da-DK" baseline="0" dirty="0" err="1" smtClean="0"/>
              <a:t>communication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protocols</a:t>
            </a:r>
            <a:r>
              <a:rPr lang="da-DK" baseline="0" dirty="0" smtClean="0"/>
              <a:t> – </a:t>
            </a:r>
            <a:r>
              <a:rPr lang="da-DK" baseline="0" dirty="0" err="1" smtClean="0"/>
              <a:t>namely</a:t>
            </a:r>
            <a:r>
              <a:rPr lang="da-DK" baseline="0" dirty="0" smtClean="0"/>
              <a:t> the RPL </a:t>
            </a:r>
            <a:r>
              <a:rPr lang="da-DK" baseline="0" dirty="0" err="1" smtClean="0"/>
              <a:t>protocol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currently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developed</a:t>
            </a:r>
            <a:r>
              <a:rPr lang="da-DK" baseline="0" dirty="0" smtClean="0"/>
              <a:t> by the IETF.</a:t>
            </a:r>
          </a:p>
          <a:p>
            <a:endParaRPr lang="da-DK" baseline="0" dirty="0" smtClean="0"/>
          </a:p>
          <a:p>
            <a:r>
              <a:rPr lang="da-DK" baseline="0" dirty="0" smtClean="0"/>
              <a:t>RPL is a </a:t>
            </a:r>
            <a:r>
              <a:rPr lang="da-DK" baseline="0" dirty="0" err="1" smtClean="0"/>
              <a:t>routing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protocol</a:t>
            </a:r>
            <a:r>
              <a:rPr lang="da-DK" baseline="0" dirty="0" smtClean="0"/>
              <a:t> for sensor </a:t>
            </a:r>
            <a:r>
              <a:rPr lang="da-DK" baseline="0" dirty="0" err="1" smtClean="0"/>
              <a:t>networks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by </a:t>
            </a:r>
            <a:r>
              <a:rPr lang="da-DK" baseline="0" dirty="0" err="1" smtClean="0"/>
              <a:t>means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exchange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message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allows</a:t>
            </a:r>
            <a:r>
              <a:rPr lang="da-DK" baseline="0" dirty="0" smtClean="0"/>
              <a:t> sensor nodes to </a:t>
            </a:r>
            <a:r>
              <a:rPr lang="da-DK" baseline="0" dirty="0" err="1" smtClean="0"/>
              <a:t>estabslish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destination-oriented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directed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acyclic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graph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transmitting</a:t>
            </a:r>
            <a:r>
              <a:rPr lang="da-DK" baseline="0" dirty="0" smtClean="0"/>
              <a:t> data from a sensor the sink of sine of the </a:t>
            </a:r>
            <a:r>
              <a:rPr lang="da-DK" baseline="0" dirty="0" err="1" smtClean="0"/>
              <a:t>network</a:t>
            </a:r>
            <a:r>
              <a:rPr lang="da-DK" baseline="0" dirty="0" smtClean="0"/>
              <a:t>.</a:t>
            </a:r>
          </a:p>
          <a:p>
            <a:endParaRPr lang="da-DK" baseline="0" dirty="0" smtClean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0486D3-40B4-40D5-91CB-8FD1E3EE2555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So </a:t>
            </a:r>
            <a:r>
              <a:rPr lang="da-DK" dirty="0" err="1" smtClean="0"/>
              <a:t>we</a:t>
            </a:r>
            <a:r>
              <a:rPr lang="da-DK" dirty="0" smtClean="0"/>
              <a:t> have </a:t>
            </a:r>
            <a:r>
              <a:rPr lang="da-DK" dirty="0" err="1" smtClean="0"/>
              <a:t>created</a:t>
            </a:r>
            <a:r>
              <a:rPr lang="da-DK" dirty="0" smtClean="0"/>
              <a:t> a CPN model of the RPL </a:t>
            </a:r>
            <a:r>
              <a:rPr lang="da-DK" dirty="0" err="1" smtClean="0"/>
              <a:t>protocol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specifies</a:t>
            </a:r>
            <a:r>
              <a:rPr lang="da-DK" baseline="0" dirty="0" smtClean="0"/>
              <a:t> the operation of the </a:t>
            </a:r>
            <a:r>
              <a:rPr lang="da-DK" baseline="0" dirty="0" err="1" smtClean="0"/>
              <a:t>protocol</a:t>
            </a:r>
            <a:r>
              <a:rPr lang="da-DK" baseline="0" dirty="0" smtClean="0"/>
              <a:t> in a platform independent </a:t>
            </a:r>
            <a:r>
              <a:rPr lang="da-DK" baseline="0" dirty="0" err="1" smtClean="0"/>
              <a:t>manner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investigate</a:t>
            </a:r>
            <a:r>
              <a:rPr lang="da-DK" baseline="0" dirty="0" smtClean="0"/>
              <a:t> 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0486D3-40B4-40D5-91CB-8FD1E3EE2555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How</a:t>
            </a:r>
            <a:r>
              <a:rPr lang="da-DK" dirty="0" smtClean="0"/>
              <a:t> </a:t>
            </a:r>
            <a:r>
              <a:rPr lang="da-DK" dirty="0" err="1" smtClean="0"/>
              <a:t>this</a:t>
            </a:r>
            <a:r>
              <a:rPr lang="da-DK" dirty="0" smtClean="0"/>
              <a:t> model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generate</a:t>
            </a:r>
            <a:r>
              <a:rPr lang="da-DK" dirty="0" smtClean="0"/>
              <a:t> an </a:t>
            </a:r>
            <a:r>
              <a:rPr lang="da-DK" dirty="0" err="1" smtClean="0"/>
              <a:t>implementation</a:t>
            </a:r>
            <a:r>
              <a:rPr lang="da-DK" baseline="0" dirty="0" smtClean="0"/>
              <a:t> of the </a:t>
            </a:r>
            <a:r>
              <a:rPr lang="da-DK" baseline="0" dirty="0" err="1" smtClean="0"/>
              <a:t>protocol</a:t>
            </a:r>
            <a:r>
              <a:rPr lang="da-DK" baseline="0" dirty="0" smtClean="0"/>
              <a:t> for the </a:t>
            </a:r>
            <a:r>
              <a:rPr lang="da-DK" baseline="0" dirty="0" err="1" smtClean="0"/>
              <a:t>TinyOS</a:t>
            </a:r>
            <a:r>
              <a:rPr lang="da-DK" baseline="0" dirty="0" smtClean="0"/>
              <a:t> platform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is a operating system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runs </a:t>
            </a:r>
            <a:r>
              <a:rPr lang="da-DK" baseline="0" dirty="0" err="1" smtClean="0"/>
              <a:t>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such</a:t>
            </a:r>
            <a:r>
              <a:rPr lang="da-DK" baseline="0" dirty="0" smtClean="0"/>
              <a:t> small </a:t>
            </a:r>
            <a:r>
              <a:rPr lang="da-DK" baseline="0" dirty="0" err="1" smtClean="0"/>
              <a:t>devices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0486D3-40B4-40D5-91CB-8FD1E3EE2555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The </a:t>
            </a:r>
            <a:r>
              <a:rPr lang="da-DK" dirty="0" err="1" smtClean="0"/>
              <a:t>main</a:t>
            </a:r>
            <a:r>
              <a:rPr lang="da-DK" dirty="0" smtClean="0"/>
              <a:t> </a:t>
            </a:r>
            <a:r>
              <a:rPr lang="da-DK" dirty="0" err="1" smtClean="0"/>
              <a:t>result</a:t>
            </a:r>
            <a:r>
              <a:rPr lang="da-DK" dirty="0" smtClean="0"/>
              <a:t> of the </a:t>
            </a:r>
            <a:r>
              <a:rPr lang="da-DK" dirty="0" err="1" smtClean="0"/>
              <a:t>work</a:t>
            </a:r>
            <a:r>
              <a:rPr lang="da-DK" dirty="0" smtClean="0"/>
              <a:t> is a </a:t>
            </a:r>
            <a:r>
              <a:rPr lang="da-DK" dirty="0" err="1" smtClean="0"/>
              <a:t>refinment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methodology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consisting</a:t>
            </a:r>
            <a:r>
              <a:rPr lang="da-DK" baseline="0" dirty="0" smtClean="0"/>
              <a:t> of give steps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eventually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leads</a:t>
            </a:r>
            <a:r>
              <a:rPr lang="da-DK" baseline="0" dirty="0" smtClean="0"/>
              <a:t> to a CPN model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contains</a:t>
            </a:r>
            <a:r>
              <a:rPr lang="da-DK" baseline="0" dirty="0" smtClean="0"/>
              <a:t> sufficient </a:t>
            </a:r>
            <a:r>
              <a:rPr lang="da-DK" baseline="0" dirty="0" err="1" smtClean="0"/>
              <a:t>details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allow</a:t>
            </a:r>
            <a:r>
              <a:rPr lang="da-DK" baseline="0" dirty="0" smtClean="0"/>
              <a:t> for the generation of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.</a:t>
            </a:r>
          </a:p>
          <a:p>
            <a:endParaRPr lang="da-DK" baseline="0" dirty="0" smtClean="0"/>
          </a:p>
          <a:p>
            <a:r>
              <a:rPr lang="da-DK" baseline="0" dirty="0" smtClean="0"/>
              <a:t>More </a:t>
            </a:r>
            <a:r>
              <a:rPr lang="da-DK" baseline="0" dirty="0" err="1" smtClean="0"/>
              <a:t>details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methodology</a:t>
            </a:r>
            <a:r>
              <a:rPr lang="da-DK" baseline="0" dirty="0" smtClean="0"/>
              <a:t> and the </a:t>
            </a:r>
            <a:r>
              <a:rPr lang="da-DK" baseline="0" dirty="0" err="1" smtClean="0"/>
              <a:t>tool</a:t>
            </a:r>
            <a:r>
              <a:rPr lang="da-DK" baseline="0" dirty="0" smtClean="0"/>
              <a:t> support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developed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provided</a:t>
            </a:r>
            <a:r>
              <a:rPr lang="da-DK" baseline="0" dirty="0" smtClean="0"/>
              <a:t> as part of the poster session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0486D3-40B4-40D5-91CB-8FD1E3EE2555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628775"/>
            <a:ext cx="8915400" cy="3671888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628775"/>
            <a:ext cx="4381500" cy="175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3540125"/>
            <a:ext cx="4381500" cy="176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C000"/>
              </a:buClr>
              <a:buFont typeface="Wingdings" pitchFamily="2" charset="2"/>
              <a:buChar char="§"/>
              <a:defRPr/>
            </a:lvl1pPr>
            <a:lvl2pPr>
              <a:buClr>
                <a:srgbClr val="FFC000"/>
              </a:buClr>
              <a:buFont typeface="Wingdings" pitchFamily="2" charset="2"/>
              <a:buChar char="§"/>
              <a:defRPr/>
            </a:lvl2pPr>
            <a:lvl3pPr>
              <a:buClr>
                <a:srgbClr val="FFC000"/>
              </a:buClr>
              <a:buFont typeface="Wingdings" pitchFamily="2" charset="2"/>
              <a:buChar char="§"/>
              <a:defRPr/>
            </a:lvl3pPr>
            <a:lvl4pPr>
              <a:buClr>
                <a:srgbClr val="FFC000"/>
              </a:buClr>
              <a:buFont typeface="Wingdings" pitchFamily="2" charset="2"/>
              <a:buChar char="§"/>
              <a:defRPr/>
            </a:lvl4pPr>
            <a:lvl5pPr>
              <a:buClr>
                <a:srgbClr val="FFC000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28775"/>
            <a:ext cx="89154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86288" y="3090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7092950" y="6356350"/>
            <a:ext cx="23749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da-DK" sz="1200" dirty="0" smtClean="0">
                <a:latin typeface="Futura Medium" pitchFamily="34" charset="0"/>
              </a:rPr>
              <a:t>PNSE’13 - </a:t>
            </a:r>
            <a:fld id="{2172BAB7-89AB-4FF9-890C-298C821F484D}" type="slidenum">
              <a:rPr lang="da-DK" sz="1200">
                <a:latin typeface="Futura Medium" pitchFamily="34" charset="0"/>
              </a:rPr>
              <a:pPr algn="r">
                <a:defRPr/>
              </a:pPr>
              <a:t>‹#›</a:t>
            </a:fld>
            <a:endParaRPr lang="da-DK" sz="1200" dirty="0">
              <a:latin typeface="Futura Medium" pitchFamily="34" charset="0"/>
            </a:endParaRPr>
          </a:p>
        </p:txBody>
      </p:sp>
      <p:pic>
        <p:nvPicPr>
          <p:cNvPr id="1030" name="Picture 2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20813" y="6383338"/>
            <a:ext cx="39243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1" name="Straight Connector 12"/>
          <p:cNvCxnSpPr>
            <a:cxnSpLocks noChangeShapeType="1"/>
          </p:cNvCxnSpPr>
          <p:nvPr/>
        </p:nvCxnSpPr>
        <p:spPr bwMode="auto">
          <a:xfrm>
            <a:off x="1414463" y="6269038"/>
            <a:ext cx="7967662" cy="1587"/>
          </a:xfrm>
          <a:prstGeom prst="line">
            <a:avLst/>
          </a:prstGeom>
          <a:noFill/>
          <a:ln w="38100" algn="ctr">
            <a:solidFill>
              <a:srgbClr val="FFC000"/>
            </a:solidFill>
            <a:round/>
            <a:headEnd/>
            <a:tailEnd/>
          </a:ln>
        </p:spPr>
      </p:cxn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88504" y="6203838"/>
            <a:ext cx="827013" cy="61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vegard.veiset@stud.hib.no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hyperlink" Target="mailto:lmkr@hib.no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u.dk/CPnets/cpnbook" TargetMode="External"/><Relationship Id="rId2" Type="http://schemas.openxmlformats.org/officeDocument/2006/relationships/hyperlink" Target="http://tools.ietf.org/html/rfc655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nyos.net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569" y="515329"/>
            <a:ext cx="8966800" cy="1736830"/>
          </a:xfrm>
        </p:spPr>
        <p:txBody>
          <a:bodyPr/>
          <a:lstStyle/>
          <a:p>
            <a:r>
              <a:rPr lang="en-GB" sz="3200" dirty="0" smtClean="0"/>
              <a:t>Transforming Platform Independent CPN Models into Code for the </a:t>
            </a:r>
            <a:r>
              <a:rPr lang="en-GB" sz="3200" dirty="0" err="1" smtClean="0"/>
              <a:t>TinyOS</a:t>
            </a:r>
            <a:r>
              <a:rPr lang="en-GB" sz="3200" dirty="0" smtClean="0"/>
              <a:t> Platform: A Case Study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569" y="4918459"/>
            <a:ext cx="8760302" cy="1226548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GB" sz="1800" dirty="0" err="1" smtClean="0"/>
              <a:t>Vegard</a:t>
            </a:r>
            <a:r>
              <a:rPr lang="en-GB" sz="1800" dirty="0" smtClean="0"/>
              <a:t> </a:t>
            </a:r>
            <a:r>
              <a:rPr lang="en-GB" sz="1800" dirty="0" err="1" smtClean="0"/>
              <a:t>Veiset</a:t>
            </a:r>
            <a:r>
              <a:rPr lang="en-GB" sz="1800" dirty="0" smtClean="0"/>
              <a:t> and Lars M. Kristensen</a:t>
            </a:r>
          </a:p>
          <a:p>
            <a:pPr algn="l">
              <a:spcBef>
                <a:spcPts val="0"/>
              </a:spcBef>
            </a:pPr>
            <a:r>
              <a:rPr lang="en-GB" sz="1800" dirty="0" smtClean="0"/>
              <a:t>Department of Computing</a:t>
            </a:r>
          </a:p>
          <a:p>
            <a:pPr algn="l">
              <a:spcBef>
                <a:spcPts val="0"/>
              </a:spcBef>
            </a:pPr>
            <a:r>
              <a:rPr lang="en-GB" sz="1800" dirty="0" smtClean="0"/>
              <a:t>Bergen University College of Applied Sciences, NORWAY</a:t>
            </a:r>
          </a:p>
          <a:p>
            <a:pPr algn="l">
              <a:spcBef>
                <a:spcPts val="0"/>
              </a:spcBef>
            </a:pPr>
            <a:r>
              <a:rPr lang="en-GB" sz="1400" dirty="0" smtClean="0"/>
              <a:t>Email: </a:t>
            </a:r>
            <a:r>
              <a:rPr lang="en-GB" sz="1400" dirty="0" smtClean="0">
                <a:hlinkClick r:id="rId3"/>
              </a:rPr>
              <a:t>vegard.veiset@stud.hib.no</a:t>
            </a:r>
            <a:r>
              <a:rPr lang="en-GB" sz="1400" dirty="0" smtClean="0"/>
              <a:t> / </a:t>
            </a:r>
            <a:r>
              <a:rPr lang="en-GB" sz="1400" dirty="0" smtClean="0">
                <a:hlinkClick r:id="rId4"/>
              </a:rPr>
              <a:t>lmkr@hib.no</a:t>
            </a:r>
            <a:r>
              <a:rPr lang="en-GB" sz="1400" dirty="0" smtClean="0"/>
              <a:t> 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20" y="2527763"/>
            <a:ext cx="2165990" cy="196796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45" y="3426727"/>
            <a:ext cx="2218856" cy="91177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5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8" name="AutoShape 7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9" name="AutoShape 9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1035" name="Picture 11" descr="http://blog.aguskurniawan.net/image.axd?picture=kmote_thum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88" y="2909229"/>
            <a:ext cx="1759673" cy="999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50247" y="2611647"/>
            <a:ext cx="1935955" cy="10332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3296816" y="3501008"/>
            <a:ext cx="648072" cy="107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6788825" y="3501008"/>
            <a:ext cx="648072" cy="107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464582" y="306971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>
                <a:solidFill>
                  <a:srgbClr val="C00000"/>
                </a:solidFill>
              </a:rPr>
              <a:t>?</a:t>
            </a:r>
            <a:endParaRPr lang="da-DK" sz="2400" dirty="0">
              <a:solidFill>
                <a:srgbClr val="C00000"/>
              </a:solidFill>
            </a:endParaRPr>
          </a:p>
        </p:txBody>
      </p:sp>
      <p:pic>
        <p:nvPicPr>
          <p:cNvPr id="14" name="Picture 2" descr="http://qrfree.kaywa.com/?l=1&amp;s=8&amp;d=http%3A%2F%2Fwww.hib.no%2Fansatte%2Flmkr%2Fpnseposter.pd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41618" y="4887604"/>
            <a:ext cx="1152128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Step 3: Interface Signatures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9400"/>
            <a:ext cx="9066212" cy="943456"/>
          </a:xfrm>
        </p:spPr>
        <p:txBody>
          <a:bodyPr/>
          <a:lstStyle/>
          <a:p>
            <a:r>
              <a:rPr lang="nb-NO" sz="2400" dirty="0" smtClean="0"/>
              <a:t>Refines component level modules to explicitly specify commands and events:</a:t>
            </a:r>
            <a:endParaRPr lang="nb-NO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2111380"/>
            <a:ext cx="4717531" cy="398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3798" y="4149080"/>
            <a:ext cx="3532369" cy="1944216"/>
          </a:xfrm>
          <a:prstGeom prst="rect">
            <a:avLst/>
          </a:prstGeom>
          <a:noFill/>
          <a:ln w="222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8851" y="2537364"/>
            <a:ext cx="4431779" cy="115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017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9138220" cy="1143000"/>
          </a:xfrm>
        </p:spPr>
        <p:txBody>
          <a:bodyPr/>
          <a:lstStyle/>
          <a:p>
            <a:r>
              <a:rPr lang="nb-NO" sz="3600" dirty="0" smtClean="0"/>
              <a:t>Step 4: Component Classification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3150"/>
            <a:ext cx="8850188" cy="824706"/>
          </a:xfrm>
        </p:spPr>
        <p:txBody>
          <a:bodyPr/>
          <a:lstStyle/>
          <a:p>
            <a:r>
              <a:rPr lang="nb-NO" sz="2400" dirty="0" smtClean="0"/>
              <a:t>Classifies components as boot-, timed-, dispatch-, external-, and regular components:</a:t>
            </a:r>
            <a:endParaRPr lang="nb-NO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825" y="2132856"/>
            <a:ext cx="456736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4902" y="4641261"/>
            <a:ext cx="2160240" cy="156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3532" y="2328162"/>
            <a:ext cx="2232248" cy="2224057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029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Step 5: Internal Behaviour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9400"/>
            <a:ext cx="8850188" cy="936129"/>
          </a:xfrm>
        </p:spPr>
        <p:txBody>
          <a:bodyPr/>
          <a:lstStyle/>
          <a:p>
            <a:r>
              <a:rPr lang="nb-NO" sz="2400" dirty="0" smtClean="0"/>
              <a:t>Makes explicit control flow and data access in command and event implementation:</a:t>
            </a:r>
            <a:endParaRPr lang="nb-NO" sz="2400" dirty="0"/>
          </a:p>
        </p:txBody>
      </p:sp>
      <p:pic>
        <p:nvPicPr>
          <p:cNvPr id="6" name="Picture 5" descr="ReceiveDIO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435" y="1988840"/>
            <a:ext cx="4112157" cy="4176464"/>
          </a:xfrm>
          <a:prstGeom prst="rect">
            <a:avLst/>
          </a:prstGeom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7016" y="2095715"/>
            <a:ext cx="4457268" cy="220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41032" y="4471221"/>
            <a:ext cx="4176464" cy="105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nb-NO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generation</a:t>
            </a:r>
            <a:r>
              <a:rPr kumimoji="0" lang="nb-NO" sz="1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event and command level performed based on mathing of structural patterns.</a:t>
            </a:r>
            <a:endParaRPr kumimoji="0" lang="nb-NO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98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04" y="274638"/>
            <a:ext cx="8915400" cy="1143000"/>
          </a:xfrm>
        </p:spPr>
        <p:txBody>
          <a:bodyPr/>
          <a:lstStyle/>
          <a:p>
            <a:r>
              <a:rPr lang="en-GB" smtClean="0"/>
              <a:t>Code Generation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308150"/>
            <a:ext cx="9282236" cy="1008137"/>
          </a:xfrm>
        </p:spPr>
        <p:txBody>
          <a:bodyPr/>
          <a:lstStyle/>
          <a:p>
            <a:r>
              <a:rPr lang="en-GB" sz="2400" dirty="0" smtClean="0"/>
              <a:t>A template-based code generator implemented based on the </a:t>
            </a:r>
            <a:r>
              <a:rPr lang="en-GB" sz="2400" dirty="0" smtClean="0">
                <a:solidFill>
                  <a:srgbClr val="C00000"/>
                </a:solidFill>
              </a:rPr>
              <a:t>Access/CPN Framework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369834" y="2255775"/>
            <a:ext cx="3909956" cy="24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kern="0" dirty="0"/>
              <a:t>Template-based code generation.</a:t>
            </a:r>
          </a:p>
          <a:p>
            <a:r>
              <a:rPr lang="en-GB" sz="2000" kern="0" dirty="0" smtClean="0"/>
              <a:t>Top-down traversal of the CPN model.</a:t>
            </a:r>
          </a:p>
          <a:p>
            <a:r>
              <a:rPr lang="en-GB" sz="2000" kern="0" dirty="0" smtClean="0"/>
              <a:t>Templates determined from encountered pragmatics.</a:t>
            </a:r>
            <a:endParaRPr lang="en-GB" sz="2000" kern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59" y="2133370"/>
            <a:ext cx="5449118" cy="307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8504" y="5240317"/>
            <a:ext cx="9282236" cy="85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smtClean="0"/>
              <a:t>Top-down traversal of the CPN model invoking templates according to encountered pragmatics.</a:t>
            </a:r>
            <a:endParaRPr lang="en-GB" sz="2400" kern="0" dirty="0"/>
          </a:p>
        </p:txBody>
      </p:sp>
    </p:spTree>
    <p:extLst>
      <p:ext uri="{BB962C8B-B14F-4D97-AF65-F5344CB8AC3E}">
        <p14:creationId xmlns="" xmlns:p14="http://schemas.microsoft.com/office/powerpoint/2010/main" val="19857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Conclusion and Future Work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20025"/>
            <a:ext cx="8922196" cy="3671888"/>
          </a:xfrm>
        </p:spPr>
        <p:txBody>
          <a:bodyPr/>
          <a:lstStyle/>
          <a:p>
            <a:r>
              <a:rPr lang="en-GB" sz="2400" dirty="0" smtClean="0"/>
              <a:t>A </a:t>
            </a:r>
            <a:r>
              <a:rPr lang="en-GB" sz="2400" dirty="0" smtClean="0">
                <a:solidFill>
                  <a:srgbClr val="0070C0"/>
                </a:solidFill>
              </a:rPr>
              <a:t>semi-automatic approach to code generation </a:t>
            </a:r>
            <a:r>
              <a:rPr lang="en-GB" sz="2400" dirty="0" smtClean="0"/>
              <a:t>for the </a:t>
            </a:r>
            <a:r>
              <a:rPr lang="en-GB" sz="2400" dirty="0" err="1" smtClean="0"/>
              <a:t>TinyOS</a:t>
            </a:r>
            <a:r>
              <a:rPr lang="en-GB" sz="2400" dirty="0" smtClean="0"/>
              <a:t> Platform:</a:t>
            </a:r>
          </a:p>
          <a:p>
            <a:pPr lvl="1"/>
            <a:r>
              <a:rPr lang="en-GB" sz="2000" dirty="0" smtClean="0"/>
              <a:t>A </a:t>
            </a:r>
            <a:r>
              <a:rPr lang="en-GB" sz="2000" dirty="0" smtClean="0">
                <a:solidFill>
                  <a:srgbClr val="C00000"/>
                </a:solidFill>
              </a:rPr>
              <a:t>five step methodology </a:t>
            </a:r>
            <a:r>
              <a:rPr lang="en-GB" sz="2000" dirty="0" smtClean="0"/>
              <a:t>refining the model to a level of detail suitable for generating code for the target platform. </a:t>
            </a:r>
          </a:p>
          <a:p>
            <a:pPr lvl="1"/>
            <a:r>
              <a:rPr lang="en-GB" sz="2000" dirty="0" smtClean="0">
                <a:solidFill>
                  <a:srgbClr val="C00000"/>
                </a:solidFill>
              </a:rPr>
              <a:t>Pragmatics</a:t>
            </a:r>
            <a:r>
              <a:rPr lang="en-GB" sz="2000" dirty="0" smtClean="0"/>
              <a:t> used to relate CPN model construct and elements to the target platform via code generation templates.</a:t>
            </a:r>
          </a:p>
          <a:p>
            <a:r>
              <a:rPr lang="en-GB" sz="2400" dirty="0" smtClean="0"/>
              <a:t>The </a:t>
            </a:r>
            <a:r>
              <a:rPr lang="en-GB" sz="2400" dirty="0" smtClean="0">
                <a:solidFill>
                  <a:srgbClr val="C00000"/>
                </a:solidFill>
              </a:rPr>
              <a:t>approach has been validated </a:t>
            </a:r>
            <a:r>
              <a:rPr lang="en-GB" sz="2400" dirty="0" smtClean="0"/>
              <a:t>on the IETF RPL routing protocol for sensor networks.</a:t>
            </a:r>
          </a:p>
          <a:p>
            <a:r>
              <a:rPr lang="en-GB" sz="2400" dirty="0" smtClean="0">
                <a:solidFill>
                  <a:srgbClr val="0070C0"/>
                </a:solidFill>
              </a:rPr>
              <a:t>Future work - formalisation and verification:</a:t>
            </a:r>
          </a:p>
          <a:p>
            <a:pPr lvl="1"/>
            <a:r>
              <a:rPr lang="en-GB" sz="2000" dirty="0" smtClean="0"/>
              <a:t>Formalisation of meta-models and transformation steps for the suggested refinement methodology.</a:t>
            </a:r>
          </a:p>
          <a:p>
            <a:pPr lvl="1"/>
            <a:r>
              <a:rPr lang="en-GB" sz="2000" dirty="0" smtClean="0"/>
              <a:t>Explore the application of model checking techniques for verification of refined models and generated code. </a:t>
            </a:r>
            <a:endParaRPr lang="en-GB" sz="2000" dirty="0"/>
          </a:p>
        </p:txBody>
      </p:sp>
    </p:spTree>
    <p:extLst>
      <p:ext uri="{BB962C8B-B14F-4D97-AF65-F5344CB8AC3E}">
        <p14:creationId xmlns="" xmlns:p14="http://schemas.microsoft.com/office/powerpoint/2010/main" val="11080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da-DK" dirty="0" smtClean="0"/>
              <a:t>References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84400"/>
            <a:ext cx="8994204" cy="4713138"/>
          </a:xfrm>
        </p:spPr>
        <p:txBody>
          <a:bodyPr/>
          <a:lstStyle/>
          <a:p>
            <a:r>
              <a:rPr lang="en-US" sz="1600" dirty="0" smtClean="0"/>
              <a:t>T. Winter et. al. RPL: IPv6 Routing Protocol for Low-Power and </a:t>
            </a:r>
            <a:r>
              <a:rPr lang="en-US" sz="1600" dirty="0" err="1" smtClean="0"/>
              <a:t>Lossy</a:t>
            </a:r>
            <a:r>
              <a:rPr lang="en-US" sz="1600" dirty="0" smtClean="0"/>
              <a:t> Networks. </a:t>
            </a:r>
            <a:r>
              <a:rPr lang="da-DK" sz="1600" dirty="0" smtClean="0"/>
              <a:t>RFC 6550, 2012. Internet Engineering </a:t>
            </a:r>
            <a:r>
              <a:rPr lang="da-DK" sz="1600" dirty="0" err="1" smtClean="0"/>
              <a:t>Task</a:t>
            </a:r>
            <a:r>
              <a:rPr lang="da-DK" sz="1600" dirty="0" smtClean="0"/>
              <a:t> Force. </a:t>
            </a:r>
            <a:r>
              <a:rPr lang="da-DK" sz="1600" dirty="0" smtClean="0">
                <a:hlinkClick r:id="rId2"/>
              </a:rPr>
              <a:t>http://tools.ietf.org/html/rfc6553</a:t>
            </a:r>
            <a:r>
              <a:rPr lang="da-DK" sz="1600" dirty="0" smtClean="0"/>
              <a:t> </a:t>
            </a:r>
          </a:p>
          <a:p>
            <a:pPr>
              <a:spcBef>
                <a:spcPts val="1200"/>
              </a:spcBef>
            </a:pPr>
            <a:r>
              <a:rPr lang="en-US" sz="1600" dirty="0" smtClean="0"/>
              <a:t>K. Jensen, L.M. </a:t>
            </a:r>
            <a:r>
              <a:rPr lang="en-US" sz="1600" dirty="0" err="1" smtClean="0"/>
              <a:t>Kristensen</a:t>
            </a:r>
            <a:r>
              <a:rPr lang="en-US" sz="1600" dirty="0" smtClean="0"/>
              <a:t>, and L. Wells. </a:t>
            </a:r>
            <a:r>
              <a:rPr lang="en-US" sz="1600" dirty="0" err="1" smtClean="0"/>
              <a:t>Coloured</a:t>
            </a:r>
            <a:r>
              <a:rPr lang="en-US" sz="1600" dirty="0" smtClean="0"/>
              <a:t> Petri Nets and CPN Tools for </a:t>
            </a:r>
            <a:r>
              <a:rPr lang="en-US" sz="1600" dirty="0" err="1" smtClean="0"/>
              <a:t>Modelling</a:t>
            </a:r>
            <a:r>
              <a:rPr lang="en-US" sz="1600" dirty="0" smtClean="0"/>
              <a:t> and Validation of Concurrent Systems. </a:t>
            </a:r>
            <a:r>
              <a:rPr lang="en-US" sz="1600" i="1" dirty="0" smtClean="0"/>
              <a:t>In Springer STTT Journal, 9(3-4):213–254, 2007. </a:t>
            </a:r>
            <a:r>
              <a:rPr lang="en-US" sz="1600" i="1" dirty="0" smtClean="0">
                <a:hlinkClick r:id="rId3"/>
              </a:rPr>
              <a:t>www.cs.au.dk/CPnets/cpnbook</a:t>
            </a:r>
            <a:r>
              <a:rPr lang="en-US" sz="1600" i="1" dirty="0" smtClean="0"/>
              <a:t> </a:t>
            </a:r>
          </a:p>
          <a:p>
            <a:r>
              <a:rPr lang="en-US" sz="1600" dirty="0" smtClean="0"/>
              <a:t>P. Levis. </a:t>
            </a:r>
            <a:r>
              <a:rPr lang="en-US" sz="1600" i="1" dirty="0" err="1" smtClean="0"/>
              <a:t>TinyOS</a:t>
            </a:r>
            <a:r>
              <a:rPr lang="en-US" sz="1600" i="1" dirty="0" smtClean="0"/>
              <a:t> Programming. Cambridge University Press, 2009. </a:t>
            </a:r>
            <a:r>
              <a:rPr lang="en-US" sz="1600" i="1" dirty="0" smtClean="0">
                <a:hlinkClick r:id="rId4"/>
              </a:rPr>
              <a:t>www.tinyos.net</a:t>
            </a:r>
            <a:r>
              <a:rPr lang="en-US" sz="1600" i="1" dirty="0" smtClean="0"/>
              <a:t> </a:t>
            </a:r>
          </a:p>
          <a:p>
            <a:r>
              <a:rPr lang="da-DK" sz="1600" dirty="0" smtClean="0"/>
              <a:t>K.I.F. Simonsen, L.M. Kristensen, and E. </a:t>
            </a:r>
            <a:r>
              <a:rPr lang="da-DK" sz="1600" dirty="0" err="1" smtClean="0"/>
              <a:t>Kindler</a:t>
            </a:r>
            <a:r>
              <a:rPr lang="da-DK" sz="1600" dirty="0" smtClean="0"/>
              <a:t>. </a:t>
            </a:r>
            <a:br>
              <a:rPr lang="da-DK" sz="1600" dirty="0" smtClean="0"/>
            </a:br>
            <a:r>
              <a:rPr lang="da-DK" sz="1600" dirty="0" err="1" smtClean="0"/>
              <a:t>Code</a:t>
            </a:r>
            <a:r>
              <a:rPr lang="da-DK" sz="1600" dirty="0" smtClean="0"/>
              <a:t> Generation for </a:t>
            </a:r>
            <a:r>
              <a:rPr lang="da-DK" sz="1600" dirty="0" err="1" smtClean="0"/>
              <a:t>Protocol</a:t>
            </a:r>
            <a:r>
              <a:rPr lang="da-DK" sz="1600" dirty="0" smtClean="0"/>
              <a:t> Software from CPN models </a:t>
            </a:r>
            <a:r>
              <a:rPr lang="da-DK" sz="1600" dirty="0" err="1" smtClean="0"/>
              <a:t>Annotated</a:t>
            </a:r>
            <a:r>
              <a:rPr lang="da-DK" sz="1600" dirty="0" smtClean="0"/>
              <a:t> </a:t>
            </a:r>
            <a:r>
              <a:rPr lang="da-DK" sz="1600" dirty="0" err="1" smtClean="0"/>
              <a:t>with</a:t>
            </a:r>
            <a:r>
              <a:rPr lang="da-DK" sz="1600" dirty="0" smtClean="0"/>
              <a:t> </a:t>
            </a:r>
            <a:r>
              <a:rPr lang="da-DK" sz="1600" dirty="0" err="1" smtClean="0"/>
              <a:t>Pragmatics</a:t>
            </a:r>
            <a:r>
              <a:rPr lang="da-DK" sz="1600" dirty="0" smtClean="0"/>
              <a:t>. </a:t>
            </a:r>
            <a:r>
              <a:rPr lang="da-DK" sz="1600" dirty="0" err="1" smtClean="0"/>
              <a:t>Technical</a:t>
            </a:r>
            <a:r>
              <a:rPr lang="da-DK" sz="1600" dirty="0" smtClean="0"/>
              <a:t> </a:t>
            </a:r>
            <a:r>
              <a:rPr lang="da-DK" sz="1600" dirty="0" err="1" smtClean="0"/>
              <a:t>Report</a:t>
            </a:r>
            <a:r>
              <a:rPr lang="da-DK" sz="1600" dirty="0" smtClean="0"/>
              <a:t> </a:t>
            </a:r>
            <a:r>
              <a:rPr lang="da-DK" sz="1600" dirty="0" err="1" smtClean="0"/>
              <a:t>IMM-Technical</a:t>
            </a:r>
            <a:r>
              <a:rPr lang="da-DK" sz="1600" dirty="0" smtClean="0"/>
              <a:t> Reports-2013-01, </a:t>
            </a:r>
            <a:r>
              <a:rPr lang="da-DK" sz="1600" dirty="0" err="1" smtClean="0"/>
              <a:t>Technical</a:t>
            </a:r>
            <a:r>
              <a:rPr lang="da-DK" sz="1600" dirty="0" smtClean="0"/>
              <a:t> </a:t>
            </a:r>
            <a:r>
              <a:rPr lang="da-DK" sz="1600" dirty="0" err="1" smtClean="0"/>
              <a:t>University</a:t>
            </a:r>
            <a:r>
              <a:rPr lang="da-DK" sz="1600" dirty="0" smtClean="0"/>
              <a:t> of Denmark, DTU </a:t>
            </a:r>
            <a:r>
              <a:rPr lang="da-DK" sz="1600" dirty="0" err="1" smtClean="0"/>
              <a:t>Informatics</a:t>
            </a:r>
            <a:r>
              <a:rPr lang="da-DK" sz="1600" dirty="0" smtClean="0"/>
              <a:t>, </a:t>
            </a:r>
            <a:r>
              <a:rPr lang="da-DK" sz="1600" dirty="0" err="1" smtClean="0"/>
              <a:t>January</a:t>
            </a:r>
            <a:r>
              <a:rPr lang="da-DK" sz="1600" dirty="0" smtClean="0"/>
              <a:t> 2013. </a:t>
            </a:r>
          </a:p>
          <a:p>
            <a:r>
              <a:rPr lang="en-US" sz="1600" dirty="0" smtClean="0"/>
              <a:t>V. </a:t>
            </a:r>
            <a:r>
              <a:rPr lang="en-US" sz="1600" dirty="0" err="1" smtClean="0"/>
              <a:t>Veiset</a:t>
            </a:r>
            <a:r>
              <a:rPr lang="en-US" sz="1600" dirty="0" smtClean="0"/>
              <a:t>. An Approach to Semi-Automatic Code Generation for the </a:t>
            </a:r>
            <a:r>
              <a:rPr lang="en-US" sz="1600" dirty="0" err="1" smtClean="0"/>
              <a:t>TinyOS</a:t>
            </a:r>
            <a:r>
              <a:rPr lang="en-US" sz="1600" dirty="0" smtClean="0"/>
              <a:t> Platform using </a:t>
            </a:r>
            <a:r>
              <a:rPr lang="en-US" sz="1600" dirty="0" err="1" smtClean="0"/>
              <a:t>Coloured</a:t>
            </a:r>
            <a:r>
              <a:rPr lang="en-US" sz="1600" dirty="0" smtClean="0"/>
              <a:t> Petri Nets. Master’s thesis in software engineering, Bergen University College of Applied Sciences, 2013.</a:t>
            </a:r>
          </a:p>
          <a:p>
            <a:r>
              <a:rPr lang="en-US" sz="1600" dirty="0" smtClean="0"/>
              <a:t>M. </a:t>
            </a:r>
            <a:r>
              <a:rPr lang="en-US" sz="1600" dirty="0" err="1" smtClean="0"/>
              <a:t>Westergaard</a:t>
            </a:r>
            <a:r>
              <a:rPr lang="en-US" sz="1600" dirty="0" smtClean="0"/>
              <a:t>. Access/CPN 2.0: A High-Level Interface to CPN Models. In </a:t>
            </a:r>
            <a:r>
              <a:rPr lang="en-US" sz="1600" i="1" dirty="0" smtClean="0"/>
              <a:t>Proc. of ICATPN’11, vol. 6709 of Springer LNCS, pages 328–337, 2011.</a:t>
            </a:r>
            <a:endParaRPr lang="da-DK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Poster Link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146" name="Picture 2" descr="http://qrfree.kaywa.com/?l=1&amp;s=8&amp;d=http%3A%2F%2Fwww.hib.no%2Fansatte%2Flmkr%2Fpnseposter.pd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2840" y="212755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95300" y="107950"/>
            <a:ext cx="89154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Motivation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71550" y="1190563"/>
            <a:ext cx="9410700" cy="4494435"/>
          </a:xfrm>
        </p:spPr>
        <p:txBody>
          <a:bodyPr/>
          <a:lstStyle/>
          <a:p>
            <a:pPr eaLnBrk="1" hangingPunct="1"/>
            <a:r>
              <a:rPr lang="en-GB" sz="2400" dirty="0" smtClean="0"/>
              <a:t>Coloured Petri Nets (</a:t>
            </a:r>
            <a:r>
              <a:rPr lang="en-GB" sz="2400" dirty="0" err="1" smtClean="0"/>
              <a:t>CPNs</a:t>
            </a:r>
            <a:r>
              <a:rPr lang="en-GB" sz="2400" dirty="0" smtClean="0"/>
              <a:t>) widely used for modelling and verification of concurrent systems.</a:t>
            </a:r>
          </a:p>
          <a:p>
            <a:pPr>
              <a:defRPr/>
            </a:pPr>
            <a:r>
              <a:rPr lang="en-GB" sz="2400" dirty="0" smtClean="0"/>
              <a:t>It is desirable </a:t>
            </a:r>
            <a:r>
              <a:rPr lang="en-GB" sz="2400" dirty="0"/>
              <a:t>to leverage </a:t>
            </a:r>
            <a:r>
              <a:rPr lang="en-GB" sz="2400" dirty="0" smtClean="0"/>
              <a:t>the modelling </a:t>
            </a:r>
            <a:r>
              <a:rPr lang="en-GB" sz="2400" dirty="0"/>
              <a:t>and analysis </a:t>
            </a:r>
            <a:r>
              <a:rPr lang="en-GB" sz="2400" dirty="0" smtClean="0"/>
              <a:t>efforts for </a:t>
            </a:r>
            <a:r>
              <a:rPr lang="en-GB" sz="2400" dirty="0" smtClean="0">
                <a:solidFill>
                  <a:srgbClr val="C00000"/>
                </a:solidFill>
              </a:rPr>
              <a:t>automated </a:t>
            </a:r>
            <a:r>
              <a:rPr lang="en-GB" sz="2400" dirty="0">
                <a:solidFill>
                  <a:srgbClr val="C00000"/>
                </a:solidFill>
              </a:rPr>
              <a:t>code </a:t>
            </a:r>
            <a:r>
              <a:rPr lang="en-GB" sz="2400" dirty="0" smtClean="0">
                <a:solidFill>
                  <a:srgbClr val="C00000"/>
                </a:solidFill>
              </a:rPr>
              <a:t>generation</a:t>
            </a:r>
            <a:r>
              <a:rPr lang="en-GB" sz="2400" dirty="0"/>
              <a:t>.</a:t>
            </a:r>
            <a:endParaRPr lang="en-GB" sz="2400" dirty="0">
              <a:solidFill>
                <a:srgbClr val="0070C0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en-GB" sz="2400" dirty="0" smtClean="0"/>
              <a:t>Limited work investigating automated code generation from CPN models.</a:t>
            </a:r>
          </a:p>
          <a:p>
            <a:pPr eaLnBrk="1" hangingPunct="1">
              <a:spcBef>
                <a:spcPts val="1200"/>
              </a:spcBef>
            </a:pPr>
            <a:r>
              <a:rPr lang="en-GB" sz="2400" dirty="0" smtClean="0">
                <a:solidFill>
                  <a:srgbClr val="0070C0"/>
                </a:solidFill>
              </a:rPr>
              <a:t>Challenges in using CPN models for automated code generation purposes:</a:t>
            </a:r>
          </a:p>
          <a:p>
            <a:pPr lvl="1" eaLnBrk="1" hangingPunct="1"/>
            <a:r>
              <a:rPr lang="en-GB" sz="2000" dirty="0" smtClean="0"/>
              <a:t>CPN models constructed for specification and verification are often at a high level of abstraction.</a:t>
            </a:r>
          </a:p>
          <a:p>
            <a:pPr lvl="1" eaLnBrk="1" hangingPunct="1"/>
            <a:r>
              <a:rPr lang="en-GB" sz="2000" dirty="0" smtClean="0"/>
              <a:t>CPN models are target platform independent and without any obvious mapping from model element to target code.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3425" y="2144538"/>
            <a:ext cx="902970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§"/>
              <a:defRPr/>
            </a:pP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808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http://www.cse.nd.edu/~cpoellab/teaching/cse40815/mica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99" y="3897431"/>
            <a:ext cx="1617056" cy="14426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GB" dirty="0" smtClean="0"/>
              <a:t>IEFT RPL 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60650"/>
            <a:ext cx="8994204" cy="864121"/>
          </a:xfrm>
        </p:spPr>
        <p:txBody>
          <a:bodyPr/>
          <a:lstStyle/>
          <a:p>
            <a:r>
              <a:rPr lang="en-GB" sz="2400" dirty="0" smtClean="0"/>
              <a:t>Routing protocol for </a:t>
            </a:r>
            <a:r>
              <a:rPr lang="en-GB" sz="2400" dirty="0" smtClean="0">
                <a:solidFill>
                  <a:srgbClr val="C00000"/>
                </a:solidFill>
              </a:rPr>
              <a:t>distributed sensor networks </a:t>
            </a:r>
            <a:r>
              <a:rPr lang="en-GB" sz="2400" dirty="0" smtClean="0"/>
              <a:t>currently being developed by the IETF:</a:t>
            </a:r>
            <a:endParaRPr lang="en-GB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5300" y="5240317"/>
            <a:ext cx="9066212" cy="86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smtClean="0"/>
              <a:t>Supports a sensor nodes in establishing a </a:t>
            </a:r>
            <a:r>
              <a:rPr lang="en-GB" sz="2400" kern="0" dirty="0" smtClean="0">
                <a:solidFill>
                  <a:srgbClr val="003399"/>
                </a:solidFill>
              </a:rPr>
              <a:t>DODAG</a:t>
            </a:r>
            <a:r>
              <a:rPr lang="en-GB" sz="2400" kern="0" dirty="0" smtClean="0"/>
              <a:t> for data collection purposes.</a:t>
            </a:r>
            <a:endParaRPr lang="en-GB" sz="240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465" y="2060848"/>
            <a:ext cx="5472608" cy="316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2132856"/>
            <a:ext cx="2171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1568624" y="4149080"/>
            <a:ext cx="504056" cy="3600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2055" name="Picture 7" descr="http://t2.gstatic.com/images?q=tbn:ANd9GcSFq1eO67bzD4xmqUAG9x8uOL930cK7c38RGPQpg_bqgHIYptZx5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817" y="297031"/>
            <a:ext cx="1365371" cy="780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901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54" y="1735675"/>
            <a:ext cx="3816424" cy="183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RPL CPN Model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9400"/>
            <a:ext cx="8850188" cy="864121"/>
          </a:xfrm>
        </p:spPr>
        <p:txBody>
          <a:bodyPr/>
          <a:lstStyle/>
          <a:p>
            <a:r>
              <a:rPr lang="en-GB" sz="2400" dirty="0" smtClean="0"/>
              <a:t>A platform independent model specifying the operation of the RPL Protocol: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1" y="2336524"/>
            <a:ext cx="4015264" cy="3372224"/>
          </a:xfrm>
          <a:prstGeom prst="rect">
            <a:avLst/>
          </a:prstGeom>
          <a:ln w="28575">
            <a:solidFill>
              <a:srgbClr val="003399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15" y="3741540"/>
            <a:ext cx="3180985" cy="2395093"/>
          </a:xfrm>
          <a:prstGeom prst="rect">
            <a:avLst/>
          </a:prstGeom>
          <a:ln w="28575">
            <a:solidFill>
              <a:srgbClr val="003399"/>
            </a:solidFill>
          </a:ln>
        </p:spPr>
      </p:pic>
      <p:cxnSp>
        <p:nvCxnSpPr>
          <p:cNvPr id="11" name="Straight Connector 10"/>
          <p:cNvCxnSpPr/>
          <p:nvPr/>
        </p:nvCxnSpPr>
        <p:spPr bwMode="auto">
          <a:xfrm flipH="1">
            <a:off x="4581085" y="1988840"/>
            <a:ext cx="1944216" cy="504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 flipV="1">
            <a:off x="7413147" y="3189226"/>
            <a:ext cx="564189" cy="527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6387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http://www.cse.nd.edu/~cpoellab/teaching/cse40815/mica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820" y="2013348"/>
            <a:ext cx="1617056" cy="14426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Platform: TinyOS and nesC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268760"/>
            <a:ext cx="9001000" cy="828092"/>
          </a:xfrm>
        </p:spPr>
        <p:txBody>
          <a:bodyPr/>
          <a:lstStyle/>
          <a:p>
            <a:r>
              <a:rPr lang="en-GB" sz="2400" dirty="0" smtClean="0">
                <a:solidFill>
                  <a:srgbClr val="C00000"/>
                </a:solidFill>
              </a:rPr>
              <a:t>Operating system </a:t>
            </a:r>
            <a:r>
              <a:rPr lang="en-GB" sz="2400" dirty="0" smtClean="0"/>
              <a:t>and programming language targeting </a:t>
            </a:r>
            <a:r>
              <a:rPr lang="en-GB" sz="2400" dirty="0" smtClean="0">
                <a:solidFill>
                  <a:srgbClr val="C00000"/>
                </a:solidFill>
              </a:rPr>
              <a:t>resource constrained devices</a:t>
            </a:r>
            <a:r>
              <a:rPr lang="en-GB" sz="2400" dirty="0" smtClean="0"/>
              <a:t>.</a:t>
            </a:r>
          </a:p>
        </p:txBody>
      </p:sp>
      <p:pic>
        <p:nvPicPr>
          <p:cNvPr id="3074" name="Picture 2" descr="http://www.tinyos.net/tos-jw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31" y="2636912"/>
            <a:ext cx="1694585" cy="64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8" y="2289505"/>
            <a:ext cx="5206052" cy="370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673080" y="3608000"/>
            <a:ext cx="3960440" cy="24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600" kern="0" dirty="0" smtClean="0"/>
              <a:t>Applications are structured into </a:t>
            </a:r>
            <a:r>
              <a:rPr lang="en-GB" sz="1600" kern="0" dirty="0" smtClean="0">
                <a:solidFill>
                  <a:srgbClr val="0070C0"/>
                </a:solidFill>
              </a:rPr>
              <a:t>components</a:t>
            </a:r>
            <a:r>
              <a:rPr lang="en-GB" sz="1600" kern="0" dirty="0" smtClean="0"/>
              <a:t> providing and using </a:t>
            </a:r>
            <a:r>
              <a:rPr lang="en-GB" sz="1600" kern="0" dirty="0" smtClean="0">
                <a:solidFill>
                  <a:srgbClr val="0070C0"/>
                </a:solidFill>
              </a:rPr>
              <a:t>interfaces</a:t>
            </a:r>
            <a:r>
              <a:rPr lang="en-GB" sz="1600" kern="0" dirty="0" smtClean="0"/>
              <a:t>.</a:t>
            </a:r>
          </a:p>
          <a:p>
            <a:r>
              <a:rPr lang="en-GB" sz="1600" kern="0" dirty="0" smtClean="0"/>
              <a:t>Component are wired into a </a:t>
            </a:r>
            <a:r>
              <a:rPr lang="en-GB" sz="1600" kern="0" dirty="0" smtClean="0">
                <a:solidFill>
                  <a:srgbClr val="0070C0"/>
                </a:solidFill>
              </a:rPr>
              <a:t>configuration</a:t>
            </a:r>
            <a:r>
              <a:rPr lang="en-GB" sz="1600" kern="0" dirty="0" smtClean="0"/>
              <a:t> constituting an application.</a:t>
            </a:r>
          </a:p>
          <a:p>
            <a:r>
              <a:rPr lang="en-GB" sz="1600" kern="0" dirty="0" smtClean="0"/>
              <a:t>Split-phase programming model based on </a:t>
            </a:r>
            <a:r>
              <a:rPr lang="en-GB" sz="1600" kern="0" dirty="0" smtClean="0">
                <a:solidFill>
                  <a:srgbClr val="0070C0"/>
                </a:solidFill>
              </a:rPr>
              <a:t>commands</a:t>
            </a:r>
            <a:r>
              <a:rPr lang="en-GB" sz="1600" kern="0" dirty="0" smtClean="0"/>
              <a:t>, </a:t>
            </a:r>
            <a:r>
              <a:rPr lang="en-GB" sz="1600" kern="0" dirty="0" smtClean="0">
                <a:solidFill>
                  <a:srgbClr val="0070C0"/>
                </a:solidFill>
              </a:rPr>
              <a:t>events</a:t>
            </a:r>
            <a:r>
              <a:rPr lang="en-GB" sz="1600" kern="0" dirty="0" smtClean="0"/>
              <a:t>, </a:t>
            </a:r>
            <a:r>
              <a:rPr lang="en-GB" sz="1600" kern="0" dirty="0" smtClean="0">
                <a:solidFill>
                  <a:srgbClr val="0070C0"/>
                </a:solidFill>
              </a:rPr>
              <a:t>calls</a:t>
            </a:r>
            <a:r>
              <a:rPr lang="en-GB" sz="1600" kern="0" dirty="0" smtClean="0"/>
              <a:t>, and </a:t>
            </a:r>
            <a:r>
              <a:rPr lang="en-GB" sz="1600" kern="0" dirty="0" smtClean="0">
                <a:solidFill>
                  <a:srgbClr val="0070C0"/>
                </a:solidFill>
              </a:rPr>
              <a:t>signals</a:t>
            </a:r>
            <a:r>
              <a:rPr lang="en-GB" sz="1600" kern="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5150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Refinement Methodology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60649"/>
            <a:ext cx="9138220" cy="3861675"/>
          </a:xfrm>
        </p:spPr>
        <p:txBody>
          <a:bodyPr/>
          <a:lstStyle/>
          <a:p>
            <a:r>
              <a:rPr lang="en-GB" sz="2400" dirty="0" smtClean="0"/>
              <a:t>A </a:t>
            </a:r>
            <a:r>
              <a:rPr lang="en-GB" sz="2400" dirty="0" smtClean="0">
                <a:solidFill>
                  <a:srgbClr val="0070C0"/>
                </a:solidFill>
              </a:rPr>
              <a:t>five step methodology </a:t>
            </a:r>
            <a:r>
              <a:rPr lang="en-GB" sz="2400" dirty="0" smtClean="0"/>
              <a:t>for refining models to an abstraction level suited for code generation: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C00000"/>
                </a:solidFill>
              </a:rPr>
              <a:t>Component architecture </a:t>
            </a:r>
            <a:r>
              <a:rPr lang="en-GB" sz="2000" dirty="0" smtClean="0"/>
              <a:t>identifying components and interfaces, and determining an application configuration.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C00000"/>
                </a:solidFill>
              </a:rPr>
              <a:t>Resolving interface conflicts </a:t>
            </a:r>
            <a:r>
              <a:rPr lang="en-GB" sz="2000" dirty="0" smtClean="0"/>
              <a:t>allowing use of the same  interface in multiple components of the application.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C00000"/>
                </a:solidFill>
              </a:rPr>
              <a:t>Component and interface signatures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smtClean="0"/>
              <a:t>identifying commands and events and associated types.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C00000"/>
                </a:solidFill>
              </a:rPr>
              <a:t>Component classification </a:t>
            </a:r>
            <a:r>
              <a:rPr lang="en-GB" sz="2000" dirty="0" smtClean="0"/>
              <a:t>into</a:t>
            </a:r>
            <a:r>
              <a:rPr lang="en-GB" sz="2000" b="1" dirty="0" smtClean="0">
                <a:solidFill>
                  <a:srgbClr val="C00000"/>
                </a:solidFill>
              </a:rPr>
              <a:t> </a:t>
            </a:r>
            <a:r>
              <a:rPr lang="en-GB" sz="2000" dirty="0" smtClean="0"/>
              <a:t>boot-, dispatch-, external-, timed-, and regular components.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C00000"/>
                </a:solidFill>
              </a:rPr>
              <a:t>Internal component behaviour </a:t>
            </a:r>
            <a:r>
              <a:rPr lang="en-GB" sz="2000" dirty="0" smtClean="0"/>
              <a:t>providing control-flow oriented modelling of command and event implementation.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 marL="514350" indent="-457200"/>
            <a:r>
              <a:rPr lang="en-GB" sz="2400" dirty="0" smtClean="0"/>
              <a:t>Each step adds model details and </a:t>
            </a:r>
            <a:r>
              <a:rPr lang="en-GB" sz="2400" dirty="0" smtClean="0">
                <a:solidFill>
                  <a:srgbClr val="0070C0"/>
                </a:solidFill>
              </a:rPr>
              <a:t>pragmatic annotations</a:t>
            </a:r>
            <a:r>
              <a:rPr lang="en-GB" sz="2400" dirty="0" smtClean="0"/>
              <a:t> to the CPN model elements.</a:t>
            </a:r>
            <a:endParaRPr lang="en-GB" sz="2400" dirty="0"/>
          </a:p>
        </p:txBody>
      </p:sp>
    </p:spTree>
    <p:extLst>
      <p:ext uri="{BB962C8B-B14F-4D97-AF65-F5344CB8AC3E}">
        <p14:creationId xmlns="" xmlns:p14="http://schemas.microsoft.com/office/powerpoint/2010/main" val="9097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39013"/>
            <a:ext cx="8915400" cy="1143000"/>
          </a:xfrm>
        </p:spPr>
        <p:txBody>
          <a:bodyPr/>
          <a:lstStyle/>
          <a:p>
            <a:r>
              <a:rPr lang="en-GB" dirty="0" smtClean="0"/>
              <a:t>Pragmatic &lt;&lt;annotations&gt;&gt;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168" y="1743760"/>
            <a:ext cx="3168352" cy="3917488"/>
          </a:xfrm>
        </p:spPr>
        <p:txBody>
          <a:bodyPr/>
          <a:lstStyle/>
          <a:p>
            <a:r>
              <a:rPr lang="en-GB" sz="1600" dirty="0" smtClean="0">
                <a:solidFill>
                  <a:srgbClr val="0070C0"/>
                </a:solidFill>
              </a:rPr>
              <a:t>Syntactical annotations </a:t>
            </a:r>
            <a:r>
              <a:rPr lang="en-GB" sz="1600" dirty="0" smtClean="0"/>
              <a:t>added to CPN model elements.</a:t>
            </a:r>
          </a:p>
          <a:p>
            <a:r>
              <a:rPr lang="en-GB" sz="1600" dirty="0" smtClean="0"/>
              <a:t>Adds </a:t>
            </a:r>
            <a:r>
              <a:rPr lang="en-GB" sz="1600" dirty="0" smtClean="0">
                <a:solidFill>
                  <a:srgbClr val="0070C0"/>
                </a:solidFill>
              </a:rPr>
              <a:t>platform dependent elements </a:t>
            </a:r>
            <a:r>
              <a:rPr lang="en-GB" sz="1600" dirty="0" smtClean="0"/>
              <a:t>to the CPN model.</a:t>
            </a:r>
          </a:p>
          <a:p>
            <a:r>
              <a:rPr lang="en-GB" sz="1600" dirty="0" smtClean="0"/>
              <a:t>Used to direct the code generation via binding to </a:t>
            </a:r>
            <a:r>
              <a:rPr lang="en-GB" sz="1600" dirty="0" smtClean="0">
                <a:solidFill>
                  <a:srgbClr val="0070C0"/>
                </a:solidFill>
              </a:rPr>
              <a:t>code generation templates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Bridges the gap between a platform independent model and the target platform.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65168" y="3861048"/>
            <a:ext cx="30963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sz="1600" kern="0" dirty="0" smtClean="0"/>
          </a:p>
          <a:p>
            <a:endParaRPr lang="en-GB" sz="1600" kern="0" dirty="0"/>
          </a:p>
        </p:txBody>
      </p:sp>
      <p:pic>
        <p:nvPicPr>
          <p:cNvPr id="9" name="Picture 8" descr="RPLProtocolPragms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871" y="1396353"/>
            <a:ext cx="6226797" cy="47435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42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err="1" smtClean="0"/>
              <a:t>Step</a:t>
            </a:r>
            <a:r>
              <a:rPr lang="nb-NO" sz="3600" dirty="0" smtClean="0"/>
              <a:t> 1: Component Architecture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36900"/>
            <a:ext cx="8915400" cy="3671888"/>
          </a:xfrm>
        </p:spPr>
        <p:txBody>
          <a:bodyPr/>
          <a:lstStyle/>
          <a:p>
            <a:r>
              <a:rPr lang="nb-NO" sz="2400" dirty="0" smtClean="0"/>
              <a:t>Identifies components and interfaces used and provided at the top-level of the CPN model:</a:t>
            </a:r>
            <a:endParaRPr lang="nb-NO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951" y="2048973"/>
            <a:ext cx="449709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9782" y="2828428"/>
            <a:ext cx="4093467" cy="21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002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Step 2: Interface Conflicts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36900"/>
            <a:ext cx="8915400" cy="3671888"/>
          </a:xfrm>
        </p:spPr>
        <p:txBody>
          <a:bodyPr/>
          <a:lstStyle/>
          <a:p>
            <a:r>
              <a:rPr lang="nb-NO" sz="2400" dirty="0" smtClean="0"/>
              <a:t>Introduces local name space for components providing the same interface: </a:t>
            </a:r>
            <a:endParaRPr lang="nb-NO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0234" y="3189226"/>
            <a:ext cx="495191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80" y="2276872"/>
            <a:ext cx="4608512" cy="383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870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">
  <a:themeElements>
    <a:clrScheme name="a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</Template>
  <TotalTime>7679</TotalTime>
  <Words>999</Words>
  <Application>Microsoft Office PowerPoint</Application>
  <PresentationFormat>A4 Paper (210x297 mm)</PresentationFormat>
  <Paragraphs>89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</vt:lpstr>
      <vt:lpstr>Transforming Platform Independent CPN Models into Code for the TinyOS Platform: A Case Study</vt:lpstr>
      <vt:lpstr>Motivation</vt:lpstr>
      <vt:lpstr>IEFT RPL Protocol</vt:lpstr>
      <vt:lpstr>RPL CPN Model</vt:lpstr>
      <vt:lpstr>Platform: TinyOS and nesC</vt:lpstr>
      <vt:lpstr>Refinement Methodology</vt:lpstr>
      <vt:lpstr>Pragmatic &lt;&lt;annotations&gt;&gt;</vt:lpstr>
      <vt:lpstr>Step 1: Component Architecture</vt:lpstr>
      <vt:lpstr>Step 2: Interface Conflicts</vt:lpstr>
      <vt:lpstr>Step 3: Interface Signatures</vt:lpstr>
      <vt:lpstr>Step 4: Component Classification</vt:lpstr>
      <vt:lpstr>Step 5: Internal Behaviour</vt:lpstr>
      <vt:lpstr>Code Generation</vt:lpstr>
      <vt:lpstr>Conclusion and Future Work</vt:lpstr>
      <vt:lpstr>References</vt:lpstr>
      <vt:lpstr>Poster Link</vt:lpstr>
    </vt:vector>
  </TitlesOfParts>
  <Company>Daimi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Lars Michael Kristensen</dc:creator>
  <cp:lastModifiedBy>kris</cp:lastModifiedBy>
  <cp:revision>672</cp:revision>
  <dcterms:created xsi:type="dcterms:W3CDTF">2007-05-25T07:37:39Z</dcterms:created>
  <dcterms:modified xsi:type="dcterms:W3CDTF">2013-06-21T08:34:11Z</dcterms:modified>
</cp:coreProperties>
</file>