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6" r:id="rId2"/>
    <p:sldId id="291" r:id="rId3"/>
    <p:sldId id="278" r:id="rId4"/>
    <p:sldId id="288" r:id="rId5"/>
    <p:sldId id="286" r:id="rId6"/>
    <p:sldId id="280" r:id="rId7"/>
    <p:sldId id="279" r:id="rId8"/>
    <p:sldId id="281" r:id="rId9"/>
    <p:sldId id="282" r:id="rId10"/>
    <p:sldId id="283" r:id="rId11"/>
    <p:sldId id="284" r:id="rId12"/>
    <p:sldId id="285" r:id="rId13"/>
    <p:sldId id="287" r:id="rId14"/>
    <p:sldId id="290" r:id="rId15"/>
  </p:sldIdLst>
  <p:sldSz cx="9906000" cy="6858000" type="A4"/>
  <p:notesSz cx="68119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00B050"/>
    <a:srgbClr val="003399"/>
    <a:srgbClr val="BBE0E3"/>
    <a:srgbClr val="DDDDDD"/>
    <a:srgbClr val="7030A0"/>
    <a:srgbClr val="92D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877" autoAdjust="0"/>
    <p:restoredTop sz="96700" autoAdjust="0"/>
  </p:normalViewPr>
  <p:slideViewPr>
    <p:cSldViewPr>
      <p:cViewPr>
        <p:scale>
          <a:sx n="80" d="100"/>
          <a:sy n="80" d="100"/>
        </p:scale>
        <p:origin x="-558" y="-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814" y="-108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213" y="0"/>
            <a:ext cx="29511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11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213" y="9444038"/>
            <a:ext cx="295116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F82ED5A5-1809-4A02-A816-9640CED972B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7886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7787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40275"/>
            <a:ext cx="4999038" cy="443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0550"/>
            <a:ext cx="29527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80550"/>
            <a:ext cx="29527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60486D3-40B4-40D5-91CB-8FD1E3EE255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3345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work presented here is joint work with</a:t>
            </a:r>
            <a:r>
              <a:rPr lang="en-GB" baseline="0" dirty="0" smtClean="0"/>
              <a:t> Sami Evangelista at University of Paris Nord.</a:t>
            </a:r>
          </a:p>
          <a:p>
            <a:endParaRPr lang="en-GB" baseline="0" dirty="0" smtClean="0"/>
          </a:p>
          <a:p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work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linked</a:t>
            </a:r>
            <a:r>
              <a:rPr lang="da-DK" baseline="0" dirty="0" smtClean="0"/>
              <a:t> to the </a:t>
            </a:r>
            <a:r>
              <a:rPr lang="da-DK" baseline="0" dirty="0" err="1" smtClean="0"/>
              <a:t>sweep-line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method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one</a:t>
            </a:r>
            <a:r>
              <a:rPr lang="da-DK" baseline="0" dirty="0" smtClean="0"/>
              <a:t> of out a </a:t>
            </a:r>
            <a:r>
              <a:rPr lang="da-DK" baseline="0" dirty="0" err="1" smtClean="0"/>
              <a:t>wide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collection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techniques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available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alleviate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effect</a:t>
            </a:r>
            <a:r>
              <a:rPr lang="da-DK" baseline="0" dirty="0" smtClean="0"/>
              <a:t> of the </a:t>
            </a:r>
            <a:r>
              <a:rPr lang="da-DK" baseline="0" dirty="0" err="1" smtClean="0"/>
              <a:t>state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explosion</a:t>
            </a:r>
            <a:r>
              <a:rPr lang="da-DK" baseline="0" dirty="0" smtClean="0"/>
              <a:t> problem.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0486D3-40B4-40D5-91CB-8FD1E3EE2555}" type="slidenum">
              <a:rPr lang="da-DK" smtClean="0"/>
              <a:pPr>
                <a:defRPr/>
              </a:pPr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/>
              <a:t>And the modelling, simulation, verification have yielded useful insight into the </a:t>
            </a:r>
            <a:r>
              <a:rPr lang="en-GB" smtClean="0">
                <a:solidFill>
                  <a:srgbClr val="0070C0"/>
                </a:solidFill>
              </a:rPr>
              <a:t>design</a:t>
            </a:r>
            <a:r>
              <a:rPr lang="en-GB" smtClean="0"/>
              <a:t> and </a:t>
            </a:r>
            <a:r>
              <a:rPr lang="en-GB" smtClean="0">
                <a:solidFill>
                  <a:srgbClr val="0070C0"/>
                </a:solidFill>
              </a:rPr>
              <a:t>behaviour</a:t>
            </a:r>
            <a:r>
              <a:rPr lang="en-GB" smtClean="0"/>
              <a:t> of a system.</a:t>
            </a:r>
          </a:p>
          <a:p>
            <a:endParaRPr lang="en-GB" smtClean="0"/>
          </a:p>
          <a:p>
            <a:r>
              <a:rPr lang="en-GB" smtClean="0"/>
              <a:t>The construction of the model has hopefully indirectly contributed to make, e.g., a manual implementation easier but it would be nice to have some automatic support for code generation.</a:t>
            </a:r>
          </a:p>
          <a:p>
            <a:endParaRPr lang="en-GB" smtClean="0"/>
          </a:p>
          <a:p>
            <a:r>
              <a:rPr lang="en-GB" smtClean="0"/>
              <a:t>But there exists only limited work on automatic code-generation from CPNs:</a:t>
            </a:r>
          </a:p>
          <a:p>
            <a:endParaRPr lang="en-GB" smtClean="0"/>
          </a:p>
          <a:p>
            <a:r>
              <a:rPr lang="en-GB" smtClean="0"/>
              <a:t>A couple of example of simulation-based code generation where the idea is…</a:t>
            </a:r>
          </a:p>
          <a:p>
            <a:endParaRPr lang="en-GB" smtClean="0"/>
          </a:p>
          <a:p>
            <a:r>
              <a:rPr lang="en-GB" smtClean="0"/>
              <a:t>Limited examples of state-space-based due to inhereint problem with state space size and limitation to finite state systems.</a:t>
            </a:r>
          </a:p>
          <a:p>
            <a:endParaRPr lang="en-GB" smtClean="0"/>
          </a:p>
          <a:p>
            <a:r>
              <a:rPr lang="en-GB" smtClean="0"/>
              <a:t>Hardly any work on structure-based code generation despite it obvios advantages compared to simulation and state-space based approaches.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934" indent="-288436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744" indent="-23074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5242" indent="-23074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740" indent="-23074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8237" indent="-23074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735" indent="-23074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1233" indent="-23074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2730" indent="-23074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6D104F-77C8-4D66-A5FA-FAA204901F3F}" type="slidenum">
              <a:rPr lang="da-DK" b="0" smtClean="0"/>
              <a:pPr eaLnBrk="1" hangingPunct="1"/>
              <a:t>2</a:t>
            </a:fld>
            <a:endParaRPr lang="da-DK" b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02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026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28775"/>
            <a:ext cx="4381500" cy="3671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5029200" y="1628775"/>
            <a:ext cx="4381500" cy="3671888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5300" y="1628775"/>
            <a:ext cx="8915400" cy="3671888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28775"/>
            <a:ext cx="4381500" cy="3671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28775"/>
            <a:ext cx="4381500" cy="3671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28775"/>
            <a:ext cx="4381500" cy="3671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628775"/>
            <a:ext cx="4381500" cy="175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3540125"/>
            <a:ext cx="4381500" cy="176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C000"/>
              </a:buClr>
              <a:buFont typeface="Wingdings" pitchFamily="2" charset="2"/>
              <a:buChar char="§"/>
              <a:defRPr/>
            </a:lvl1pPr>
            <a:lvl2pPr>
              <a:buClr>
                <a:srgbClr val="FFC000"/>
              </a:buClr>
              <a:buFont typeface="Wingdings" pitchFamily="2" charset="2"/>
              <a:buChar char="§"/>
              <a:defRPr/>
            </a:lvl2pPr>
            <a:lvl3pPr>
              <a:buClr>
                <a:srgbClr val="FFC000"/>
              </a:buClr>
              <a:buFont typeface="Wingdings" pitchFamily="2" charset="2"/>
              <a:buChar char="§"/>
              <a:defRPr/>
            </a:lvl3pPr>
            <a:lvl4pPr>
              <a:buClr>
                <a:srgbClr val="FFC000"/>
              </a:buClr>
              <a:buFont typeface="Wingdings" pitchFamily="2" charset="2"/>
              <a:buChar char="§"/>
              <a:defRPr/>
            </a:lvl4pPr>
            <a:lvl5pPr>
              <a:buClr>
                <a:srgbClr val="FFC000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28775"/>
            <a:ext cx="4381500" cy="367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28775"/>
            <a:ext cx="4381500" cy="367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28775"/>
            <a:ext cx="89154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4586288" y="30908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1050" name="Text Box 26"/>
          <p:cNvSpPr txBox="1">
            <a:spLocks noChangeArrowheads="1"/>
          </p:cNvSpPr>
          <p:nvPr/>
        </p:nvSpPr>
        <p:spPr bwMode="auto">
          <a:xfrm>
            <a:off x="7092950" y="6356350"/>
            <a:ext cx="23749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da-DK" sz="1200" dirty="0" smtClean="0">
                <a:latin typeface="Futura Medium" pitchFamily="34" charset="0"/>
              </a:rPr>
              <a:t>PNSE’13 </a:t>
            </a:r>
            <a:r>
              <a:rPr lang="da-DK" sz="1200" dirty="0" smtClean="0">
                <a:latin typeface="Futura Medium" pitchFamily="34" charset="0"/>
              </a:rPr>
              <a:t>- </a:t>
            </a:r>
            <a:fld id="{2172BAB7-89AB-4FF9-890C-298C821F484D}" type="slidenum">
              <a:rPr lang="da-DK" sz="1200">
                <a:latin typeface="Futura Medium" pitchFamily="34" charset="0"/>
              </a:rPr>
              <a:pPr algn="r">
                <a:defRPr/>
              </a:pPr>
              <a:t>‹#›</a:t>
            </a:fld>
            <a:endParaRPr lang="da-DK" sz="1200" dirty="0">
              <a:latin typeface="Futura Medium" pitchFamily="34" charset="0"/>
            </a:endParaRPr>
          </a:p>
        </p:txBody>
      </p:sp>
      <p:pic>
        <p:nvPicPr>
          <p:cNvPr id="1030" name="Picture 2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420813" y="6383338"/>
            <a:ext cx="39243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31" name="Straight Connector 12"/>
          <p:cNvCxnSpPr>
            <a:cxnSpLocks noChangeShapeType="1"/>
          </p:cNvCxnSpPr>
          <p:nvPr/>
        </p:nvCxnSpPr>
        <p:spPr bwMode="auto">
          <a:xfrm>
            <a:off x="1414463" y="6269038"/>
            <a:ext cx="7967662" cy="1587"/>
          </a:xfrm>
          <a:prstGeom prst="line">
            <a:avLst/>
          </a:prstGeom>
          <a:noFill/>
          <a:ln w="38100" algn="ctr">
            <a:solidFill>
              <a:srgbClr val="FFC000"/>
            </a:solidFill>
            <a:round/>
            <a:headEnd/>
            <a:tailEnd/>
          </a:ln>
        </p:spPr>
      </p:cxn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88504" y="6203838"/>
            <a:ext cx="827013" cy="61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egard.veiset@stud.hib.no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hyperlink" Target="mailto:lmkr@hib.no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u.dk/CPnets/intro/industrial.s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195" y="764704"/>
            <a:ext cx="8966800" cy="1736830"/>
          </a:xfrm>
        </p:spPr>
        <p:txBody>
          <a:bodyPr/>
          <a:lstStyle/>
          <a:p>
            <a:r>
              <a:rPr lang="en-GB" sz="3200" dirty="0" smtClean="0"/>
              <a:t>Transforming Platform Independent CPN Models into Code for the </a:t>
            </a:r>
            <a:r>
              <a:rPr lang="en-GB" sz="3200" dirty="0" err="1" smtClean="0"/>
              <a:t>TinyOS</a:t>
            </a:r>
            <a:r>
              <a:rPr lang="en-GB" sz="3200" dirty="0" smtClean="0"/>
              <a:t> Platform: A Case Study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194" y="4585959"/>
            <a:ext cx="8760302" cy="1226548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GB" sz="2000" dirty="0" err="1" smtClean="0"/>
              <a:t>Vegard</a:t>
            </a:r>
            <a:r>
              <a:rPr lang="en-GB" sz="2000" dirty="0" smtClean="0"/>
              <a:t> </a:t>
            </a:r>
            <a:r>
              <a:rPr lang="en-GB" sz="2000" dirty="0" err="1" smtClean="0"/>
              <a:t>Veiset</a:t>
            </a:r>
            <a:r>
              <a:rPr lang="en-GB" sz="2000" dirty="0" smtClean="0"/>
              <a:t> and Lars </a:t>
            </a:r>
            <a:r>
              <a:rPr lang="en-GB" sz="2000" dirty="0" smtClean="0"/>
              <a:t>M. Kristensen</a:t>
            </a:r>
          </a:p>
          <a:p>
            <a:pPr algn="l">
              <a:spcBef>
                <a:spcPts val="0"/>
              </a:spcBef>
            </a:pPr>
            <a:r>
              <a:rPr lang="en-GB" sz="2000" dirty="0" smtClean="0"/>
              <a:t>Department of Computing</a:t>
            </a:r>
          </a:p>
          <a:p>
            <a:pPr algn="l">
              <a:spcBef>
                <a:spcPts val="0"/>
              </a:spcBef>
            </a:pPr>
            <a:r>
              <a:rPr lang="en-GB" sz="2000" dirty="0" smtClean="0"/>
              <a:t>Bergen University </a:t>
            </a:r>
            <a:r>
              <a:rPr lang="en-GB" sz="2000" dirty="0" smtClean="0"/>
              <a:t>College of Applied Sciences, </a:t>
            </a:r>
            <a:r>
              <a:rPr lang="en-GB" sz="2000" dirty="0" smtClean="0"/>
              <a:t>NORWAY</a:t>
            </a:r>
          </a:p>
          <a:p>
            <a:pPr algn="l">
              <a:spcBef>
                <a:spcPts val="0"/>
              </a:spcBef>
            </a:pPr>
            <a:r>
              <a:rPr lang="en-GB" sz="1600" dirty="0" smtClean="0"/>
              <a:t>Email: </a:t>
            </a:r>
            <a:r>
              <a:rPr lang="en-GB" sz="1600" dirty="0" smtClean="0">
                <a:hlinkClick r:id="rId3"/>
              </a:rPr>
              <a:t>vegard.veiset@stud.hib.no</a:t>
            </a:r>
            <a:r>
              <a:rPr lang="en-GB" sz="1600" dirty="0" smtClean="0"/>
              <a:t> / </a:t>
            </a:r>
            <a:r>
              <a:rPr lang="en-GB" sz="1600" dirty="0" smtClean="0">
                <a:hlinkClick r:id="rId4"/>
              </a:rPr>
              <a:t>lmkr@hib.no</a:t>
            </a:r>
            <a:r>
              <a:rPr lang="en-GB" sz="1600" dirty="0" smtClean="0"/>
              <a:t> 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67" y="2613162"/>
            <a:ext cx="1876783" cy="17052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56" y="2873603"/>
            <a:ext cx="3042472" cy="1250211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AutoShape 5" descr="data:image/jpeg;base64,/9j/4AAQSkZJRgABAQAAAQABAAD/2wCEAAkGBhQSEBUUEhQWFRUVFxgYGBQXGRkaGhgYGBcXFRgYGBcXHCYfGBsjGhgdHy8gJCcpLCwsFR4xNTAqNScrLCkBCQoKDgwOGg8PGiokHyQqLDAsLC8vLywwLCwsLCksLCksLC0vKSwsKiksLCwsLCwpLCwsLCwsLCwsLCwsLCwsLP/AABEIAKkBKgMBIgACEQEDEQH/xAAcAAABBAMBAAAAAAAAAAAAAAAGAAQFBwECAwj/xABKEAACAQIEAwQFCQQGCgIDAAABAhEAAwQSITEFBkETIlFhBzJxgZEUI0JSobHB0fBicpKyJDNT0tPhFkNEVHOCg5Oi8Rc0FTVj/8QAGQEAAwEBAQAAAAAAAAAAAAAAAAIDBAEF/8QALhEAAgIBAwEGBgIDAQAAAAAAAAECEQMSITEEEyJBUWHwMoGRobHBceEUM9Ej/9oADAMBAAIRAxEAPwC8aVKlQAqVYJrE0AbVjNWtKgDaaxNVze4oWV7mY9mWbvZjmWYBC9AZ2n7Z0GsVxi4XYpduhS0rLNIHTY1N5EjLl6mONJl1zSmqYw2PviCWdoLN3rriQido0Cdo6+Old8Rx+4CSSyhntsUS4xXLlL6GTlnMoK+VHaIP8nu6mi4A1INQRh+fQq6WFECDF0f3aieJc627l4MQwEDu27m8FgZII6RHvoeRJDvqMdbP8lnTWaE+TeJpfe4ba3FVVWQ7lpJLaiTpoIorBp4u1ZSE1OOpGaVKlXRxUqVKgBUqVKgBUqVKgBUqVYzUAZrE1iaxQA2x/FrdnL2jRnJC6EyRqdtvfTTEcz2EMO8aE7dBodqifSKkYVXAnJcEjyYEET0oZxptlLYRMq3tGXp6gYBTOsaeB9tRyZHBN+RNzqen+AzTnfCEhRdknQAAySdoFOf9JLMT341+g3Tfp0qmsPg5ZgCEyDMz690AgZoGu5G3iKe4chxnDXCJWJdhobLdoNditzKxOoAMa0qySZHHncuV9y0LHONi4QLRZ5K6hSF7+3eOnQ+8RU2pMbR5VR1/ESLbF7iZraequjAMxBkMJ70+yKy2PYIzLexByiTq0ASBqRc865HP5rc68zT00n80vsWpc5ysplzh1zMUnKSuYGCAw3APWp8GvOfDONriLyWQ7kMSFJBMGDqATFX1wHGm7hrTncqA37y91vtFUjNuWlj45TbepUvAk6VYBrNVLCpUqVACpUqwTQBgmobiHNNmy5Rw0jTQA/jUxVZ8U4taXFNcuo1wA6ICBOYk6k9I6dallm4pUZ8zyXGGL4pOl4hgOb7X1Lv8P+dNcVzzY7O5lD5lRjqsa7a66akVjgHMOFv2ncpbshGykOU10DTPvqAxluxjMVcFkRaCIrsDlzEuPVJ26fbS6pqt0Szdvjag5K+KrcacSU2+GWBMM5k+amXIA2IkqTOu1DalrYNyAQlo3IJiQxNpY0+sfsot5h4JYRWyiDbTMAD1BRBIzaTm8IMbiKDsXbcYe6vrFxZAA6LmN1ozRtAkDqetKu9TZF4KzK/BIaW+anLTcXORoveiARDAQOo+EV0wfFzfui2VAe45OfNlCnL1ERlAX26moVcMwOx0/d/vedSHALLJikciAguGTEAi05EgE1SkbXjg1TCDB4Jcgu3dbTAHTzzAe2I1GnTeoxeTLqkXHZlsAg5mtkEjQiVzQoO05uopy9q+tmdWtqAxEzAUZ9JGoAnUSBTvE88nEBrXZQrkBACC0+DjqP3fspN1wRwQUU6VfsLPRpeXNiFE69mQP2RmG/8AzCjwNVbejy7luX5+qg+00f4e/NUxvuj9L/qQ9BrNag1tVDSKlSpUAKlSpUAKlSpUAKoHmnilywitbj6UyJ2AI+yanqHOeIGGzNoA2p8Aysv4ikyXpdEOovspU62G3D8Zj7qhoVQdRKgSPeZ+ymfFuNY7DjM+XLIk5R79RIqFvc/XTh+yDgXNIurIaF1IIKxqBFRd/nG+bFy1duZhcIGZ9SABqFyjSazOSr4nYmPpJ5ekl1EJSqPO+97eHzHvHOY792y1t2zDtWU6DoA1vYeRNcWdmwln5t81twRpBgE5oGaToRpl113pnxXiNg4XMgZbk23diCFcr82ShPt8OlEw5htth1eJyq2saK1sjSJkmSNhG9c3fvwM/Txcm1Nvj39KBXG4FGfEIAc/ZXWG+hVluDLG825B8PfQYLh8T8f10o9xLKXOIQqFkFS0gslwNZYEzpCtJG8igs4G1tN2RIkOIPSQY2psEu4kbZOMG78XZrhbgF5J9XMsgkxB0116TRFjsagsm2kq4RVfugqcsowE6EMAGJO5FQmD4RadshZlkMczXIGikgGRuSPuqauYu1nYXVBLEsWtwwh0EDfUq3h5zVGRySTVxZI4fg2GtWg1vKL4RirMFVmJ1XuRIkbR0frRxyRxHNbuJ4MHX926M38waqX49Yure+bYFBAVmYZwIGjFto8BtFWByNcaz2IcjM9tkaNpUm4hnrpmGnjUbUZxlfO3v6GmLTVeVe/uWij13U1H4W7NPrZraMb0qVKgBVqaya1oA4Y7EdnauOfoozfAE1SN7tIU3JhhnSTPdJIBAnTarX56xWTAXuhYBB/zEA/ZNVLx3H3lNtLqBMltVUGScgkgzmMzrWfNFz2Rboc+PD1kZ5OEn68kPZxT9rdysQA8QD5eFT+CxzJYa52zJd7QBEV9SsNmJH0dcsE79JoS4fOd/wBpmP2x+dS9on9fl19lTSpnkdVlUuolNeL/ACSvFOYnugKMyp3sys0zJBEmBtG0DaaYcQ4u1wAPlUCBpAMBco1Ou2lN7K7n9bePSs8e0tYYQoJFxzAjdwgnxPdNV5Fxp5Zbvn9HA3xpBWfEn7DTy5xjNaFo9kAMokRJy+J856VBdawa7RoXT0tmEmD4u1tSFh1YEFScyMCIIK7bE/GtcJiguZ8lkMCCBkY66mUEkLHjpFbuoXDYQQJNksT17124RPjp4+FM1GpP40r8jJJPHJxv70FvI1yWvNtPZ/cxqwuFNqPdVdcjtre9qfy/51YnCTqP11p8Zv6ZViRNUi1ccc0WnP7DfymqywlxjhpDW+z8CV7TLIJgkE/pvERRyoeU9LotLtR4j4isHEL9ZfiKo6+ZYkEhSxjqY+ytsLbYkKoViXRRmJ1LzGoOgGXXrrSdoYo9dqlpUfv/AEXacYm+df4h+dbW8QreqwPsPhVJ3McWVnfKWdLbDKBBi4JzKNJ7h186IMB6QLtpAgs2zGxMzHhoOm1HaFP8yCdS2LJv41EjO6pMxmIExE7+2tbXEbbnKtxGPgrKT8AaqzjPPL3zb7S3bHZsWABIklSNZnTWYqQ4Bzb2mKtZrVm2snvIP2W6jxo7Tejq6uDaS8fRllVAc9qDgLs/sx7cwgVN2LwdZGxqI5ys5sG49h+GtPLdM1TVxaK04hwe0mFsXrZYtc9bMdF7rSBp1IPuih/ibDINfpD7jUwvB/6C99QdJDnMsd1oWFiQdTudvboKdmSfZFZtGpKQ/S9Z2XSTw6fi+23JK4virX1s2iqr2Fq4UKiS7KoYZ80gj5saRXO9imInMQHGaASF7wBMCYHsrrhOFXxctXRaYopUlokZHOQHToZrW7geztWhrqn0hlOjMpBB21B9ojxpbd2eNcnuxmpnr8dP0PbWeLYdrFzISrd1WldQc6hhHxpJ+v8AKnPMqA2sK6kGbOQx9a07Kfsy1VGjAlJ7+RFfKTtpWPlh8BXEnWsE12jV2UPIlb+DKMV0J0gjUGRII6074bxEjE27pgZGUwAAAo30HlNcLr5ktPprbCnzNs5PwFcbbQY/X5VNrcwzuDaXvyL5wFypa0aEOU8f2mHtNOuUA+1e6fuorsNWiLtHpxlqSfmOaVKlTHTU1ilSroAX6UMZksWVOoa7mI01CDbX20FcxcRs4p0axbCQoDKU1md5tkgjp5RFFnpKvGVAUHIhI7pJzNoAO6R0GnWqy4neCpntLeBLAtntFBJAUqDEQTssecTWdtuToyOE5TbTpCweFT5UBGcR3g3zYLQzFQTqB0BnXSpq3wG5fUNhrELlWQr5+8wLSSdAYIldxFRmJsBXF4oCgbI9sh++UO4bKABGh1J9lFvAeIMbI+Tm9aC54RFzIC7MZBLgsIIExplqcWnu/EnHDcnGZG2+SsQFOZCra93KT0EQw018OlRnMXCrhNvOAht2kQqYWGJdtttZkR4UWXMVxJFntwAsHM6wIBiWOfb31GcTRsSM1+/ae4V0YXLKoO8AO6zFguXfXfaqXXBWKjDhNAhb4MzEQQcx013MxG29cnwBzFZEx4/kKKU4GkLlyMQVLBsRZhhpmkJ3gCT46U44fwtVxJvG5bsd3KLdlrZNtiFABF1yrAjedZnaK6mNHI22miHxuIQi0qwezs27ZYA6so70T9GTvE02Tf27fHy1qWv8tPcIKm3P0/nlYlpJzZV9QHQQJGhpxd5buC0QLQDQgL9pMFS5buwIzAgf8s9aRmKWOU5Nv8Hfkthmu+cfYB+dWPwfpVccq4Uh2adFLgxsScgHtAyn41Y/BxtVMZ6OJVjivQkuJH5m5+4/8pqssNbYcLLDxggTEFgCWGx2Gu46EVZnE1mxdHjbcfFSKrhuBYkYNELpBZe5kOhLwpzetHekiJHuruQz9RjlJ91Xs/0DdonOkLmJcCPHqfLamS80ywzZyqwyhcohlnKfDrr+MVJ4XMLyJ0W7v4NlZdx008em1BS3KWEVRm6PClDcIn5hQsSyNlKhRlK5gAZk9GO418vCpDC4UvBmAQh6SRcBZY6A5fHSaD7lwaajz1oswWPdFtG3pmsWSxG5hAJ0O1DiqK5sGPaUkNuNcCFy9OHYGVUlCHlCEGbMwU9QTTjB4MWRbXNmYN3iAwAJaI70Gdal+W+bLOHR+10Z7mijeCF7xmBlERvUdxTHpdxN27bylWdWkGeizPSREaTStsWf+lS9Vt5FtcsPOHWu/HbWaw48Uf45DUfyZdnDjyNTt63mUjxBHxEVoXB6RQuLa8i3FS4RanvrPcadRKkEGmFvtJKtAzMFHdUZoIYQQoJU9PZU/wAcsRYbTaDoIkqw65dTHmfdQwcZiGKBjcZQy5QwEAA6fR2A+yayR4abMWPp4tbt/UdW77vh2dElUQBmzkFZughioO4jLEERrE0QcxIGW24Ag5hpOxhlMneQfLeoPiPDXIlUMBSWIEDukgkwig+3X20c8n4O3irSW3J/q1IByt/Vns9ARA2n31z4uCei5PF6fhkFwTC2UR3ckB0CyUzAPmY5BmME90GuF7HYFiVuszpmdoyDRmGpXvwNfDwqzrfJtpVgMwUNmgQANIOkRt13qj73P9zO+TD2CudoJLGRJjWY2q1NI0aXjikqJji/D8LkV8LaBVbQNxnRhJL9mCpmIBmdfCmNzhGlybVi32YBbtDlPq5pUE96ekA7rWnCuZLl+zfZrWHzWe8EYsMynMSFk6gH6I++os853pB7DDmPFWPu1P60rm5xyld2SeBsPetoEzEByiKF7knUhXHdDFoBB6ms4PAG4xAKiCoJZgsZmyTqRMEiY9u1E/IGIfiDdm6qttSSUAMQDrEmJ2O3U0eJ6PsMAJEgeIX+7RTfAPFrepAr6Ocb83ctk6o879DofdIqx8K2lB/DsJaQ5rSgAjoNxMgnTWirANoKeBfHFxjTJSlWF2rNUHNKVKkTGtdAqvnzFG5iLqgeqyqTmRWgQYUkZokeMUJ9ivVZ1DQ162QWDAzE+X2064zi2vXblxpIZiZI0AmAJ9lOVwGFS2zNbuOexGjkJlusJDKJBKajoZ+/A929zzcXUTbde/EZYg2QMhHaQDDo6AZyAxJyrLKCSNSZg60eejfEpbQIzQWttdg6DL2pT1joD3dqrvg/YriENxVyE9/McmYR1aQf/W1Tdni9hbUsgZ1Y2rbJm7LswS4VmD95u91p4OnZ2E3byvgs/j923ewmIth0bNauCAQfonpXmjG4FC7ZBKZjlYiCRsCR0MdP/dWLc5lt5WGS3JDDTNsR+/Qiccn+72fhc/xKJ5LJZOq1bLYjuX8QmGxBdrK3QUZMjHLGaO9IG4pk2AUmSBUqmPUv/wDXsdelz/EpcVwiq69mIzznCyQr7hSJJGnjTRuW1lIasjpSC70Im1bxtwM2V2tHKCNCAZbvbDppVy4jHW2t3Aly2TlYQGXQ5TvrpXm3l4LcuMlwHKIK65e+JAjWc0HSPCjG3x5Autq3mAMN3tZEEghoYHb41RvQtzRKfYx725JcuxbtqoMyFYGNwQI06VYXA2kCqr4djC5QwF7qgKuwAAAAkk7edWfyzqtEDRB3BP0JXi13Lh7rfVtsfgpNADc0IcMGFtwiZT6qa9m6NtGUT4iPbvR1zEf6HiP+Fc/lNUPiYBmTJ0300EdfafjXZ8pGbPneOSXoyYN9CGYvB7TOiAFhOVpJG3gJ1kdKiGujbs0AOoORfCNNNAfAabVvhcE1y4EWASYkkDrGv+VRbY4gkZRppqT40sUY8XauKjHw+RKYK5bLEOVUBTHcWM2YaGFMjczXexj8tzuwUGULIjuo0qdIjXx8ahBj9D3Vmd9fPTw/9Vth8YzOq6DMyrMfWIX8aamVlDM41+yZ5h7O8UZWKMFIK5cwJLs2bNILGCBt0rjgrNu3bIVyzNBOZQuoB0XvEkTG8bVyvYcqSGGoke7XYfjWM5eJJOXbyA8untqbbqjNOc3HTJ/b+y3PR7fmyw8DRdQF6Nb2jij01dcHtR4KV5pHZ37qZQylm7pLDZyRGUioGxhLlxhkw6mWAntL0AtooLdpAmi3nnDAcQYNmysQSUEtBVT3QdzPSg+zx24txhhgxQEPDkjME2zqmk9fd1rJKFyZ5yx5Hlai9r/O5vjLbq7o9tbZU5TldiBlEMCDM66zmM0T8qXsRhripbyNcVbjNa7RcrW7gR0uAg6gQ2x6mhXC41MRddr5a2MrPFsFyzATGuonq2wpta4vdgvbCoVWCwLhyDMjODPmfZTRTTGjikpuTLLb0hXspznDEEGQrwQCDsZ+3yqp34RqfnrO/W4J+6sJxEvIP66VK4Xlk3cP2qXrZbNk7Igq2fLmiSQIj6W1JKT8TM3lnLQ935EE3CBm1u4f33B+WtdrfCM0hXtuwUkBWnaN9NtfjTXGWSrQQQRII8COhogs8N7LDWsUVIln75ZcuQKVbujUxOq76CK7Fp0VxrXJJjfgfNV7h99jhiD3Qro/fWdCdFIggiJox4d6VMVeRzcFpVIIUgESSIO8mB+jQLafC3FuPfZhcYgM1u3eUeWYdmwzEeETS+W2lti3auEgSRb7K4DO89o2nuI2FaWqjsbnHTDu7Fqcu4sNYthSDkUIYmJUR1jy+NGnC20queX8KbDdmXV+0t276kAgZXERrudqsLgx0pYD4m3jV8k2m1bVqlbVUc0pjx3Fdnhbz/VtsfsgU+oa9IeKyYBx9dlX3EyfsFck6RPJLTBv0KUwua/cyPcItrLZGLZdN4UERI1J3pio+dyptmMRMZRO0/rWnuKsot0m32gToXylttZywKd8DtWRn1v9u0LbCKhVhmViDIJBldI8KhaM66jE4aV5EYmIzX811jCaDNJAy7LHQCNhTEgm7A3LfZqfxot4hy+cRfuPZw+KXMS5GQN6xMtBylZYHTUeFNcBZwyW3hbguyuRyVMjqCAIQddNT40NqqEyZIaWr8KHfAeCul+291QFza23XMzrMMFtwfZJjymK5czYI3L1y6iW1tq0BbYAyLOkwBOpifHQ9Kf8P46itZLg5rJgOpE5fAg+A6jwptxLjCsHCLlW4xLEnMT3pA8uhO+1Y7nqqtiTj066ek3q/f8AwgOXMLb+Ur8oz9nrPZnvzuIgHr5VzPGrlq6WWzYVsxM9ncDMJJDMRcEkz9lTnAsO5cFCUKS/aQYWB1IByztJ0ptjOXr1+92hXs4XKUcqw0kg5rZO8/Ga24lyX6T4X/JGLiruIbN2dgspJns7hyiM2Yk3I3FEHKgLljjMjrbw91rK3CAjMYKZYy5pPxionhmBuYVbmdCwdSS0qAuUGNzm18vGpXhfC2v2XuLcBW1aDubhIyjVQgJBkiI6TpRle6H6j4Njvwn6HsH3VbPLKfNiqp4b6y1bnLq/ND2U0DRDaCXojpzIf6HiP+E/8pqjMYuv6Ph9Lr+FXnzL/wDTv/8ACf7qpe9wm+xkWXIIJBIAkeMT0j86J/Ejz+rjKU1S8BcItk4m0IkBxPgBm6j6Ioacd5vafvo8w/LV5blt7Vu4+R9Q2RRAgkBusmf1rQ5xDga2rpV3gy0gjUanfKYB8qEXwxeNPUQamtsO0XEPg6H/AMgakRwpIntNIJmPKYjx6RSw/ClNwgNcbL3jkSTAIjx38elMWU4vhklxa3lxF4dO0fpoe8wnxppYH6/HTrXXHY83LrOQRnYsBJ0zHNCk7DXeuNkHTTf3aajfpt76k0eNk7zdepYfo0ud9h5VY5qsPRy/zx8xVnVaHB7WJ3BP0RWfpFtZcbbY7MqzHhLIffFV5aweIwzt3HnVTl1B6jVZ8Qas70q2f6k+IYfBk/vVWV5F2DKGJ2kzvGw6mpSdSoyTySx5Woq7oxwrg2ILM3ZOqMHsliNBcde4p6jUg7bU1PCcQmZQlySSpCjMJGhgrIPuMU9sWmXTUqIZki6AepzALptvXe1jsMG1s2nB0y9rd3ZpBBgbAxG0Ci3yNrm93H39CLwXAbqjtbiRbzBZlT3typgyGjppvRVaHduMusJlt9mBAzsCZEjLAU6Gd+m5Gu0ZVMBgg10BjcCfDcgT51z+X90iG1iYU9NvvrNlxyycCY8k1Jz03f68md+J8PWASZc6trMdFnzjf2DrNd8JYD2XsZXbNswbu200Z5UghWOX1/vriio6KVclpIa0UKlY2M7MDPt8qneW3Aa6hS6zvbyotqdY1YOsgMseP408VppEdT7a2qtgzxOx2gtrYWXuQ7ICM5EQDl6kEnYU34Xw8rdJv2+ztoCS1zuiZgRm3MnpXPivMd+xdexba2yWnYKWtozTse84zdNiaY3ObMS27W9d4tW/yrXyj00w64HxV+2sqzZktg2kOkBCZABG4mN/Grc4E/dqqeVrOIfB3bIQG4xt34lUgIBsvWdBkEEaGrE5YxuZVI2YA/EA1LG99ieFaXKPv3wF6VvXK2a61cuaUA+ljGRbsp5s59wgffR9VZekIC9j0tMxVQgBIAJEy2xI8qTJ8Jm6p/8AnXm0gG4UoxJKkohAkBluEEAGSWBhY0+NSOI5ZvKoe2tp41Y5jbCT6pzvcgydoqUscCCBVTG3FC6KAq6ak6d/xE++u1nBuJjiN4eOiwY11l4mSaEojLHjXggUGIvdq9sqyvbJDZWuMQZMgwxGUVy4nwnsimW9auB80MoaJWJEMJ61OOxwVx2s4hme8D2jFUMjMZBMt3idTtURew3a27ShijpnBBB1BbPmDDy6eVT21NGe8fa0xj2JCkm7aEawVaT7O741NcOsHEGzaixaYWwe0nIDK5puE6ZthpUQOHk93th3tD3H+7Lr9lTFiwyXVJRYupkTMMylD8xmid5U+w/GuSqjuVYtO3zryO3C8UyC/aF1ba3bboxIkN3WAGb6IM7+dDFvk6LRt57RnXNP+VFHMPLbJdRVSBqgCguzsLYctlRfVy96TPXWom3gmvYZCuZmUuDAZu6ttSXIA0UFtztMV2ClEMeOcIqO3v5kbh+Qrk2iuRlVgWbvQVB12U6gTRfgmsW7OItdq4le4VGl0gGFcx6swQdDLGumC4Kz4KxiXcCwRbR9SSFJZXaBuJI+M1E8Sw9pHYWXZ0yiGcQZjXT21Obd2xeqcoRjdO/5HnDD3hVu8AHzQ9lVBwr1xVwcCHzQ9laIHoeB145ZL4a6q7lGj4VEW8ReXDqtpZuKoBJkIxn1hoSQd/fRDijCN+633GovgHE7ZwlliwWUGjEAjyNdfJNtKXPh7/IPY3ifEkGt7CW/O4rAHb1cziaGOM4FrrXC920zMyuzG7ZAPdAbLMsqhiYBOgPWpL012lvYbDssOq3XkrBAlCJPlVcutuW9Zc4AYBgAYiQe7tImD+FSn5WY82WMO623YUnhaLcDK2GAGuS7ibTqQekCJH4zWbXBrBudq+JtZ2BnJetW4MLmKkGAo1AECgrFYVT6o0AjcHqTvA8a2ThiQNR8aXVRkXVY4XS59+QaWuU3xEdjcwzFVAPZPmOndzOF6mPKn78kYjsSuW0i5AGaGmLbF5JImensUV09FOPSy19bhywq5WJJkZjIA6Rp8aOcfzDYu2LypcXMbbgA9SVIH3inSXmasaxSWrVV+oLej/AxfaGVwoHeXVTPgetWNQT6MrAFpzEeqI8NNRPXWjaqY/hRtxJKCrigL9KNqbFo/tuvxts33oKqy7wx3a3cVLlxYIPZ7hlPdhtYILKfYat30kofkasPo37XwZuyP89Vzg7LoEyXLU3IOWZYMCFAIjQyBU5upWZs0tGVS9DWzjLyqAcNiGOXKSxnMDJ1kakiZJ38BTXjtpr4As4BrJzqwyi2AAF1VcqKYMhu8TtW1/id1JB0KyCMonQFCPvFOZxhcKEBItm8B81/VTJcQdR5a6UdrZ2PUxlwmNOJ4pXDWbPa9k1oi3adsxFwEOcoG8wdPM1BDiF3qt2RpmGYHSJ1jTYdOlFXBOT2xIBuOqo6syDRicpCsCNMsTUv/wDGqRHbN7kA3j9rXaljJpboMDyaeL+YAYe7czl4uAkggsDuAepH7P2VP8Tum+1y+LjZpTK7BUl8iggMh0IOwGpGvjRVwzkK3auhzca4BurKIbQiCZJA1nTyrvgeVBYW4qXWhwRquqyCJBUjWD13jauPdnZYZZHbXvwZVr38QSveeWYoZJgMJAE+0R7accHxdzMC8spVT3i8glgoyhWBJGaY8qJ+Z+V0tNbZWLX7t/Mt5sqxc0gOY9SdYHWs4zhdqzbF5bCC5hrrJdBcHM1xlaSUAN1TmkMIywRFddUxtMIPdEbjOF31D3WEKj5CSSGDdO6TmHxot5Gx021H1SV/EfZQZxPGi9cLi2tuYBRMxUR7dqluTMXluMp8iPuqcHUtjNjyw/yO5w/f9FyYZ5FOZqM4ZelRUkBWw9IxVYcctJfv32NqT2pUXmulVIUZcqoFJJ8TVm3GgEjcA1U3EeDXsTZCkX7DodHFssp1JB2318N6z9Q2o91EMkYTkoTe25H8X4Hkzva71tRMH1lECSQQJE+HSK63eWrdqzhrmIuPb7UntNFItrBKwBqSdPZJp3heB4i2nZH5Rea53WvXUIVFaA0Dfb7zRTzrh7uS38mDuykqwVQ2hQrmMjeCRI2qOJSauSM88GGLk4JtbfX0Bvlnl7D3UuM6dqM5CF5Byx1AI1NTX+jmGH+pT7fzrPLeDa1h1R1KsCZU7j21IGnS8zXixR0K0iNt8v4Q/wCotH2fjrTvEcHs3Age0pFsZU3GUeAg6bVth8FbViyIqsZlgACdZ1jzpwZrpbs48UgS5j4q2DxS9imbNb72aXg6qpzPJWPAEA9ac8mupLLZdmVrTPe+bReyvMFKi2uXUGG7pkaDxqL5qwty7j8tpHdhaAyqJ31JPjH40TcnYO6q3BiLdxGC27Sd3LCKr5SIHeIJ3MnUGiLbdGSW2VLf9IEcLxTFPhmw6/1RYgghQfWkqDp1GwGm1RONwjoIYEeHgfeNDUrjeWsW6hcuJsOjMRcRQ0hjJmevmKWN4FiVsQ9q8y2wzNduKAx01Jy6CB/nWW8rnutvnx+DPkwYniUrk5e9q/Y24MPnFq4uDD5sewVUHAlm4KuLhK/Nr7K9KJ6J2x/9Vc/cb+U1W/Kr27gVHX+rRmbds0yV7s92ApPnNWRj1m1cA6o38poG5aR0QK63GhSqhVkC0wJYg6EtJI32PkKWatmPPBSyR1K1v+iGw+BF/EGy2qKXE6jUQR1iYMxUmvJNlRCjT2A9Z6im/A8BeTFi5dRkFztGUHRZygaDeY0ouC1BR8x+mw4lBNR+qBK7wTCi4LTOocxCaddum56eNdTyTbLd7VdYED7x+taI2wqFgxVS31oE6ba11ruk09nDyRXfNPC1wnZdkBDkg+4jUecH7KneLhURDatdp80yspAM6N85AGrDLudgSelNvSRZJtWYAPfIk6RIGs9Nvtp5Z4dev4ZEmLiqYZGt5ZkgSVeQsFgdDJeeldUdzDmwwUnUL2/ZIejB/mbg/aB+8fhRpQryNwe5hxcS4ANF1BkbtpNFVXh8JowJxxxT8gd9IaE8MxJG6oH/AIHV5/8AGq2d7osuMIoe6HYskhWZCTGUncRH21a/NSTgMSDsbFwfFCKpbD89ILSF+H4e42RO/wBs2YkACXXLpIEwPGp5sTyKjsrU4yVbXySJv3buGuHE2ux7sW1cgvnAMFSNYzRp4TNTfMWF/o1i6bZCZN0IRlF1e4m3eXNB9xFB7+kEbjhuE3+lcuH8KcH0nXWTJ8iwmQx3GuXCNANANIGm1Tx4NCqwnqnJvZbe72JvlPEKL1oBYJDoz5ycxcMQMmyxlmetGdm50qs8D6RrhvIhweDtIXQs9stmEMIKk6EiT8TVjYpHDQigy0EkkADxMAmjQ4cj4VpioutjjieHJcuK7F5XaGIGhnUDenxu+NaQRv4fretb0wSgzH6sxPvoLEBzzhM+DZhuhDe4aH26GmvJjret30thEJELbJkE3FC7kEhc4JjYZ46CiXFYMvaZXAl1IMTGo/aAJ1qm7fpKxlosnyfCSCVJNoz3ZH167GNshkg9Skid/wDyl20qLZWwcgyul1ijZh3ZU7Hx118q74LFDt7RlS8EOU9WT59Y8dKhbPpSxUH5jC5j17Ea+2X1og5U52vYoXBet2AyxBS0F0MjeTrpUF0qjLUjk+0nBQteHh5FncAuyoohoT5VMxRZW6PBVmtUdzdxzFLj8Qvy3E2VW4Qtu3qoXSIlh01q8TVHelDD5OJXD9dUb4qB94pxWRl3mO+2/E8cP3UQfddFc/8A8vdj/wDacS/hX/GqJrphEz3EUD1mA+JFc4AufgqP2FsZmdyqy76sdiWYA6mPOnN+1lJmfKRBI9lD3M3LD4tbaJfax2ZJlJk93LEgg1vy/wAvvhQ+e+99nI7zzIAEBdSfbWYqTiakV1+TsApadtREDN4DxEVBcycIOKw5tC6bRLKc67jKZ01G9NeVOVGw10u+Ie8SgTvSIgkzqx1NCoAC564lfHFLvZX79pVyqexJB0A13A+JpuMfcI14jxL/AMf8anPMGAv3L2IvrZuvbFwy6rI3jTWTEdNqZ4vg1+yiXLtp0RwCrHbXoSJAPkavFqiTs3TiFxTIx+PPtK/41cr3EcQ1xP6ViHVnAZXaFIJ1GUOQRTQit7K95PJ1P2imo4G3Ldqboq4sEkIPZVYci4TPd99WsgiliMZIrTsl8B8K6NWtOBFcZtd+0fDP9q0wRbmYmO7mAED6OUySfGdIqU4uPU9p/lNVlxb0c4m7evXEx9y2t1ywQZ4WegAcCpS5GQdGuWVy3dOgVtOuaBlnwXx67VvYsZUVSZhQCfGABNBvMXo5bFYq5eGKe2LiopQAx3QBM5hMxSHSY5uwvaWU/Zafs1o24fhlS2oVVUZRoAB0oJucO7HB2rWYv2ahcx65VOp9sUd4X1F9g+6ngKzpSrYCsGqnCD53xXZ8OxT+Fp49pEV50sCFUeQq+/SlbZuEYnLvlX4Z1DfYTVEFYoFka5aUUm8KZ3b9ztIUaAT7Y8ztQKObm3nVtcdwF3H4Gw1i8bLsLdzOC2vcyspymdT91VDiLuUCfWMCPM9Ktjkri6Lw2wLrqhBuIodguZVfdcxEgTE+RqeRbFIC5S4DiMLn7fE9uGiPXlSPNz5/ZUhzHwpsVh3tJcNtmgq4nukEHZSCREj31u3HcMN8RZH/AFE/OtDzBhR/tNj/ALifnUaZQiuTuT7+Dvs9zFdsrplykPocwYGWJHQj30B84YHssbeWNC2Yexu9Vof6TYUb4mx/3U/Ogf0iNbuvbxFl0uI02y6MGGZYbKYOhytMeFPC73OPgDwtGXJWFi2zfWaPco/M0HirS5G4QSltY2En361SXAkeQ65YwmVZohrhhbAURXeuoDVqqr0x8LIuWb4HdZTbJ8GBLD4gn4VaxphxjhFvE2Ws3RKt8QRsw8waZAeb2BgxvUjySBdxlkHTKS7AkCAgkkk6ADxNTXMPo7xWGYlUN630dBJj9pRqD9lRPLeHVcanadzMt22xbQRctsoDT5xXGcXJbAx1kmRiMPr/AP2t/wB6tXx9k74jD/8Aft/nVW2eRnBzCwiyAIF22unvea6LyUB62GtH/r2x91yk7ND2WSMZY/3nDf8Aft/3q6pxCwI/pOHzHYC7bkzoABm1naqzbk5TthbI8Pn008tblYblRwwbsbRZYyzftsBBBETd8qOzQX6GeZeWsTibCpYuF3tNc7fCBwGV2csGKTr3Y3p/6PeA4vDW7/ylls4ZbbZ0xHetTGkpOkHeCPDehXmrERxa/icNfZT2xZbiH2TB6jceBqNtszB1e9cdbj9o6Fu67/XZep1o0vg5Y8JBJKkEEmCFKgieikkgeEnaK7YO2S6RvmH3zW2CwL3SFtozk9FUn7qsblH0ZXJFzFdwf2f0o8/CacQn/R1wwraNxh60x+dGYrnZshVCqIAEAV0FCVDGTWtb1jLQAx4jbJyQJhj/ACmmJtQfD3j86Y+kfhzXsCUW21z5y2SiTJAbX1dYqpj6O8QVj5PiImdv1NccbO2XI10DcqB5sv51xN9P7RAfN0/OqhX0a39jhLpB6kSfdrpStejDEAyMLd8RtXNCDUWljrqOsI6Me8YVlJgKZMAzRTgj82n7o+6qj5L9H96zilc4c2xF0G40T37bKBvtJq4bVuAANgAPhXUqC7Olamtq1NdODfHYNbtp7b+q6lT7GEV575j5bu4O8bd1Tv3X+i46FT7NxuK9F1wxmBt3UKXUV1P0WAI+2ugeX8VhC0FTlYbH8D5U3t4a9PeKx4ivQ1/0ZcPYz2EeSu4HwmtF9F3D/wCxJ/6j/nQLRQFjh4DZmOY9PAUQ8Y4Ab9rCBLTOLeHUdooJGZ3uXHXQESC0HqDVxL6M+Hj/AGf4u/8Aerf/AON+H/7svxb864dKGbkpyZNlvbEfhSHKTgn5o/AfrrV6XPRbw0/7Kv8AE/8Aepnd9EXDTth49jv+ddCilm5QY/6s+6Kc8XRbOEw9jQNnv3XUEHLnKIkxsSqTHnVsH0OcO/sW91xqfcO9GOAskFMOCRsXJf7GMfZXDpU/J/Jl7FuDlItA6uRAPkPGr14LwZbCADfxp7h8OFEAAezpXcCgDK1mlSoAVakVtWDQBrWj2VO6g+0A1vSroHAYG3/Zp/Cv5Vt8kT6i/wAI/KutKgDgcEn1F/hH5Vr8gT6i/wAK/lTmlQA3+RL9Vf4R+VbjCJ9Rf4R+VdaVAGEQDYAewR91ZrYUmoA1rIrFZFAG1KlSrgCrEVmlQBjLSy1mlQBjLWQKVKgBVqa2rU0AYpUqVdAVKlSoAVKlSoAVKlSoAxFZilSoAyBW1YFZrgCpUqVA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8" name="AutoShape 7" descr="data:image/jpeg;base64,/9j/4AAQSkZJRgABAQAAAQABAAD/2wCEAAkGBhQSEBUUEhQWFRUVFxgYGBQXGRkaGhgYGBcXFRgYGBcXHCYfGBsjGhgdHy8gJCcpLCwsFR4xNTAqNScrLCkBCQoKDgwOGg8PGiokHyQqLDAsLC8vLywwLCwsLCksLCksLC0vKSwsKiksLCwsLCwpLCwsLCwsLCwsLCwsLCwsLP/AABEIAKkBKgMBIgACEQEDEQH/xAAcAAABBAMBAAAAAAAAAAAAAAAGAAQFBwECAwj/xABKEAACAQIEAwQFCQQGCgIDAAABAhEAAwQSITEFBkETIlFhBzJxgZEUI0JSobHB0fBicpKyJDNT0tPhFkNEVHOCg5Oi8Rc0FTVj/8QAGQEAAwEBAQAAAAAAAAAAAAAAAAIDBAEF/8QALhEAAgIBAwEGBgIDAQAAAAAAAAECEQMSITEEEyJBUWHwMoGRobHBceEUM9Ej/9oADAMBAAIRAxEAPwC8aVKlQAqVYJrE0AbVjNWtKgDaaxNVze4oWV7mY9mWbvZjmWYBC9AZ2n7Z0GsVxi4XYpduhS0rLNIHTY1N5EjLl6mONJl1zSmqYw2PviCWdoLN3rriQido0Cdo6+Old8Rx+4CSSyhntsUS4xXLlL6GTlnMoK+VHaIP8nu6mi4A1INQRh+fQq6WFECDF0f3aieJc627l4MQwEDu27m8FgZII6RHvoeRJDvqMdbP8lnTWaE+TeJpfe4ba3FVVWQ7lpJLaiTpoIorBp4u1ZSE1OOpGaVKlXRxUqVKgBUqVKgBUqVKgBUqVYzUAZrE1iaxQA2x/FrdnL2jRnJC6EyRqdtvfTTEcz2EMO8aE7dBodqifSKkYVXAnJcEjyYEET0oZxptlLYRMq3tGXp6gYBTOsaeB9tRyZHBN+RNzqen+AzTnfCEhRdknQAAySdoFOf9JLMT341+g3Tfp0qmsPg5ZgCEyDMz690AgZoGu5G3iKe4chxnDXCJWJdhobLdoNditzKxOoAMa0qySZHHncuV9y0LHONi4QLRZ5K6hSF7+3eOnQ+8RU2pMbR5VR1/ESLbF7iZraequjAMxBkMJ70+yKy2PYIzLexByiTq0ASBqRc865HP5rc68zT00n80vsWpc5ysplzh1zMUnKSuYGCAw3APWp8GvOfDONriLyWQ7kMSFJBMGDqATFX1wHGm7hrTncqA37y91vtFUjNuWlj45TbepUvAk6VYBrNVLCpUqVACpUqwTQBgmobiHNNmy5Rw0jTQA/jUxVZ8U4taXFNcuo1wA6ICBOYk6k9I6dallm4pUZ8zyXGGL4pOl4hgOb7X1Lv8P+dNcVzzY7O5lD5lRjqsa7a66akVjgHMOFv2ncpbshGykOU10DTPvqAxluxjMVcFkRaCIrsDlzEuPVJ26fbS6pqt0Szdvjag5K+KrcacSU2+GWBMM5k+amXIA2IkqTOu1DalrYNyAQlo3IJiQxNpY0+sfsot5h4JYRWyiDbTMAD1BRBIzaTm8IMbiKDsXbcYe6vrFxZAA6LmN1ozRtAkDqetKu9TZF4KzK/BIaW+anLTcXORoveiARDAQOo+EV0wfFzfui2VAe45OfNlCnL1ERlAX26moVcMwOx0/d/vedSHALLJikciAguGTEAi05EgE1SkbXjg1TCDB4Jcgu3dbTAHTzzAe2I1GnTeoxeTLqkXHZlsAg5mtkEjQiVzQoO05uopy9q+tmdWtqAxEzAUZ9JGoAnUSBTvE88nEBrXZQrkBACC0+DjqP3fspN1wRwQUU6VfsLPRpeXNiFE69mQP2RmG/8AzCjwNVbejy7luX5+qg+00f4e/NUxvuj9L/qQ9BrNag1tVDSKlSpUAKlSpUAKlSpUAKoHmnilywitbj6UyJ2AI+yanqHOeIGGzNoA2p8Aysv4ikyXpdEOovspU62G3D8Zj7qhoVQdRKgSPeZ+ymfFuNY7DjM+XLIk5R79RIqFvc/XTh+yDgXNIurIaF1IIKxqBFRd/nG+bFy1duZhcIGZ9SABqFyjSazOSr4nYmPpJ5ekl1EJSqPO+97eHzHvHOY792y1t2zDtWU6DoA1vYeRNcWdmwln5t81twRpBgE5oGaToRpl113pnxXiNg4XMgZbk23diCFcr82ShPt8OlEw5htth1eJyq2saK1sjSJkmSNhG9c3fvwM/Txcm1Nvj39KBXG4FGfEIAc/ZXWG+hVluDLG825B8PfQYLh8T8f10o9xLKXOIQqFkFS0gslwNZYEzpCtJG8igs4G1tN2RIkOIPSQY2psEu4kbZOMG78XZrhbgF5J9XMsgkxB0116TRFjsagsm2kq4RVfugqcsowE6EMAGJO5FQmD4RadshZlkMczXIGikgGRuSPuqauYu1nYXVBLEsWtwwh0EDfUq3h5zVGRySTVxZI4fg2GtWg1vKL4RirMFVmJ1XuRIkbR0frRxyRxHNbuJ4MHX926M38waqX49Yure+bYFBAVmYZwIGjFto8BtFWByNcaz2IcjM9tkaNpUm4hnrpmGnjUbUZxlfO3v6GmLTVeVe/uWij13U1H4W7NPrZraMb0qVKgBVqaya1oA4Y7EdnauOfoozfAE1SN7tIU3JhhnSTPdJIBAnTarX56xWTAXuhYBB/zEA/ZNVLx3H3lNtLqBMltVUGScgkgzmMzrWfNFz2Rboc+PD1kZ5OEn68kPZxT9rdysQA8QD5eFT+CxzJYa52zJd7QBEV9SsNmJH0dcsE79JoS4fOd/wBpmP2x+dS9on9fl19lTSpnkdVlUuolNeL/ACSvFOYnugKMyp3sys0zJBEmBtG0DaaYcQ4u1wAPlUCBpAMBco1Ou2lN7K7n9bePSs8e0tYYQoJFxzAjdwgnxPdNV5Fxp5Zbvn9HA3xpBWfEn7DTy5xjNaFo9kAMokRJy+J856VBdawa7RoXT0tmEmD4u1tSFh1YEFScyMCIIK7bE/GtcJiguZ8lkMCCBkY66mUEkLHjpFbuoXDYQQJNksT17124RPjp4+FM1GpP40r8jJJPHJxv70FvI1yWvNtPZ/cxqwuFNqPdVdcjtre9qfy/51YnCTqP11p8Zv6ZViRNUi1ccc0WnP7DfymqywlxjhpDW+z8CV7TLIJgkE/pvERRyoeU9LotLtR4j4isHEL9ZfiKo6+ZYkEhSxjqY+ytsLbYkKoViXRRmJ1LzGoOgGXXrrSdoYo9dqlpUfv/AEXacYm+df4h+dbW8QreqwPsPhVJ3McWVnfKWdLbDKBBi4JzKNJ7h186IMB6QLtpAgs2zGxMzHhoOm1HaFP8yCdS2LJv41EjO6pMxmIExE7+2tbXEbbnKtxGPgrKT8AaqzjPPL3zb7S3bHZsWABIklSNZnTWYqQ4Bzb2mKtZrVm2snvIP2W6jxo7Tejq6uDaS8fRllVAc9qDgLs/sx7cwgVN2LwdZGxqI5ys5sG49h+GtPLdM1TVxaK04hwe0mFsXrZYtc9bMdF7rSBp1IPuih/ibDINfpD7jUwvB/6C99QdJDnMsd1oWFiQdTudvboKdmSfZFZtGpKQ/S9Z2XSTw6fi+23JK4virX1s2iqr2Fq4UKiS7KoYZ80gj5saRXO9imInMQHGaASF7wBMCYHsrrhOFXxctXRaYopUlokZHOQHToZrW7geztWhrqn0hlOjMpBB21B9ojxpbd2eNcnuxmpnr8dP0PbWeLYdrFzISrd1WldQc6hhHxpJ+v8AKnPMqA2sK6kGbOQx9a07Kfsy1VGjAlJ7+RFfKTtpWPlh8BXEnWsE12jV2UPIlb+DKMV0J0gjUGRII6074bxEjE27pgZGUwAAAo30HlNcLr5ktPprbCnzNs5PwFcbbQY/X5VNrcwzuDaXvyL5wFypa0aEOU8f2mHtNOuUA+1e6fuorsNWiLtHpxlqSfmOaVKlTHTU1ilSroAX6UMZksWVOoa7mI01CDbX20FcxcRs4p0axbCQoDKU1md5tkgjp5RFFnpKvGVAUHIhI7pJzNoAO6R0GnWqy4neCpntLeBLAtntFBJAUqDEQTssecTWdtuToyOE5TbTpCweFT5UBGcR3g3zYLQzFQTqB0BnXSpq3wG5fUNhrELlWQr5+8wLSSdAYIldxFRmJsBXF4oCgbI9sh++UO4bKABGh1J9lFvAeIMbI+Tm9aC54RFzIC7MZBLgsIIExplqcWnu/EnHDcnGZG2+SsQFOZCra93KT0EQw018OlRnMXCrhNvOAht2kQqYWGJdtttZkR4UWXMVxJFntwAsHM6wIBiWOfb31GcTRsSM1+/ae4V0YXLKoO8AO6zFguXfXfaqXXBWKjDhNAhb4MzEQQcx013MxG29cnwBzFZEx4/kKKU4GkLlyMQVLBsRZhhpmkJ3gCT46U44fwtVxJvG5bsd3KLdlrZNtiFABF1yrAjedZnaK6mNHI22miHxuIQi0qwezs27ZYA6so70T9GTvE02Tf27fHy1qWv8tPcIKm3P0/nlYlpJzZV9QHQQJGhpxd5buC0QLQDQgL9pMFS5buwIzAgf8s9aRmKWOU5Nv8Hfkthmu+cfYB+dWPwfpVccq4Uh2adFLgxsScgHtAyn41Y/BxtVMZ6OJVjivQkuJH5m5+4/8pqssNbYcLLDxggTEFgCWGx2Gu46EVZnE1mxdHjbcfFSKrhuBYkYNELpBZe5kOhLwpzetHekiJHuruQz9RjlJ91Xs/0DdonOkLmJcCPHqfLamS80ywzZyqwyhcohlnKfDrr+MVJ4XMLyJ0W7v4NlZdx008em1BS3KWEVRm6PClDcIn5hQsSyNlKhRlK5gAZk9GO418vCpDC4UvBmAQh6SRcBZY6A5fHSaD7lwaajz1oswWPdFtG3pmsWSxG5hAJ0O1DiqK5sGPaUkNuNcCFy9OHYGVUlCHlCEGbMwU9QTTjB4MWRbXNmYN3iAwAJaI70Gdal+W+bLOHR+10Z7mijeCF7xmBlERvUdxTHpdxN27bylWdWkGeizPSREaTStsWf+lS9Vt5FtcsPOHWu/HbWaw48Uf45DUfyZdnDjyNTt63mUjxBHxEVoXB6RQuLa8i3FS4RanvrPcadRKkEGmFvtJKtAzMFHdUZoIYQQoJU9PZU/wAcsRYbTaDoIkqw65dTHmfdQwcZiGKBjcZQy5QwEAA6fR2A+yayR4abMWPp4tbt/UdW77vh2dElUQBmzkFZughioO4jLEERrE0QcxIGW24Ag5hpOxhlMneQfLeoPiPDXIlUMBSWIEDukgkwig+3X20c8n4O3irSW3J/q1IByt/Vns9ARA2n31z4uCei5PF6fhkFwTC2UR3ckB0CyUzAPmY5BmME90GuF7HYFiVuszpmdoyDRmGpXvwNfDwqzrfJtpVgMwUNmgQANIOkRt13qj73P9zO+TD2CudoJLGRJjWY2q1NI0aXjikqJji/D8LkV8LaBVbQNxnRhJL9mCpmIBmdfCmNzhGlybVi32YBbtDlPq5pUE96ekA7rWnCuZLl+zfZrWHzWe8EYsMynMSFk6gH6I++os853pB7DDmPFWPu1P60rm5xyld2SeBsPetoEzEByiKF7knUhXHdDFoBB6ms4PAG4xAKiCoJZgsZmyTqRMEiY9u1E/IGIfiDdm6qttSSUAMQDrEmJ2O3U0eJ6PsMAJEgeIX+7RTfAPFrepAr6Ocb83ctk6o879DofdIqx8K2lB/DsJaQ5rSgAjoNxMgnTWirANoKeBfHFxjTJSlWF2rNUHNKVKkTGtdAqvnzFG5iLqgeqyqTmRWgQYUkZokeMUJ9ivVZ1DQ162QWDAzE+X2064zi2vXblxpIZiZI0AmAJ9lOVwGFS2zNbuOexGjkJlusJDKJBKajoZ+/A929zzcXUTbde/EZYg2QMhHaQDDo6AZyAxJyrLKCSNSZg60eejfEpbQIzQWttdg6DL2pT1joD3dqrvg/YriENxVyE9/McmYR1aQf/W1Tdni9hbUsgZ1Y2rbJm7LswS4VmD95u91p4OnZ2E3byvgs/j923ewmIth0bNauCAQfonpXmjG4FC7ZBKZjlYiCRsCR0MdP/dWLc5lt5WGS3JDDTNsR+/Qiccn+72fhc/xKJ5LJZOq1bLYjuX8QmGxBdrK3QUZMjHLGaO9IG4pk2AUmSBUqmPUv/wDXsdelz/EpcVwiq69mIzznCyQr7hSJJGnjTRuW1lIasjpSC70Im1bxtwM2V2tHKCNCAZbvbDppVy4jHW2t3Aly2TlYQGXQ5TvrpXm3l4LcuMlwHKIK65e+JAjWc0HSPCjG3x5Autq3mAMN3tZEEghoYHb41RvQtzRKfYx725JcuxbtqoMyFYGNwQI06VYXA2kCqr4djC5QwF7qgKuwAAAAkk7edWfyzqtEDRB3BP0JXi13Lh7rfVtsfgpNADc0IcMGFtwiZT6qa9m6NtGUT4iPbvR1zEf6HiP+Fc/lNUPiYBmTJ0300EdfafjXZ8pGbPneOSXoyYN9CGYvB7TOiAFhOVpJG3gJ1kdKiGujbs0AOoORfCNNNAfAabVvhcE1y4EWASYkkDrGv+VRbY4gkZRppqT40sUY8XauKjHw+RKYK5bLEOVUBTHcWM2YaGFMjczXexj8tzuwUGULIjuo0qdIjXx8ahBj9D3Vmd9fPTw/9Vth8YzOq6DMyrMfWIX8aamVlDM41+yZ5h7O8UZWKMFIK5cwJLs2bNILGCBt0rjgrNu3bIVyzNBOZQuoB0XvEkTG8bVyvYcqSGGoke7XYfjWM5eJJOXbyA8untqbbqjNOc3HTJ/b+y3PR7fmyw8DRdQF6Nb2jij01dcHtR4KV5pHZ37qZQylm7pLDZyRGUioGxhLlxhkw6mWAntL0AtooLdpAmi3nnDAcQYNmysQSUEtBVT3QdzPSg+zx24txhhgxQEPDkjME2zqmk9fd1rJKFyZ5yx5Hlai9r/O5vjLbq7o9tbZU5TldiBlEMCDM66zmM0T8qXsRhripbyNcVbjNa7RcrW7gR0uAg6gQ2x6mhXC41MRddr5a2MrPFsFyzATGuonq2wpta4vdgvbCoVWCwLhyDMjODPmfZTRTTGjikpuTLLb0hXspznDEEGQrwQCDsZ+3yqp34RqfnrO/W4J+6sJxEvIP66VK4Xlk3cP2qXrZbNk7Igq2fLmiSQIj6W1JKT8TM3lnLQ935EE3CBm1u4f33B+WtdrfCM0hXtuwUkBWnaN9NtfjTXGWSrQQQRII8COhogs8N7LDWsUVIln75ZcuQKVbujUxOq76CK7Fp0VxrXJJjfgfNV7h99jhiD3Qro/fWdCdFIggiJox4d6VMVeRzcFpVIIUgESSIO8mB+jQLafC3FuPfZhcYgM1u3eUeWYdmwzEeETS+W2lti3auEgSRb7K4DO89o2nuI2FaWqjsbnHTDu7Fqcu4sNYthSDkUIYmJUR1jy+NGnC20queX8KbDdmXV+0t276kAgZXERrudqsLgx0pYD4m3jV8k2m1bVqlbVUc0pjx3Fdnhbz/VtsfsgU+oa9IeKyYBx9dlX3EyfsFck6RPJLTBv0KUwua/cyPcItrLZGLZdN4UERI1J3pio+dyptmMRMZRO0/rWnuKsot0m32gToXylttZywKd8DtWRn1v9u0LbCKhVhmViDIJBldI8KhaM66jE4aV5EYmIzX811jCaDNJAy7LHQCNhTEgm7A3LfZqfxot4hy+cRfuPZw+KXMS5GQN6xMtBylZYHTUeFNcBZwyW3hbguyuRyVMjqCAIQddNT40NqqEyZIaWr8KHfAeCul+291QFza23XMzrMMFtwfZJjymK5czYI3L1y6iW1tq0BbYAyLOkwBOpifHQ9Kf8P46itZLg5rJgOpE5fAg+A6jwptxLjCsHCLlW4xLEnMT3pA8uhO+1Y7nqqtiTj066ek3q/f8AwgOXMLb+Ur8oz9nrPZnvzuIgHr5VzPGrlq6WWzYVsxM9ncDMJJDMRcEkz9lTnAsO5cFCUKS/aQYWB1IByztJ0ptjOXr1+92hXs4XKUcqw0kg5rZO8/Ga24lyX6T4X/JGLiruIbN2dgspJns7hyiM2Yk3I3FEHKgLljjMjrbw91rK3CAjMYKZYy5pPxionhmBuYVbmdCwdSS0qAuUGNzm18vGpXhfC2v2XuLcBW1aDubhIyjVQgJBkiI6TpRle6H6j4Njvwn6HsH3VbPLKfNiqp4b6y1bnLq/ND2U0DRDaCXojpzIf6HiP+E/8pqjMYuv6Ph9Lr+FXnzL/wDTv/8ACf7qpe9wm+xkWXIIJBIAkeMT0j86J/Ejz+rjKU1S8BcItk4m0IkBxPgBm6j6Ioacd5vafvo8w/LV5blt7Vu4+R9Q2RRAgkBusmf1rQ5xDga2rpV3gy0gjUanfKYB8qEXwxeNPUQamtsO0XEPg6H/AMgakRwpIntNIJmPKYjx6RSw/ClNwgNcbL3jkSTAIjx38elMWU4vhklxa3lxF4dO0fpoe8wnxppYH6/HTrXXHY83LrOQRnYsBJ0zHNCk7DXeuNkHTTf3aajfpt76k0eNk7zdepYfo0ud9h5VY5qsPRy/zx8xVnVaHB7WJ3BP0RWfpFtZcbbY7MqzHhLIffFV5aweIwzt3HnVTl1B6jVZ8Qas70q2f6k+IYfBk/vVWV5F2DKGJ2kzvGw6mpSdSoyTySx5Woq7oxwrg2ILM3ZOqMHsliNBcde4p6jUg7bU1PCcQmZQlySSpCjMJGhgrIPuMU9sWmXTUqIZki6AepzALptvXe1jsMG1s2nB0y9rd3ZpBBgbAxG0Ci3yNrm93H39CLwXAbqjtbiRbzBZlT3typgyGjppvRVaHduMusJlt9mBAzsCZEjLAU6Gd+m5Gu0ZVMBgg10BjcCfDcgT51z+X90iG1iYU9NvvrNlxyycCY8k1Jz03f68md+J8PWASZc6trMdFnzjf2DrNd8JYD2XsZXbNswbu200Z5UghWOX1/vriio6KVclpIa0UKlY2M7MDPt8qneW3Aa6hS6zvbyotqdY1YOsgMseP408VppEdT7a2qtgzxOx2gtrYWXuQ7ICM5EQDl6kEnYU34Xw8rdJv2+ztoCS1zuiZgRm3MnpXPivMd+xdexba2yWnYKWtozTse84zdNiaY3ObMS27W9d4tW/yrXyj00w64HxV+2sqzZktg2kOkBCZABG4mN/Grc4E/dqqeVrOIfB3bIQG4xt34lUgIBsvWdBkEEaGrE5YxuZVI2YA/EA1LG99ieFaXKPv3wF6VvXK2a61cuaUA+ljGRbsp5s59wgffR9VZekIC9j0tMxVQgBIAJEy2xI8qTJ8Jm6p/8AnXm0gG4UoxJKkohAkBluEEAGSWBhY0+NSOI5ZvKoe2tp41Y5jbCT6pzvcgydoqUscCCBVTG3FC6KAq6ak6d/xE++u1nBuJjiN4eOiwY11l4mSaEojLHjXggUGIvdq9sqyvbJDZWuMQZMgwxGUVy4nwnsimW9auB80MoaJWJEMJ61OOxwVx2s4hme8D2jFUMjMZBMt3idTtURew3a27ShijpnBBB1BbPmDDy6eVT21NGe8fa0xj2JCkm7aEawVaT7O741NcOsHEGzaixaYWwe0nIDK5puE6ZthpUQOHk93th3tD3H+7Lr9lTFiwyXVJRYupkTMMylD8xmid5U+w/GuSqjuVYtO3zryO3C8UyC/aF1ba3bboxIkN3WAGb6IM7+dDFvk6LRt57RnXNP+VFHMPLbJdRVSBqgCguzsLYctlRfVy96TPXWom3gmvYZCuZmUuDAZu6ttSXIA0UFtztMV2ClEMeOcIqO3v5kbh+Qrk2iuRlVgWbvQVB12U6gTRfgmsW7OItdq4le4VGl0gGFcx6swQdDLGumC4Kz4KxiXcCwRbR9SSFJZXaBuJI+M1E8Sw9pHYWXZ0yiGcQZjXT21Obd2xeqcoRjdO/5HnDD3hVu8AHzQ9lVBwr1xVwcCHzQ9laIHoeB145ZL4a6q7lGj4VEW8ReXDqtpZuKoBJkIxn1hoSQd/fRDijCN+633GovgHE7ZwlliwWUGjEAjyNdfJNtKXPh7/IPY3ifEkGt7CW/O4rAHb1cziaGOM4FrrXC920zMyuzG7ZAPdAbLMsqhiYBOgPWpL012lvYbDssOq3XkrBAlCJPlVcutuW9Zc4AYBgAYiQe7tImD+FSn5WY82WMO623YUnhaLcDK2GAGuS7ibTqQekCJH4zWbXBrBudq+JtZ2BnJetW4MLmKkGAo1AECgrFYVT6o0AjcHqTvA8a2ThiQNR8aXVRkXVY4XS59+QaWuU3xEdjcwzFVAPZPmOndzOF6mPKn78kYjsSuW0i5AGaGmLbF5JImensUV09FOPSy19bhywq5WJJkZjIA6Rp8aOcfzDYu2LypcXMbbgA9SVIH3inSXmasaxSWrVV+oLej/AxfaGVwoHeXVTPgetWNQT6MrAFpzEeqI8NNRPXWjaqY/hRtxJKCrigL9KNqbFo/tuvxts33oKqy7wx3a3cVLlxYIPZ7hlPdhtYILKfYat30kofkasPo37XwZuyP89Vzg7LoEyXLU3IOWZYMCFAIjQyBU5upWZs0tGVS9DWzjLyqAcNiGOXKSxnMDJ1kakiZJ38BTXjtpr4As4BrJzqwyi2AAF1VcqKYMhu8TtW1/id1JB0KyCMonQFCPvFOZxhcKEBItm8B81/VTJcQdR5a6UdrZ2PUxlwmNOJ4pXDWbPa9k1oi3adsxFwEOcoG8wdPM1BDiF3qt2RpmGYHSJ1jTYdOlFXBOT2xIBuOqo6syDRicpCsCNMsTUv/wDGqRHbN7kA3j9rXaljJpboMDyaeL+YAYe7czl4uAkggsDuAepH7P2VP8Tum+1y+LjZpTK7BUl8iggMh0IOwGpGvjRVwzkK3auhzca4BurKIbQiCZJA1nTyrvgeVBYW4qXWhwRquqyCJBUjWD13jauPdnZYZZHbXvwZVr38QSveeWYoZJgMJAE+0R7accHxdzMC8spVT3i8glgoyhWBJGaY8qJ+Z+V0tNbZWLX7t/Mt5sqxc0gOY9SdYHWs4zhdqzbF5bCC5hrrJdBcHM1xlaSUAN1TmkMIywRFddUxtMIPdEbjOF31D3WEKj5CSSGDdO6TmHxot5Gx021H1SV/EfZQZxPGi9cLi2tuYBRMxUR7dqluTMXluMp8iPuqcHUtjNjyw/yO5w/f9FyYZ5FOZqM4ZelRUkBWw9IxVYcctJfv32NqT2pUXmulVIUZcqoFJJ8TVm3GgEjcA1U3EeDXsTZCkX7DodHFssp1JB2318N6z9Q2o91EMkYTkoTe25H8X4Hkzva71tRMH1lECSQQJE+HSK63eWrdqzhrmIuPb7UntNFItrBKwBqSdPZJp3heB4i2nZH5Rea53WvXUIVFaA0Dfb7zRTzrh7uS38mDuykqwVQ2hQrmMjeCRI2qOJSauSM88GGLk4JtbfX0Bvlnl7D3UuM6dqM5CF5Byx1AI1NTX+jmGH+pT7fzrPLeDa1h1R1KsCZU7j21IGnS8zXixR0K0iNt8v4Q/wCotH2fjrTvEcHs3Age0pFsZU3GUeAg6bVth8FbViyIqsZlgACdZ1jzpwZrpbs48UgS5j4q2DxS9imbNb72aXg6qpzPJWPAEA9ac8mupLLZdmVrTPe+bReyvMFKi2uXUGG7pkaDxqL5qwty7j8tpHdhaAyqJ31JPjH40TcnYO6q3BiLdxGC27Sd3LCKr5SIHeIJ3MnUGiLbdGSW2VLf9IEcLxTFPhmw6/1RYgghQfWkqDp1GwGm1RONwjoIYEeHgfeNDUrjeWsW6hcuJsOjMRcRQ0hjJmevmKWN4FiVsQ9q8y2wzNduKAx01Jy6CB/nWW8rnutvnx+DPkwYniUrk5e9q/Y24MPnFq4uDD5sewVUHAlm4KuLhK/Nr7K9KJ6J2x/9Vc/cb+U1W/Kr27gVHX+rRmbds0yV7s92ApPnNWRj1m1cA6o38poG5aR0QK63GhSqhVkC0wJYg6EtJI32PkKWatmPPBSyR1K1v+iGw+BF/EGy2qKXE6jUQR1iYMxUmvJNlRCjT2A9Z6im/A8BeTFi5dRkFztGUHRZygaDeY0ouC1BR8x+mw4lBNR+qBK7wTCi4LTOocxCaddum56eNdTyTbLd7VdYED7x+taI2wqFgxVS31oE6ba11ruk09nDyRXfNPC1wnZdkBDkg+4jUecH7KneLhURDatdp80yspAM6N85AGrDLudgSelNvSRZJtWYAPfIk6RIGs9Nvtp5Z4dev4ZEmLiqYZGt5ZkgSVeQsFgdDJeeldUdzDmwwUnUL2/ZIejB/mbg/aB+8fhRpQryNwe5hxcS4ANF1BkbtpNFVXh8JowJxxxT8gd9IaE8MxJG6oH/AIHV5/8AGq2d7osuMIoe6HYskhWZCTGUncRH21a/NSTgMSDsbFwfFCKpbD89ILSF+H4e42RO/wBs2YkACXXLpIEwPGp5sTyKjsrU4yVbXySJv3buGuHE2ux7sW1cgvnAMFSNYzRp4TNTfMWF/o1i6bZCZN0IRlF1e4m3eXNB9xFB7+kEbjhuE3+lcuH8KcH0nXWTJ8iwmQx3GuXCNANANIGm1Tx4NCqwnqnJvZbe72JvlPEKL1oBYJDoz5ycxcMQMmyxlmetGdm50qs8D6RrhvIhweDtIXQs9stmEMIKk6EiT8TVjYpHDQigy0EkkADxMAmjQ4cj4VpioutjjieHJcuK7F5XaGIGhnUDenxu+NaQRv4fretb0wSgzH6sxPvoLEBzzhM+DZhuhDe4aH26GmvJjret30thEJELbJkE3FC7kEhc4JjYZ46CiXFYMvaZXAl1IMTGo/aAJ1qm7fpKxlosnyfCSCVJNoz3ZH167GNshkg9Skid/wDyl20qLZWwcgyul1ijZh3ZU7Hx118q74LFDt7RlS8EOU9WT59Y8dKhbPpSxUH5jC5j17Ea+2X1og5U52vYoXBet2AyxBS0F0MjeTrpUF0qjLUjk+0nBQteHh5FncAuyoohoT5VMxRZW6PBVmtUdzdxzFLj8Qvy3E2VW4Qtu3qoXSIlh01q8TVHelDD5OJXD9dUb4qB94pxWRl3mO+2/E8cP3UQfddFc/8A8vdj/wDacS/hX/GqJrphEz3EUD1mA+JFc4AufgqP2FsZmdyqy76sdiWYA6mPOnN+1lJmfKRBI9lD3M3LD4tbaJfax2ZJlJk93LEgg1vy/wAvvhQ+e+99nI7zzIAEBdSfbWYqTiakV1+TsApadtREDN4DxEVBcycIOKw5tC6bRLKc67jKZ01G9NeVOVGw10u+Ie8SgTvSIgkzqx1NCoAC564lfHFLvZX79pVyqexJB0A13A+JpuMfcI14jxL/AMf8anPMGAv3L2IvrZuvbFwy6rI3jTWTEdNqZ4vg1+yiXLtp0RwCrHbXoSJAPkavFqiTs3TiFxTIx+PPtK/41cr3EcQ1xP6ViHVnAZXaFIJ1GUOQRTQit7K95PJ1P2imo4G3Ldqboq4sEkIPZVYci4TPd99WsgiliMZIrTsl8B8K6NWtOBFcZtd+0fDP9q0wRbmYmO7mAED6OUySfGdIqU4uPU9p/lNVlxb0c4m7evXEx9y2t1ywQZ4WegAcCpS5GQdGuWVy3dOgVtOuaBlnwXx67VvYsZUVSZhQCfGABNBvMXo5bFYq5eGKe2LiopQAx3QBM5hMxSHSY5uwvaWU/Zafs1o24fhlS2oVVUZRoAB0oJucO7HB2rWYv2ahcx65VOp9sUd4X1F9g+6ngKzpSrYCsGqnCD53xXZ8OxT+Fp49pEV50sCFUeQq+/SlbZuEYnLvlX4Z1DfYTVEFYoFka5aUUm8KZ3b9ztIUaAT7Y8ztQKObm3nVtcdwF3H4Gw1i8bLsLdzOC2vcyspymdT91VDiLuUCfWMCPM9Ktjkri6Lw2wLrqhBuIodguZVfdcxEgTE+RqeRbFIC5S4DiMLn7fE9uGiPXlSPNz5/ZUhzHwpsVh3tJcNtmgq4nukEHZSCREj31u3HcMN8RZH/AFE/OtDzBhR/tNj/ALifnUaZQiuTuT7+Dvs9zFdsrplykPocwYGWJHQj30B84YHssbeWNC2Yexu9Vof6TYUb4mx/3U/Ogf0iNbuvbxFl0uI02y6MGGZYbKYOhytMeFPC73OPgDwtGXJWFi2zfWaPco/M0HirS5G4QSltY2En361SXAkeQ65YwmVZohrhhbAURXeuoDVqqr0x8LIuWb4HdZTbJ8GBLD4gn4VaxphxjhFvE2Ws3RKt8QRsw8waZAeb2BgxvUjySBdxlkHTKS7AkCAgkkk6ADxNTXMPo7xWGYlUN630dBJj9pRqD9lRPLeHVcanadzMt22xbQRctsoDT5xXGcXJbAx1kmRiMPr/AP2t/wB6tXx9k74jD/8Aft/nVW2eRnBzCwiyAIF22unvea6LyUB62GtH/r2x91yk7ND2WSMZY/3nDf8Aft/3q6pxCwI/pOHzHYC7bkzoABm1naqzbk5TthbI8Pn008tblYblRwwbsbRZYyzftsBBBETd8qOzQX6GeZeWsTibCpYuF3tNc7fCBwGV2csGKTr3Y3p/6PeA4vDW7/ylls4ZbbZ0xHetTGkpOkHeCPDehXmrERxa/icNfZT2xZbiH2TB6jceBqNtszB1e9cdbj9o6Fu67/XZep1o0vg5Y8JBJKkEEmCFKgieikkgeEnaK7YO2S6RvmH3zW2CwL3SFtozk9FUn7qsblH0ZXJFzFdwf2f0o8/CacQn/R1wwraNxh60x+dGYrnZshVCqIAEAV0FCVDGTWtb1jLQAx4jbJyQJhj/ACmmJtQfD3j86Y+kfhzXsCUW21z5y2SiTJAbX1dYqpj6O8QVj5PiImdv1NccbO2XI10DcqB5sv51xN9P7RAfN0/OqhX0a39jhLpB6kSfdrpStejDEAyMLd8RtXNCDUWljrqOsI6Me8YVlJgKZMAzRTgj82n7o+6qj5L9H96zilc4c2xF0G40T37bKBvtJq4bVuAANgAPhXUqC7Olamtq1NdODfHYNbtp7b+q6lT7GEV575j5bu4O8bd1Tv3X+i46FT7NxuK9F1wxmBt3UKXUV1P0WAI+2ugeX8VhC0FTlYbH8D5U3t4a9PeKx4ivQ1/0ZcPYz2EeSu4HwmtF9F3D/wCxJ/6j/nQLRQFjh4DZmOY9PAUQ8Y4Ab9rCBLTOLeHUdooJGZ3uXHXQESC0HqDVxL6M+Hj/AGf4u/8Aerf/AON+H/7svxb864dKGbkpyZNlvbEfhSHKTgn5o/AfrrV6XPRbw0/7Kv8AE/8Aepnd9EXDTth49jv+ddCilm5QY/6s+6Kc8XRbOEw9jQNnv3XUEHLnKIkxsSqTHnVsH0OcO/sW91xqfcO9GOAskFMOCRsXJf7GMfZXDpU/J/Jl7FuDlItA6uRAPkPGr14LwZbCADfxp7h8OFEAAezpXcCgDK1mlSoAVakVtWDQBrWj2VO6g+0A1vSroHAYG3/Zp/Cv5Vt8kT6i/wAI/KutKgDgcEn1F/hH5Vr8gT6i/wAK/lTmlQA3+RL9Vf4R+VbjCJ9Rf4R+VdaVAGEQDYAewR91ZrYUmoA1rIrFZFAG1KlSrgCrEVmlQBjLSy1mlQBjLWQKVKgBVqa2rU0AYpUqVdAVKlSoAVKlSoAVKlSoAxFZilSoAyBW1YFZrgCpUqVAH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9" name="AutoShape 9" descr="data:image/jpeg;base64,/9j/4AAQSkZJRgABAQAAAQABAAD/2wCEAAkGBhQSEBUUEhQWFRUVFxgYGBQXGRkaGhgYGBcXFRgYGBcXHCYfGBsjGhgdHy8gJCcpLCwsFR4xNTAqNScrLCkBCQoKDgwOGg8PGiokHyQqLDAsLC8vLywwLCwsLCksLCksLC0vKSwsKiksLCwsLCwpLCwsLCwsLCwsLCwsLCwsLP/AABEIAKkBKgMBIgACEQEDEQH/xAAcAAABBAMBAAAAAAAAAAAAAAAGAAQFBwECAwj/xABKEAACAQIEAwQFCQQGCgIDAAABAhEAAwQSITEFBkETIlFhBzJxgZEUI0JSobHB0fBicpKyJDNT0tPhFkNEVHOCg5Oi8Rc0FTVj/8QAGQEAAwEBAQAAAAAAAAAAAAAAAAIDBAEF/8QALhEAAgIBAwEGBgIDAQAAAAAAAAECEQMSITEEEyJBUWHwMoGRobHBceEUM9Ej/9oADAMBAAIRAxEAPwC8aVKlQAqVYJrE0AbVjNWtKgDaaxNVze4oWV7mY9mWbvZjmWYBC9AZ2n7Z0GsVxi4XYpduhS0rLNIHTY1N5EjLl6mONJl1zSmqYw2PviCWdoLN3rriQido0Cdo6+Old8Rx+4CSSyhntsUS4xXLlL6GTlnMoK+VHaIP8nu6mi4A1INQRh+fQq6WFECDF0f3aieJc627l4MQwEDu27m8FgZII6RHvoeRJDvqMdbP8lnTWaE+TeJpfe4ba3FVVWQ7lpJLaiTpoIorBp4u1ZSE1OOpGaVKlXRxUqVKgBUqVKgBUqVKgBUqVYzUAZrE1iaxQA2x/FrdnL2jRnJC6EyRqdtvfTTEcz2EMO8aE7dBodqifSKkYVXAnJcEjyYEET0oZxptlLYRMq3tGXp6gYBTOsaeB9tRyZHBN+RNzqen+AzTnfCEhRdknQAAySdoFOf9JLMT341+g3Tfp0qmsPg5ZgCEyDMz690AgZoGu5G3iKe4chxnDXCJWJdhobLdoNditzKxOoAMa0qySZHHncuV9y0LHONi4QLRZ5K6hSF7+3eOnQ+8RU2pMbR5VR1/ESLbF7iZraequjAMxBkMJ70+yKy2PYIzLexByiTq0ASBqRc865HP5rc68zT00n80vsWpc5ysplzh1zMUnKSuYGCAw3APWp8GvOfDONriLyWQ7kMSFJBMGDqATFX1wHGm7hrTncqA37y91vtFUjNuWlj45TbepUvAk6VYBrNVLCpUqVACpUqwTQBgmobiHNNmy5Rw0jTQA/jUxVZ8U4taXFNcuo1wA6ICBOYk6k9I6dallm4pUZ8zyXGGL4pOl4hgOb7X1Lv8P+dNcVzzY7O5lD5lRjqsa7a66akVjgHMOFv2ncpbshGykOU10DTPvqAxluxjMVcFkRaCIrsDlzEuPVJ26fbS6pqt0Szdvjag5K+KrcacSU2+GWBMM5k+amXIA2IkqTOu1DalrYNyAQlo3IJiQxNpY0+sfsot5h4JYRWyiDbTMAD1BRBIzaTm8IMbiKDsXbcYe6vrFxZAA6LmN1ozRtAkDqetKu9TZF4KzK/BIaW+anLTcXORoveiARDAQOo+EV0wfFzfui2VAe45OfNlCnL1ERlAX26moVcMwOx0/d/vedSHALLJikciAguGTEAi05EgE1SkbXjg1TCDB4Jcgu3dbTAHTzzAe2I1GnTeoxeTLqkXHZlsAg5mtkEjQiVzQoO05uopy9q+tmdWtqAxEzAUZ9JGoAnUSBTvE88nEBrXZQrkBACC0+DjqP3fspN1wRwQUU6VfsLPRpeXNiFE69mQP2RmG/8AzCjwNVbejy7luX5+qg+00f4e/NUxvuj9L/qQ9BrNag1tVDSKlSpUAKlSpUAKlSpUAKoHmnilywitbj6UyJ2AI+yanqHOeIGGzNoA2p8Aysv4ikyXpdEOovspU62G3D8Zj7qhoVQdRKgSPeZ+ymfFuNY7DjM+XLIk5R79RIqFvc/XTh+yDgXNIurIaF1IIKxqBFRd/nG+bFy1duZhcIGZ9SABqFyjSazOSr4nYmPpJ5ekl1EJSqPO+97eHzHvHOY792y1t2zDtWU6DoA1vYeRNcWdmwln5t81twRpBgE5oGaToRpl113pnxXiNg4XMgZbk23diCFcr82ShPt8OlEw5htth1eJyq2saK1sjSJkmSNhG9c3fvwM/Txcm1Nvj39KBXG4FGfEIAc/ZXWG+hVluDLG825B8PfQYLh8T8f10o9xLKXOIQqFkFS0gslwNZYEzpCtJG8igs4G1tN2RIkOIPSQY2psEu4kbZOMG78XZrhbgF5J9XMsgkxB0116TRFjsagsm2kq4RVfugqcsowE6EMAGJO5FQmD4RadshZlkMczXIGikgGRuSPuqauYu1nYXVBLEsWtwwh0EDfUq3h5zVGRySTVxZI4fg2GtWg1vKL4RirMFVmJ1XuRIkbR0frRxyRxHNbuJ4MHX926M38waqX49Yure+bYFBAVmYZwIGjFto8BtFWByNcaz2IcjM9tkaNpUm4hnrpmGnjUbUZxlfO3v6GmLTVeVe/uWij13U1H4W7NPrZraMb0qVKgBVqaya1oA4Y7EdnauOfoozfAE1SN7tIU3JhhnSTPdJIBAnTarX56xWTAXuhYBB/zEA/ZNVLx3H3lNtLqBMltVUGScgkgzmMzrWfNFz2Rboc+PD1kZ5OEn68kPZxT9rdysQA8QD5eFT+CxzJYa52zJd7QBEV9SsNmJH0dcsE79JoS4fOd/wBpmP2x+dS9on9fl19lTSpnkdVlUuolNeL/ACSvFOYnugKMyp3sys0zJBEmBtG0DaaYcQ4u1wAPlUCBpAMBco1Ou2lN7K7n9bePSs8e0tYYQoJFxzAjdwgnxPdNV5Fxp5Zbvn9HA3xpBWfEn7DTy5xjNaFo9kAMokRJy+J856VBdawa7RoXT0tmEmD4u1tSFh1YEFScyMCIIK7bE/GtcJiguZ8lkMCCBkY66mUEkLHjpFbuoXDYQQJNksT17124RPjp4+FM1GpP40r8jJJPHJxv70FvI1yWvNtPZ/cxqwuFNqPdVdcjtre9qfy/51YnCTqP11p8Zv6ZViRNUi1ccc0WnP7DfymqywlxjhpDW+z8CV7TLIJgkE/pvERRyoeU9LotLtR4j4isHEL9ZfiKo6+ZYkEhSxjqY+ytsLbYkKoViXRRmJ1LzGoOgGXXrrSdoYo9dqlpUfv/AEXacYm+df4h+dbW8QreqwPsPhVJ3McWVnfKWdLbDKBBi4JzKNJ7h186IMB6QLtpAgs2zGxMzHhoOm1HaFP8yCdS2LJv41EjO6pMxmIExE7+2tbXEbbnKtxGPgrKT8AaqzjPPL3zb7S3bHZsWABIklSNZnTWYqQ4Bzb2mKtZrVm2snvIP2W6jxo7Tejq6uDaS8fRllVAc9qDgLs/sx7cwgVN2LwdZGxqI5ys5sG49h+GtPLdM1TVxaK04hwe0mFsXrZYtc9bMdF7rSBp1IPuih/ibDINfpD7jUwvB/6C99QdJDnMsd1oWFiQdTudvboKdmSfZFZtGpKQ/S9Z2XSTw6fi+23JK4virX1s2iqr2Fq4UKiS7KoYZ80gj5saRXO9imInMQHGaASF7wBMCYHsrrhOFXxctXRaYopUlokZHOQHToZrW7geztWhrqn0hlOjMpBB21B9ojxpbd2eNcnuxmpnr8dP0PbWeLYdrFzISrd1WldQc6hhHxpJ+v8AKnPMqA2sK6kGbOQx9a07Kfsy1VGjAlJ7+RFfKTtpWPlh8BXEnWsE12jV2UPIlb+DKMV0J0gjUGRII6074bxEjE27pgZGUwAAAo30HlNcLr5ktPprbCnzNs5PwFcbbQY/X5VNrcwzuDaXvyL5wFypa0aEOU8f2mHtNOuUA+1e6fuorsNWiLtHpxlqSfmOaVKlTHTU1ilSroAX6UMZksWVOoa7mI01CDbX20FcxcRs4p0axbCQoDKU1md5tkgjp5RFFnpKvGVAUHIhI7pJzNoAO6R0GnWqy4neCpntLeBLAtntFBJAUqDEQTssecTWdtuToyOE5TbTpCweFT5UBGcR3g3zYLQzFQTqB0BnXSpq3wG5fUNhrELlWQr5+8wLSSdAYIldxFRmJsBXF4oCgbI9sh++UO4bKABGh1J9lFvAeIMbI+Tm9aC54RFzIC7MZBLgsIIExplqcWnu/EnHDcnGZG2+SsQFOZCra93KT0EQw018OlRnMXCrhNvOAht2kQqYWGJdtttZkR4UWXMVxJFntwAsHM6wIBiWOfb31GcTRsSM1+/ae4V0YXLKoO8AO6zFguXfXfaqXXBWKjDhNAhb4MzEQQcx013MxG29cnwBzFZEx4/kKKU4GkLlyMQVLBsRZhhpmkJ3gCT46U44fwtVxJvG5bsd3KLdlrZNtiFABF1yrAjedZnaK6mNHI22miHxuIQi0qwezs27ZYA6so70T9GTvE02Tf27fHy1qWv8tPcIKm3P0/nlYlpJzZV9QHQQJGhpxd5buC0QLQDQgL9pMFS5buwIzAgf8s9aRmKWOU5Nv8Hfkthmu+cfYB+dWPwfpVccq4Uh2adFLgxsScgHtAyn41Y/BxtVMZ6OJVjivQkuJH5m5+4/8pqssNbYcLLDxggTEFgCWGx2Gu46EVZnE1mxdHjbcfFSKrhuBYkYNELpBZe5kOhLwpzetHekiJHuruQz9RjlJ91Xs/0DdonOkLmJcCPHqfLamS80ywzZyqwyhcohlnKfDrr+MVJ4XMLyJ0W7v4NlZdx008em1BS3KWEVRm6PClDcIn5hQsSyNlKhRlK5gAZk9GO418vCpDC4UvBmAQh6SRcBZY6A5fHSaD7lwaajz1oswWPdFtG3pmsWSxG5hAJ0O1DiqK5sGPaUkNuNcCFy9OHYGVUlCHlCEGbMwU9QTTjB4MWRbXNmYN3iAwAJaI70Gdal+W+bLOHR+10Z7mijeCF7xmBlERvUdxTHpdxN27bylWdWkGeizPSREaTStsWf+lS9Vt5FtcsPOHWu/HbWaw48Uf45DUfyZdnDjyNTt63mUjxBHxEVoXB6RQuLa8i3FS4RanvrPcadRKkEGmFvtJKtAzMFHdUZoIYQQoJU9PZU/wAcsRYbTaDoIkqw65dTHmfdQwcZiGKBjcZQy5QwEAA6fR2A+yayR4abMWPp4tbt/UdW77vh2dElUQBmzkFZughioO4jLEERrE0QcxIGW24Ag5hpOxhlMneQfLeoPiPDXIlUMBSWIEDukgkwig+3X20c8n4O3irSW3J/q1IByt/Vns9ARA2n31z4uCei5PF6fhkFwTC2UR3ckB0CyUzAPmY5BmME90GuF7HYFiVuszpmdoyDRmGpXvwNfDwqzrfJtpVgMwUNmgQANIOkRt13qj73P9zO+TD2CudoJLGRJjWY2q1NI0aXjikqJji/D8LkV8LaBVbQNxnRhJL9mCpmIBmdfCmNzhGlybVi32YBbtDlPq5pUE96ekA7rWnCuZLl+zfZrWHzWe8EYsMynMSFk6gH6I++os853pB7DDmPFWPu1P60rm5xyld2SeBsPetoEzEByiKF7knUhXHdDFoBB6ms4PAG4xAKiCoJZgsZmyTqRMEiY9u1E/IGIfiDdm6qttSSUAMQDrEmJ2O3U0eJ6PsMAJEgeIX+7RTfAPFrepAr6Ocb83ctk6o879DofdIqx8K2lB/DsJaQ5rSgAjoNxMgnTWirANoKeBfHFxjTJSlWF2rNUHNKVKkTGtdAqvnzFG5iLqgeqyqTmRWgQYUkZokeMUJ9ivVZ1DQ162QWDAzE+X2064zi2vXblxpIZiZI0AmAJ9lOVwGFS2zNbuOexGjkJlusJDKJBKajoZ+/A929zzcXUTbde/EZYg2QMhHaQDDo6AZyAxJyrLKCSNSZg60eejfEpbQIzQWttdg6DL2pT1joD3dqrvg/YriENxVyE9/McmYR1aQf/W1Tdni9hbUsgZ1Y2rbJm7LswS4VmD95u91p4OnZ2E3byvgs/j923ewmIth0bNauCAQfonpXmjG4FC7ZBKZjlYiCRsCR0MdP/dWLc5lt5WGS3JDDTNsR+/Qiccn+72fhc/xKJ5LJZOq1bLYjuX8QmGxBdrK3QUZMjHLGaO9IG4pk2AUmSBUqmPUv/wDXsdelz/EpcVwiq69mIzznCyQr7hSJJGnjTRuW1lIasjpSC70Im1bxtwM2V2tHKCNCAZbvbDppVy4jHW2t3Aly2TlYQGXQ5TvrpXm3l4LcuMlwHKIK65e+JAjWc0HSPCjG3x5Autq3mAMN3tZEEghoYHb41RvQtzRKfYx725JcuxbtqoMyFYGNwQI06VYXA2kCqr4djC5QwF7qgKuwAAAAkk7edWfyzqtEDRB3BP0JXi13Lh7rfVtsfgpNADc0IcMGFtwiZT6qa9m6NtGUT4iPbvR1zEf6HiP+Fc/lNUPiYBmTJ0300EdfafjXZ8pGbPneOSXoyYN9CGYvB7TOiAFhOVpJG3gJ1kdKiGujbs0AOoORfCNNNAfAabVvhcE1y4EWASYkkDrGv+VRbY4gkZRppqT40sUY8XauKjHw+RKYK5bLEOVUBTHcWM2YaGFMjczXexj8tzuwUGULIjuo0qdIjXx8ahBj9D3Vmd9fPTw/9Vth8YzOq6DMyrMfWIX8aamVlDM41+yZ5h7O8UZWKMFIK5cwJLs2bNILGCBt0rjgrNu3bIVyzNBOZQuoB0XvEkTG8bVyvYcqSGGoke7XYfjWM5eJJOXbyA8untqbbqjNOc3HTJ/b+y3PR7fmyw8DRdQF6Nb2jij01dcHtR4KV5pHZ37qZQylm7pLDZyRGUioGxhLlxhkw6mWAntL0AtooLdpAmi3nnDAcQYNmysQSUEtBVT3QdzPSg+zx24txhhgxQEPDkjME2zqmk9fd1rJKFyZ5yx5Hlai9r/O5vjLbq7o9tbZU5TldiBlEMCDM66zmM0T8qXsRhripbyNcVbjNa7RcrW7gR0uAg6gQ2x6mhXC41MRddr5a2MrPFsFyzATGuonq2wpta4vdgvbCoVWCwLhyDMjODPmfZTRTTGjikpuTLLb0hXspznDEEGQrwQCDsZ+3yqp34RqfnrO/W4J+6sJxEvIP66VK4Xlk3cP2qXrZbNk7Igq2fLmiSQIj6W1JKT8TM3lnLQ935EE3CBm1u4f33B+WtdrfCM0hXtuwUkBWnaN9NtfjTXGWSrQQQRII8COhogs8N7LDWsUVIln75ZcuQKVbujUxOq76CK7Fp0VxrXJJjfgfNV7h99jhiD3Qro/fWdCdFIggiJox4d6VMVeRzcFpVIIUgESSIO8mB+jQLafC3FuPfZhcYgM1u3eUeWYdmwzEeETS+W2lti3auEgSRb7K4DO89o2nuI2FaWqjsbnHTDu7Fqcu4sNYthSDkUIYmJUR1jy+NGnC20queX8KbDdmXV+0t276kAgZXERrudqsLgx0pYD4m3jV8k2m1bVqlbVUc0pjx3Fdnhbz/VtsfsgU+oa9IeKyYBx9dlX3EyfsFck6RPJLTBv0KUwua/cyPcItrLZGLZdN4UERI1J3pio+dyptmMRMZRO0/rWnuKsot0m32gToXylttZywKd8DtWRn1v9u0LbCKhVhmViDIJBldI8KhaM66jE4aV5EYmIzX811jCaDNJAy7LHQCNhTEgm7A3LfZqfxot4hy+cRfuPZw+KXMS5GQN6xMtBylZYHTUeFNcBZwyW3hbguyuRyVMjqCAIQddNT40NqqEyZIaWr8KHfAeCul+291QFza23XMzrMMFtwfZJjymK5czYI3L1y6iW1tq0BbYAyLOkwBOpifHQ9Kf8P46itZLg5rJgOpE5fAg+A6jwptxLjCsHCLlW4xLEnMT3pA8uhO+1Y7nqqtiTj066ek3q/f8AwgOXMLb+Ur8oz9nrPZnvzuIgHr5VzPGrlq6WWzYVsxM9ncDMJJDMRcEkz9lTnAsO5cFCUKS/aQYWB1IByztJ0ptjOXr1+92hXs4XKUcqw0kg5rZO8/Ga24lyX6T4X/JGLiruIbN2dgspJns7hyiM2Yk3I3FEHKgLljjMjrbw91rK3CAjMYKZYy5pPxionhmBuYVbmdCwdSS0qAuUGNzm18vGpXhfC2v2XuLcBW1aDubhIyjVQgJBkiI6TpRle6H6j4Njvwn6HsH3VbPLKfNiqp4b6y1bnLq/ND2U0DRDaCXojpzIf6HiP+E/8pqjMYuv6Ph9Lr+FXnzL/wDTv/8ACf7qpe9wm+xkWXIIJBIAkeMT0j86J/Ejz+rjKU1S8BcItk4m0IkBxPgBm6j6Ioacd5vafvo8w/LV5blt7Vu4+R9Q2RRAgkBusmf1rQ5xDga2rpV3gy0gjUanfKYB8qEXwxeNPUQamtsO0XEPg6H/AMgakRwpIntNIJmPKYjx6RSw/ClNwgNcbL3jkSTAIjx38elMWU4vhklxa3lxF4dO0fpoe8wnxppYH6/HTrXXHY83LrOQRnYsBJ0zHNCk7DXeuNkHTTf3aajfpt76k0eNk7zdepYfo0ud9h5VY5qsPRy/zx8xVnVaHB7WJ3BP0RWfpFtZcbbY7MqzHhLIffFV5aweIwzt3HnVTl1B6jVZ8Qas70q2f6k+IYfBk/vVWV5F2DKGJ2kzvGw6mpSdSoyTySx5Woq7oxwrg2ILM3ZOqMHsliNBcde4p6jUg7bU1PCcQmZQlySSpCjMJGhgrIPuMU9sWmXTUqIZki6AepzALptvXe1jsMG1s2nB0y9rd3ZpBBgbAxG0Ci3yNrm93H39CLwXAbqjtbiRbzBZlT3typgyGjppvRVaHduMusJlt9mBAzsCZEjLAU6Gd+m5Gu0ZVMBgg10BjcCfDcgT51z+X90iG1iYU9NvvrNlxyycCY8k1Jz03f68md+J8PWASZc6trMdFnzjf2DrNd8JYD2XsZXbNswbu200Z5UghWOX1/vriio6KVclpIa0UKlY2M7MDPt8qneW3Aa6hS6zvbyotqdY1YOsgMseP408VppEdT7a2qtgzxOx2gtrYWXuQ7ICM5EQDl6kEnYU34Xw8rdJv2+ztoCS1zuiZgRm3MnpXPivMd+xdexba2yWnYKWtozTse84zdNiaY3ObMS27W9d4tW/yrXyj00w64HxV+2sqzZktg2kOkBCZABG4mN/Grc4E/dqqeVrOIfB3bIQG4xt34lUgIBsvWdBkEEaGrE5YxuZVI2YA/EA1LG99ieFaXKPv3wF6VvXK2a61cuaUA+ljGRbsp5s59wgffR9VZekIC9j0tMxVQgBIAJEy2xI8qTJ8Jm6p/8AnXm0gG4UoxJKkohAkBluEEAGSWBhY0+NSOI5ZvKoe2tp41Y5jbCT6pzvcgydoqUscCCBVTG3FC6KAq6ak6d/xE++u1nBuJjiN4eOiwY11l4mSaEojLHjXggUGIvdq9sqyvbJDZWuMQZMgwxGUVy4nwnsimW9auB80MoaJWJEMJ61OOxwVx2s4hme8D2jFUMjMZBMt3idTtURew3a27ShijpnBBB1BbPmDDy6eVT21NGe8fa0xj2JCkm7aEawVaT7O741NcOsHEGzaixaYWwe0nIDK5puE6ZthpUQOHk93th3tD3H+7Lr9lTFiwyXVJRYupkTMMylD8xmid5U+w/GuSqjuVYtO3zryO3C8UyC/aF1ba3bboxIkN3WAGb6IM7+dDFvk6LRt57RnXNP+VFHMPLbJdRVSBqgCguzsLYctlRfVy96TPXWom3gmvYZCuZmUuDAZu6ttSXIA0UFtztMV2ClEMeOcIqO3v5kbh+Qrk2iuRlVgWbvQVB12U6gTRfgmsW7OItdq4le4VGl0gGFcx6swQdDLGumC4Kz4KxiXcCwRbR9SSFJZXaBuJI+M1E8Sw9pHYWXZ0yiGcQZjXT21Obd2xeqcoRjdO/5HnDD3hVu8AHzQ9lVBwr1xVwcCHzQ9laIHoeB145ZL4a6q7lGj4VEW8ReXDqtpZuKoBJkIxn1hoSQd/fRDijCN+633GovgHE7ZwlliwWUGjEAjyNdfJNtKXPh7/IPY3ifEkGt7CW/O4rAHb1cziaGOM4FrrXC920zMyuzG7ZAPdAbLMsqhiYBOgPWpL012lvYbDssOq3XkrBAlCJPlVcutuW9Zc4AYBgAYiQe7tImD+FSn5WY82WMO623YUnhaLcDK2GAGuS7ibTqQekCJH4zWbXBrBudq+JtZ2BnJetW4MLmKkGAo1AECgrFYVT6o0AjcHqTvA8a2ThiQNR8aXVRkXVY4XS59+QaWuU3xEdjcwzFVAPZPmOndzOF6mPKn78kYjsSuW0i5AGaGmLbF5JImensUV09FOPSy19bhywq5WJJkZjIA6Rp8aOcfzDYu2LypcXMbbgA9SVIH3inSXmasaxSWrVV+oLej/AxfaGVwoHeXVTPgetWNQT6MrAFpzEeqI8NNRPXWjaqY/hRtxJKCrigL9KNqbFo/tuvxts33oKqy7wx3a3cVLlxYIPZ7hlPdhtYILKfYat30kofkasPo37XwZuyP89Vzg7LoEyXLU3IOWZYMCFAIjQyBU5upWZs0tGVS9DWzjLyqAcNiGOXKSxnMDJ1kakiZJ38BTXjtpr4As4BrJzqwyi2AAF1VcqKYMhu8TtW1/id1JB0KyCMonQFCPvFOZxhcKEBItm8B81/VTJcQdR5a6UdrZ2PUxlwmNOJ4pXDWbPa9k1oi3adsxFwEOcoG8wdPM1BDiF3qt2RpmGYHSJ1jTYdOlFXBOT2xIBuOqo6syDRicpCsCNMsTUv/wDGqRHbN7kA3j9rXaljJpboMDyaeL+YAYe7czl4uAkggsDuAepH7P2VP8Tum+1y+LjZpTK7BUl8iggMh0IOwGpGvjRVwzkK3auhzca4BurKIbQiCZJA1nTyrvgeVBYW4qXWhwRquqyCJBUjWD13jauPdnZYZZHbXvwZVr38QSveeWYoZJgMJAE+0R7accHxdzMC8spVT3i8glgoyhWBJGaY8qJ+Z+V0tNbZWLX7t/Mt5sqxc0gOY9SdYHWs4zhdqzbF5bCC5hrrJdBcHM1xlaSUAN1TmkMIywRFddUxtMIPdEbjOF31D3WEKj5CSSGDdO6TmHxot5Gx021H1SV/EfZQZxPGi9cLi2tuYBRMxUR7dqluTMXluMp8iPuqcHUtjNjyw/yO5w/f9FyYZ5FOZqM4ZelRUkBWw9IxVYcctJfv32NqT2pUXmulVIUZcqoFJJ8TVm3GgEjcA1U3EeDXsTZCkX7DodHFssp1JB2318N6z9Q2o91EMkYTkoTe25H8X4Hkzva71tRMH1lECSQQJE+HSK63eWrdqzhrmIuPb7UntNFItrBKwBqSdPZJp3heB4i2nZH5Rea53WvXUIVFaA0Dfb7zRTzrh7uS38mDuykqwVQ2hQrmMjeCRI2qOJSauSM88GGLk4JtbfX0Bvlnl7D3UuM6dqM5CF5Byx1AI1NTX+jmGH+pT7fzrPLeDa1h1R1KsCZU7j21IGnS8zXixR0K0iNt8v4Q/wCotH2fjrTvEcHs3Age0pFsZU3GUeAg6bVth8FbViyIqsZlgACdZ1jzpwZrpbs48UgS5j4q2DxS9imbNb72aXg6qpzPJWPAEA9ac8mupLLZdmVrTPe+bReyvMFKi2uXUGG7pkaDxqL5qwty7j8tpHdhaAyqJ31JPjH40TcnYO6q3BiLdxGC27Sd3LCKr5SIHeIJ3MnUGiLbdGSW2VLf9IEcLxTFPhmw6/1RYgghQfWkqDp1GwGm1RONwjoIYEeHgfeNDUrjeWsW6hcuJsOjMRcRQ0hjJmevmKWN4FiVsQ9q8y2wzNduKAx01Jy6CB/nWW8rnutvnx+DPkwYniUrk5e9q/Y24MPnFq4uDD5sewVUHAlm4KuLhK/Nr7K9KJ6J2x/9Vc/cb+U1W/Kr27gVHX+rRmbds0yV7s92ApPnNWRj1m1cA6o38poG5aR0QK63GhSqhVkC0wJYg6EtJI32PkKWatmPPBSyR1K1v+iGw+BF/EGy2qKXE6jUQR1iYMxUmvJNlRCjT2A9Z6im/A8BeTFi5dRkFztGUHRZygaDeY0ouC1BR8x+mw4lBNR+qBK7wTCi4LTOocxCaddum56eNdTyTbLd7VdYED7x+taI2wqFgxVS31oE6ba11ruk09nDyRXfNPC1wnZdkBDkg+4jUecH7KneLhURDatdp80yspAM6N85AGrDLudgSelNvSRZJtWYAPfIk6RIGs9Nvtp5Z4dev4ZEmLiqYZGt5ZkgSVeQsFgdDJeeldUdzDmwwUnUL2/ZIejB/mbg/aB+8fhRpQryNwe5hxcS4ANF1BkbtpNFVXh8JowJxxxT8gd9IaE8MxJG6oH/AIHV5/8AGq2d7osuMIoe6HYskhWZCTGUncRH21a/NSTgMSDsbFwfFCKpbD89ILSF+H4e42RO/wBs2YkACXXLpIEwPGp5sTyKjsrU4yVbXySJv3buGuHE2ux7sW1cgvnAMFSNYzRp4TNTfMWF/o1i6bZCZN0IRlF1e4m3eXNB9xFB7+kEbjhuE3+lcuH8KcH0nXWTJ8iwmQx3GuXCNANANIGm1Tx4NCqwnqnJvZbe72JvlPEKL1oBYJDoz5ycxcMQMmyxlmetGdm50qs8D6RrhvIhweDtIXQs9stmEMIKk6EiT8TVjYpHDQigy0EkkADxMAmjQ4cj4VpioutjjieHJcuK7F5XaGIGhnUDenxu+NaQRv4fretb0wSgzH6sxPvoLEBzzhM+DZhuhDe4aH26GmvJjret30thEJELbJkE3FC7kEhc4JjYZ46CiXFYMvaZXAl1IMTGo/aAJ1qm7fpKxlosnyfCSCVJNoz3ZH167GNshkg9Skid/wDyl20qLZWwcgyul1ijZh3ZU7Hx118q74LFDt7RlS8EOU9WT59Y8dKhbPpSxUH5jC5j17Ea+2X1og5U52vYoXBet2AyxBS0F0MjeTrpUF0qjLUjk+0nBQteHh5FncAuyoohoT5VMxRZW6PBVmtUdzdxzFLj8Qvy3E2VW4Qtu3qoXSIlh01q8TVHelDD5OJXD9dUb4qB94pxWRl3mO+2/E8cP3UQfddFc/8A8vdj/wDacS/hX/GqJrphEz3EUD1mA+JFc4AufgqP2FsZmdyqy76sdiWYA6mPOnN+1lJmfKRBI9lD3M3LD4tbaJfax2ZJlJk93LEgg1vy/wAvvhQ+e+99nI7zzIAEBdSfbWYqTiakV1+TsApadtREDN4DxEVBcycIOKw5tC6bRLKc67jKZ01G9NeVOVGw10u+Ie8SgTvSIgkzqx1NCoAC564lfHFLvZX79pVyqexJB0A13A+JpuMfcI14jxL/AMf8anPMGAv3L2IvrZuvbFwy6rI3jTWTEdNqZ4vg1+yiXLtp0RwCrHbXoSJAPkavFqiTs3TiFxTIx+PPtK/41cr3EcQ1xP6ViHVnAZXaFIJ1GUOQRTQit7K95PJ1P2imo4G3Ldqboq4sEkIPZVYci4TPd99WsgiliMZIrTsl8B8K6NWtOBFcZtd+0fDP9q0wRbmYmO7mAED6OUySfGdIqU4uPU9p/lNVlxb0c4m7evXEx9y2t1ywQZ4WegAcCpS5GQdGuWVy3dOgVtOuaBlnwXx67VvYsZUVSZhQCfGABNBvMXo5bFYq5eGKe2LiopQAx3QBM5hMxSHSY5uwvaWU/Zafs1o24fhlS2oVVUZRoAB0oJucO7HB2rWYv2ahcx65VOp9sUd4X1F9g+6ngKzpSrYCsGqnCD53xXZ8OxT+Fp49pEV50sCFUeQq+/SlbZuEYnLvlX4Z1DfYTVEFYoFka5aUUm8KZ3b9ztIUaAT7Y8ztQKObm3nVtcdwF3H4Gw1i8bLsLdzOC2vcyspymdT91VDiLuUCfWMCPM9Ktjkri6Lw2wLrqhBuIodguZVfdcxEgTE+RqeRbFIC5S4DiMLn7fE9uGiPXlSPNz5/ZUhzHwpsVh3tJcNtmgq4nukEHZSCREj31u3HcMN8RZH/AFE/OtDzBhR/tNj/ALifnUaZQiuTuT7+Dvs9zFdsrplykPocwYGWJHQj30B84YHssbeWNC2Yexu9Vof6TYUb4mx/3U/Ogf0iNbuvbxFl0uI02y6MGGZYbKYOhytMeFPC73OPgDwtGXJWFi2zfWaPco/M0HirS5G4QSltY2En361SXAkeQ65YwmVZohrhhbAURXeuoDVqqr0x8LIuWb4HdZTbJ8GBLD4gn4VaxphxjhFvE2Ws3RKt8QRsw8waZAeb2BgxvUjySBdxlkHTKS7AkCAgkkk6ADxNTXMPo7xWGYlUN630dBJj9pRqD9lRPLeHVcanadzMt22xbQRctsoDT5xXGcXJbAx1kmRiMPr/AP2t/wB6tXx9k74jD/8Aft/nVW2eRnBzCwiyAIF22unvea6LyUB62GtH/r2x91yk7ND2WSMZY/3nDf8Aft/3q6pxCwI/pOHzHYC7bkzoABm1naqzbk5TthbI8Pn008tblYblRwwbsbRZYyzftsBBBETd8qOzQX6GeZeWsTibCpYuF3tNc7fCBwGV2csGKTr3Y3p/6PeA4vDW7/ylls4ZbbZ0xHetTGkpOkHeCPDehXmrERxa/icNfZT2xZbiH2TB6jceBqNtszB1e9cdbj9o6Fu67/XZep1o0vg5Y8JBJKkEEmCFKgieikkgeEnaK7YO2S6RvmH3zW2CwL3SFtozk9FUn7qsblH0ZXJFzFdwf2f0o8/CacQn/R1wwraNxh60x+dGYrnZshVCqIAEAV0FCVDGTWtb1jLQAx4jbJyQJhj/ACmmJtQfD3j86Y+kfhzXsCUW21z5y2SiTJAbX1dYqpj6O8QVj5PiImdv1NccbO2XI10DcqB5sv51xN9P7RAfN0/OqhX0a39jhLpB6kSfdrpStejDEAyMLd8RtXNCDUWljrqOsI6Me8YVlJgKZMAzRTgj82n7o+6qj5L9H96zilc4c2xF0G40T37bKBvtJq4bVuAANgAPhXUqC7Olamtq1NdODfHYNbtp7b+q6lT7GEV575j5bu4O8bd1Tv3X+i46FT7NxuK9F1wxmBt3UKXUV1P0WAI+2ugeX8VhC0FTlYbH8D5U3t4a9PeKx4ivQ1/0ZcPYz2EeSu4HwmtF9F3D/wCxJ/6j/nQLRQFjh4DZmOY9PAUQ8Y4Ab9rCBLTOLeHUdooJGZ3uXHXQESC0HqDVxL6M+Hj/AGf4u/8Aerf/AON+H/7svxb864dKGbkpyZNlvbEfhSHKTgn5o/AfrrV6XPRbw0/7Kv8AE/8Aepnd9EXDTth49jv+ddCilm5QY/6s+6Kc8XRbOEw9jQNnv3XUEHLnKIkxsSqTHnVsH0OcO/sW91xqfcO9GOAskFMOCRsXJf7GMfZXDpU/J/Jl7FuDlItA6uRAPkPGr14LwZbCADfxp7h8OFEAAezpXcCgDK1mlSoAVakVtWDQBrWj2VO6g+0A1vSroHAYG3/Zp/Cv5Vt8kT6i/wAI/KutKgDgcEn1F/hH5Vr8gT6i/wAK/lTmlQA3+RL9Vf4R+VbjCJ9Rf4R+VdaVAGEQDYAewR91ZrYUmoA1rIrFZFAG1KlSrgCrEVmlQBjLSy1mlQBjLWQKVKgBVqa2rU0AYpUqVdAVKlSoAVKlSoAVKlSoAxFZilSoAyBW1YFZrgCpUqVAH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1035" name="Picture 11" descr="http://blog.aguskurniawan.net/image.axd?picture=kmote_thum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88" y="2921103"/>
            <a:ext cx="1928813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Step</a:t>
            </a:r>
            <a:r>
              <a:rPr lang="nb-NO" dirty="0" smtClean="0"/>
              <a:t> 3: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175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Step</a:t>
            </a:r>
            <a:r>
              <a:rPr lang="nb-NO" dirty="0" smtClean="0"/>
              <a:t> 4: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2987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Step</a:t>
            </a:r>
            <a:r>
              <a:rPr lang="nb-NO" dirty="0" smtClean="0"/>
              <a:t> 5: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981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504" y="274638"/>
            <a:ext cx="8915400" cy="1143000"/>
          </a:xfrm>
        </p:spPr>
        <p:txBody>
          <a:bodyPr/>
          <a:lstStyle/>
          <a:p>
            <a:r>
              <a:rPr lang="en-GB" smtClean="0"/>
              <a:t>Code Generation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04" y="1308150"/>
            <a:ext cx="9282236" cy="1008137"/>
          </a:xfrm>
        </p:spPr>
        <p:txBody>
          <a:bodyPr/>
          <a:lstStyle/>
          <a:p>
            <a:r>
              <a:rPr lang="en-GB" sz="2400" dirty="0" smtClean="0"/>
              <a:t>A template-based code generator implemented based on the Access/CPN Framework:</a:t>
            </a:r>
            <a:endParaRPr lang="en-GB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369834" y="2255775"/>
            <a:ext cx="3909956" cy="24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kern="0" dirty="0"/>
              <a:t>Template-based code generation.</a:t>
            </a:r>
          </a:p>
          <a:p>
            <a:r>
              <a:rPr lang="en-GB" sz="2000" kern="0" dirty="0" smtClean="0"/>
              <a:t>Top-down traversal of the CPN model.</a:t>
            </a:r>
          </a:p>
          <a:p>
            <a:r>
              <a:rPr lang="en-GB" sz="2000" kern="0" dirty="0" smtClean="0"/>
              <a:t>Templates determined from encountered pragmatics.</a:t>
            </a:r>
            <a:endParaRPr lang="en-GB" sz="2000" kern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459" y="2133370"/>
            <a:ext cx="5449118" cy="307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8504" y="5240317"/>
            <a:ext cx="9282236" cy="85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400" kern="0" dirty="0" smtClean="0"/>
              <a:t>Top-down traversal of the CPN model invoking templates according to encountered pragmatics.</a:t>
            </a:r>
            <a:endParaRPr lang="en-GB" sz="2400" kern="0" dirty="0"/>
          </a:p>
        </p:txBody>
      </p:sp>
    </p:spTree>
    <p:extLst>
      <p:ext uri="{BB962C8B-B14F-4D97-AF65-F5344CB8AC3E}">
        <p14:creationId xmlns:p14="http://schemas.microsoft.com/office/powerpoint/2010/main" val="19857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Conclusion</a:t>
            </a:r>
            <a:r>
              <a:rPr lang="nb-NO" dirty="0" smtClean="0"/>
              <a:t> and </a:t>
            </a:r>
            <a:r>
              <a:rPr lang="nb-NO" dirty="0" err="1" smtClean="0"/>
              <a:t>Future</a:t>
            </a:r>
            <a:r>
              <a:rPr lang="nb-NO" dirty="0" smtClean="0"/>
              <a:t> </a:t>
            </a:r>
            <a:r>
              <a:rPr lang="nb-NO" dirty="0" err="1" smtClean="0"/>
              <a:t>Work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80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95300" y="107950"/>
            <a:ext cx="89154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Motivation</a:t>
            </a:r>
            <a:endParaRPr lang="en-GB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95300" y="1261813"/>
            <a:ext cx="8997826" cy="4494435"/>
          </a:xfrm>
        </p:spPr>
        <p:txBody>
          <a:bodyPr/>
          <a:lstStyle/>
          <a:p>
            <a:pPr eaLnBrk="1" hangingPunct="1"/>
            <a:r>
              <a:rPr lang="en-GB" sz="2400" dirty="0" smtClean="0"/>
              <a:t>CPNs have been widely used for modelling and validation of </a:t>
            </a:r>
            <a:r>
              <a:rPr lang="en-GB" sz="2400" dirty="0" smtClean="0">
                <a:solidFill>
                  <a:srgbClr val="0070C0"/>
                </a:solidFill>
              </a:rPr>
              <a:t>concurrent software systems</a:t>
            </a:r>
            <a:r>
              <a:rPr lang="en-GB" sz="2400" dirty="0" smtClean="0"/>
              <a:t>*.</a:t>
            </a:r>
          </a:p>
          <a:p>
            <a:pPr>
              <a:defRPr/>
            </a:pPr>
            <a:r>
              <a:rPr lang="en-GB" sz="2400" dirty="0"/>
              <a:t>Desirable to leverage modelling and analysis effort by means of a</a:t>
            </a:r>
            <a:r>
              <a:rPr lang="en-GB" sz="2400" dirty="0">
                <a:solidFill>
                  <a:srgbClr val="0070C0"/>
                </a:solidFill>
              </a:rPr>
              <a:t>utomatic code generation</a:t>
            </a:r>
            <a:r>
              <a:rPr lang="en-GB" sz="2400" dirty="0"/>
              <a:t>:</a:t>
            </a:r>
            <a:endParaRPr lang="en-GB" sz="2400" dirty="0">
              <a:solidFill>
                <a:srgbClr val="0070C0"/>
              </a:solidFill>
            </a:endParaRPr>
          </a:p>
          <a:p>
            <a:pPr marL="800100" lvl="1" indent="-342900">
              <a:defRPr/>
            </a:pPr>
            <a:r>
              <a:rPr lang="en-GB" sz="2000" dirty="0">
                <a:solidFill>
                  <a:srgbClr val="0070C0"/>
                </a:solidFill>
              </a:rPr>
              <a:t>Simulation-based:</a:t>
            </a:r>
            <a:r>
              <a:rPr lang="en-GB" sz="2000" dirty="0"/>
              <a:t> the model simulator is embedded directly in the implementation.</a:t>
            </a:r>
          </a:p>
          <a:p>
            <a:pPr marL="800100" lvl="1" indent="-342900">
              <a:defRPr/>
            </a:pPr>
            <a:r>
              <a:rPr lang="en-GB" sz="2000" dirty="0">
                <a:solidFill>
                  <a:srgbClr val="0070C0"/>
                </a:solidFill>
              </a:rPr>
              <a:t>State space-based: </a:t>
            </a:r>
            <a:r>
              <a:rPr lang="en-GB" sz="2000" dirty="0"/>
              <a:t>the state space of the model is computed and used as a basis for implementation.</a:t>
            </a:r>
          </a:p>
          <a:p>
            <a:pPr marL="800100" lvl="1" indent="-342900">
              <a:defRPr/>
            </a:pPr>
            <a:r>
              <a:rPr lang="en-GB" sz="2000" dirty="0">
                <a:solidFill>
                  <a:srgbClr val="0070C0"/>
                </a:solidFill>
              </a:rPr>
              <a:t>Structure-based</a:t>
            </a:r>
            <a:r>
              <a:rPr lang="en-GB" sz="2000" dirty="0"/>
              <a:t>: structural analysis of the model for translation into programming language constructs.</a:t>
            </a:r>
          </a:p>
          <a:p>
            <a:pPr eaLnBrk="1" hangingPunct="1"/>
            <a:r>
              <a:rPr lang="en-GB" sz="2400" dirty="0" smtClean="0"/>
              <a:t>CPN models are platform-independent and too abstract to be used directly for code generation.</a:t>
            </a:r>
            <a:endParaRPr lang="en-GB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3425" y="2144538"/>
            <a:ext cx="9029700" cy="23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§"/>
              <a:defRPr/>
            </a:pPr>
            <a:endParaRPr lang="en-GB" sz="2000" kern="0" dirty="0">
              <a:latin typeface="+mn-lt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052215" y="4128369"/>
            <a:ext cx="2857500" cy="503237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1352550" y="5926138"/>
            <a:ext cx="7200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eaLnBrk="1" hangingPunct="1"/>
            <a:r>
              <a:rPr lang="da-DK" sz="1200"/>
              <a:t>*for a comprehensive list, </a:t>
            </a:r>
            <a:r>
              <a:rPr lang="en-GB" sz="1200"/>
              <a:t>see </a:t>
            </a:r>
            <a:r>
              <a:rPr lang="en-GB" sz="1200">
                <a:hlinkClick r:id="rId3"/>
              </a:rPr>
              <a:t>http://www.cs.au.dk/CPnets/intro/industrial.shtml</a:t>
            </a:r>
            <a:endParaRPr lang="da-DK" sz="1200"/>
          </a:p>
        </p:txBody>
      </p:sp>
    </p:spTree>
    <p:extLst>
      <p:ext uri="{BB962C8B-B14F-4D97-AF65-F5344CB8AC3E}">
        <p14:creationId xmlns:p14="http://schemas.microsoft.com/office/powerpoint/2010/main" val="377808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IEFT RPL Protocol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60650"/>
            <a:ext cx="8994204" cy="864121"/>
          </a:xfrm>
        </p:spPr>
        <p:txBody>
          <a:bodyPr/>
          <a:lstStyle/>
          <a:p>
            <a:r>
              <a:rPr lang="en-GB" sz="2400" dirty="0" smtClean="0"/>
              <a:t>Routing protocol for sensor networks currently developed by the IETF:</a:t>
            </a:r>
            <a:endParaRPr lang="en-GB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39304" y="5240317"/>
            <a:ext cx="8706184" cy="86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400" kern="0" dirty="0" smtClean="0"/>
              <a:t>Supports a collection of sensor to establish a DODAG for data collection.</a:t>
            </a:r>
            <a:endParaRPr lang="en-GB" sz="2400" kern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009" y="2290425"/>
            <a:ext cx="5001429" cy="288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521" y="2565667"/>
            <a:ext cx="21717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http://www.cse.nd.edu/~cpoellab/teaching/cse40815/micaz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1" y="2256253"/>
            <a:ext cx="1617056" cy="144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>
            <a:off x="1521124" y="3307976"/>
            <a:ext cx="587939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2055" name="Picture 7" descr="http://t2.gstatic.com/images?q=tbn:ANd9GcSFq1eO67bzD4xmqUAG9x8uOL930cK7c38RGPQpg_bqgHIYptZx5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817" y="297031"/>
            <a:ext cx="1365371" cy="78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10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854" y="1628800"/>
            <a:ext cx="3816424" cy="183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RPL CPN Model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89400"/>
            <a:ext cx="8850188" cy="864121"/>
          </a:xfrm>
        </p:spPr>
        <p:txBody>
          <a:bodyPr/>
          <a:lstStyle/>
          <a:p>
            <a:r>
              <a:rPr lang="en-GB" sz="2400" dirty="0" smtClean="0"/>
              <a:t>A platform independent model specifying the operation of the RPL Protocol: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1" y="2336524"/>
            <a:ext cx="4015264" cy="3372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76" y="3506309"/>
            <a:ext cx="3483158" cy="262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http://www.cse.nd.edu/~cpoellab/teaching/cse40815/mica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211" y="1892207"/>
            <a:ext cx="1617056" cy="144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Platform: TinyOS and nesC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04" y="1412776"/>
            <a:ext cx="9001000" cy="828092"/>
          </a:xfrm>
        </p:spPr>
        <p:txBody>
          <a:bodyPr/>
          <a:lstStyle/>
          <a:p>
            <a:r>
              <a:rPr lang="en-GB" sz="2400" dirty="0" smtClean="0"/>
              <a:t>Operating system and programming language targeting constrained devices.</a:t>
            </a:r>
          </a:p>
        </p:txBody>
      </p:sp>
      <p:pic>
        <p:nvPicPr>
          <p:cNvPr id="3074" name="Picture 2" descr="http://www.tinyos.net/tos-jw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426" y="1989219"/>
            <a:ext cx="169458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7" y="2289505"/>
            <a:ext cx="5433777" cy="387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889104" y="3334874"/>
            <a:ext cx="3600400" cy="26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800" kern="0" dirty="0" smtClean="0"/>
              <a:t>Application structured into component providing and using interfaces.</a:t>
            </a:r>
          </a:p>
          <a:p>
            <a:r>
              <a:rPr lang="en-GB" sz="1800" kern="0" dirty="0" smtClean="0"/>
              <a:t>Split-phase programming model based on command and events.</a:t>
            </a:r>
            <a:endParaRPr lang="en-GB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25150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Refinement Methodology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60649"/>
            <a:ext cx="8922196" cy="3861675"/>
          </a:xfrm>
        </p:spPr>
        <p:txBody>
          <a:bodyPr/>
          <a:lstStyle/>
          <a:p>
            <a:r>
              <a:rPr lang="en-GB" sz="2400" dirty="0" smtClean="0"/>
              <a:t>A five step methodology for refining the model to be suited for code generation: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 smtClean="0">
                <a:solidFill>
                  <a:srgbClr val="0070C0"/>
                </a:solidFill>
              </a:rPr>
              <a:t>Component architecture </a:t>
            </a:r>
            <a:r>
              <a:rPr lang="en-GB" sz="2000" dirty="0" smtClean="0"/>
              <a:t>identifying components and interfaces.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 smtClean="0">
                <a:solidFill>
                  <a:srgbClr val="0070C0"/>
                </a:solidFill>
              </a:rPr>
              <a:t>Resolving interface conflicts </a:t>
            </a:r>
            <a:r>
              <a:rPr lang="en-GB" sz="2000" dirty="0" smtClean="0"/>
              <a:t>allowing multiple uses of interfaces.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 smtClean="0">
                <a:solidFill>
                  <a:srgbClr val="0070C0"/>
                </a:solidFill>
              </a:rPr>
              <a:t>Component and interface signatures</a:t>
            </a:r>
            <a:r>
              <a:rPr lang="en-GB" sz="2000" dirty="0" smtClean="0"/>
              <a:t> identifying commands and events and associated types.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 smtClean="0">
                <a:solidFill>
                  <a:srgbClr val="0070C0"/>
                </a:solidFill>
              </a:rPr>
              <a:t>Component classification </a:t>
            </a:r>
            <a:r>
              <a:rPr lang="en-GB" sz="2000" dirty="0" smtClean="0"/>
              <a:t>identifying components as timed, external, boot, and generic.</a:t>
            </a:r>
            <a:r>
              <a:rPr lang="en-GB" sz="2000" dirty="0" smtClean="0">
                <a:solidFill>
                  <a:srgbClr val="0070C0"/>
                </a:solidFill>
              </a:rPr>
              <a:t> </a:t>
            </a:r>
            <a:endParaRPr lang="en-GB" sz="2000" b="1" dirty="0" smtClean="0">
              <a:solidFill>
                <a:srgbClr val="0070C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 smtClean="0">
                <a:solidFill>
                  <a:srgbClr val="0070C0"/>
                </a:solidFill>
              </a:rPr>
              <a:t>Internal component behaviour </a:t>
            </a:r>
            <a:r>
              <a:rPr lang="en-GB" sz="2000" dirty="0" smtClean="0"/>
              <a:t>providing control flow oriented modelling of commands and events.</a:t>
            </a:r>
            <a:endParaRPr lang="en-GB" sz="2000" b="1" dirty="0" smtClean="0">
              <a:solidFill>
                <a:srgbClr val="0070C0"/>
              </a:solidFill>
            </a:endParaRPr>
          </a:p>
          <a:p>
            <a:pPr marL="514350" indent="-457200"/>
            <a:r>
              <a:rPr lang="en-GB" sz="2400" dirty="0" smtClean="0"/>
              <a:t>Each step add model details and pragmatic annotations to the CPN model elements.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097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Pragmatics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800" y="1260650"/>
            <a:ext cx="8915400" cy="792113"/>
          </a:xfrm>
        </p:spPr>
        <p:txBody>
          <a:bodyPr/>
          <a:lstStyle/>
          <a:p>
            <a:r>
              <a:rPr lang="en-GB" sz="2400" dirty="0" smtClean="0"/>
              <a:t>Syntactical annotation added to the model in order to later direct the code generation.</a:t>
            </a:r>
          </a:p>
          <a:p>
            <a:endParaRPr lang="en-GB" sz="2400" dirty="0" smtClean="0"/>
          </a:p>
          <a:p>
            <a:endParaRPr lang="en-GB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40825" y="5252192"/>
            <a:ext cx="8915400" cy="7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400" kern="0" dirty="0" smtClean="0"/>
              <a:t>Allows for bridging the gap between platform independent models and target platform.</a:t>
            </a:r>
          </a:p>
          <a:p>
            <a:endParaRPr lang="en-GB" sz="2400" kern="0" dirty="0" smtClean="0"/>
          </a:p>
          <a:p>
            <a:endParaRPr lang="en-GB" sz="2400" kern="0" dirty="0"/>
          </a:p>
        </p:txBody>
      </p:sp>
    </p:spTree>
    <p:extLst>
      <p:ext uri="{BB962C8B-B14F-4D97-AF65-F5344CB8AC3E}">
        <p14:creationId xmlns:p14="http://schemas.microsoft.com/office/powerpoint/2010/main" val="120424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dirty="0" err="1" smtClean="0"/>
              <a:t>Step</a:t>
            </a:r>
            <a:r>
              <a:rPr lang="nb-NO" sz="3600" dirty="0" smtClean="0"/>
              <a:t> 1: Component Architecture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028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Step</a:t>
            </a:r>
            <a:r>
              <a:rPr lang="nb-NO" dirty="0" smtClean="0"/>
              <a:t> 2: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7012934"/>
      </p:ext>
    </p:extLst>
  </p:cSld>
  <p:clrMapOvr>
    <a:masterClrMapping/>
  </p:clrMapOvr>
</p:sld>
</file>

<file path=ppt/theme/theme1.xml><?xml version="1.0" encoding="utf-8"?>
<a:theme xmlns:a="http://schemas.openxmlformats.org/drawingml/2006/main" name="au">
  <a:themeElements>
    <a:clrScheme name="a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</Template>
  <TotalTime>6251</TotalTime>
  <Words>552</Words>
  <Application>Microsoft Office PowerPoint</Application>
  <PresentationFormat>A4 Paper (210x297 mm)</PresentationFormat>
  <Paragraphs>61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</vt:lpstr>
      <vt:lpstr>Transforming Platform Independent CPN Models into Code for the TinyOS Platform: A Case Study</vt:lpstr>
      <vt:lpstr>Motivation</vt:lpstr>
      <vt:lpstr>IEFT RPL Protocol</vt:lpstr>
      <vt:lpstr>RPL CPN Model</vt:lpstr>
      <vt:lpstr>Platform: TinyOS and nesC</vt:lpstr>
      <vt:lpstr>Refinement Methodology</vt:lpstr>
      <vt:lpstr>Pragmatics</vt:lpstr>
      <vt:lpstr>Step 1: Component Architecture</vt:lpstr>
      <vt:lpstr>Step 2:</vt:lpstr>
      <vt:lpstr>Step 3:</vt:lpstr>
      <vt:lpstr>Step 4:</vt:lpstr>
      <vt:lpstr>Step 5:</vt:lpstr>
      <vt:lpstr>Code Generation</vt:lpstr>
      <vt:lpstr>Conclusion and Future Work</vt:lpstr>
    </vt:vector>
  </TitlesOfParts>
  <Company>Daimi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Lars Michael Kristensen</dc:creator>
  <cp:lastModifiedBy>lmkr-lokal</cp:lastModifiedBy>
  <cp:revision>660</cp:revision>
  <dcterms:created xsi:type="dcterms:W3CDTF">2007-05-25T07:37:39Z</dcterms:created>
  <dcterms:modified xsi:type="dcterms:W3CDTF">2013-06-18T13:44:07Z</dcterms:modified>
</cp:coreProperties>
</file>