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98" r:id="rId5"/>
    <p:sldId id="336" r:id="rId6"/>
    <p:sldId id="350" r:id="rId7"/>
    <p:sldId id="364" r:id="rId8"/>
    <p:sldId id="365" r:id="rId9"/>
    <p:sldId id="379" r:id="rId10"/>
    <p:sldId id="380" r:id="rId11"/>
    <p:sldId id="403" r:id="rId12"/>
    <p:sldId id="404" r:id="rId13"/>
    <p:sldId id="405" r:id="rId14"/>
    <p:sldId id="406" r:id="rId15"/>
    <p:sldId id="407" r:id="rId16"/>
    <p:sldId id="411" r:id="rId17"/>
    <p:sldId id="413" r:id="rId18"/>
    <p:sldId id="415" r:id="rId19"/>
    <p:sldId id="414" r:id="rId20"/>
    <p:sldId id="307" r:id="rId21"/>
    <p:sldId id="392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AAEE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45" y="2150745"/>
            <a:ext cx="8220075" cy="147002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李梦龙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、中间件：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中间件栈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：多个中间件会形成一个栈结构，以"先进后出"的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顺序执行。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2669540"/>
            <a:ext cx="4126865" cy="3970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4149725"/>
            <a:ext cx="2799715" cy="10096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74945" y="4510405"/>
            <a:ext cx="86423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、中间件：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使用第三方中间件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koa-body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2303780"/>
            <a:ext cx="4904105" cy="71056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2332355" y="2919730"/>
            <a:ext cx="333375" cy="475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3493770"/>
            <a:ext cx="4904740" cy="1552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" y="5574665"/>
            <a:ext cx="4961890" cy="32385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2332355" y="5046345"/>
            <a:ext cx="333375" cy="475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830" y="2303780"/>
            <a:ext cx="3209290" cy="2704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1.7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、session：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使用封装好的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koa-session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871980"/>
            <a:ext cx="459994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3464560"/>
            <a:ext cx="5742940" cy="195262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3924300" y="2708910"/>
            <a:ext cx="360045" cy="576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1.8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 </a:t>
            </a:r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&amp;&amp; post file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koa-body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支持普通表单上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传和文件上传。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2251710"/>
            <a:ext cx="6356985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、与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express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、启动方式：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700" y="2257425"/>
            <a:ext cx="10445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0" y="2257425"/>
            <a:ext cx="1997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3181350"/>
            <a:ext cx="319024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5" y="3190875"/>
            <a:ext cx="3628390" cy="47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7975" y="4124960"/>
            <a:ext cx="5658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AFAFA"/>
                </a:solidFill>
              </a:rPr>
              <a:t>1</a:t>
            </a:r>
            <a:r>
              <a:rPr lang="zh-CN" altLang="en-US" sz="2000">
                <a:solidFill>
                  <a:srgbClr val="FAFAFA"/>
                </a:solidFill>
              </a:rPr>
              <a:t>、</a:t>
            </a:r>
            <a:r>
              <a:rPr lang="en-US" altLang="zh-CN" sz="2000">
                <a:solidFill>
                  <a:srgbClr val="FAFAFA"/>
                </a:solidFill>
              </a:rPr>
              <a:t>koa</a:t>
            </a:r>
            <a:r>
              <a:rPr lang="zh-CN" altLang="en-US" sz="2000">
                <a:solidFill>
                  <a:srgbClr val="FAFAFA"/>
                </a:solidFill>
              </a:rPr>
              <a:t>构造采用</a:t>
            </a:r>
            <a:r>
              <a:rPr lang="en-US" altLang="zh-CN" sz="2000">
                <a:solidFill>
                  <a:srgbClr val="FAFAFA"/>
                </a:solidFill>
              </a:rPr>
              <a:t>class</a:t>
            </a:r>
            <a:r>
              <a:rPr lang="zh-CN" altLang="en-US" sz="2000">
                <a:solidFill>
                  <a:srgbClr val="FAFAFA"/>
                </a:solidFill>
              </a:rPr>
              <a:t>类实现，每个</a:t>
            </a:r>
            <a:r>
              <a:rPr lang="en-US" altLang="zh-CN" sz="2000">
                <a:solidFill>
                  <a:srgbClr val="FAFAFA"/>
                </a:solidFill>
              </a:rPr>
              <a:t>app</a:t>
            </a:r>
            <a:r>
              <a:rPr lang="zh-CN" altLang="en-US" sz="2000">
                <a:solidFill>
                  <a:srgbClr val="FAFAFA"/>
                </a:solidFill>
              </a:rPr>
              <a:t>都是他的一个实例对象，都继承其属性和方法；</a:t>
            </a:r>
            <a:endParaRPr lang="zh-CN" altLang="en-US" sz="2000">
              <a:solidFill>
                <a:srgbClr val="FAFAFA"/>
              </a:solidFill>
            </a:endParaRPr>
          </a:p>
          <a:p>
            <a:r>
              <a:rPr lang="en-US" altLang="zh-CN" sz="2000">
                <a:solidFill>
                  <a:srgbClr val="FAFAFA"/>
                </a:solidFill>
              </a:rPr>
              <a:t>2</a:t>
            </a:r>
            <a:r>
              <a:rPr lang="zh-CN" altLang="en-US" sz="2000">
                <a:solidFill>
                  <a:srgbClr val="FAFAFA"/>
                </a:solidFill>
              </a:rPr>
              <a:t>、</a:t>
            </a:r>
            <a:r>
              <a:rPr lang="en-US" altLang="zh-CN" sz="2000">
                <a:solidFill>
                  <a:srgbClr val="FAFAFA"/>
                </a:solidFill>
              </a:rPr>
              <a:t>express</a:t>
            </a:r>
            <a:r>
              <a:rPr lang="zh-CN" altLang="en-US" sz="2000">
                <a:solidFill>
                  <a:srgbClr val="FAFAFA"/>
                </a:solidFill>
              </a:rPr>
              <a:t>采用工厂函数模式实现，属性和方法都挂载在函数上。</a:t>
            </a:r>
            <a:endParaRPr lang="zh-CN" altLang="en-US" sz="200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、与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express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、路由：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700" y="2257425"/>
            <a:ext cx="10445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0" y="2257425"/>
            <a:ext cx="1997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3343275"/>
            <a:ext cx="3856990" cy="1447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55" y="3343275"/>
            <a:ext cx="390461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0345" y="5170170"/>
            <a:ext cx="5746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AFAFA"/>
                </a:solidFill>
              </a:rPr>
              <a:t>1</a:t>
            </a:r>
            <a:r>
              <a:rPr lang="zh-CN" altLang="en-US" sz="2000">
                <a:solidFill>
                  <a:srgbClr val="FAFAFA"/>
                </a:solidFill>
              </a:rPr>
              <a:t>、</a:t>
            </a:r>
            <a:r>
              <a:rPr lang="en-US" altLang="zh-CN" sz="2000">
                <a:solidFill>
                  <a:srgbClr val="FAFAFA"/>
                </a:solidFill>
              </a:rPr>
              <a:t>koa</a:t>
            </a:r>
            <a:r>
              <a:rPr lang="zh-CN" altLang="en-US" sz="2000">
                <a:solidFill>
                  <a:srgbClr val="FAFAFA"/>
                </a:solidFill>
              </a:rPr>
              <a:t>自身没有集成路由，需依赖第三方插件；</a:t>
            </a:r>
            <a:endParaRPr lang="zh-CN" altLang="en-US" sz="2000">
              <a:solidFill>
                <a:srgbClr val="FAFAFA"/>
              </a:solidFill>
            </a:endParaRPr>
          </a:p>
          <a:p>
            <a:r>
              <a:rPr lang="en-US" altLang="zh-CN" sz="2000">
                <a:solidFill>
                  <a:srgbClr val="FAFAFA"/>
                </a:solidFill>
              </a:rPr>
              <a:t>2</a:t>
            </a:r>
            <a:r>
              <a:rPr lang="zh-CN" altLang="en-US" sz="2000">
                <a:solidFill>
                  <a:srgbClr val="FAFAFA"/>
                </a:solidFill>
              </a:rPr>
              <a:t>、</a:t>
            </a:r>
            <a:r>
              <a:rPr lang="en-US" altLang="zh-CN" sz="2000">
                <a:solidFill>
                  <a:srgbClr val="FAFAFA"/>
                </a:solidFill>
              </a:rPr>
              <a:t>express</a:t>
            </a:r>
            <a:r>
              <a:rPr lang="zh-CN" altLang="en-US" sz="2000">
                <a:solidFill>
                  <a:srgbClr val="FAFAFA"/>
                </a:solidFill>
              </a:rPr>
              <a:t>有自身路由中间件</a:t>
            </a:r>
            <a:endParaRPr lang="zh-CN" altLang="en-US" sz="200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、与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express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、中间件：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均采用先进后出的中间栈模式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700" y="2257425"/>
            <a:ext cx="10445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0" y="2257425"/>
            <a:ext cx="1997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380" y="3162300"/>
            <a:ext cx="3780790" cy="3485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3162300"/>
            <a:ext cx="368554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异步编程：await async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30" y="1285875"/>
            <a:ext cx="9041130" cy="386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4425" y="1550670"/>
            <a:ext cx="10445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3500" y="1550670"/>
            <a:ext cx="1997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endParaRPr lang="en-US" altLang="zh-CN" sz="40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2428875"/>
            <a:ext cx="4130040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5" y="2324100"/>
            <a:ext cx="3537585" cy="1104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050" y="4781550"/>
            <a:ext cx="6292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AFAFA"/>
                </a:solidFill>
                <a:latin typeface="+mj-ea"/>
                <a:ea typeface="+mj-ea"/>
                <a:cs typeface="+mj-ea"/>
              </a:rPr>
              <a:t>使用</a:t>
            </a:r>
            <a:r>
              <a:rPr lang="en-US" altLang="zh-CN">
                <a:solidFill>
                  <a:srgbClr val="FAFAFA"/>
                </a:solidFill>
                <a:latin typeface="+mj-ea"/>
                <a:ea typeface="+mj-ea"/>
                <a:cs typeface="+mj-ea"/>
              </a:rPr>
              <a:t>await async</a:t>
            </a:r>
            <a:r>
              <a:rPr lang="zh-CN" altLang="en-US">
                <a:solidFill>
                  <a:srgbClr val="FAFAFA"/>
                </a:solidFill>
                <a:latin typeface="+mj-ea"/>
                <a:ea typeface="+mj-ea"/>
                <a:cs typeface="+mj-ea"/>
              </a:rPr>
              <a:t>实现异步编程的同步写法：</a:t>
            </a:r>
            <a:endParaRPr lang="zh-CN" altLang="en-US">
              <a:solidFill>
                <a:srgbClr val="FAFAFA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>
                <a:solidFill>
                  <a:srgbClr val="FAFAFA"/>
                </a:solidFill>
              </a:rPr>
              <a:t>1</a:t>
            </a:r>
            <a:r>
              <a:rPr lang="zh-CN" altLang="en-US">
                <a:solidFill>
                  <a:srgbClr val="FAFAFA"/>
                </a:solidFill>
              </a:rPr>
              <a:t>、当函数执行的时候，一旦遇到await就会先返回，等到异步操作完成，再接着执行函数体内后面的语句；</a:t>
            </a:r>
            <a:endParaRPr lang="zh-CN" altLang="en-US">
              <a:solidFill>
                <a:srgbClr val="FAFAFA"/>
              </a:solidFill>
            </a:endParaRPr>
          </a:p>
          <a:p>
            <a:r>
              <a:rPr lang="en-US" altLang="zh-CN">
                <a:solidFill>
                  <a:srgbClr val="FAFAFA"/>
                </a:solidFill>
              </a:rPr>
              <a:t>2</a:t>
            </a:r>
            <a:r>
              <a:rPr lang="zh-CN" altLang="en-US">
                <a:solidFill>
                  <a:srgbClr val="FAFAFA"/>
                </a:solidFill>
              </a:rPr>
              <a:t>、async函数返回的 Promise 对象，必须等到内部所有await命令后面的 Promise 对象执行完，才会发生状态改变。</a:t>
            </a:r>
            <a:endParaRPr lang="zh-CN" altLang="en-US">
              <a:solidFill>
                <a:srgbClr val="FAFAFA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5" y="3714750"/>
            <a:ext cx="3936365" cy="713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异步编程：await async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简介语法举例：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、async函数内部return语句返回的值，会成为then方法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回调函数的参数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、await命令后面是一个 Promise 对象。如果不是，就返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回对应的值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709545"/>
            <a:ext cx="318071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5210175"/>
            <a:ext cx="332359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70852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 为企业级框架和应用而生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底层基于 Koa 2.x，异步解决方案基于 async function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 Node.js 8 及以上的版本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内置从 Koa 继承而来的 4 个对象（Application, Context, Request, Response) 以及框架扩展的一些对象（Controller, Service等）；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框架规定了项目结构及开发规范，开发时只需按照规范填充相应结构和业务逻辑；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框架内置了常用插件，只需配置基本属性即可使用。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异步编程：await async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AAE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egg.js----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简单实例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70852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00AAE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153795"/>
            <a:ext cx="2533650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573020"/>
            <a:ext cx="2514600" cy="130492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2030730" y="2141220"/>
            <a:ext cx="28829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040255" y="3798570"/>
            <a:ext cx="28829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" y="4230370"/>
            <a:ext cx="4048125" cy="14243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" y="5744845"/>
            <a:ext cx="4083050" cy="1038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885" y="3091180"/>
            <a:ext cx="2990215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85" y="274955"/>
            <a:ext cx="8266430" cy="3609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555" y="3247390"/>
            <a:ext cx="5676265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0190" y="3338830"/>
            <a:ext cx="2420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thanks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5545"/>
            <a:ext cx="8229600" cy="494093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、基本安装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koa-example &amp;&amp; cd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koa-example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init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）entry point: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koa --save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注意：Koa 必须使用 7.6 以上的版本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endParaRPr lang="en-US" altLang="zh-CN">
              <a:solidFill>
                <a:srgbClr val="00AAE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199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、架设 HTTP 服务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>
              <a:solidFill>
                <a:srgbClr val="00AAE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1832610"/>
            <a:ext cx="3199765" cy="1866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4114800"/>
            <a:ext cx="5285740" cy="15240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547110" y="3567430"/>
            <a:ext cx="504190" cy="791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5940425"/>
            <a:ext cx="2466975" cy="11620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3547745" y="5516245"/>
            <a:ext cx="504190" cy="791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863981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1.3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、路由：使用封装好的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koa-router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>
              <a:solidFill>
                <a:srgbClr val="00AAE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5851525"/>
            <a:ext cx="3039745" cy="94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1940560"/>
            <a:ext cx="5209540" cy="95250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867150" y="5110480"/>
            <a:ext cx="431800" cy="79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634105"/>
            <a:ext cx="3923665" cy="1476375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865880" y="2893060"/>
            <a:ext cx="431800" cy="79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863981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1.4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、静态资源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使用封装好的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koa-static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>
              <a:solidFill>
                <a:srgbClr val="00AAEE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735" y="1859280"/>
            <a:ext cx="4418965" cy="781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5394960"/>
            <a:ext cx="3904615" cy="136207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222750" y="2741930"/>
            <a:ext cx="28829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3274695"/>
            <a:ext cx="5619115" cy="113347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223385" y="4685665"/>
            <a:ext cx="28829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535"/>
            <a:ext cx="8229600" cy="880745"/>
          </a:xfrm>
        </p:spPr>
        <p:txBody>
          <a:bodyPr>
            <a:normAutofit/>
          </a:bodyPr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774065"/>
            <a:ext cx="9041130" cy="53524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1.5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、模板引擎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>
              <a:solidFill>
                <a:srgbClr val="00AAE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1296670"/>
            <a:ext cx="5228590" cy="100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95880"/>
            <a:ext cx="3874135" cy="2717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2595880"/>
            <a:ext cx="3427095" cy="271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0" y="5438775"/>
            <a:ext cx="2209165" cy="144716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4099560" y="5085080"/>
            <a:ext cx="325120" cy="69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098925" y="2156460"/>
            <a:ext cx="325120" cy="69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、模板引擎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>
              <a:solidFill>
                <a:srgbClr val="00AAE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6795" y="2023110"/>
            <a:ext cx="5196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、用什么模板引擎，需安装响应的依赖；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、模板引擎中间件要在路由中间件之前添加。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4217670"/>
            <a:ext cx="8359775" cy="2409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3238500"/>
            <a:ext cx="668591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的基本用法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" y="1275080"/>
            <a:ext cx="9041130" cy="4851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、中间件：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定义：</a:t>
            </a:r>
            <a:r>
              <a:rPr lang="zh-CN" altLang="en-US" sz="24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处在 HTTP Request 和 HTTP Response 中间，用</a:t>
            </a:r>
            <a:r>
              <a:rPr lang="en-US" altLang="zh-CN" sz="24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来实现某种中间功能。基本上，Koa 所有的功能都是通过</a:t>
            </a:r>
            <a:r>
              <a:rPr lang="en-US" altLang="zh-CN" sz="24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中间件实现的。</a:t>
            </a:r>
            <a:endParaRPr lang="zh-CN" altLang="en-US" sz="240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3129915"/>
            <a:ext cx="3948430" cy="3449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8755" y="3199765"/>
            <a:ext cx="3757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、中间件的书写要注意顺序；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如果当前中间件不是最后一个，必须调用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next()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把控制权交给下一个中间件，否则请求就会被挂起；</a:t>
            </a:r>
            <a:endParaRPr lang="en-US" altLang="zh-CN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、用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use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函数添加的中间件会在每次请求中调用。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全屏显示(4:3)</PresentationFormat>
  <Paragraphs>155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koa</vt:lpstr>
      <vt:lpstr>目录</vt:lpstr>
      <vt:lpstr>1、koa基本用法</vt:lpstr>
      <vt:lpstr>1、koa基本用法</vt:lpstr>
      <vt:lpstr>1、koa基本用法</vt:lpstr>
      <vt:lpstr>1、koa的基本用法</vt:lpstr>
      <vt:lpstr>1、koa的基本用法</vt:lpstr>
      <vt:lpstr>1、koa的基本用法</vt:lpstr>
      <vt:lpstr>1、koa的基本用法</vt:lpstr>
      <vt:lpstr>1、koa的基本用法</vt:lpstr>
      <vt:lpstr>1、koa的基本用法</vt:lpstr>
      <vt:lpstr>1、koa的基本用法</vt:lpstr>
      <vt:lpstr>1、koa的基本用法</vt:lpstr>
      <vt:lpstr>2、与express比较</vt:lpstr>
      <vt:lpstr>2、与express比较</vt:lpstr>
      <vt:lpstr>2、与express比较</vt:lpstr>
      <vt:lpstr>3、koa异步编程：await async</vt:lpstr>
      <vt:lpstr>3、koa异步编程：await async</vt:lpstr>
      <vt:lpstr>4、egg.js框架</vt:lpstr>
      <vt:lpstr>4、egg.js----简单实例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sjsd012</dc:creator>
  <cp:lastModifiedBy>Administrator</cp:lastModifiedBy>
  <cp:revision>281</cp:revision>
  <dcterms:created xsi:type="dcterms:W3CDTF">2017-12-09T05:29:00Z</dcterms:created>
  <dcterms:modified xsi:type="dcterms:W3CDTF">2018-11-14T10:02:08Z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