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84" r:id="rId4"/>
    <p:sldId id="261" r:id="rId5"/>
    <p:sldId id="301" r:id="rId6"/>
    <p:sldId id="279" r:id="rId7"/>
    <p:sldId id="303" r:id="rId8"/>
    <p:sldId id="286" r:id="rId9"/>
    <p:sldId id="304" r:id="rId10"/>
    <p:sldId id="287" r:id="rId11"/>
    <p:sldId id="292" r:id="rId12"/>
    <p:sldId id="289" r:id="rId13"/>
    <p:sldId id="305" r:id="rId14"/>
    <p:sldId id="290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263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1" autoAdjust="0"/>
    <p:restoredTop sz="94660"/>
  </p:normalViewPr>
  <p:slideViewPr>
    <p:cSldViewPr>
      <p:cViewPr varScale="1">
        <p:scale>
          <a:sx n="84" d="100"/>
          <a:sy n="84" d="100"/>
        </p:scale>
        <p:origin x="-115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8890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任意多边形 14"/>
          <p:cNvSpPr/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任意多边形 12"/>
          <p:cNvSpPr/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/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任意多边形 16"/>
          <p:cNvSpPr/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任意多边形 17"/>
          <p:cNvSpPr/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任意多边形 18"/>
          <p:cNvSpPr/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任意多边形 19"/>
          <p:cNvSpPr/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任意多边形 20"/>
          <p:cNvSpPr/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任意多边形 21"/>
          <p:cNvSpPr/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任意多边形 22"/>
          <p:cNvSpPr/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任意多边形 23"/>
          <p:cNvSpPr/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任意多边形 24"/>
          <p:cNvSpPr/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任意多边形 25"/>
          <p:cNvSpPr/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任意多边形 26"/>
          <p:cNvSpPr/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61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025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025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61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305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shade val="100000"/>
                <a:satMod val="150000"/>
              </a:schemeClr>
            </a:gs>
            <a:gs pos="50000">
              <a:schemeClr val="bg1">
                <a:shade val="90000"/>
                <a:satMod val="375000"/>
              </a:schemeClr>
            </a:gs>
            <a:gs pos="100000">
              <a:schemeClr val="bg2">
                <a:tint val="88000"/>
                <a:satMod val="40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 panose="05000000000000000000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410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 panose="05000000000000000000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950" indent="-228600" algn="l" rtl="0" eaLnBrk="1" latinLnBrk="0" hangingPunct="1">
        <a:spcBef>
          <a:spcPct val="20000"/>
        </a:spcBef>
        <a:buClr>
          <a:schemeClr val="accent2"/>
        </a:buClr>
        <a:buFont typeface="Wingdings 2" panose="05020102010507070707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745" indent="-228600" algn="l" rtl="0" eaLnBrk="1" latinLnBrk="0" hangingPunct="1">
        <a:spcBef>
          <a:spcPct val="20000"/>
        </a:spcBef>
        <a:buClr>
          <a:schemeClr val="accent3"/>
        </a:buClr>
        <a:buFont typeface="Wingdings 3" panose="05040102010807070707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455" indent="-210185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10055" indent="-210185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825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4230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hyperlink" Target="https://www.tapd.cn/21064241/bugtrace/bugs/view?bug_id=1121064241001006938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jpeg"/><Relationship Id="rId1" Type="http://schemas.openxmlformats.org/officeDocument/2006/relationships/hyperlink" Target="https://www.zhihu.com/question/36514327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hyperlink" Target="https://developer.mozilla.org/zh-CN/docs/Web/HTTP/Headers/Cache-Contro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developer.mozilla.org/zh-CN/docs/Web/HTTP/Headers/Pragma" TargetMode="Externa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060848"/>
            <a:ext cx="8892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前端</a:t>
            </a:r>
            <a:r>
              <a:rPr lang="en-US" altLang="zh-CN" sz="6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Web</a:t>
            </a:r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缓存</a:t>
            </a:r>
            <a:endParaRPr lang="en-US" altLang="zh-CN" sz="6000" dirty="0" smtClean="0"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60648"/>
            <a:ext cx="1104900" cy="1047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92280" y="1484784"/>
            <a:ext cx="1524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创业印章</a:t>
            </a:r>
            <a:endParaRPr lang="zh-CN" altLang="en-US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5536" y="908720"/>
            <a:ext cx="8496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Etag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/ If-None-Match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sz="20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通过检查返回正文的</a:t>
            </a:r>
            <a:r>
              <a:rPr lang="en-US" altLang="zh-CN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是否相等来判断读取缓存</a:t>
            </a:r>
            <a:endParaRPr lang="en-US" altLang="zh-CN" sz="20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sz="20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16632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协商缓存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2708920"/>
            <a:ext cx="27363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 </a:t>
            </a:r>
            <a:r>
              <a:rPr lang="zh-CN" altLang="en-US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第一次获取请求</a:t>
            </a:r>
            <a:endParaRPr lang="en-US" altLang="zh-CN" sz="20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67544" y="3284984"/>
            <a:ext cx="18710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 F5</a:t>
            </a:r>
            <a:r>
              <a:rPr lang="zh-CN" altLang="en-US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刷新页面</a:t>
            </a:r>
            <a:endParaRPr lang="en-US" altLang="zh-CN" sz="20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7544" y="3861048"/>
            <a:ext cx="21451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  Ctrl + F5</a:t>
            </a:r>
            <a:r>
              <a:rPr lang="zh-CN" altLang="en-US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刷新</a:t>
            </a:r>
            <a:endParaRPr lang="en-US" altLang="zh-CN" sz="20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211960" y="2708920"/>
            <a:ext cx="244792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1268760"/>
            <a:ext cx="3384376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1196752"/>
            <a:ext cx="3600400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116632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协商缓存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908720"/>
            <a:ext cx="84969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Etag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/ If-None-Match 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sz="20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简单的</a:t>
            </a:r>
            <a:r>
              <a:rPr lang="en-US" altLang="zh-CN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方式：</a:t>
            </a:r>
            <a:endParaRPr lang="en-US" altLang="zh-CN" sz="20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sz="20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sz="20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67544" y="3068960"/>
            <a:ext cx="2952328" cy="2409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39552" y="2348880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err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NodeJS</a:t>
            </a:r>
            <a:r>
              <a:rPr lang="zh-CN" altLang="en-US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20072" y="2348880"/>
            <a:ext cx="33843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md5(‘</a:t>
            </a:r>
            <a:r>
              <a:rPr lang="zh-CN" altLang="en-US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返回的数据</a:t>
            </a:r>
            <a:r>
              <a:rPr lang="en-US" altLang="zh-CN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’)</a:t>
            </a:r>
            <a:endParaRPr lang="en-US" altLang="zh-CN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md5_file(‘</a:t>
            </a:r>
            <a:r>
              <a:rPr lang="zh-CN" altLang="en-US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文件的路径</a:t>
            </a:r>
            <a:r>
              <a:rPr lang="en-US" altLang="zh-CN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’)</a:t>
            </a:r>
            <a:endParaRPr lang="en-US" altLang="zh-CN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1560" y="5877272"/>
            <a:ext cx="6264696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说明： 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Etag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优先级比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Last-modify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要高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188640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缓存的分类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1412776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 强缓存 （本地缓存）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132857"/>
            <a:ext cx="7344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浏览器加载资源时，先判断它是否是强缓存，如果是，浏览器将直接从自己的本地缓存中读取，不会向服务器发送请求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068960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）协商缓存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（服务器缓存）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4653136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）应用程序缓存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ApplicationCache</a:t>
            </a:r>
            <a:r>
              <a:rPr lang="en-US" altLang="zh-CN" sz="2400" dirty="0" smtClean="0"/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71600" y="3717032"/>
            <a:ext cx="7128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浏览器发送请求，服务器根据请求头部判断资源是否有更新，如果没有，则返回</a:t>
            </a:r>
            <a:r>
              <a:rPr lang="en-US" altLang="zh-CN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304</a:t>
            </a:r>
            <a:r>
              <a:rPr lang="zh-CN" altLang="en-US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，报文体为空，告知浏览器使用缓存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600" y="5445224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 </a:t>
            </a:r>
            <a:r>
              <a:rPr lang="en-US" altLang="zh-CN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manifest </a:t>
            </a:r>
            <a:r>
              <a:rPr lang="zh-CN" altLang="en-US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文件，实现</a:t>
            </a:r>
            <a:r>
              <a:rPr lang="en-US" altLang="zh-CN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应用的离线版本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116632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应用程序缓存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9552" y="1196752"/>
            <a:ext cx="41433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9552" y="2348880"/>
            <a:ext cx="73448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缓存清单文件可以使用任意扩展名，但传输它的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MIME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类型必须为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text/cache-manifest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b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2.manifest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文件的建议的文件扩展名是：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”.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appcache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”.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在缓存清单文件中列出的所有记录必须拥有相同的协议、主机名与端口号。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b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不要在清单文件中指定清单文件本身，否则将无法让浏览器得知清单文件有新版本出现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116632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应用程序缓存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16016" y="980728"/>
            <a:ext cx="367240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 CACHE MANIFEST -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在此标题下列出的文件将在首次下载后进行缓存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b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NETWORK -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在此标题下列出的文件需要与服务器的连接，且不会被缓存。可以使用通配符。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b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FALLBACK -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在此标题下列出的文件规定当页面无法访问时的回退页面（比如 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404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页面）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67544" y="980728"/>
            <a:ext cx="38671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116632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3. </a:t>
            </a:r>
            <a:r>
              <a:rPr lang="zh-CN" altLang="en-US" sz="3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缓存的网络流程图</a:t>
            </a:r>
            <a:endParaRPr lang="en-US" altLang="zh-CN" sz="36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 descr="cache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475656" y="1772816"/>
            <a:ext cx="5112568" cy="46085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7544" y="980728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第一次请求：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116632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3. </a:t>
            </a:r>
            <a:r>
              <a:rPr lang="zh-CN" altLang="en-US" sz="3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缓存的网络流程图</a:t>
            </a:r>
            <a:endParaRPr lang="en-US" altLang="zh-CN" sz="36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980728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第二次请求：</a:t>
            </a:r>
            <a:endParaRPr lang="zh-CN" altLang="en-US" sz="2400" dirty="0"/>
          </a:p>
        </p:txBody>
      </p:sp>
      <p:pic>
        <p:nvPicPr>
          <p:cNvPr id="5" name="图片 4" descr="cache2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31640" y="712738"/>
            <a:ext cx="6840760" cy="58887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116632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4. </a:t>
            </a:r>
            <a:r>
              <a:rPr lang="zh-CN" altLang="en-US" sz="3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缓存的实际应用</a:t>
            </a:r>
            <a:endParaRPr lang="en-US" altLang="zh-CN" sz="36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1052736"/>
            <a:ext cx="61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备案系统登录的字典表接口 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860032" y="1556792"/>
            <a:ext cx="33813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3356992"/>
            <a:ext cx="5519690" cy="2310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83568" y="1772816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第一次登录：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头部没有任何控制缓存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3568" y="3573016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第二次登录：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没有发出</a:t>
            </a:r>
            <a:r>
              <a:rPr lang="en-US" altLang="zh-CN" dirty="0" smtClean="0"/>
              <a:t>dictionary</a:t>
            </a:r>
            <a:r>
              <a:rPr lang="zh-CN" altLang="en-US" dirty="0" smtClean="0"/>
              <a:t>的请求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7584" y="6021288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Bug</a:t>
            </a:r>
            <a:r>
              <a:rPr lang="zh-CN" altLang="en-US" dirty="0" smtClean="0"/>
              <a:t>：接口更新的情况下，无法正确返回结果；</a:t>
            </a:r>
            <a:endParaRPr lang="en-US" altLang="zh-CN" dirty="0" smtClean="0"/>
          </a:p>
          <a:p>
            <a:r>
              <a:rPr lang="zh-CN" altLang="en-US" dirty="0" smtClean="0"/>
              <a:t>方案：</a:t>
            </a:r>
            <a:r>
              <a:rPr lang="en-US" altLang="zh-CN" dirty="0" smtClean="0"/>
              <a:t>A.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cache: false</a:t>
            </a:r>
            <a:r>
              <a:rPr lang="zh-CN" altLang="en-US" dirty="0" smtClean="0"/>
              <a:t>来抑制缓存；</a:t>
            </a:r>
            <a:r>
              <a:rPr lang="en-US" altLang="zh-CN" dirty="0" smtClean="0"/>
              <a:t>B.</a:t>
            </a:r>
            <a:r>
              <a:rPr lang="zh-CN" altLang="en-US" dirty="0" smtClean="0"/>
              <a:t>后台添加头部控制信息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116632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4. </a:t>
            </a:r>
            <a:r>
              <a:rPr lang="zh-CN" altLang="en-US" sz="3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缓存的实际应用</a:t>
            </a:r>
            <a:endParaRPr lang="en-US" altLang="zh-CN" sz="36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1052736"/>
            <a:ext cx="61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商家后台残留的数据 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浏览器）：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详情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177281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页面原内容及报文</a:t>
            </a:r>
            <a:endParaRPr lang="en-US" altLang="zh-CN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95536" y="393305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F5</a:t>
            </a:r>
            <a:r>
              <a:rPr lang="zh-CN" altLang="en-US" dirty="0" smtClean="0">
                <a:latin typeface="+mn-ea"/>
              </a:rPr>
              <a:t>刷新的内容和报文</a:t>
            </a:r>
            <a:endParaRPr lang="zh-CN" altLang="en-US" dirty="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924944"/>
            <a:ext cx="65627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844824"/>
            <a:ext cx="5740708" cy="94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3789040"/>
            <a:ext cx="5328592" cy="1260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467544" y="6211669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Bug: </a:t>
            </a:r>
            <a:r>
              <a:rPr lang="zh-CN" altLang="en-US" dirty="0" smtClean="0"/>
              <a:t>残留的数据不符合</a:t>
            </a:r>
            <a:r>
              <a:rPr lang="en-US" altLang="zh-CN" dirty="0" smtClean="0"/>
              <a:t>UI</a:t>
            </a:r>
            <a:r>
              <a:rPr lang="zh-CN" altLang="en-US" dirty="0" smtClean="0"/>
              <a:t>的交互设计；</a:t>
            </a:r>
            <a:endParaRPr lang="en-US" altLang="zh-CN" dirty="0" smtClean="0"/>
          </a:p>
          <a:p>
            <a:r>
              <a:rPr lang="zh-CN" altLang="en-US" dirty="0" smtClean="0"/>
              <a:t>方案</a:t>
            </a:r>
            <a:r>
              <a:rPr lang="en-US" altLang="zh-CN" dirty="0" smtClean="0"/>
              <a:t>: </a:t>
            </a:r>
            <a:r>
              <a:rPr lang="zh-CN" altLang="en-US" dirty="0" smtClean="0"/>
              <a:t>强制不缓存页面，头部增加 </a:t>
            </a:r>
            <a:r>
              <a:rPr lang="en-US" altLang="zh-CN" dirty="0" smtClean="0"/>
              <a:t>Cache-Control: no-store</a:t>
            </a:r>
            <a:endParaRPr lang="zh-CN" altLang="en-US" dirty="0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47664" y="5157192"/>
            <a:ext cx="70485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116632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5. </a:t>
            </a:r>
            <a:r>
              <a:rPr lang="zh-CN" altLang="en-US" sz="3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后端缓存技术简介</a:t>
            </a:r>
            <a:endParaRPr lang="en-US" altLang="zh-CN" sz="36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1052736"/>
            <a:ext cx="61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5.1 CDN (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查看详情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 descr="cd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5" y="1772816"/>
            <a:ext cx="6656553" cy="38164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1. 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缓存的定义和作用</a:t>
            </a: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2. 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缓存的分类</a:t>
            </a: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3. 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缓存的网络流程图</a:t>
            </a: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4. 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缓存的实际应用</a:t>
            </a: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5. 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后端缓存技术简介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116632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5. </a:t>
            </a:r>
            <a:r>
              <a:rPr lang="zh-CN" altLang="en-US" sz="3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后端缓存技术简介</a:t>
            </a:r>
            <a:endParaRPr lang="en-US" altLang="zh-CN" sz="36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052736"/>
            <a:ext cx="8064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5.2 </a:t>
            </a:r>
            <a:r>
              <a:rPr lang="en-US" altLang="zh-CN" sz="2000" b="1" dirty="0" err="1" smtClean="0"/>
              <a:t>Redis</a:t>
            </a:r>
            <a:r>
              <a:rPr lang="en-US" altLang="zh-CN" sz="2000" b="1" dirty="0" smtClean="0"/>
              <a:t> / </a:t>
            </a:r>
            <a:r>
              <a:rPr lang="en-US" altLang="zh-CN" sz="2000" b="1" dirty="0" err="1" smtClean="0"/>
              <a:t>Memcached</a:t>
            </a:r>
            <a:endParaRPr lang="en-US" altLang="zh-CN" sz="2000" b="1" dirty="0" smtClean="0"/>
          </a:p>
          <a:p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速度快，因为数据存在内存中，类似于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HashMap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HashMap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的优势就是查找和操作的时间复杂度都是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O(1)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068960"/>
            <a:ext cx="87484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反向代理与缓存服务器</a:t>
            </a:r>
            <a:endParaRPr lang="en-US" altLang="zh-CN" sz="2000" b="1" dirty="0" smtClean="0"/>
          </a:p>
          <a:p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可以实现反向代理，并提供缓存服务器的功能（</a:t>
            </a:r>
            <a:r>
              <a:rPr lang="en-US" altLang="zh-CN" sz="2000" b="1" dirty="0" err="1" smtClean="0"/>
              <a:t>proxy_cache</a:t>
            </a:r>
            <a:r>
              <a:rPr lang="en-US" altLang="zh-CN" sz="2000" b="1" dirty="0" smtClean="0"/>
              <a:t>/</a:t>
            </a:r>
            <a:r>
              <a:rPr lang="zh-CN" altLang="en-US" sz="2000" b="1" dirty="0" smtClean="0"/>
              <a:t> </a:t>
            </a:r>
            <a:r>
              <a:rPr lang="en-US" altLang="zh-CN" sz="2000" b="1" dirty="0" err="1" smtClean="0"/>
              <a:t>proxy_store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99592" y="764704"/>
            <a:ext cx="63367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5400" dirty="0" smtClean="0"/>
          </a:p>
          <a:p>
            <a:r>
              <a:rPr lang="en-US" altLang="zh-CN" sz="5400" dirty="0" smtClean="0"/>
              <a:t>Q &amp; A</a:t>
            </a:r>
            <a:endParaRPr lang="en-US" altLang="zh-CN" sz="5400" dirty="0" smtClean="0"/>
          </a:p>
          <a:p>
            <a:endParaRPr lang="zh-CN" alt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4581128"/>
            <a:ext cx="6408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Thank you!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260648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缓存的定义和作用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1412776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概念： </a:t>
            </a:r>
            <a:r>
              <a:rPr lang="zh-CN" altLang="en-US" sz="2000" dirty="0" smtClean="0"/>
              <a:t>浏览器在磁盘或者内存保存响应的报文，当重复请求时，浏览器就可以从本地取文档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2636912"/>
            <a:ext cx="7776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作用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减少网络请求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加快网络响应速度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4941168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最终目的：加快网站加载速度，提升用户体验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188640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缓存的分类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1412776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 强缓存 （本地缓存）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132857"/>
            <a:ext cx="7344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浏览器加载资源时，先判断它是否是强缓存，如果是，浏览器将直接从自己的本地缓存中读取，不会向服务器发送请求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068960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）协商缓存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4437112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）应用程序缓存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116632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强缓存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69269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meta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 </a:t>
            </a:r>
            <a:r>
              <a:rPr lang="en-US" altLang="zh-CN" sz="2000" dirty="0" smtClean="0"/>
              <a:t>Expires  </a:t>
            </a:r>
            <a:r>
              <a:rPr lang="zh-CN" altLang="en-US" sz="2000" dirty="0" smtClean="0"/>
              <a:t>：设置绝对时间点，客户端时间点小于</a:t>
            </a:r>
            <a:r>
              <a:rPr lang="en-US" altLang="zh-CN" sz="2000" dirty="0" smtClean="0"/>
              <a:t>Expires</a:t>
            </a:r>
            <a:r>
              <a:rPr lang="zh-CN" altLang="en-US" sz="2000" dirty="0" smtClean="0"/>
              <a:t>则读缓存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1196752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 </a:t>
            </a:r>
            <a:r>
              <a:rPr lang="zh-CN" altLang="en-US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永远不缓存</a:t>
            </a:r>
            <a:r>
              <a:rPr lang="en-US" altLang="zh-CN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严格意义来说</a:t>
            </a:r>
            <a:r>
              <a:rPr lang="en-US" altLang="zh-CN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不是合理值，会被当作</a:t>
            </a:r>
            <a:r>
              <a:rPr lang="en-US" altLang="zh-CN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处理，某些浏览器需要设置为一个过去的时间点才可以起作用</a:t>
            </a:r>
            <a:endParaRPr lang="zh-CN" alt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339752" y="1988840"/>
            <a:ext cx="39052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395536" y="2276872"/>
            <a:ext cx="6624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B.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普通情况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已经去掉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etag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last-modify]</a:t>
            </a:r>
            <a:endParaRPr lang="zh-CN" altLang="en-US" sz="20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780928"/>
            <a:ext cx="63341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67544" y="3212976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刷新页面的情况：浏览器会自带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no-cache,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永远不会进行强缓存</a:t>
            </a:r>
            <a:endParaRPr lang="zh-CN" altLang="en-US" dirty="0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3717032"/>
            <a:ext cx="2304256" cy="886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467544" y="4725144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点击前进后退的时候 ：可以正常读取缓存，而且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fiddler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没发包记录</a:t>
            </a:r>
            <a:endParaRPr lang="zh-CN" alt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7784" y="5445224"/>
            <a:ext cx="3699771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116632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强缓存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908720"/>
            <a:ext cx="8496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</a:t>
            </a:r>
            <a:r>
              <a:rPr lang="zh-CN" altLang="en-US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 </a:t>
            </a:r>
            <a:r>
              <a:rPr lang="en-US" altLang="zh-CN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cache-control</a:t>
            </a:r>
            <a:r>
              <a:rPr lang="en-US" altLang="zh-CN" sz="2000" dirty="0" smtClean="0">
                <a:solidFill>
                  <a:prstClr val="white"/>
                </a:solidFill>
              </a:rPr>
              <a:t>  </a:t>
            </a:r>
            <a:r>
              <a:rPr lang="zh-CN" altLang="en-US" sz="2000" dirty="0" smtClean="0">
                <a:solidFill>
                  <a:prstClr val="white"/>
                </a:solidFill>
              </a:rPr>
              <a:t>：设置相对时间段，未超过时间段则读缓存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424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A. </a:t>
            </a:r>
            <a:r>
              <a:rPr lang="zh-CN" altLang="en-US" dirty="0" smtClean="0"/>
              <a:t>不使用强缓存</a:t>
            </a:r>
            <a:endParaRPr lang="en-US" altLang="zh-CN" dirty="0" smtClean="0"/>
          </a:p>
          <a:p>
            <a:r>
              <a:rPr lang="en-US" altLang="zh-CN" dirty="0" smtClean="0"/>
              <a:t>B. </a:t>
            </a:r>
            <a:r>
              <a:rPr lang="zh-CN" altLang="en-US" dirty="0" smtClean="0"/>
              <a:t>不使用强缓存和协商缓存</a:t>
            </a:r>
            <a:endParaRPr lang="en-US" altLang="zh-CN" dirty="0" smtClean="0"/>
          </a:p>
          <a:p>
            <a:r>
              <a:rPr lang="en-US" altLang="zh-CN" dirty="0" smtClean="0"/>
              <a:t>C. </a:t>
            </a:r>
            <a:r>
              <a:rPr lang="zh-CN" altLang="en-US" dirty="0" smtClean="0"/>
              <a:t>所有用户都可以缓存 </a:t>
            </a:r>
            <a:endParaRPr lang="en-US" altLang="zh-CN" dirty="0" smtClean="0"/>
          </a:p>
          <a:p>
            <a:r>
              <a:rPr lang="en-US" altLang="zh-CN" dirty="0" smtClean="0"/>
              <a:t>D. </a:t>
            </a:r>
            <a:r>
              <a:rPr lang="zh-CN" altLang="en-US" dirty="0" smtClean="0"/>
              <a:t>只允许终端用户缓存</a:t>
            </a:r>
            <a:endParaRPr lang="en-US" altLang="zh-CN" dirty="0" smtClean="0"/>
          </a:p>
          <a:p>
            <a:pPr marL="342900" indent="-342900">
              <a:buAutoNum type="alphaUcPeriod" startAt="5"/>
            </a:pPr>
            <a:r>
              <a:rPr lang="zh-CN" altLang="en-US" dirty="0" smtClean="0"/>
              <a:t>普通情况 </a:t>
            </a:r>
            <a:r>
              <a:rPr lang="en-US" altLang="zh-CN" dirty="0" smtClean="0"/>
              <a:t>[</a:t>
            </a:r>
            <a:r>
              <a:rPr lang="zh-CN" altLang="en-US" dirty="0" smtClean="0"/>
              <a:t>单位秒</a:t>
            </a:r>
            <a:r>
              <a:rPr lang="en-US" altLang="zh-CN" dirty="0" smtClean="0"/>
              <a:t>]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… </a:t>
            </a:r>
            <a:r>
              <a:rPr lang="zh-CN" altLang="en-US" dirty="0" smtClean="0">
                <a:hlinkClick r:id="rId1"/>
              </a:rPr>
              <a:t>点击查看更多</a:t>
            </a:r>
            <a:r>
              <a:rPr lang="en-US" altLang="zh-CN" dirty="0" smtClean="0">
                <a:hlinkClick r:id="rId1"/>
              </a:rPr>
              <a:t> </a:t>
            </a: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1484784"/>
            <a:ext cx="50768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1772816"/>
            <a:ext cx="501967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2060848"/>
            <a:ext cx="47434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67944" y="2348880"/>
            <a:ext cx="47434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35896" y="2636912"/>
            <a:ext cx="520065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395536" y="3349347"/>
            <a:ext cx="8136904" cy="2954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说明：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刷新或者前进后退的报文情况跟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Expires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一样；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Cache-control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属于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http1.1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的协议，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Expires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属于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http1.0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的协议；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在支持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http1.1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及以上协议的情况下，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Cache-control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优先级较高；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http1.0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协议下，只有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Expires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会起作用。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116632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强缓存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908720"/>
            <a:ext cx="849694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特殊</a:t>
            </a:r>
            <a:r>
              <a:rPr lang="en-US" altLang="zh-CN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</a:t>
            </a:r>
            <a:r>
              <a:rPr lang="zh-CN" altLang="en-US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 </a:t>
            </a:r>
            <a:r>
              <a:rPr lang="en-US" altLang="zh-CN" sz="2000" dirty="0" err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Pragma</a:t>
            </a:r>
            <a:endParaRPr lang="en-US" altLang="zh-CN" sz="20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sz="2000" dirty="0" smtClean="0">
              <a:solidFill>
                <a:prstClr val="white"/>
              </a:solidFill>
            </a:endParaRPr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9552" y="1412776"/>
            <a:ext cx="42672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39552" y="1988840"/>
            <a:ext cx="77048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作用：清除强缓存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它属于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http1.0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，优先级比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Expires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cache-control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更低，而且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标准协议里没有这个头部。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刷新页面的时候浏览器会自动带上此头部，而忽略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Expires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Cache-control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，以达到清除强缓存的目的。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点击查看更多信息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188640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缓存的分类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1412776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 强缓存 （本地缓存）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132857"/>
            <a:ext cx="7344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浏览器加载资源时，先判断它是否是强缓存，如果是，浏览器将直接从自己的本地缓存中读取，不会向服务器发送请求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068960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）协商缓存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（服务器缓存）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4653136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）应用程序缓存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71600" y="3717032"/>
            <a:ext cx="7128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浏览器发送请求，服务器根据请求头部判断资源是否有更新，如果没有，则返回</a:t>
            </a:r>
            <a:r>
              <a:rPr lang="en-US" altLang="zh-CN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304</a:t>
            </a:r>
            <a:r>
              <a:rPr lang="zh-CN" altLang="en-US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，报文体为空，告知浏览器使用缓存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116632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协商缓存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908720"/>
            <a:ext cx="8496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sz="2000" dirty="0" smtClean="0"/>
              <a:t>Last-Modified /</a:t>
            </a:r>
            <a:r>
              <a:rPr lang="en-US" altLang="zh-CN" sz="2000" b="1" dirty="0" smtClean="0"/>
              <a:t> </a:t>
            </a:r>
            <a:r>
              <a:rPr lang="en-US" altLang="zh-CN" sz="2000" dirty="0" smtClean="0"/>
              <a:t>If-Modified-Since </a:t>
            </a:r>
            <a:r>
              <a:rPr lang="zh-CN" altLang="en-US" sz="2000" dirty="0" smtClean="0"/>
              <a:t>：</a:t>
            </a:r>
            <a:endParaRPr lang="en-US" altLang="zh-CN" sz="2000" b="1" dirty="0" smtClean="0"/>
          </a:p>
          <a:p>
            <a:pPr lvl="0"/>
            <a:endParaRPr lang="en-US" altLang="zh-CN" sz="2000" b="1" dirty="0" smtClean="0">
              <a:solidFill>
                <a:prstClr val="white"/>
              </a:solidFill>
            </a:endParaRPr>
          </a:p>
          <a:p>
            <a:pPr lvl="0"/>
            <a:r>
              <a:rPr lang="zh-CN" altLang="en-US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通过检查时间戳是否相等来判断读取缓存，单位是</a:t>
            </a:r>
            <a:r>
              <a:rPr lang="en-US" altLang="zh-CN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，如果更新粒度小于</a:t>
            </a:r>
            <a:r>
              <a:rPr lang="en-US" altLang="zh-CN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则无法正确检查</a:t>
            </a:r>
            <a:endParaRPr lang="en-US" altLang="zh-CN" sz="20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851920" y="2780928"/>
            <a:ext cx="3816424" cy="3607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67544" y="2708920"/>
            <a:ext cx="27363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 </a:t>
            </a:r>
            <a:r>
              <a:rPr lang="zh-CN" altLang="en-US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第一次获取请求</a:t>
            </a:r>
            <a:endParaRPr lang="en-US" altLang="zh-CN" sz="20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67544" y="3284984"/>
            <a:ext cx="18710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 F5</a:t>
            </a:r>
            <a:r>
              <a:rPr lang="zh-CN" altLang="en-US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刷新页面</a:t>
            </a:r>
            <a:endParaRPr lang="en-US" altLang="zh-CN" sz="20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7544" y="3861048"/>
            <a:ext cx="21451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  Ctrl + F5</a:t>
            </a:r>
            <a:r>
              <a:rPr lang="zh-CN" altLang="en-US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刷新</a:t>
            </a:r>
            <a:endParaRPr lang="en-US" altLang="zh-CN" sz="20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1700808"/>
            <a:ext cx="468052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980728"/>
            <a:ext cx="4248472" cy="568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0</TotalTime>
  <Words>2355</Words>
  <Application>WPS 演示</Application>
  <PresentationFormat>全屏显示(4:3)</PresentationFormat>
  <Paragraphs>229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6" baseType="lpstr">
      <vt:lpstr>Arial</vt:lpstr>
      <vt:lpstr>宋体</vt:lpstr>
      <vt:lpstr>Wingdings</vt:lpstr>
      <vt:lpstr>Wingdings</vt:lpstr>
      <vt:lpstr>Wingdings 2</vt:lpstr>
      <vt:lpstr>Wingdings 3</vt:lpstr>
      <vt:lpstr>微软雅黑</vt:lpstr>
      <vt:lpstr>Meiryo</vt:lpstr>
      <vt:lpstr>Arial Unicode MS</vt:lpstr>
      <vt:lpstr>华文楷体</vt:lpstr>
      <vt:lpstr>Consolas</vt:lpstr>
      <vt:lpstr>Corbel</vt:lpstr>
      <vt:lpstr>Calibri</vt:lpstr>
      <vt:lpstr>黑体</vt:lpstr>
      <vt:lpstr>穿越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500</cp:revision>
  <dcterms:created xsi:type="dcterms:W3CDTF">2018-11-24T11:31:32Z</dcterms:created>
  <dcterms:modified xsi:type="dcterms:W3CDTF">2018-11-24T11:31:46Z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