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310" r:id="rId5"/>
    <p:sldId id="285" r:id="rId6"/>
    <p:sldId id="269" r:id="rId7"/>
    <p:sldId id="267" r:id="rId8"/>
    <p:sldId id="322" r:id="rId9"/>
    <p:sldId id="275" r:id="rId10"/>
    <p:sldId id="279" r:id="rId11"/>
    <p:sldId id="323" r:id="rId12"/>
    <p:sldId id="305" r:id="rId13"/>
    <p:sldId id="317" r:id="rId14"/>
    <p:sldId id="306" r:id="rId15"/>
    <p:sldId id="324" r:id="rId16"/>
    <p:sldId id="325" r:id="rId17"/>
    <p:sldId id="326" r:id="rId18"/>
    <p:sldId id="327" r:id="rId19"/>
    <p:sldId id="328" r:id="rId20"/>
    <p:sldId id="329" r:id="rId21"/>
    <p:sldId id="318" r:id="rId22"/>
    <p:sldId id="330" r:id="rId23"/>
    <p:sldId id="331" r:id="rId24"/>
    <p:sldId id="313" r:id="rId25"/>
    <p:sldId id="319" r:id="rId26"/>
    <p:sldId id="304" r:id="rId27"/>
    <p:sldId id="332" r:id="rId28"/>
    <p:sldId id="336" r:id="rId29"/>
    <p:sldId id="337" r:id="rId30"/>
    <p:sldId id="320" r:id="rId31"/>
  </p:sldIdLst>
  <p:sldSz cx="12190413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77534-7154-4D63-8AAA-343871B2E292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58C06-E8D5-4BF2-8A8A-2270599C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7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8C06-E8D5-4BF2-8A8A-2270599C0D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148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74141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082724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8C06-E8D5-4BF2-8A8A-2270599C0D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6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326077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4163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06159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32268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798983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24515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25878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8C06-E8D5-4BF2-8A8A-2270599C0D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94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8C06-E8D5-4BF2-8A8A-2270599C0D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56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389818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175581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8C06-E8D5-4BF2-8A8A-2270599C0DB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1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8C06-E8D5-4BF2-8A8A-2270599C0DB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44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459519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805572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549921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599971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8C06-E8D5-4BF2-8A8A-2270599C0DB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4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8C06-E8D5-4BF2-8A8A-2270599C0D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0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8C06-E8D5-4BF2-8A8A-2270599C0D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04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8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  <a:t>6</a:t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699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  <a:t>7</a:t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522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F5BB81E4-0A06-4620-BC78-D7BDAEFF8EF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67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7852C80A-9F45-462E-87CE-685426BA618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5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" y="836712"/>
            <a:ext cx="12190413" cy="60212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558" y="274638"/>
            <a:ext cx="10971372" cy="562074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545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54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545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545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545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1207774" y="638132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black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black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</a:t>
            </a:r>
            <a:r>
              <a:rPr lang="zh-CN" altLang="en-US" sz="100" dirty="0" smtClean="0">
                <a:solidFill>
                  <a:prstClr val="black"/>
                </a:solidFill>
                <a:latin typeface="Calibri"/>
                <a:ea typeface="宋体"/>
              </a:rPr>
              <a:t>载：</a:t>
            </a:r>
            <a:r>
              <a:rPr lang="en-US" altLang="zh-CN" sz="100" dirty="0" smtClean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black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8545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7155" y="2132856"/>
            <a:ext cx="5312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Shell </a:t>
            </a:r>
            <a:r>
              <a:rPr lang="zh-CN" altLang="en-US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脚本培训</a:t>
            </a:r>
            <a:endParaRPr lang="zh-CN" altLang="en-US" sz="6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163" y="3038719"/>
            <a:ext cx="10310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程序组</a:t>
            </a:r>
            <a:endParaRPr lang="zh-CN" alt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163" y="3429000"/>
            <a:ext cx="57880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培训人：罗卫华</a:t>
            </a:r>
            <a:endParaRPr lang="en-US" altLang="zh-CN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163" y="4581128"/>
            <a:ext cx="9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circle/>
      </p:transition>
    </mc:Choice>
    <mc:Fallback xmlns=""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"/>
          <p:cNvSpPr>
            <a:spLocks noEditPoints="1"/>
          </p:cNvSpPr>
          <p:nvPr/>
        </p:nvSpPr>
        <p:spPr bwMode="auto">
          <a:xfrm>
            <a:off x="8261969" y="2917001"/>
            <a:ext cx="2729781" cy="2572503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2" tIns="57580" rIns="115162" bIns="57580" anchor="ctr"/>
          <a:lstStyle/>
          <a:p>
            <a:pPr defTabSz="1218565">
              <a:defRPr/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4" name="Freeform 17"/>
          <p:cNvSpPr/>
          <p:nvPr/>
        </p:nvSpPr>
        <p:spPr bwMode="auto">
          <a:xfrm>
            <a:off x="6785082" y="3191203"/>
            <a:ext cx="2212872" cy="2206070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2" tIns="57580" rIns="115162" bIns="57580" anchor="ctr"/>
          <a:lstStyle/>
          <a:p>
            <a:pPr defTabSz="1218565">
              <a:defRPr/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5" name="Freeform 18"/>
          <p:cNvSpPr/>
          <p:nvPr/>
        </p:nvSpPr>
        <p:spPr bwMode="auto">
          <a:xfrm>
            <a:off x="5411580" y="3393113"/>
            <a:ext cx="1934721" cy="1914421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2" tIns="57580" rIns="115162" bIns="57580" anchor="ctr"/>
          <a:lstStyle/>
          <a:p>
            <a:pPr defTabSz="1218565">
              <a:defRPr/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6" name="Freeform 19"/>
          <p:cNvSpPr/>
          <p:nvPr/>
        </p:nvSpPr>
        <p:spPr bwMode="auto">
          <a:xfrm>
            <a:off x="4333449" y="3562620"/>
            <a:ext cx="1535963" cy="1575408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2" tIns="57580" rIns="115162" bIns="57580" anchor="ctr"/>
          <a:lstStyle/>
          <a:p>
            <a:pPr defTabSz="1218565">
              <a:defRPr/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Shell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输出重定向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0550" y="908720"/>
            <a:ext cx="10657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大多数 </a:t>
            </a:r>
            <a:r>
              <a:rPr lang="en-US" altLang="zh-CN" dirty="0"/>
              <a:t>UNIX </a:t>
            </a:r>
            <a:r>
              <a:rPr lang="zh-CN" altLang="en-US" dirty="0"/>
              <a:t>系统命令从你的终端接受输入并将所产生的输出发送回​​到您的终端。一个命令通常从一个叫标准输入的地方读取输入，默认情况下，这恰好是你的终端。同样，一个命令通常将其输出写入到标准输出，默认情况下，这也是你的终端</a:t>
            </a:r>
            <a:r>
              <a:rPr lang="zh-CN" altLang="en-US" dirty="0" smtClean="0"/>
              <a:t>。</a:t>
            </a:r>
            <a:r>
              <a:rPr lang="zh-CN" altLang="en-US" dirty="0"/>
              <a:t>需要注意的是文件描述符 </a:t>
            </a:r>
            <a:r>
              <a:rPr lang="en-US" altLang="zh-CN" dirty="0"/>
              <a:t>0 </a:t>
            </a:r>
            <a:r>
              <a:rPr lang="zh-CN" altLang="en-US" dirty="0"/>
              <a:t>通常是标准输入（</a:t>
            </a:r>
            <a:r>
              <a:rPr lang="en-US" altLang="zh-CN" dirty="0"/>
              <a:t>STDIN</a:t>
            </a:r>
            <a:r>
              <a:rPr lang="zh-CN" altLang="en-US" dirty="0"/>
              <a:t>），</a:t>
            </a:r>
            <a:r>
              <a:rPr lang="en-US" altLang="zh-CN" dirty="0"/>
              <a:t>1 </a:t>
            </a:r>
            <a:r>
              <a:rPr lang="zh-CN" altLang="en-US" dirty="0"/>
              <a:t>是标准输出（</a:t>
            </a:r>
            <a:r>
              <a:rPr lang="en-US" altLang="zh-CN" dirty="0"/>
              <a:t>STDOUT</a:t>
            </a:r>
            <a:r>
              <a:rPr lang="zh-CN" altLang="en-US" dirty="0"/>
              <a:t>），</a:t>
            </a:r>
            <a:r>
              <a:rPr lang="en-US" altLang="zh-CN" dirty="0"/>
              <a:t>2 </a:t>
            </a:r>
            <a:r>
              <a:rPr lang="zh-CN" altLang="en-US" dirty="0"/>
              <a:t>是标准错误输出（</a:t>
            </a:r>
            <a:r>
              <a:rPr lang="en-US" altLang="zh-CN" dirty="0"/>
              <a:t>STDERR</a:t>
            </a:r>
            <a:r>
              <a:rPr lang="zh-CN" altLang="en-US" dirty="0"/>
              <a:t>）。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72139"/>
              </p:ext>
            </p:extLst>
          </p:nvPr>
        </p:nvGraphicFramePr>
        <p:xfrm>
          <a:off x="120947" y="2301240"/>
          <a:ext cx="4148172" cy="4556760"/>
        </p:xfrm>
        <a:graphic>
          <a:graphicData uri="http://schemas.openxmlformats.org/drawingml/2006/table">
            <a:tbl>
              <a:tblPr/>
              <a:tblGrid>
                <a:gridCol w="994635">
                  <a:extLst>
                    <a:ext uri="{9D8B030D-6E8A-4147-A177-3AD203B41FA5}">
                      <a16:colId xmlns:a16="http://schemas.microsoft.com/office/drawing/2014/main" val="3390484862"/>
                    </a:ext>
                  </a:extLst>
                </a:gridCol>
                <a:gridCol w="3153537">
                  <a:extLst>
                    <a:ext uri="{9D8B030D-6E8A-4147-A177-3AD203B41FA5}">
                      <a16:colId xmlns:a16="http://schemas.microsoft.com/office/drawing/2014/main" val="1527418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命令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说明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926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command &gt; file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将输出重定向到 </a:t>
                      </a:r>
                      <a:r>
                        <a:rPr lang="en-US" altLang="zh-CN">
                          <a:effectLst/>
                        </a:rPr>
                        <a:t>file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command &lt; file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将输入重定向到 </a:t>
                      </a:r>
                      <a:r>
                        <a:rPr lang="en-US" altLang="zh-CN">
                          <a:effectLst/>
                        </a:rPr>
                        <a:t>file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75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command &gt;&gt; file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将输出以追加的方式重定向到 </a:t>
                      </a:r>
                      <a:r>
                        <a:rPr lang="en-US" altLang="zh-CN">
                          <a:effectLst/>
                        </a:rPr>
                        <a:t>file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37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 &gt; file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将文件描述符为 </a:t>
                      </a:r>
                      <a:r>
                        <a:rPr lang="en-US">
                          <a:effectLst/>
                        </a:rPr>
                        <a:t>n </a:t>
                      </a:r>
                      <a:r>
                        <a:rPr lang="zh-CN" altLang="en-US">
                          <a:effectLst/>
                        </a:rPr>
                        <a:t>的文件重定向到 </a:t>
                      </a:r>
                      <a:r>
                        <a:rPr lang="en-US">
                          <a:effectLst/>
                        </a:rPr>
                        <a:t>file。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61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 &gt;&gt; file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将文件描述符为 </a:t>
                      </a:r>
                      <a:r>
                        <a:rPr lang="en-US">
                          <a:effectLst/>
                        </a:rPr>
                        <a:t>n </a:t>
                      </a:r>
                      <a:r>
                        <a:rPr lang="zh-CN" altLang="en-US">
                          <a:effectLst/>
                        </a:rPr>
                        <a:t>的文件以追加的方式重定向到 </a:t>
                      </a:r>
                      <a:r>
                        <a:rPr lang="en-US">
                          <a:effectLst/>
                        </a:rPr>
                        <a:t>file。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645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 &gt;&amp; m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将输出文件 </a:t>
                      </a:r>
                      <a:r>
                        <a:rPr lang="en-US">
                          <a:effectLst/>
                        </a:rPr>
                        <a:t>m </a:t>
                      </a:r>
                      <a:r>
                        <a:rPr lang="zh-CN" altLang="en-US">
                          <a:effectLst/>
                        </a:rPr>
                        <a:t>和 </a:t>
                      </a:r>
                      <a:r>
                        <a:rPr lang="en-US">
                          <a:effectLst/>
                        </a:rPr>
                        <a:t>n </a:t>
                      </a:r>
                      <a:r>
                        <a:rPr lang="zh-CN" altLang="en-US">
                          <a:effectLst/>
                        </a:rPr>
                        <a:t>合并。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702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 &lt;&amp; m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将输入文件 </a:t>
                      </a:r>
                      <a:r>
                        <a:rPr lang="en-US" dirty="0">
                          <a:effectLst/>
                        </a:rPr>
                        <a:t>m </a:t>
                      </a:r>
                      <a:r>
                        <a:rPr lang="zh-CN" altLang="en-US" dirty="0">
                          <a:effectLst/>
                        </a:rPr>
                        <a:t>和 </a:t>
                      </a:r>
                      <a:r>
                        <a:rPr lang="en-US" dirty="0">
                          <a:effectLst/>
                        </a:rPr>
                        <a:t>n </a:t>
                      </a:r>
                      <a:r>
                        <a:rPr lang="zh-CN" altLang="en-US" dirty="0">
                          <a:effectLst/>
                        </a:rPr>
                        <a:t>合并。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69962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内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建命令和注释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558" y="1052736"/>
            <a:ext cx="1144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所谓 </a:t>
            </a:r>
            <a:r>
              <a:rPr lang="en-US" altLang="zh-CN" dirty="0"/>
              <a:t>Shell</a:t>
            </a:r>
            <a:r>
              <a:rPr lang="zh-CN" altLang="en-US" dirty="0"/>
              <a:t> 内建命令，就是由 </a:t>
            </a:r>
            <a:r>
              <a:rPr lang="en-US" altLang="zh-CN" dirty="0"/>
              <a:t>Bash </a:t>
            </a:r>
            <a:r>
              <a:rPr lang="zh-CN" altLang="en-US" dirty="0"/>
              <a:t>自身提供的命令，而不是文件系统中的某个可执行文件</a:t>
            </a:r>
            <a:r>
              <a:rPr lang="zh-CN" altLang="en-US" dirty="0" smtClean="0"/>
              <a:t>。</a:t>
            </a:r>
            <a:r>
              <a:rPr lang="zh-CN" altLang="en-US" dirty="0"/>
              <a:t>可以使用 </a:t>
            </a:r>
            <a:r>
              <a:rPr lang="en-US" altLang="zh-CN" dirty="0"/>
              <a:t>type </a:t>
            </a:r>
            <a:r>
              <a:rPr lang="zh-CN" altLang="en-US" dirty="0"/>
              <a:t>来确定一个命令是否是内建</a:t>
            </a:r>
            <a:r>
              <a:rPr lang="zh-CN" altLang="en-US" dirty="0" smtClean="0"/>
              <a:t>命令。常用的内建命令：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99148"/>
              </p:ext>
            </p:extLst>
          </p:nvPr>
        </p:nvGraphicFramePr>
        <p:xfrm>
          <a:off x="334566" y="2147568"/>
          <a:ext cx="10971212" cy="369570"/>
        </p:xfrm>
        <a:graphic>
          <a:graphicData uri="http://schemas.openxmlformats.org/drawingml/2006/table">
            <a:tbl>
              <a:tblPr/>
              <a:tblGrid>
                <a:gridCol w="5485606">
                  <a:extLst>
                    <a:ext uri="{9D8B030D-6E8A-4147-A177-3AD203B41FA5}">
                      <a16:colId xmlns:a16="http://schemas.microsoft.com/office/drawing/2014/main" val="1216531072"/>
                    </a:ext>
                  </a:extLst>
                </a:gridCol>
                <a:gridCol w="5485606">
                  <a:extLst>
                    <a:ext uri="{9D8B030D-6E8A-4147-A177-3AD203B41FA5}">
                      <a16:colId xmlns:a16="http://schemas.microsoft.com/office/drawing/2014/main" val="1801411532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alias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为指定命令定义一个别名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3972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27798"/>
              </p:ext>
            </p:extLst>
          </p:nvPr>
        </p:nvGraphicFramePr>
        <p:xfrm>
          <a:off x="334566" y="2533665"/>
          <a:ext cx="10971212" cy="369570"/>
        </p:xfrm>
        <a:graphic>
          <a:graphicData uri="http://schemas.openxmlformats.org/drawingml/2006/table">
            <a:tbl>
              <a:tblPr/>
              <a:tblGrid>
                <a:gridCol w="5485606">
                  <a:extLst>
                    <a:ext uri="{9D8B030D-6E8A-4147-A177-3AD203B41FA5}">
                      <a16:colId xmlns:a16="http://schemas.microsoft.com/office/drawing/2014/main" val="618201825"/>
                    </a:ext>
                  </a:extLst>
                </a:gridCol>
                <a:gridCol w="5485606">
                  <a:extLst>
                    <a:ext uri="{9D8B030D-6E8A-4147-A177-3AD203B41FA5}">
                      <a16:colId xmlns:a16="http://schemas.microsoft.com/office/drawing/2014/main" val="1484537037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设置并显示环境变量的值和 </a:t>
                      </a:r>
                      <a:r>
                        <a:rPr lang="en-US" altLang="zh-CN" sz="1800" dirty="0">
                          <a:effectLst/>
                        </a:rPr>
                        <a:t>shell </a:t>
                      </a:r>
                      <a:r>
                        <a:rPr lang="zh-CN" altLang="en-US" sz="1800" dirty="0">
                          <a:effectLst/>
                        </a:rPr>
                        <a:t>属性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583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67253"/>
              </p:ext>
            </p:extLst>
          </p:nvPr>
        </p:nvGraphicFramePr>
        <p:xfrm>
          <a:off x="334566" y="2893617"/>
          <a:ext cx="10939320" cy="369570"/>
        </p:xfrm>
        <a:graphic>
          <a:graphicData uri="http://schemas.openxmlformats.org/drawingml/2006/table">
            <a:tbl>
              <a:tblPr/>
              <a:tblGrid>
                <a:gridCol w="5501042">
                  <a:extLst>
                    <a:ext uri="{9D8B030D-6E8A-4147-A177-3AD203B41FA5}">
                      <a16:colId xmlns:a16="http://schemas.microsoft.com/office/drawing/2014/main" val="2960549137"/>
                    </a:ext>
                  </a:extLst>
                </a:gridCol>
                <a:gridCol w="5438278">
                  <a:extLst>
                    <a:ext uri="{9D8B030D-6E8A-4147-A177-3AD203B41FA5}">
                      <a16:colId xmlns:a16="http://schemas.microsoft.com/office/drawing/2014/main" val="3081822935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declare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声明一个变量或变量类型。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12542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34566" y="3356992"/>
            <a:ext cx="11089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使用 </a:t>
            </a:r>
            <a:r>
              <a:rPr lang="en-US" altLang="zh-CN" sz="1400" dirty="0"/>
              <a:t>alias </a:t>
            </a:r>
            <a:r>
              <a:rPr lang="zh-CN" altLang="en-US" sz="1400" dirty="0"/>
              <a:t>命令自定义别名的语法格式为：</a:t>
            </a:r>
          </a:p>
          <a:p>
            <a:r>
              <a:rPr lang="en-US" altLang="zh-CN" sz="1400" dirty="0"/>
              <a:t>alias </a:t>
            </a:r>
            <a:r>
              <a:rPr lang="en-US" altLang="zh-CN" sz="1400" dirty="0" err="1"/>
              <a:t>new_name</a:t>
            </a:r>
            <a:r>
              <a:rPr lang="en-US" altLang="zh-CN" sz="1400" dirty="0"/>
              <a:t>='command'</a:t>
            </a:r>
          </a:p>
          <a:p>
            <a:r>
              <a:rPr lang="zh-CN" altLang="en-US" sz="1400" dirty="0"/>
              <a:t>比如，通过 </a:t>
            </a:r>
            <a:r>
              <a:rPr lang="en-US" altLang="zh-CN" sz="1400" dirty="0"/>
              <a:t>date </a:t>
            </a:r>
            <a:r>
              <a:rPr lang="zh-CN" altLang="en-US" sz="1400" dirty="0"/>
              <a:t>命令可以获得当前的 </a:t>
            </a:r>
            <a:r>
              <a:rPr lang="en-US" altLang="zh-CN" sz="1400" dirty="0"/>
              <a:t>UNIX </a:t>
            </a:r>
            <a:r>
              <a:rPr lang="zh-CN" altLang="en-US" sz="1400" dirty="0"/>
              <a:t>时间戳，具体写法为</a:t>
            </a:r>
            <a:r>
              <a:rPr lang="en-US" altLang="zh-CN" sz="1400" dirty="0"/>
              <a:t>date +%s</a:t>
            </a:r>
            <a:r>
              <a:rPr lang="zh-CN" altLang="en-US" sz="1400" dirty="0"/>
              <a:t>，如果你嫌弃它太长或者不容易记住，那可以给它定义一个别名。</a:t>
            </a:r>
          </a:p>
          <a:p>
            <a:r>
              <a:rPr lang="en-US" altLang="zh-CN" sz="1400" dirty="0"/>
              <a:t>alias timestamp</a:t>
            </a:r>
            <a:r>
              <a:rPr lang="en-US" altLang="zh-CN" sz="1400" dirty="0" smtClean="0"/>
              <a:t>=‘date </a:t>
            </a:r>
            <a:r>
              <a:rPr lang="en-US" altLang="zh-CN" sz="1400" dirty="0"/>
              <a:t>+%</a:t>
            </a:r>
            <a:r>
              <a:rPr lang="en-US" altLang="zh-CN" sz="1400" dirty="0" smtClean="0"/>
              <a:t>s’</a:t>
            </a:r>
            <a:r>
              <a:rPr lang="zh-CN" altLang="en-US" sz="1400" dirty="0" smtClean="0"/>
              <a:t>，删除别名用</a:t>
            </a:r>
            <a:r>
              <a:rPr lang="en-US" altLang="zh-CN" sz="1400" dirty="0" err="1"/>
              <a:t>unalias</a:t>
            </a:r>
            <a:endParaRPr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334566" y="4311099"/>
            <a:ext cx="10867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set</a:t>
            </a:r>
            <a:r>
              <a:rPr lang="zh-CN" altLang="en-US" sz="1400" b="1" dirty="0"/>
              <a:t>命令</a:t>
            </a:r>
            <a:r>
              <a:rPr lang="zh-CN" altLang="en-US" sz="1400" dirty="0"/>
              <a:t>作用主要是显示系统中已经存在的</a:t>
            </a:r>
            <a:r>
              <a:rPr lang="en-US" altLang="zh-CN" sz="1400" dirty="0"/>
              <a:t>shell</a:t>
            </a:r>
            <a:r>
              <a:rPr lang="zh-CN" altLang="en-US" sz="1400" dirty="0"/>
              <a:t>变量，以及设置</a:t>
            </a:r>
            <a:r>
              <a:rPr lang="en-US" altLang="zh-CN" sz="1400" dirty="0"/>
              <a:t>shell</a:t>
            </a:r>
            <a:r>
              <a:rPr lang="zh-CN" altLang="en-US" sz="1400" dirty="0"/>
              <a:t>变量的新变量值。使用</a:t>
            </a:r>
            <a:r>
              <a:rPr lang="en-US" altLang="zh-CN" sz="1400" dirty="0"/>
              <a:t>set</a:t>
            </a:r>
            <a:r>
              <a:rPr lang="zh-CN" altLang="en-US" sz="1400" dirty="0"/>
              <a:t>更改</a:t>
            </a:r>
            <a:r>
              <a:rPr lang="en-US" altLang="zh-CN" sz="1400" dirty="0"/>
              <a:t>shell</a:t>
            </a:r>
            <a:r>
              <a:rPr lang="zh-CN" altLang="en-US" sz="1400" dirty="0"/>
              <a:t>特性时，符号</a:t>
            </a:r>
            <a:r>
              <a:rPr lang="en-US" altLang="zh-CN" sz="1400" dirty="0"/>
              <a:t>"+"</a:t>
            </a:r>
            <a:r>
              <a:rPr lang="zh-CN" altLang="en-US" sz="1400" dirty="0"/>
              <a:t>和</a:t>
            </a:r>
            <a:r>
              <a:rPr lang="en-US" altLang="zh-CN" sz="1400" dirty="0"/>
              <a:t>"-"</a:t>
            </a:r>
            <a:r>
              <a:rPr lang="zh-CN" altLang="en-US" sz="1400" dirty="0"/>
              <a:t>的作用分别是打开和关闭指定的模式</a:t>
            </a:r>
            <a:r>
              <a:rPr lang="zh-CN" altLang="en-US" sz="1400" dirty="0" smtClean="0"/>
              <a:t>。</a:t>
            </a:r>
            <a:r>
              <a:rPr lang="en-US" altLang="zh-CN" sz="1400" dirty="0"/>
              <a:t>set</a:t>
            </a:r>
            <a:r>
              <a:rPr lang="zh-CN" altLang="en-US" sz="1400" dirty="0"/>
              <a:t>命令不能够定义新的</a:t>
            </a:r>
            <a:r>
              <a:rPr lang="en-US" altLang="zh-CN" sz="1400" dirty="0"/>
              <a:t>shell</a:t>
            </a:r>
            <a:r>
              <a:rPr lang="zh-CN" altLang="en-US" sz="1400" dirty="0"/>
              <a:t>变量。如果要定义新的变量，可以使用</a:t>
            </a:r>
            <a:r>
              <a:rPr lang="en-US" altLang="zh-CN" sz="1400" dirty="0"/>
              <a:t>declare</a:t>
            </a:r>
            <a:r>
              <a:rPr lang="zh-CN" altLang="en-US" sz="1400" dirty="0"/>
              <a:t>命令以变量名</a:t>
            </a:r>
            <a:r>
              <a:rPr lang="en-US" altLang="zh-CN" sz="1400" dirty="0"/>
              <a:t>=</a:t>
            </a:r>
            <a:r>
              <a:rPr lang="zh-CN" altLang="en-US" sz="1400" dirty="0"/>
              <a:t>值的格式进行定义即可。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4566" y="5090453"/>
            <a:ext cx="11161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declare</a:t>
            </a:r>
            <a:r>
              <a:rPr lang="zh-CN" altLang="en-US" sz="1400" b="1" dirty="0"/>
              <a:t>命令</a:t>
            </a:r>
            <a:r>
              <a:rPr lang="zh-CN" altLang="en-US" sz="1400" dirty="0"/>
              <a:t>用于声明和显示已存在的</a:t>
            </a:r>
            <a:r>
              <a:rPr lang="en-US" altLang="zh-CN" sz="1400" dirty="0"/>
              <a:t>shell</a:t>
            </a:r>
            <a:r>
              <a:rPr lang="zh-CN" altLang="en-US" sz="1400" dirty="0"/>
              <a:t>变量。当不提供变量名参数时显示所有</a:t>
            </a:r>
            <a:r>
              <a:rPr lang="en-US" altLang="zh-CN" sz="1400" dirty="0"/>
              <a:t>shell</a:t>
            </a:r>
            <a:r>
              <a:rPr lang="zh-CN" altLang="en-US" sz="1400" dirty="0"/>
              <a:t>变量。</a:t>
            </a:r>
            <a:r>
              <a:rPr lang="en-US" altLang="zh-CN" sz="1400" dirty="0"/>
              <a:t>declare</a:t>
            </a:r>
            <a:r>
              <a:rPr lang="zh-CN" altLang="en-US" sz="1400" dirty="0"/>
              <a:t>命令若不带任何参数选项，则会显示所有</a:t>
            </a:r>
            <a:r>
              <a:rPr lang="en-US" altLang="zh-CN" sz="1400" dirty="0"/>
              <a:t>shell</a:t>
            </a:r>
            <a:r>
              <a:rPr lang="zh-CN" altLang="en-US" sz="1400" dirty="0"/>
              <a:t>变量及其值。</a:t>
            </a:r>
            <a:r>
              <a:rPr lang="en-US" altLang="zh-CN" sz="1400" dirty="0"/>
              <a:t>declare</a:t>
            </a:r>
            <a:r>
              <a:rPr lang="zh-CN" altLang="en-US" sz="1400" dirty="0"/>
              <a:t>的功能与</a:t>
            </a:r>
            <a:r>
              <a:rPr lang="en-US" altLang="zh-CN" sz="1400" dirty="0"/>
              <a:t>typeset</a:t>
            </a:r>
            <a:r>
              <a:rPr lang="zh-CN" altLang="en-US" sz="1400" dirty="0"/>
              <a:t>命令的功能是相同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默认</a:t>
            </a:r>
            <a:r>
              <a:rPr lang="zh-CN" altLang="en-US" sz="1400" dirty="0"/>
              <a:t>情况下，</a:t>
            </a:r>
            <a:r>
              <a:rPr lang="en-US" altLang="zh-CN" sz="1400" dirty="0"/>
              <a:t>Shell </a:t>
            </a:r>
            <a:r>
              <a:rPr lang="zh-CN" altLang="en-US" sz="1400" dirty="0"/>
              <a:t>中每一个变量的值都是</a:t>
            </a:r>
            <a:r>
              <a:rPr lang="zh-CN" altLang="en-US" sz="1400" dirty="0" smtClean="0"/>
              <a:t>字符串，</a:t>
            </a:r>
            <a:r>
              <a:rPr lang="zh-CN" altLang="en-US" sz="1400" dirty="0"/>
              <a:t>即使你给变量赋值一个数字，它其实也是字符串，所以在进行数学计算时会出错。使用 </a:t>
            </a:r>
            <a:r>
              <a:rPr lang="en-US" altLang="zh-CN" sz="1400" dirty="0"/>
              <a:t>declare </a:t>
            </a:r>
            <a:r>
              <a:rPr lang="zh-CN" altLang="en-US" sz="1400" dirty="0"/>
              <a:t>命令的</a:t>
            </a:r>
            <a:r>
              <a:rPr lang="en-US" altLang="zh-CN" sz="1400" dirty="0"/>
              <a:t>-</a:t>
            </a:r>
            <a:r>
              <a:rPr lang="en-US" altLang="zh-CN" sz="1400" dirty="0" err="1"/>
              <a:t>i</a:t>
            </a:r>
            <a:r>
              <a:rPr lang="zh-CN" altLang="en-US" sz="1400" dirty="0"/>
              <a:t>选项可以将一个变量声明为整数类型，这样在进行数学计算时就不会作为字符串处理了</a:t>
            </a:r>
          </a:p>
        </p:txBody>
      </p:sp>
    </p:spTree>
    <p:extLst>
      <p:ext uri="{BB962C8B-B14F-4D97-AF65-F5344CB8AC3E}">
        <p14:creationId xmlns:p14="http://schemas.microsoft.com/office/powerpoint/2010/main" val="2469398515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内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建命令和注释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0550" y="1700808"/>
            <a:ext cx="118093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/>
              <a:t>以 </a:t>
            </a:r>
            <a:r>
              <a:rPr lang="en-US" altLang="zh-CN" b="1" dirty="0"/>
              <a:t>#</a:t>
            </a:r>
            <a:r>
              <a:rPr lang="zh-CN" altLang="en-US" dirty="0"/>
              <a:t> 开头的行就是注释，会被解释器忽略。</a:t>
            </a:r>
          </a:p>
          <a:p>
            <a:pPr latinLnBrk="1"/>
            <a:r>
              <a:rPr lang="zh-CN" altLang="en-US" dirty="0"/>
              <a:t>通过每一行加一个 </a:t>
            </a:r>
            <a:r>
              <a:rPr lang="en-US" altLang="zh-CN" b="1" dirty="0"/>
              <a:t>#</a:t>
            </a:r>
            <a:r>
              <a:rPr lang="zh-CN" altLang="en-US" dirty="0"/>
              <a:t> 号设置多行注释</a:t>
            </a:r>
          </a:p>
          <a:p>
            <a:endParaRPr lang="en-US" altLang="zh-CN" dirty="0" smtClean="0"/>
          </a:p>
          <a:p>
            <a:pPr latinLnBrk="1"/>
            <a:r>
              <a:rPr lang="zh-CN" altLang="en-US" dirty="0"/>
              <a:t>如果在开发过程中，遇到大段的代码需要临时注释起来，过一会儿又取消注释，怎么办呢？</a:t>
            </a:r>
          </a:p>
          <a:p>
            <a:pPr latinLnBrk="1"/>
            <a:r>
              <a:rPr lang="zh-CN" altLang="en-US" dirty="0"/>
              <a:t>每一行加个</a:t>
            </a:r>
            <a:r>
              <a:rPr lang="en-US" altLang="zh-CN" dirty="0"/>
              <a:t>#</a:t>
            </a:r>
            <a:r>
              <a:rPr lang="zh-CN" altLang="en-US" dirty="0"/>
              <a:t>符号太费力了，可以把这一段要注释的代码用一对花括号括起来，定义成一个函数，没有地方调用这个函数，这块代码就不会执行，达到了和注释一样的效果。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多行注释还可以使用以下格式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:&lt;&lt;EOF</a:t>
            </a:r>
          </a:p>
          <a:p>
            <a:r>
              <a:rPr lang="zh-CN" altLang="en-US" dirty="0"/>
              <a:t>注释内容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注释内容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注释内容</a:t>
            </a:r>
            <a:r>
              <a:rPr lang="en-US" altLang="zh-CN" dirty="0"/>
              <a:t>...</a:t>
            </a:r>
          </a:p>
          <a:p>
            <a:r>
              <a:rPr lang="en-US" altLang="zh-CN" dirty="0" smtClean="0"/>
              <a:t>EOF</a:t>
            </a:r>
          </a:p>
          <a:p>
            <a:r>
              <a:rPr lang="en-US" altLang="zh-CN" dirty="0"/>
              <a:t>EOF </a:t>
            </a:r>
            <a:r>
              <a:rPr lang="zh-CN" altLang="en-US" dirty="0"/>
              <a:t>也可以使用其他符号</a:t>
            </a:r>
            <a:endParaRPr lang="zh-CN" altLang="en-US" dirty="0"/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74772" y="2420888"/>
            <a:ext cx="6083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02 </a:t>
            </a:r>
            <a:r>
              <a:rPr lang="en-US" altLang="zh-CN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shell</a:t>
            </a:r>
            <a:r>
              <a:rPr lang="zh-CN" altLang="en-US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流程控制</a:t>
            </a:r>
            <a:endParaRPr lang="zh-CN" altLang="en-US" sz="6000" b="1" dirty="0">
              <a:ln w="12700">
                <a:noFill/>
                <a:prstDash val="solid"/>
              </a:ln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6574" y="3436551"/>
            <a:ext cx="62200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1466896" y="1585576"/>
            <a:ext cx="2744168" cy="1286018"/>
            <a:chOff x="1244845" y="-456325"/>
            <a:chExt cx="2058394" cy="992939"/>
          </a:xfrm>
        </p:grpSpPr>
        <p:sp>
          <p:nvSpPr>
            <p:cNvPr id="7" name="TextBox 6"/>
            <p:cNvSpPr txBox="1"/>
            <p:nvPr/>
          </p:nvSpPr>
          <p:spPr>
            <a:xfrm>
              <a:off x="1244845" y="346506"/>
              <a:ext cx="2058394" cy="1901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If else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912144" y="-456325"/>
              <a:ext cx="723797" cy="72379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00" dirty="0">
                <a:cs typeface="+mn-ea"/>
                <a:sym typeface="+mn-lt"/>
              </a:endParaRPr>
            </a:p>
          </p:txBody>
        </p:sp>
      </p:grpSp>
      <p:grpSp>
        <p:nvGrpSpPr>
          <p:cNvPr id="38" name="Group 26"/>
          <p:cNvGrpSpPr/>
          <p:nvPr/>
        </p:nvGrpSpPr>
        <p:grpSpPr>
          <a:xfrm>
            <a:off x="4732300" y="1585576"/>
            <a:ext cx="2744168" cy="1286019"/>
            <a:chOff x="1244845" y="-456325"/>
            <a:chExt cx="2058394" cy="992939"/>
          </a:xfrm>
        </p:grpSpPr>
        <p:sp>
          <p:nvSpPr>
            <p:cNvPr id="43" name="TextBox 42"/>
            <p:cNvSpPr txBox="1"/>
            <p:nvPr/>
          </p:nvSpPr>
          <p:spPr>
            <a:xfrm>
              <a:off x="1244845" y="346506"/>
              <a:ext cx="2058394" cy="1901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912144" y="-456325"/>
              <a:ext cx="723797" cy="723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00" dirty="0">
                <a:cs typeface="+mn-ea"/>
                <a:sym typeface="+mn-lt"/>
              </a:endParaRPr>
            </a:p>
          </p:txBody>
        </p:sp>
      </p:grpSp>
      <p:grpSp>
        <p:nvGrpSpPr>
          <p:cNvPr id="55" name="Group 26"/>
          <p:cNvGrpSpPr/>
          <p:nvPr/>
        </p:nvGrpSpPr>
        <p:grpSpPr>
          <a:xfrm>
            <a:off x="7997703" y="1585576"/>
            <a:ext cx="2744168" cy="1286019"/>
            <a:chOff x="1244845" y="-456325"/>
            <a:chExt cx="2058394" cy="992939"/>
          </a:xfrm>
        </p:grpSpPr>
        <p:sp>
          <p:nvSpPr>
            <p:cNvPr id="56" name="TextBox 55"/>
            <p:cNvSpPr txBox="1"/>
            <p:nvPr/>
          </p:nvSpPr>
          <p:spPr>
            <a:xfrm>
              <a:off x="1244845" y="346506"/>
              <a:ext cx="2058394" cy="1901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while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912144" y="-456325"/>
              <a:ext cx="723797" cy="723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00" dirty="0">
                <a:cs typeface="+mn-ea"/>
                <a:sym typeface="+mn-lt"/>
              </a:endParaRPr>
            </a:p>
          </p:txBody>
        </p:sp>
      </p:grpSp>
      <p:grpSp>
        <p:nvGrpSpPr>
          <p:cNvPr id="60" name="Group 26"/>
          <p:cNvGrpSpPr/>
          <p:nvPr/>
        </p:nvGrpSpPr>
        <p:grpSpPr>
          <a:xfrm>
            <a:off x="1466896" y="3969294"/>
            <a:ext cx="2744168" cy="1286019"/>
            <a:chOff x="1244845" y="-456325"/>
            <a:chExt cx="2058394" cy="992939"/>
          </a:xfrm>
        </p:grpSpPr>
        <p:sp>
          <p:nvSpPr>
            <p:cNvPr id="61" name="TextBox 60"/>
            <p:cNvSpPr txBox="1"/>
            <p:nvPr/>
          </p:nvSpPr>
          <p:spPr>
            <a:xfrm>
              <a:off x="1244845" y="346506"/>
              <a:ext cx="2058394" cy="1901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until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912144" y="-456325"/>
              <a:ext cx="723797" cy="7237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00" dirty="0">
                <a:cs typeface="+mn-ea"/>
                <a:sym typeface="+mn-lt"/>
              </a:endParaRPr>
            </a:p>
          </p:txBody>
        </p:sp>
      </p:grpSp>
      <p:grpSp>
        <p:nvGrpSpPr>
          <p:cNvPr id="65" name="Group 26"/>
          <p:cNvGrpSpPr/>
          <p:nvPr/>
        </p:nvGrpSpPr>
        <p:grpSpPr>
          <a:xfrm>
            <a:off x="4732300" y="3969294"/>
            <a:ext cx="2744168" cy="1286019"/>
            <a:chOff x="1244845" y="-456325"/>
            <a:chExt cx="2058394" cy="992939"/>
          </a:xfrm>
        </p:grpSpPr>
        <p:sp>
          <p:nvSpPr>
            <p:cNvPr id="66" name="TextBox 65"/>
            <p:cNvSpPr txBox="1"/>
            <p:nvPr/>
          </p:nvSpPr>
          <p:spPr>
            <a:xfrm>
              <a:off x="1244845" y="346506"/>
              <a:ext cx="2058394" cy="1901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case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1912144" y="-456325"/>
              <a:ext cx="723797" cy="72379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00" dirty="0">
                <a:cs typeface="+mn-ea"/>
                <a:sym typeface="+mn-lt"/>
              </a:endParaRPr>
            </a:p>
          </p:txBody>
        </p:sp>
      </p:grpSp>
      <p:grpSp>
        <p:nvGrpSpPr>
          <p:cNvPr id="70" name="Group 26"/>
          <p:cNvGrpSpPr/>
          <p:nvPr/>
        </p:nvGrpSpPr>
        <p:grpSpPr>
          <a:xfrm>
            <a:off x="7997703" y="3969294"/>
            <a:ext cx="2744168" cy="1286019"/>
            <a:chOff x="1244845" y="-456325"/>
            <a:chExt cx="2058394" cy="992939"/>
          </a:xfrm>
        </p:grpSpPr>
        <p:sp>
          <p:nvSpPr>
            <p:cNvPr id="71" name="TextBox 70"/>
            <p:cNvSpPr txBox="1"/>
            <p:nvPr/>
          </p:nvSpPr>
          <p:spPr>
            <a:xfrm>
              <a:off x="1244845" y="346506"/>
              <a:ext cx="2058394" cy="1901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Break/continue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1912144" y="-456325"/>
              <a:ext cx="723797" cy="7237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00" dirty="0">
                <a:cs typeface="+mn-ea"/>
                <a:sym typeface="+mn-lt"/>
              </a:endParaRPr>
            </a:p>
          </p:txBody>
        </p:sp>
      </p:grpSp>
      <p:sp>
        <p:nvSpPr>
          <p:cNvPr id="29" name="Freeform 139"/>
          <p:cNvSpPr/>
          <p:nvPr/>
        </p:nvSpPr>
        <p:spPr bwMode="auto">
          <a:xfrm>
            <a:off x="9116877" y="1862733"/>
            <a:ext cx="505818" cy="383117"/>
          </a:xfrm>
          <a:custGeom>
            <a:avLst/>
            <a:gdLst>
              <a:gd name="T0" fmla="*/ 143 w 165"/>
              <a:gd name="T1" fmla="*/ 19 h 125"/>
              <a:gd name="T2" fmla="*/ 34 w 165"/>
              <a:gd name="T3" fmla="*/ 19 h 125"/>
              <a:gd name="T4" fmla="*/ 30 w 165"/>
              <a:gd name="T5" fmla="*/ 5 h 125"/>
              <a:gd name="T6" fmla="*/ 29 w 165"/>
              <a:gd name="T7" fmla="*/ 4 h 125"/>
              <a:gd name="T8" fmla="*/ 29 w 165"/>
              <a:gd name="T9" fmla="*/ 4 h 125"/>
              <a:gd name="T10" fmla="*/ 28 w 165"/>
              <a:gd name="T11" fmla="*/ 3 h 125"/>
              <a:gd name="T12" fmla="*/ 28 w 165"/>
              <a:gd name="T13" fmla="*/ 2 h 125"/>
              <a:gd name="T14" fmla="*/ 28 w 165"/>
              <a:gd name="T15" fmla="*/ 2 h 125"/>
              <a:gd name="T16" fmla="*/ 27 w 165"/>
              <a:gd name="T17" fmla="*/ 1 h 125"/>
              <a:gd name="T18" fmla="*/ 27 w 165"/>
              <a:gd name="T19" fmla="*/ 1 h 125"/>
              <a:gd name="T20" fmla="*/ 22 w 165"/>
              <a:gd name="T21" fmla="*/ 0 h 125"/>
              <a:gd name="T22" fmla="*/ 7 w 165"/>
              <a:gd name="T23" fmla="*/ 2 h 125"/>
              <a:gd name="T24" fmla="*/ 0 w 165"/>
              <a:gd name="T25" fmla="*/ 9 h 125"/>
              <a:gd name="T26" fmla="*/ 7 w 165"/>
              <a:gd name="T27" fmla="*/ 15 h 125"/>
              <a:gd name="T28" fmla="*/ 18 w 165"/>
              <a:gd name="T29" fmla="*/ 14 h 125"/>
              <a:gd name="T30" fmla="*/ 45 w 165"/>
              <a:gd name="T31" fmla="*/ 99 h 125"/>
              <a:gd name="T32" fmla="*/ 42 w 165"/>
              <a:gd name="T33" fmla="*/ 109 h 125"/>
              <a:gd name="T34" fmla="*/ 58 w 165"/>
              <a:gd name="T35" fmla="*/ 125 h 125"/>
              <a:gd name="T36" fmla="*/ 73 w 165"/>
              <a:gd name="T37" fmla="*/ 116 h 125"/>
              <a:gd name="T38" fmla="*/ 94 w 165"/>
              <a:gd name="T39" fmla="*/ 116 h 125"/>
              <a:gd name="T40" fmla="*/ 109 w 165"/>
              <a:gd name="T41" fmla="*/ 125 h 125"/>
              <a:gd name="T42" fmla="*/ 125 w 165"/>
              <a:gd name="T43" fmla="*/ 109 h 125"/>
              <a:gd name="T44" fmla="*/ 109 w 165"/>
              <a:gd name="T45" fmla="*/ 93 h 125"/>
              <a:gd name="T46" fmla="*/ 94 w 165"/>
              <a:gd name="T47" fmla="*/ 102 h 125"/>
              <a:gd name="T48" fmla="*/ 73 w 165"/>
              <a:gd name="T49" fmla="*/ 102 h 125"/>
              <a:gd name="T50" fmla="*/ 58 w 165"/>
              <a:gd name="T51" fmla="*/ 93 h 125"/>
              <a:gd name="T52" fmla="*/ 58 w 165"/>
              <a:gd name="T53" fmla="*/ 93 h 125"/>
              <a:gd name="T54" fmla="*/ 55 w 165"/>
              <a:gd name="T55" fmla="*/ 83 h 125"/>
              <a:gd name="T56" fmla="*/ 125 w 165"/>
              <a:gd name="T57" fmla="*/ 83 h 125"/>
              <a:gd name="T58" fmla="*/ 139 w 165"/>
              <a:gd name="T59" fmla="*/ 68 h 125"/>
              <a:gd name="T60" fmla="*/ 158 w 165"/>
              <a:gd name="T61" fmla="*/ 34 h 125"/>
              <a:gd name="T62" fmla="*/ 143 w 165"/>
              <a:gd name="T63" fmla="*/ 1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5" h="125">
                <a:moveTo>
                  <a:pt x="143" y="19"/>
                </a:moveTo>
                <a:cubicBezTo>
                  <a:pt x="34" y="19"/>
                  <a:pt x="34" y="19"/>
                  <a:pt x="34" y="19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3"/>
                  <a:pt x="29" y="3"/>
                  <a:pt x="28" y="3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7" y="2"/>
                  <a:pt x="27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5" y="0"/>
                  <a:pt x="24" y="0"/>
                  <a:pt x="22" y="0"/>
                </a:cubicBezTo>
                <a:cubicBezTo>
                  <a:pt x="7" y="2"/>
                  <a:pt x="7" y="2"/>
                  <a:pt x="7" y="2"/>
                </a:cubicBezTo>
                <a:cubicBezTo>
                  <a:pt x="3" y="2"/>
                  <a:pt x="0" y="5"/>
                  <a:pt x="0" y="9"/>
                </a:cubicBezTo>
                <a:cubicBezTo>
                  <a:pt x="1" y="12"/>
                  <a:pt x="4" y="15"/>
                  <a:pt x="7" y="15"/>
                </a:cubicBezTo>
                <a:cubicBezTo>
                  <a:pt x="18" y="14"/>
                  <a:pt x="18" y="14"/>
                  <a:pt x="18" y="14"/>
                </a:cubicBezTo>
                <a:cubicBezTo>
                  <a:pt x="45" y="99"/>
                  <a:pt x="45" y="99"/>
                  <a:pt x="45" y="99"/>
                </a:cubicBezTo>
                <a:cubicBezTo>
                  <a:pt x="43" y="101"/>
                  <a:pt x="42" y="105"/>
                  <a:pt x="42" y="109"/>
                </a:cubicBezTo>
                <a:cubicBezTo>
                  <a:pt x="42" y="118"/>
                  <a:pt x="49" y="125"/>
                  <a:pt x="58" y="125"/>
                </a:cubicBezTo>
                <a:cubicBezTo>
                  <a:pt x="64" y="125"/>
                  <a:pt x="70" y="121"/>
                  <a:pt x="73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21"/>
                  <a:pt x="103" y="125"/>
                  <a:pt x="109" y="125"/>
                </a:cubicBezTo>
                <a:cubicBezTo>
                  <a:pt x="118" y="125"/>
                  <a:pt x="125" y="118"/>
                  <a:pt x="125" y="109"/>
                </a:cubicBezTo>
                <a:cubicBezTo>
                  <a:pt x="125" y="100"/>
                  <a:pt x="118" y="93"/>
                  <a:pt x="109" y="93"/>
                </a:cubicBezTo>
                <a:cubicBezTo>
                  <a:pt x="103" y="93"/>
                  <a:pt x="97" y="97"/>
                  <a:pt x="94" y="102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0" y="97"/>
                  <a:pt x="64" y="93"/>
                  <a:pt x="58" y="93"/>
                </a:cubicBezTo>
                <a:cubicBezTo>
                  <a:pt x="58" y="93"/>
                  <a:pt x="58" y="93"/>
                  <a:pt x="58" y="93"/>
                </a:cubicBezTo>
                <a:cubicBezTo>
                  <a:pt x="55" y="83"/>
                  <a:pt x="55" y="83"/>
                  <a:pt x="55" y="83"/>
                </a:cubicBezTo>
                <a:cubicBezTo>
                  <a:pt x="125" y="83"/>
                  <a:pt x="125" y="83"/>
                  <a:pt x="125" y="83"/>
                </a:cubicBezTo>
                <a:cubicBezTo>
                  <a:pt x="133" y="83"/>
                  <a:pt x="134" y="77"/>
                  <a:pt x="139" y="68"/>
                </a:cubicBezTo>
                <a:cubicBezTo>
                  <a:pt x="158" y="34"/>
                  <a:pt x="158" y="34"/>
                  <a:pt x="158" y="34"/>
                </a:cubicBezTo>
                <a:cubicBezTo>
                  <a:pt x="165" y="20"/>
                  <a:pt x="151" y="19"/>
                  <a:pt x="143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0" name="Freeform 143"/>
          <p:cNvSpPr>
            <a:spLocks noEditPoints="1"/>
          </p:cNvSpPr>
          <p:nvPr/>
        </p:nvSpPr>
        <p:spPr bwMode="auto">
          <a:xfrm>
            <a:off x="2597711" y="1832041"/>
            <a:ext cx="482537" cy="444500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1" name="Freeform 144"/>
          <p:cNvSpPr/>
          <p:nvPr/>
        </p:nvSpPr>
        <p:spPr bwMode="auto">
          <a:xfrm>
            <a:off x="5898035" y="4208318"/>
            <a:ext cx="412697" cy="446617"/>
          </a:xfrm>
          <a:custGeom>
            <a:avLst/>
            <a:gdLst>
              <a:gd name="T0" fmla="*/ 126 w 134"/>
              <a:gd name="T1" fmla="*/ 100 h 145"/>
              <a:gd name="T2" fmla="*/ 83 w 134"/>
              <a:gd name="T3" fmla="*/ 88 h 145"/>
              <a:gd name="T4" fmla="*/ 85 w 134"/>
              <a:gd name="T5" fmla="*/ 77 h 145"/>
              <a:gd name="T6" fmla="*/ 91 w 134"/>
              <a:gd name="T7" fmla="*/ 69 h 145"/>
              <a:gd name="T8" fmla="*/ 92 w 134"/>
              <a:gd name="T9" fmla="*/ 60 h 145"/>
              <a:gd name="T10" fmla="*/ 94 w 134"/>
              <a:gd name="T11" fmla="*/ 60 h 145"/>
              <a:gd name="T12" fmla="*/ 97 w 134"/>
              <a:gd name="T13" fmla="*/ 58 h 145"/>
              <a:gd name="T14" fmla="*/ 98 w 134"/>
              <a:gd name="T15" fmla="*/ 43 h 145"/>
              <a:gd name="T16" fmla="*/ 96 w 134"/>
              <a:gd name="T17" fmla="*/ 40 h 145"/>
              <a:gd name="T18" fmla="*/ 94 w 134"/>
              <a:gd name="T19" fmla="*/ 40 h 145"/>
              <a:gd name="T20" fmla="*/ 95 w 134"/>
              <a:gd name="T21" fmla="*/ 32 h 145"/>
              <a:gd name="T22" fmla="*/ 90 w 134"/>
              <a:gd name="T23" fmla="*/ 10 h 145"/>
              <a:gd name="T24" fmla="*/ 44 w 134"/>
              <a:gd name="T25" fmla="*/ 10 h 145"/>
              <a:gd name="T26" fmla="*/ 39 w 134"/>
              <a:gd name="T27" fmla="*/ 32 h 145"/>
              <a:gd name="T28" fmla="*/ 40 w 134"/>
              <a:gd name="T29" fmla="*/ 40 h 145"/>
              <a:gd name="T30" fmla="*/ 38 w 134"/>
              <a:gd name="T31" fmla="*/ 40 h 145"/>
              <a:gd name="T32" fmla="*/ 35 w 134"/>
              <a:gd name="T33" fmla="*/ 43 h 145"/>
              <a:gd name="T34" fmla="*/ 37 w 134"/>
              <a:gd name="T35" fmla="*/ 58 h 145"/>
              <a:gd name="T36" fmla="*/ 40 w 134"/>
              <a:gd name="T37" fmla="*/ 60 h 145"/>
              <a:gd name="T38" fmla="*/ 42 w 134"/>
              <a:gd name="T39" fmla="*/ 60 h 145"/>
              <a:gd name="T40" fmla="*/ 43 w 134"/>
              <a:gd name="T41" fmla="*/ 69 h 145"/>
              <a:gd name="T42" fmla="*/ 49 w 134"/>
              <a:gd name="T43" fmla="*/ 77 h 145"/>
              <a:gd name="T44" fmla="*/ 50 w 134"/>
              <a:gd name="T45" fmla="*/ 88 h 145"/>
              <a:gd name="T46" fmla="*/ 8 w 134"/>
              <a:gd name="T47" fmla="*/ 100 h 145"/>
              <a:gd name="T48" fmla="*/ 1 w 134"/>
              <a:gd name="T49" fmla="*/ 113 h 145"/>
              <a:gd name="T50" fmla="*/ 2 w 134"/>
              <a:gd name="T51" fmla="*/ 129 h 145"/>
              <a:gd name="T52" fmla="*/ 11 w 134"/>
              <a:gd name="T53" fmla="*/ 139 h 145"/>
              <a:gd name="T54" fmla="*/ 123 w 134"/>
              <a:gd name="T55" fmla="*/ 139 h 145"/>
              <a:gd name="T56" fmla="*/ 132 w 134"/>
              <a:gd name="T57" fmla="*/ 129 h 145"/>
              <a:gd name="T58" fmla="*/ 133 w 134"/>
              <a:gd name="T59" fmla="*/ 113 h 145"/>
              <a:gd name="T60" fmla="*/ 126 w 134"/>
              <a:gd name="T61" fmla="*/ 10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" h="145">
                <a:moveTo>
                  <a:pt x="126" y="100"/>
                </a:moveTo>
                <a:cubicBezTo>
                  <a:pt x="113" y="93"/>
                  <a:pt x="98" y="89"/>
                  <a:pt x="83" y="88"/>
                </a:cubicBezTo>
                <a:cubicBezTo>
                  <a:pt x="84" y="84"/>
                  <a:pt x="84" y="81"/>
                  <a:pt x="85" y="77"/>
                </a:cubicBezTo>
                <a:cubicBezTo>
                  <a:pt x="88" y="75"/>
                  <a:pt x="91" y="72"/>
                  <a:pt x="91" y="69"/>
                </a:cubicBezTo>
                <a:cubicBezTo>
                  <a:pt x="91" y="66"/>
                  <a:pt x="92" y="63"/>
                  <a:pt x="92" y="60"/>
                </a:cubicBezTo>
                <a:cubicBezTo>
                  <a:pt x="92" y="60"/>
                  <a:pt x="93" y="60"/>
                  <a:pt x="94" y="60"/>
                </a:cubicBezTo>
                <a:cubicBezTo>
                  <a:pt x="95" y="61"/>
                  <a:pt x="97" y="59"/>
                  <a:pt x="97" y="58"/>
                </a:cubicBezTo>
                <a:cubicBezTo>
                  <a:pt x="98" y="43"/>
                  <a:pt x="98" y="43"/>
                  <a:pt x="98" y="43"/>
                </a:cubicBezTo>
                <a:cubicBezTo>
                  <a:pt x="98" y="41"/>
                  <a:pt x="97" y="40"/>
                  <a:pt x="96" y="40"/>
                </a:cubicBezTo>
                <a:cubicBezTo>
                  <a:pt x="95" y="40"/>
                  <a:pt x="95" y="40"/>
                  <a:pt x="94" y="40"/>
                </a:cubicBezTo>
                <a:cubicBezTo>
                  <a:pt x="94" y="37"/>
                  <a:pt x="95" y="34"/>
                  <a:pt x="95" y="32"/>
                </a:cubicBezTo>
                <a:cubicBezTo>
                  <a:pt x="95" y="28"/>
                  <a:pt x="97" y="17"/>
                  <a:pt x="90" y="10"/>
                </a:cubicBezTo>
                <a:cubicBezTo>
                  <a:pt x="79" y="0"/>
                  <a:pt x="55" y="0"/>
                  <a:pt x="44" y="10"/>
                </a:cubicBezTo>
                <a:cubicBezTo>
                  <a:pt x="36" y="17"/>
                  <a:pt x="38" y="28"/>
                  <a:pt x="39" y="32"/>
                </a:cubicBezTo>
                <a:cubicBezTo>
                  <a:pt x="39" y="34"/>
                  <a:pt x="39" y="37"/>
                  <a:pt x="40" y="40"/>
                </a:cubicBezTo>
                <a:cubicBezTo>
                  <a:pt x="39" y="40"/>
                  <a:pt x="39" y="40"/>
                  <a:pt x="38" y="40"/>
                </a:cubicBezTo>
                <a:cubicBezTo>
                  <a:pt x="36" y="40"/>
                  <a:pt x="35" y="41"/>
                  <a:pt x="35" y="43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9" y="61"/>
                  <a:pt x="40" y="60"/>
                </a:cubicBezTo>
                <a:cubicBezTo>
                  <a:pt x="41" y="60"/>
                  <a:pt x="41" y="60"/>
                  <a:pt x="42" y="60"/>
                </a:cubicBezTo>
                <a:cubicBezTo>
                  <a:pt x="42" y="63"/>
                  <a:pt x="43" y="66"/>
                  <a:pt x="43" y="69"/>
                </a:cubicBezTo>
                <a:cubicBezTo>
                  <a:pt x="43" y="72"/>
                  <a:pt x="46" y="75"/>
                  <a:pt x="49" y="77"/>
                </a:cubicBezTo>
                <a:cubicBezTo>
                  <a:pt x="49" y="81"/>
                  <a:pt x="50" y="84"/>
                  <a:pt x="50" y="88"/>
                </a:cubicBezTo>
                <a:cubicBezTo>
                  <a:pt x="36" y="89"/>
                  <a:pt x="21" y="93"/>
                  <a:pt x="8" y="100"/>
                </a:cubicBezTo>
                <a:cubicBezTo>
                  <a:pt x="3" y="102"/>
                  <a:pt x="0" y="108"/>
                  <a:pt x="1" y="113"/>
                </a:cubicBezTo>
                <a:cubicBezTo>
                  <a:pt x="1" y="118"/>
                  <a:pt x="2" y="123"/>
                  <a:pt x="2" y="129"/>
                </a:cubicBezTo>
                <a:cubicBezTo>
                  <a:pt x="3" y="133"/>
                  <a:pt x="7" y="138"/>
                  <a:pt x="11" y="139"/>
                </a:cubicBezTo>
                <a:cubicBezTo>
                  <a:pt x="48" y="145"/>
                  <a:pt x="86" y="145"/>
                  <a:pt x="123" y="139"/>
                </a:cubicBezTo>
                <a:cubicBezTo>
                  <a:pt x="127" y="138"/>
                  <a:pt x="131" y="133"/>
                  <a:pt x="132" y="129"/>
                </a:cubicBezTo>
                <a:cubicBezTo>
                  <a:pt x="132" y="123"/>
                  <a:pt x="133" y="118"/>
                  <a:pt x="133" y="113"/>
                </a:cubicBezTo>
                <a:cubicBezTo>
                  <a:pt x="134" y="108"/>
                  <a:pt x="131" y="102"/>
                  <a:pt x="126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2" name="Freeform 149"/>
          <p:cNvSpPr/>
          <p:nvPr/>
        </p:nvSpPr>
        <p:spPr bwMode="auto">
          <a:xfrm>
            <a:off x="9151798" y="4232069"/>
            <a:ext cx="435977" cy="427567"/>
          </a:xfrm>
          <a:custGeom>
            <a:avLst/>
            <a:gdLst>
              <a:gd name="T0" fmla="*/ 133 w 142"/>
              <a:gd name="T1" fmla="*/ 95 h 139"/>
              <a:gd name="T2" fmla="*/ 106 w 142"/>
              <a:gd name="T3" fmla="*/ 89 h 139"/>
              <a:gd name="T4" fmla="*/ 83 w 142"/>
              <a:gd name="T5" fmla="*/ 67 h 139"/>
              <a:gd name="T6" fmla="*/ 111 w 142"/>
              <a:gd name="T7" fmla="*/ 39 h 139"/>
              <a:gd name="T8" fmla="*/ 119 w 142"/>
              <a:gd name="T9" fmla="*/ 38 h 139"/>
              <a:gd name="T10" fmla="*/ 133 w 142"/>
              <a:gd name="T11" fmla="*/ 16 h 139"/>
              <a:gd name="T12" fmla="*/ 125 w 142"/>
              <a:gd name="T13" fmla="*/ 9 h 139"/>
              <a:gd name="T14" fmla="*/ 104 w 142"/>
              <a:gd name="T15" fmla="*/ 23 h 139"/>
              <a:gd name="T16" fmla="*/ 103 w 142"/>
              <a:gd name="T17" fmla="*/ 30 h 139"/>
              <a:gd name="T18" fmla="*/ 75 w 142"/>
              <a:gd name="T19" fmla="*/ 58 h 139"/>
              <a:gd name="T20" fmla="*/ 51 w 142"/>
              <a:gd name="T21" fmla="*/ 34 h 139"/>
              <a:gd name="T22" fmla="*/ 45 w 142"/>
              <a:gd name="T23" fmla="*/ 7 h 139"/>
              <a:gd name="T24" fmla="*/ 29 w 142"/>
              <a:gd name="T25" fmla="*/ 0 h 139"/>
              <a:gd name="T26" fmla="*/ 39 w 142"/>
              <a:gd name="T27" fmla="*/ 10 h 139"/>
              <a:gd name="T28" fmla="*/ 35 w 142"/>
              <a:gd name="T29" fmla="*/ 27 h 139"/>
              <a:gd name="T30" fmla="*/ 18 w 142"/>
              <a:gd name="T31" fmla="*/ 32 h 139"/>
              <a:gd name="T32" fmla="*/ 3 w 142"/>
              <a:gd name="T33" fmla="*/ 17 h 139"/>
              <a:gd name="T34" fmla="*/ 9 w 142"/>
              <a:gd name="T35" fmla="*/ 43 h 139"/>
              <a:gd name="T36" fmla="*/ 37 w 142"/>
              <a:gd name="T37" fmla="*/ 48 h 139"/>
              <a:gd name="T38" fmla="*/ 58 w 142"/>
              <a:gd name="T39" fmla="*/ 70 h 139"/>
              <a:gd name="T40" fmla="*/ 12 w 142"/>
              <a:gd name="T41" fmla="*/ 115 h 139"/>
              <a:gd name="T42" fmla="*/ 12 w 142"/>
              <a:gd name="T43" fmla="*/ 129 h 139"/>
              <a:gd name="T44" fmla="*/ 13 w 142"/>
              <a:gd name="T45" fmla="*/ 130 h 139"/>
              <a:gd name="T46" fmla="*/ 26 w 142"/>
              <a:gd name="T47" fmla="*/ 130 h 139"/>
              <a:gd name="T48" fmla="*/ 72 w 142"/>
              <a:gd name="T49" fmla="*/ 84 h 139"/>
              <a:gd name="T50" fmla="*/ 92 w 142"/>
              <a:gd name="T51" fmla="*/ 103 h 139"/>
              <a:gd name="T52" fmla="*/ 97 w 142"/>
              <a:gd name="T53" fmla="*/ 131 h 139"/>
              <a:gd name="T54" fmla="*/ 119 w 142"/>
              <a:gd name="T55" fmla="*/ 138 h 139"/>
              <a:gd name="T56" fmla="*/ 105 w 142"/>
              <a:gd name="T57" fmla="*/ 124 h 139"/>
              <a:gd name="T58" fmla="*/ 109 w 142"/>
              <a:gd name="T59" fmla="*/ 110 h 139"/>
              <a:gd name="T60" fmla="*/ 123 w 142"/>
              <a:gd name="T61" fmla="*/ 106 h 139"/>
              <a:gd name="T62" fmla="*/ 139 w 142"/>
              <a:gd name="T63" fmla="*/ 122 h 139"/>
              <a:gd name="T64" fmla="*/ 133 w 142"/>
              <a:gd name="T65" fmla="*/ 9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2" h="139">
                <a:moveTo>
                  <a:pt x="133" y="95"/>
                </a:moveTo>
                <a:cubicBezTo>
                  <a:pt x="126" y="87"/>
                  <a:pt x="115" y="86"/>
                  <a:pt x="106" y="89"/>
                </a:cubicBezTo>
                <a:cubicBezTo>
                  <a:pt x="83" y="67"/>
                  <a:pt x="83" y="67"/>
                  <a:pt x="83" y="67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25" y="9"/>
                  <a:pt x="125" y="9"/>
                  <a:pt x="125" y="9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75" y="58"/>
                  <a:pt x="75" y="58"/>
                  <a:pt x="75" y="58"/>
                </a:cubicBezTo>
                <a:cubicBezTo>
                  <a:pt x="51" y="34"/>
                  <a:pt x="51" y="34"/>
                  <a:pt x="51" y="34"/>
                </a:cubicBezTo>
                <a:cubicBezTo>
                  <a:pt x="54" y="25"/>
                  <a:pt x="52" y="14"/>
                  <a:pt x="45" y="7"/>
                </a:cubicBezTo>
                <a:cubicBezTo>
                  <a:pt x="41" y="2"/>
                  <a:pt x="35" y="0"/>
                  <a:pt x="29" y="0"/>
                </a:cubicBezTo>
                <a:cubicBezTo>
                  <a:pt x="39" y="10"/>
                  <a:pt x="39" y="10"/>
                  <a:pt x="39" y="10"/>
                </a:cubicBezTo>
                <a:cubicBezTo>
                  <a:pt x="35" y="27"/>
                  <a:pt x="35" y="27"/>
                  <a:pt x="35" y="27"/>
                </a:cubicBezTo>
                <a:cubicBezTo>
                  <a:pt x="18" y="32"/>
                  <a:pt x="18" y="32"/>
                  <a:pt x="18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6"/>
                  <a:pt x="3" y="36"/>
                  <a:pt x="9" y="43"/>
                </a:cubicBezTo>
                <a:cubicBezTo>
                  <a:pt x="17" y="50"/>
                  <a:pt x="28" y="52"/>
                  <a:pt x="37" y="48"/>
                </a:cubicBezTo>
                <a:cubicBezTo>
                  <a:pt x="58" y="70"/>
                  <a:pt x="58" y="70"/>
                  <a:pt x="58" y="70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9" y="119"/>
                  <a:pt x="9" y="125"/>
                  <a:pt x="12" y="12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7" y="133"/>
                  <a:pt x="23" y="133"/>
                  <a:pt x="26" y="130"/>
                </a:cubicBezTo>
                <a:cubicBezTo>
                  <a:pt x="72" y="84"/>
                  <a:pt x="72" y="84"/>
                  <a:pt x="72" y="84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88" y="112"/>
                  <a:pt x="90" y="123"/>
                  <a:pt x="97" y="131"/>
                </a:cubicBezTo>
                <a:cubicBezTo>
                  <a:pt x="103" y="136"/>
                  <a:pt x="111" y="139"/>
                  <a:pt x="119" y="138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39" y="122"/>
                  <a:pt x="139" y="122"/>
                  <a:pt x="139" y="122"/>
                </a:cubicBezTo>
                <a:cubicBezTo>
                  <a:pt x="142" y="113"/>
                  <a:pt x="140" y="102"/>
                  <a:pt x="133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3" name="Freeform 150"/>
          <p:cNvSpPr>
            <a:spLocks noEditPoints="1"/>
          </p:cNvSpPr>
          <p:nvPr/>
        </p:nvSpPr>
        <p:spPr bwMode="auto">
          <a:xfrm>
            <a:off x="2647446" y="4185033"/>
            <a:ext cx="383067" cy="493184"/>
          </a:xfrm>
          <a:custGeom>
            <a:avLst/>
            <a:gdLst>
              <a:gd name="T0" fmla="*/ 62 w 125"/>
              <a:gd name="T1" fmla="*/ 0 h 160"/>
              <a:gd name="T2" fmla="*/ 0 w 125"/>
              <a:gd name="T3" fmla="*/ 63 h 160"/>
              <a:gd name="T4" fmla="*/ 62 w 125"/>
              <a:gd name="T5" fmla="*/ 160 h 160"/>
              <a:gd name="T6" fmla="*/ 125 w 125"/>
              <a:gd name="T7" fmla="*/ 63 h 160"/>
              <a:gd name="T8" fmla="*/ 62 w 125"/>
              <a:gd name="T9" fmla="*/ 0 h 160"/>
              <a:gd name="T10" fmla="*/ 62 w 125"/>
              <a:gd name="T11" fmla="*/ 105 h 160"/>
              <a:gd name="T12" fmla="*/ 17 w 125"/>
              <a:gd name="T13" fmla="*/ 61 h 160"/>
              <a:gd name="T14" fmla="*/ 62 w 125"/>
              <a:gd name="T15" fmla="*/ 18 h 160"/>
              <a:gd name="T16" fmla="*/ 107 w 125"/>
              <a:gd name="T17" fmla="*/ 61 h 160"/>
              <a:gd name="T18" fmla="*/ 62 w 125"/>
              <a:gd name="T19" fmla="*/ 10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" h="160">
                <a:moveTo>
                  <a:pt x="62" y="0"/>
                </a:moveTo>
                <a:cubicBezTo>
                  <a:pt x="28" y="0"/>
                  <a:pt x="0" y="28"/>
                  <a:pt x="0" y="63"/>
                </a:cubicBezTo>
                <a:cubicBezTo>
                  <a:pt x="0" y="97"/>
                  <a:pt x="48" y="160"/>
                  <a:pt x="62" y="160"/>
                </a:cubicBezTo>
                <a:cubicBezTo>
                  <a:pt x="79" y="160"/>
                  <a:pt x="125" y="97"/>
                  <a:pt x="125" y="63"/>
                </a:cubicBezTo>
                <a:cubicBezTo>
                  <a:pt x="125" y="28"/>
                  <a:pt x="97" y="0"/>
                  <a:pt x="62" y="0"/>
                </a:cubicBezTo>
                <a:close/>
                <a:moveTo>
                  <a:pt x="62" y="105"/>
                </a:moveTo>
                <a:cubicBezTo>
                  <a:pt x="37" y="105"/>
                  <a:pt x="17" y="86"/>
                  <a:pt x="17" y="61"/>
                </a:cubicBezTo>
                <a:cubicBezTo>
                  <a:pt x="17" y="37"/>
                  <a:pt x="37" y="18"/>
                  <a:pt x="62" y="18"/>
                </a:cubicBezTo>
                <a:cubicBezTo>
                  <a:pt x="87" y="18"/>
                  <a:pt x="107" y="37"/>
                  <a:pt x="107" y="61"/>
                </a:cubicBezTo>
                <a:cubicBezTo>
                  <a:pt x="107" y="86"/>
                  <a:pt x="87" y="105"/>
                  <a:pt x="62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4" name="Freeform 160"/>
          <p:cNvSpPr/>
          <p:nvPr/>
        </p:nvSpPr>
        <p:spPr bwMode="auto">
          <a:xfrm>
            <a:off x="5853590" y="1894483"/>
            <a:ext cx="501585" cy="319617"/>
          </a:xfrm>
          <a:custGeom>
            <a:avLst/>
            <a:gdLst>
              <a:gd name="T0" fmla="*/ 163 w 163"/>
              <a:gd name="T1" fmla="*/ 70 h 104"/>
              <a:gd name="T2" fmla="*/ 129 w 163"/>
              <a:gd name="T3" fmla="*/ 37 h 104"/>
              <a:gd name="T4" fmla="*/ 119 w 163"/>
              <a:gd name="T5" fmla="*/ 38 h 104"/>
              <a:gd name="T6" fmla="*/ 77 w 163"/>
              <a:gd name="T7" fmla="*/ 0 h 104"/>
              <a:gd name="T8" fmla="*/ 34 w 163"/>
              <a:gd name="T9" fmla="*/ 42 h 104"/>
              <a:gd name="T10" fmla="*/ 35 w 163"/>
              <a:gd name="T11" fmla="*/ 51 h 104"/>
              <a:gd name="T12" fmla="*/ 27 w 163"/>
              <a:gd name="T13" fmla="*/ 51 h 104"/>
              <a:gd name="T14" fmla="*/ 0 w 163"/>
              <a:gd name="T15" fmla="*/ 77 h 104"/>
              <a:gd name="T16" fmla="*/ 27 w 163"/>
              <a:gd name="T17" fmla="*/ 104 h 104"/>
              <a:gd name="T18" fmla="*/ 132 w 163"/>
              <a:gd name="T19" fmla="*/ 104 h 104"/>
              <a:gd name="T20" fmla="*/ 152 w 163"/>
              <a:gd name="T21" fmla="*/ 95 h 104"/>
              <a:gd name="T22" fmla="*/ 163 w 163"/>
              <a:gd name="T23" fmla="*/ 7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04">
                <a:moveTo>
                  <a:pt x="163" y="70"/>
                </a:moveTo>
                <a:cubicBezTo>
                  <a:pt x="163" y="52"/>
                  <a:pt x="148" y="37"/>
                  <a:pt x="129" y="37"/>
                </a:cubicBezTo>
                <a:cubicBezTo>
                  <a:pt x="126" y="37"/>
                  <a:pt x="122" y="37"/>
                  <a:pt x="119" y="38"/>
                </a:cubicBezTo>
                <a:cubicBezTo>
                  <a:pt x="117" y="17"/>
                  <a:pt x="99" y="0"/>
                  <a:pt x="77" y="0"/>
                </a:cubicBezTo>
                <a:cubicBezTo>
                  <a:pt x="53" y="0"/>
                  <a:pt x="34" y="19"/>
                  <a:pt x="34" y="42"/>
                </a:cubicBezTo>
                <a:cubicBezTo>
                  <a:pt x="34" y="45"/>
                  <a:pt x="34" y="48"/>
                  <a:pt x="35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12" y="51"/>
                  <a:pt x="0" y="63"/>
                  <a:pt x="0" y="77"/>
                </a:cubicBezTo>
                <a:cubicBezTo>
                  <a:pt x="0" y="92"/>
                  <a:pt x="12" y="104"/>
                  <a:pt x="27" y="104"/>
                </a:cubicBezTo>
                <a:cubicBezTo>
                  <a:pt x="132" y="104"/>
                  <a:pt x="132" y="104"/>
                  <a:pt x="132" y="104"/>
                </a:cubicBezTo>
                <a:cubicBezTo>
                  <a:pt x="140" y="104"/>
                  <a:pt x="147" y="100"/>
                  <a:pt x="152" y="95"/>
                </a:cubicBezTo>
                <a:cubicBezTo>
                  <a:pt x="159" y="89"/>
                  <a:pt x="163" y="80"/>
                  <a:pt x="163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542" y="898511"/>
            <a:ext cx="577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等语言不一样，</a:t>
            </a:r>
            <a:r>
              <a:rPr lang="en-US" altLang="zh-CN" dirty="0" err="1"/>
              <a:t>sh</a:t>
            </a:r>
            <a:r>
              <a:rPr lang="zh-CN" altLang="en-US" dirty="0"/>
              <a:t>的流程控制不可为</a:t>
            </a:r>
            <a:r>
              <a:rPr lang="zh-CN" altLang="en-US" dirty="0" smtClean="0"/>
              <a:t>空。</a:t>
            </a:r>
            <a:endParaRPr lang="zh-CN" altLang="en-US" dirty="0"/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流程控制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542" y="92749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2558" y="1412776"/>
            <a:ext cx="2016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condition1</a:t>
            </a:r>
          </a:p>
          <a:p>
            <a:r>
              <a:rPr lang="en-US" altLang="zh-CN" dirty="0"/>
              <a:t>then</a:t>
            </a:r>
          </a:p>
          <a:p>
            <a:r>
              <a:rPr lang="en-US" altLang="zh-CN" dirty="0"/>
              <a:t>    command1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condition2 </a:t>
            </a:r>
          </a:p>
          <a:p>
            <a:r>
              <a:rPr lang="en-US" altLang="zh-CN" dirty="0"/>
              <a:t>then </a:t>
            </a:r>
          </a:p>
          <a:p>
            <a:r>
              <a:rPr lang="en-US" altLang="zh-CN" dirty="0"/>
              <a:t>    command2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commandN</a:t>
            </a:r>
            <a:endParaRPr lang="en-US" altLang="zh-CN" dirty="0"/>
          </a:p>
          <a:p>
            <a:r>
              <a:rPr lang="en-US" altLang="zh-CN" dirty="0"/>
              <a:t>fi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94806" y="2120662"/>
            <a:ext cx="38884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如果你喜欢，也可以将 </a:t>
            </a:r>
            <a:r>
              <a:rPr lang="en-US" altLang="zh-CN" sz="1400" dirty="0"/>
              <a:t>then </a:t>
            </a:r>
            <a:r>
              <a:rPr lang="zh-CN" altLang="en-US" sz="1400" dirty="0"/>
              <a:t>和 </a:t>
            </a:r>
            <a:r>
              <a:rPr lang="en-US" altLang="zh-CN" sz="1400" dirty="0"/>
              <a:t>if </a:t>
            </a:r>
            <a:r>
              <a:rPr lang="zh-CN" altLang="en-US" sz="1400" dirty="0"/>
              <a:t>写在一行：</a:t>
            </a:r>
          </a:p>
          <a:p>
            <a:r>
              <a:rPr lang="en-US" altLang="zh-CN" sz="1400" dirty="0"/>
              <a:t>if  condition;  then</a:t>
            </a:r>
          </a:p>
          <a:p>
            <a:r>
              <a:rPr lang="en-US" altLang="zh-CN" sz="1400" dirty="0"/>
              <a:t>    statement(s)</a:t>
            </a:r>
          </a:p>
          <a:p>
            <a:r>
              <a:rPr lang="en-US" altLang="zh-CN" sz="1400" dirty="0"/>
              <a:t>fi</a:t>
            </a:r>
          </a:p>
          <a:p>
            <a:endParaRPr lang="en-US" altLang="zh-CN" sz="1400" dirty="0"/>
          </a:p>
          <a:p>
            <a:r>
              <a:rPr lang="zh-CN" altLang="en-US" sz="1400" dirty="0"/>
              <a:t>请注意 </a:t>
            </a:r>
            <a:r>
              <a:rPr lang="en-US" altLang="zh-CN" sz="1400" dirty="0"/>
              <a:t>condition </a:t>
            </a:r>
            <a:r>
              <a:rPr lang="zh-CN" altLang="en-US" sz="1400" dirty="0"/>
              <a:t>后边的分号</a:t>
            </a:r>
            <a:r>
              <a:rPr lang="en-US" altLang="zh-CN" sz="1400" dirty="0"/>
              <a:t>;</a:t>
            </a:r>
            <a:r>
              <a:rPr lang="zh-CN" altLang="en-US" sz="1400" dirty="0"/>
              <a:t>，当 </a:t>
            </a:r>
            <a:r>
              <a:rPr lang="en-US" altLang="zh-CN" sz="1400" dirty="0"/>
              <a:t>if </a:t>
            </a:r>
            <a:r>
              <a:rPr lang="zh-CN" altLang="en-US" sz="1400" dirty="0"/>
              <a:t>和 </a:t>
            </a:r>
            <a:r>
              <a:rPr lang="en-US" altLang="zh-CN" sz="1400" dirty="0"/>
              <a:t>then </a:t>
            </a:r>
            <a:r>
              <a:rPr lang="zh-CN" altLang="en-US" sz="1400" dirty="0"/>
              <a:t>位于同一行的时候，这个分号是必须的，否则会有语法错误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8582" y="486916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if </a:t>
            </a:r>
            <a:r>
              <a:rPr lang="en-US" altLang="zh-CN" dirty="0"/>
              <a:t>[ $a -</a:t>
            </a:r>
            <a:r>
              <a:rPr lang="en-US" altLang="zh-CN" dirty="0" err="1"/>
              <a:t>lt</a:t>
            </a:r>
            <a:r>
              <a:rPr lang="en-US" altLang="zh-CN" dirty="0"/>
              <a:t> $b </a:t>
            </a:r>
            <a:r>
              <a:rPr lang="en-US" altLang="zh-CN" dirty="0" smtClean="0"/>
              <a:t>]  </a:t>
            </a:r>
            <a:r>
              <a:rPr lang="zh-CN" altLang="en-US" dirty="0" smtClean="0"/>
              <a:t>条件表达式和中括号之间要有空格。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2598" y="5517232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课外思考：</a:t>
            </a:r>
            <a:r>
              <a:rPr lang="en-US" altLang="zh-CN" dirty="0"/>
              <a:t>shell if [[ ]]</a:t>
            </a:r>
            <a:r>
              <a:rPr lang="zh-CN" altLang="en-US" dirty="0"/>
              <a:t>和</a:t>
            </a:r>
            <a:r>
              <a:rPr lang="en-US" altLang="zh-CN" dirty="0"/>
              <a:t>[ ]</a:t>
            </a:r>
            <a:r>
              <a:rPr lang="zh-CN" altLang="en-US" dirty="0"/>
              <a:t>区别 </a:t>
            </a:r>
            <a:r>
              <a:rPr lang="en-US" altLang="zh-CN" dirty="0"/>
              <a:t>||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的区别？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0414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流程控制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542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2558" y="1556792"/>
            <a:ext cx="6768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循环一般格式为：</a:t>
            </a:r>
          </a:p>
          <a:p>
            <a:endParaRPr lang="zh-CN" altLang="en-US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var</a:t>
            </a:r>
            <a:r>
              <a:rPr lang="en-US" altLang="zh-CN" dirty="0"/>
              <a:t> in item1 item2 ... </a:t>
            </a:r>
            <a:r>
              <a:rPr lang="en-US" altLang="zh-CN" dirty="0" err="1"/>
              <a:t>itemN</a:t>
            </a:r>
            <a:endParaRPr lang="en-US" altLang="zh-CN" dirty="0"/>
          </a:p>
          <a:p>
            <a:r>
              <a:rPr lang="en-US" altLang="zh-CN" dirty="0"/>
              <a:t>do</a:t>
            </a:r>
          </a:p>
          <a:p>
            <a:r>
              <a:rPr lang="en-US" altLang="zh-CN" dirty="0"/>
              <a:t>    command1</a:t>
            </a:r>
          </a:p>
          <a:p>
            <a:r>
              <a:rPr lang="en-US" altLang="zh-CN" dirty="0"/>
              <a:t>    command2</a:t>
            </a:r>
          </a:p>
          <a:p>
            <a:r>
              <a:rPr lang="en-US" altLang="zh-CN" dirty="0"/>
              <a:t>    ...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commandN</a:t>
            </a:r>
            <a:endParaRPr lang="en-US" altLang="zh-CN" dirty="0"/>
          </a:p>
          <a:p>
            <a:r>
              <a:rPr lang="en-US" altLang="zh-CN" dirty="0"/>
              <a:t>done</a:t>
            </a:r>
          </a:p>
          <a:p>
            <a:r>
              <a:rPr lang="zh-CN" altLang="en-US" dirty="0"/>
              <a:t>写成一行：</a:t>
            </a:r>
          </a:p>
          <a:p>
            <a:endParaRPr lang="zh-CN" altLang="en-US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var</a:t>
            </a:r>
            <a:r>
              <a:rPr lang="en-US" altLang="zh-CN" dirty="0"/>
              <a:t> in item1 item2 ... </a:t>
            </a:r>
            <a:r>
              <a:rPr lang="en-US" altLang="zh-CN" dirty="0" err="1"/>
              <a:t>itemN</a:t>
            </a:r>
            <a:r>
              <a:rPr lang="en-US" altLang="zh-CN" dirty="0"/>
              <a:t>; do command1; command2… done;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31310" y="1093386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另外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也可以写成这种形式：</a:t>
            </a:r>
            <a:endParaRPr lang="en-US" altLang="zh-CN" dirty="0" smtClean="0"/>
          </a:p>
          <a:p>
            <a:r>
              <a:rPr lang="en-US" altLang="zh-CN" dirty="0"/>
              <a:t>for((</a:t>
            </a:r>
            <a:r>
              <a:rPr lang="en-US" altLang="zh-CN" dirty="0" err="1"/>
              <a:t>assignment;condition:next</a:t>
            </a:r>
            <a:r>
              <a:rPr lang="en-US" altLang="zh-CN" dirty="0"/>
              <a:t>));do</a:t>
            </a:r>
          </a:p>
          <a:p>
            <a:r>
              <a:rPr lang="en-US" altLang="zh-CN" dirty="0"/>
              <a:t>    command_1;</a:t>
            </a:r>
          </a:p>
          <a:p>
            <a:r>
              <a:rPr lang="en-US" altLang="zh-CN" dirty="0"/>
              <a:t>    command_2;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commond</a:t>
            </a:r>
            <a:r>
              <a:rPr lang="en-US" altLang="zh-CN" dirty="0"/>
              <a:t>_..;</a:t>
            </a:r>
          </a:p>
          <a:p>
            <a:r>
              <a:rPr lang="en-US" altLang="zh-CN" dirty="0"/>
              <a:t>done;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569917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流程控制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542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0550" y="1412776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循环用于不断执行一系列命令，也用于从输入文件中读取数据；命令通常为测试条件。其格式为：</a:t>
            </a:r>
          </a:p>
          <a:p>
            <a:endParaRPr lang="zh-CN" altLang="en-US" dirty="0"/>
          </a:p>
          <a:p>
            <a:r>
              <a:rPr lang="en-US" altLang="zh-CN" dirty="0"/>
              <a:t>while condition</a:t>
            </a:r>
          </a:p>
          <a:p>
            <a:r>
              <a:rPr lang="en-US" altLang="zh-CN" dirty="0"/>
              <a:t>do</a:t>
            </a:r>
          </a:p>
          <a:p>
            <a:r>
              <a:rPr lang="en-US" altLang="zh-CN" dirty="0"/>
              <a:t>    command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one</a:t>
            </a:r>
          </a:p>
          <a:p>
            <a:endParaRPr lang="en-US" altLang="zh-CN" dirty="0"/>
          </a:p>
          <a:p>
            <a:r>
              <a:rPr lang="en-US" altLang="zh-CN" dirty="0"/>
              <a:t>while</a:t>
            </a:r>
            <a:r>
              <a:rPr lang="zh-CN" altLang="en-US" dirty="0"/>
              <a:t>循环可用于读取键盘信息。下面的例子中，输入信息被设置为变量</a:t>
            </a:r>
            <a:r>
              <a:rPr lang="en-US" altLang="zh-CN" dirty="0"/>
              <a:t>FILM</a:t>
            </a:r>
            <a:r>
              <a:rPr lang="zh-CN" altLang="en-US" dirty="0"/>
              <a:t>，按</a:t>
            </a:r>
            <a:r>
              <a:rPr lang="en-US" altLang="zh-CN" dirty="0"/>
              <a:t>&lt;Ctrl-D&gt;</a:t>
            </a:r>
            <a:r>
              <a:rPr lang="zh-CN" altLang="en-US" dirty="0"/>
              <a:t>结束循环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echo '</a:t>
            </a:r>
            <a:r>
              <a:rPr lang="zh-CN" altLang="en-US" dirty="0"/>
              <a:t>按下 </a:t>
            </a:r>
            <a:r>
              <a:rPr lang="en-US" altLang="zh-CN" dirty="0"/>
              <a:t>&lt;CTRL-D&gt; </a:t>
            </a:r>
            <a:r>
              <a:rPr lang="zh-CN" altLang="en-US" dirty="0"/>
              <a:t>退出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echo -n '</a:t>
            </a:r>
            <a:r>
              <a:rPr lang="zh-CN" altLang="en-US" dirty="0"/>
              <a:t>输入你最喜欢的网站名</a:t>
            </a:r>
            <a:r>
              <a:rPr lang="en-US" altLang="zh-CN" dirty="0"/>
              <a:t>: '</a:t>
            </a:r>
          </a:p>
          <a:p>
            <a:r>
              <a:rPr lang="en-US" altLang="zh-CN" dirty="0"/>
              <a:t>while read FILM</a:t>
            </a:r>
          </a:p>
          <a:p>
            <a:r>
              <a:rPr lang="en-US" altLang="zh-CN" dirty="0"/>
              <a:t>do</a:t>
            </a:r>
          </a:p>
          <a:p>
            <a:r>
              <a:rPr lang="en-US" altLang="zh-CN" dirty="0"/>
              <a:t>    echo "</a:t>
            </a:r>
            <a:r>
              <a:rPr lang="zh-CN" altLang="en-US" dirty="0"/>
              <a:t>是的！</a:t>
            </a:r>
            <a:r>
              <a:rPr lang="en-US" altLang="zh-CN" dirty="0"/>
              <a:t>$FILM </a:t>
            </a:r>
            <a:r>
              <a:rPr lang="zh-CN" altLang="en-US" dirty="0"/>
              <a:t>是一个好网站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236923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流程控制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542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Until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2558" y="1412776"/>
            <a:ext cx="98650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until </a:t>
            </a:r>
            <a:r>
              <a:rPr lang="zh-CN" altLang="en-US" dirty="0"/>
              <a:t>循环执行一系列命令直至条件为 </a:t>
            </a:r>
            <a:r>
              <a:rPr lang="en-US" altLang="zh-CN" dirty="0"/>
              <a:t>true </a:t>
            </a:r>
            <a:r>
              <a:rPr lang="zh-CN" altLang="en-US" dirty="0"/>
              <a:t>时停止。</a:t>
            </a:r>
          </a:p>
          <a:p>
            <a:endParaRPr lang="zh-CN" altLang="en-US" dirty="0"/>
          </a:p>
          <a:p>
            <a:r>
              <a:rPr lang="en-US" altLang="zh-CN" dirty="0"/>
              <a:t>until </a:t>
            </a:r>
            <a:r>
              <a:rPr lang="zh-CN" altLang="en-US" dirty="0"/>
              <a:t>循环与 </a:t>
            </a:r>
            <a:r>
              <a:rPr lang="en-US" altLang="zh-CN" dirty="0"/>
              <a:t>while </a:t>
            </a:r>
            <a:r>
              <a:rPr lang="zh-CN" altLang="en-US" dirty="0"/>
              <a:t>循环在处理方式上刚好相反。</a:t>
            </a:r>
          </a:p>
          <a:p>
            <a:endParaRPr lang="zh-CN" altLang="en-US" dirty="0"/>
          </a:p>
          <a:p>
            <a:r>
              <a:rPr lang="zh-CN" altLang="en-US" dirty="0"/>
              <a:t>一般 </a:t>
            </a:r>
            <a:r>
              <a:rPr lang="en-US" altLang="zh-CN" dirty="0"/>
              <a:t>while </a:t>
            </a:r>
            <a:r>
              <a:rPr lang="zh-CN" altLang="en-US" dirty="0"/>
              <a:t>循环优于 </a:t>
            </a:r>
            <a:r>
              <a:rPr lang="en-US" altLang="zh-CN" dirty="0"/>
              <a:t>until </a:t>
            </a:r>
            <a:r>
              <a:rPr lang="zh-CN" altLang="en-US" dirty="0"/>
              <a:t>循环，但在某些时候</a:t>
            </a:r>
            <a:r>
              <a:rPr lang="en-US" altLang="zh-CN" dirty="0"/>
              <a:t>—</a:t>
            </a:r>
            <a:r>
              <a:rPr lang="zh-CN" altLang="en-US" dirty="0"/>
              <a:t>也只是极少数情况下，</a:t>
            </a:r>
            <a:r>
              <a:rPr lang="en-US" altLang="zh-CN" dirty="0"/>
              <a:t>until </a:t>
            </a:r>
            <a:r>
              <a:rPr lang="zh-CN" altLang="en-US" dirty="0"/>
              <a:t>循环更加有用。</a:t>
            </a:r>
          </a:p>
          <a:p>
            <a:endParaRPr lang="zh-CN" altLang="en-US" dirty="0"/>
          </a:p>
          <a:p>
            <a:r>
              <a:rPr lang="en-US" altLang="zh-CN" dirty="0"/>
              <a:t>until </a:t>
            </a:r>
            <a:r>
              <a:rPr lang="zh-CN" altLang="en-US" dirty="0"/>
              <a:t>语法格式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until condition</a:t>
            </a:r>
          </a:p>
          <a:p>
            <a:r>
              <a:rPr lang="en-US" altLang="zh-CN" dirty="0"/>
              <a:t>do</a:t>
            </a:r>
          </a:p>
          <a:p>
            <a:r>
              <a:rPr lang="en-US" altLang="zh-CN" dirty="0"/>
              <a:t>    command</a:t>
            </a:r>
          </a:p>
          <a:p>
            <a:r>
              <a:rPr lang="en-US" altLang="zh-CN" dirty="0"/>
              <a:t>done</a:t>
            </a:r>
          </a:p>
          <a:p>
            <a:r>
              <a:rPr lang="en-US" altLang="zh-CN" dirty="0"/>
              <a:t>condition </a:t>
            </a:r>
            <a:r>
              <a:rPr lang="zh-CN" altLang="en-US" dirty="0"/>
              <a:t>一般为条件表达式，如果返回值为 </a:t>
            </a:r>
            <a:r>
              <a:rPr lang="en-US" altLang="zh-CN" dirty="0"/>
              <a:t>false</a:t>
            </a:r>
            <a:r>
              <a:rPr lang="zh-CN" altLang="en-US" dirty="0"/>
              <a:t>，则继续执行循环体内的语句，否则跳出</a:t>
            </a:r>
            <a:r>
              <a:rPr lang="zh-CN" altLang="en-US" dirty="0" smtClean="0"/>
              <a:t>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25178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流程控制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542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2558" y="1262510"/>
            <a:ext cx="115932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case</a:t>
            </a:r>
            <a:r>
              <a:rPr lang="zh-CN" altLang="en-US" dirty="0"/>
              <a:t>语句为多选择语句。可以用</a:t>
            </a:r>
            <a:r>
              <a:rPr lang="en-US" altLang="zh-CN" dirty="0"/>
              <a:t>case</a:t>
            </a:r>
            <a:r>
              <a:rPr lang="zh-CN" altLang="en-US" dirty="0"/>
              <a:t>语句匹配一个值与一个模式，如果匹配成功，执行相匹配的命令。</a:t>
            </a:r>
            <a:r>
              <a:rPr lang="en-US" altLang="zh-CN" dirty="0"/>
              <a:t>case</a:t>
            </a:r>
            <a:r>
              <a:rPr lang="zh-CN" altLang="en-US" dirty="0"/>
              <a:t>语句格式如下：</a:t>
            </a:r>
          </a:p>
          <a:p>
            <a:endParaRPr lang="zh-CN" altLang="en-US" dirty="0"/>
          </a:p>
          <a:p>
            <a:r>
              <a:rPr lang="en-US" altLang="zh-CN" dirty="0"/>
              <a:t>case </a:t>
            </a:r>
            <a:r>
              <a:rPr lang="zh-CN" altLang="en-US" dirty="0"/>
              <a:t>值 </a:t>
            </a:r>
            <a:r>
              <a:rPr lang="en-US" altLang="zh-CN" dirty="0"/>
              <a:t>in</a:t>
            </a:r>
          </a:p>
          <a:p>
            <a:r>
              <a:rPr lang="zh-CN" altLang="en-US" dirty="0"/>
              <a:t>模式</a:t>
            </a:r>
            <a:r>
              <a:rPr lang="en-US" altLang="zh-CN" dirty="0"/>
              <a:t>1)</a:t>
            </a:r>
          </a:p>
          <a:p>
            <a:r>
              <a:rPr lang="en-US" altLang="zh-CN" dirty="0"/>
              <a:t>    command1</a:t>
            </a:r>
          </a:p>
          <a:p>
            <a:r>
              <a:rPr lang="en-US" altLang="zh-CN" dirty="0"/>
              <a:t>    command2</a:t>
            </a:r>
          </a:p>
          <a:p>
            <a:r>
              <a:rPr lang="en-US" altLang="zh-CN" dirty="0"/>
              <a:t>    ...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commandN</a:t>
            </a:r>
            <a:endParaRPr lang="en-US" altLang="zh-CN" dirty="0"/>
          </a:p>
          <a:p>
            <a:r>
              <a:rPr lang="en-US" altLang="zh-CN" dirty="0"/>
              <a:t>    ;;</a:t>
            </a:r>
          </a:p>
          <a:p>
            <a:r>
              <a:rPr lang="zh-CN" altLang="en-US" dirty="0"/>
              <a:t>模式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command1</a:t>
            </a:r>
          </a:p>
          <a:p>
            <a:r>
              <a:rPr lang="en-US" altLang="zh-CN" dirty="0"/>
              <a:t>    command2</a:t>
            </a:r>
          </a:p>
          <a:p>
            <a:r>
              <a:rPr lang="en-US" altLang="zh-CN" dirty="0"/>
              <a:t>    ...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commandN</a:t>
            </a:r>
            <a:endParaRPr lang="en-US" altLang="zh-CN" dirty="0"/>
          </a:p>
          <a:p>
            <a:r>
              <a:rPr lang="en-US" altLang="zh-CN" dirty="0"/>
              <a:t>    ;;</a:t>
            </a:r>
          </a:p>
          <a:p>
            <a:r>
              <a:rPr lang="en-US" altLang="zh-CN" dirty="0" err="1"/>
              <a:t>esac</a:t>
            </a:r>
            <a:endParaRPr lang="en-US" altLang="zh-CN" dirty="0"/>
          </a:p>
          <a:p>
            <a:r>
              <a:rPr lang="en-US" altLang="zh-CN" dirty="0"/>
              <a:t>case</a:t>
            </a:r>
            <a:r>
              <a:rPr lang="zh-CN" altLang="en-US" dirty="0"/>
              <a:t>工作方式如上所示。取值后面必须为单词</a:t>
            </a:r>
            <a:r>
              <a:rPr lang="en-US" altLang="zh-CN" dirty="0"/>
              <a:t>in</a:t>
            </a:r>
            <a:r>
              <a:rPr lang="zh-CN" altLang="en-US" dirty="0"/>
              <a:t>，每一模式必须以右括号结束。取值可以为变量或常数。匹配发现取值符合某一模式后，其间所有命令开始执行直至 </a:t>
            </a:r>
            <a:r>
              <a:rPr lang="en-US" altLang="zh-CN" dirty="0"/>
              <a:t>;;</a:t>
            </a:r>
            <a:r>
              <a:rPr lang="zh-CN" altLang="en-US" dirty="0" smtClean="0"/>
              <a:t>。取值</a:t>
            </a:r>
            <a:r>
              <a:rPr lang="zh-CN" altLang="en-US" dirty="0"/>
              <a:t>将检测匹配的每一个模式。一旦模式匹配，则执行完匹配模式相应命令后不再继续其他模式。如果无一匹配模式，使用星号 * 捕获该值，再执行后面的命令。</a:t>
            </a:r>
          </a:p>
        </p:txBody>
      </p:sp>
    </p:spTree>
    <p:extLst>
      <p:ext uri="{BB962C8B-B14F-4D97-AF65-F5344CB8AC3E}">
        <p14:creationId xmlns:p14="http://schemas.microsoft.com/office/powerpoint/2010/main" val="1219380611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 rot="5400000">
            <a:off x="369492" y="1665881"/>
            <a:ext cx="1203748" cy="69753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37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-491897" y="3835038"/>
            <a:ext cx="2926528" cy="69753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37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37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500995" y="0"/>
            <a:ext cx="0" cy="68580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213001" y="1220756"/>
            <a:ext cx="575989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213001" y="2564904"/>
            <a:ext cx="575989" cy="5760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213001" y="3909054"/>
            <a:ext cx="575989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213001" y="5253203"/>
            <a:ext cx="575989" cy="5760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0971" y="975307"/>
            <a:ext cx="4743917" cy="55021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b="1" dirty="0" smtClean="0">
                <a:solidFill>
                  <a:schemeClr val="bg1"/>
                </a:solidFill>
                <a:cs typeface="+mn-ea"/>
                <a:sym typeface="+mn-lt"/>
              </a:rPr>
              <a:t>shell</a:t>
            </a:r>
            <a:r>
              <a:rPr lang="zh-CN" altLang="en-US" sz="2100" b="1" dirty="0" smtClean="0">
                <a:solidFill>
                  <a:schemeClr val="bg1"/>
                </a:solidFill>
                <a:cs typeface="+mn-ea"/>
                <a:sym typeface="+mn-lt"/>
              </a:rPr>
              <a:t>基本语法</a:t>
            </a:r>
            <a:endParaRPr lang="zh-CN" altLang="en-US" sz="1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0971" y="2319457"/>
            <a:ext cx="4743917" cy="44627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  <a:cs typeface="+mn-ea"/>
                <a:sym typeface="+mn-lt"/>
              </a:rPr>
              <a:t>shell</a:t>
            </a:r>
            <a:r>
              <a:rPr lang="zh-CN" altLang="en-US" sz="2100" b="1" dirty="0" smtClean="0">
                <a:solidFill>
                  <a:schemeClr val="bg1"/>
                </a:solidFill>
                <a:cs typeface="+mn-ea"/>
                <a:sym typeface="+mn-lt"/>
              </a:rPr>
              <a:t>流程控制</a:t>
            </a:r>
            <a:endParaRPr lang="zh-CN" altLang="en-US" sz="1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0971" y="3684990"/>
            <a:ext cx="4743917" cy="55021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b="1" dirty="0" smtClean="0">
                <a:solidFill>
                  <a:schemeClr val="bg1"/>
                </a:solidFill>
                <a:cs typeface="+mn-ea"/>
                <a:sym typeface="+mn-lt"/>
              </a:rPr>
              <a:t>Shell</a:t>
            </a:r>
            <a:r>
              <a:rPr lang="zh-CN" altLang="en-US" sz="2100" b="1" dirty="0" smtClean="0">
                <a:solidFill>
                  <a:schemeClr val="bg1"/>
                </a:solidFill>
                <a:cs typeface="+mn-ea"/>
                <a:sym typeface="+mn-lt"/>
              </a:rPr>
              <a:t>函数</a:t>
            </a:r>
            <a:endParaRPr lang="zh-CN" altLang="en-US" sz="1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20971" y="5050341"/>
            <a:ext cx="4743917" cy="55021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b="1" dirty="0" smtClean="0">
                <a:solidFill>
                  <a:schemeClr val="bg1"/>
                </a:solidFill>
                <a:cs typeface="+mn-ea"/>
                <a:sym typeface="+mn-lt"/>
              </a:rPr>
              <a:t>Shell</a:t>
            </a:r>
            <a:r>
              <a:rPr lang="zh-CN" altLang="en-US" sz="2100" b="1" dirty="0" smtClean="0">
                <a:solidFill>
                  <a:schemeClr val="bg1"/>
                </a:solidFill>
                <a:cs typeface="+mn-ea"/>
                <a:sym typeface="+mn-lt"/>
              </a:rPr>
              <a:t>调试</a:t>
            </a:r>
            <a:endParaRPr lang="zh-CN" altLang="en-US" sz="15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流程控制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542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Break/continue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2558" y="1556792"/>
            <a:ext cx="957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break</a:t>
            </a:r>
            <a:r>
              <a:rPr lang="zh-CN" altLang="en-US" dirty="0"/>
              <a:t>命令允许跳出所有循环（终止执行后面的所有循环）。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6408" y="2228061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continue</a:t>
            </a:r>
            <a:r>
              <a:rPr lang="zh-CN" altLang="en-US" dirty="0"/>
              <a:t>命令与</a:t>
            </a:r>
            <a:r>
              <a:rPr lang="en-US" altLang="zh-CN" dirty="0"/>
              <a:t>break</a:t>
            </a:r>
            <a:r>
              <a:rPr lang="zh-CN" altLang="en-US" dirty="0"/>
              <a:t>命令类似，只有一点差别，它不会跳出所有循环，仅仅跳出当前循环。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403325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44210" y="2420888"/>
            <a:ext cx="4544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03 </a:t>
            </a:r>
            <a:r>
              <a:rPr lang="en-US" altLang="zh-CN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shell</a:t>
            </a:r>
            <a:r>
              <a:rPr lang="zh-CN" altLang="en-US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函数</a:t>
            </a:r>
            <a:endParaRPr lang="zh-CN" altLang="en-US" sz="6000" b="1" dirty="0">
              <a:ln w="12700">
                <a:noFill/>
                <a:prstDash val="solid"/>
              </a:ln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6574" y="3436551"/>
            <a:ext cx="62200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4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函数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566" y="980728"/>
            <a:ext cx="108993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linux</a:t>
            </a:r>
            <a:r>
              <a:rPr lang="en-US" altLang="zh-CN" dirty="0"/>
              <a:t> shell </a:t>
            </a:r>
            <a:r>
              <a:rPr lang="zh-CN" altLang="en-US" dirty="0"/>
              <a:t>可以用户定义函数，然后在</a:t>
            </a:r>
            <a:r>
              <a:rPr lang="en-US" altLang="zh-CN" dirty="0"/>
              <a:t>shell</a:t>
            </a:r>
            <a:r>
              <a:rPr lang="zh-CN" altLang="en-US" dirty="0"/>
              <a:t>脚本中可以随便调用。</a:t>
            </a:r>
          </a:p>
          <a:p>
            <a:endParaRPr lang="zh-CN" altLang="en-US" dirty="0"/>
          </a:p>
          <a:p>
            <a:r>
              <a:rPr lang="en-US" altLang="zh-CN" dirty="0"/>
              <a:t>shell</a:t>
            </a:r>
            <a:r>
              <a:rPr lang="zh-CN" altLang="en-US" dirty="0"/>
              <a:t>中函数的定义格式如下：</a:t>
            </a:r>
          </a:p>
          <a:p>
            <a:endParaRPr lang="zh-CN" altLang="en-US" dirty="0"/>
          </a:p>
          <a:p>
            <a:r>
              <a:rPr lang="en-US" altLang="zh-CN" dirty="0"/>
              <a:t>[ function ] </a:t>
            </a:r>
            <a:r>
              <a:rPr lang="en-US" altLang="zh-CN" dirty="0" err="1"/>
              <a:t>funname</a:t>
            </a:r>
            <a:r>
              <a:rPr lang="en-US" altLang="zh-CN" dirty="0"/>
              <a:t> [()]</a:t>
            </a:r>
          </a:p>
          <a:p>
            <a:endParaRPr lang="en-US" altLang="zh-CN" dirty="0"/>
          </a:p>
          <a:p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en-US" altLang="zh-CN" dirty="0"/>
              <a:t>    action;</a:t>
            </a:r>
          </a:p>
          <a:p>
            <a:endParaRPr lang="en-US" altLang="zh-CN" dirty="0"/>
          </a:p>
          <a:p>
            <a:r>
              <a:rPr lang="en-US" altLang="zh-CN" dirty="0"/>
              <a:t>    [return </a:t>
            </a:r>
            <a:r>
              <a:rPr lang="en-US" altLang="zh-CN" dirty="0" err="1"/>
              <a:t>int</a:t>
            </a:r>
            <a:r>
              <a:rPr lang="en-US" altLang="zh-CN" dirty="0" smtClean="0"/>
              <a:t>;]</a:t>
            </a:r>
            <a:r>
              <a:rPr lang="zh-CN" altLang="en-US" dirty="0"/>
              <a:t> </a:t>
            </a:r>
            <a:r>
              <a:rPr lang="en-US" altLang="zh-CN" dirty="0"/>
              <a:t>Shell </a:t>
            </a:r>
            <a:r>
              <a:rPr lang="zh-CN" altLang="en-US" dirty="0"/>
              <a:t>函数的返回值只能是一个介于 </a:t>
            </a:r>
            <a:r>
              <a:rPr lang="en-US" altLang="zh-CN" dirty="0"/>
              <a:t>0~255 </a:t>
            </a:r>
            <a:r>
              <a:rPr lang="zh-CN" altLang="en-US" dirty="0"/>
              <a:t>之间的整数，其中只有 </a:t>
            </a:r>
            <a:r>
              <a:rPr lang="en-US" altLang="zh-CN" dirty="0"/>
              <a:t>0 </a:t>
            </a:r>
            <a:r>
              <a:rPr lang="zh-CN" altLang="en-US" dirty="0"/>
              <a:t>表示成功，其它值都表示失败。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说明：</a:t>
            </a:r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、可以带</a:t>
            </a:r>
            <a:r>
              <a:rPr lang="en-US" altLang="zh-CN" dirty="0"/>
              <a:t>function fun() </a:t>
            </a:r>
            <a:r>
              <a:rPr lang="zh-CN" altLang="en-US" dirty="0"/>
              <a:t>定义，也可以直接</a:t>
            </a:r>
            <a:r>
              <a:rPr lang="en-US" altLang="zh-CN" dirty="0"/>
              <a:t>fun() </a:t>
            </a:r>
            <a:r>
              <a:rPr lang="zh-CN" altLang="en-US" dirty="0"/>
              <a:t>定义</a:t>
            </a:r>
            <a:r>
              <a:rPr lang="en-US" altLang="zh-CN" dirty="0"/>
              <a:t>,</a:t>
            </a:r>
            <a:r>
              <a:rPr lang="zh-CN" altLang="en-US" dirty="0"/>
              <a:t>不带任何参数。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、参数返回，可以显示加：</a:t>
            </a:r>
            <a:r>
              <a:rPr lang="en-US" altLang="zh-CN" dirty="0"/>
              <a:t>return </a:t>
            </a:r>
            <a:r>
              <a:rPr lang="zh-CN" altLang="en-US" dirty="0"/>
              <a:t>返回，如果不加，将以最后一条命令运行结果，作为返回值。 </a:t>
            </a:r>
            <a:r>
              <a:rPr lang="en-US" altLang="zh-CN" dirty="0"/>
              <a:t>return</a:t>
            </a:r>
            <a:r>
              <a:rPr lang="zh-CN" altLang="en-US" dirty="0"/>
              <a:t>后跟数值</a:t>
            </a:r>
            <a:r>
              <a:rPr lang="en-US" altLang="zh-CN" dirty="0" smtClean="0"/>
              <a:t>n(0-255</a:t>
            </a:r>
            <a:r>
              <a:rPr lang="zh-CN" altLang="en-US" dirty="0" smtClean="0"/>
              <a:t>）其中</a:t>
            </a:r>
            <a:r>
              <a:rPr lang="zh-CN" altLang="en-US" dirty="0"/>
              <a:t>只有 </a:t>
            </a:r>
            <a:r>
              <a:rPr lang="en-US" altLang="zh-CN" dirty="0"/>
              <a:t>0 </a:t>
            </a:r>
            <a:r>
              <a:rPr lang="zh-CN" altLang="en-US" dirty="0"/>
              <a:t>表示成功，其它值都表示失败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/>
              <a:t>Shell </a:t>
            </a:r>
            <a:r>
              <a:rPr lang="zh-CN" altLang="en-US" dirty="0"/>
              <a:t>函数在定义时不能指明参数，但是在调用时却可以传递参数，并且给它传递什么参数它就接收什么参数。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330533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函数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566" y="980728"/>
            <a:ext cx="10899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既然 </a:t>
            </a:r>
            <a:r>
              <a:rPr lang="en-US" altLang="zh-CN" dirty="0"/>
              <a:t>return </a:t>
            </a:r>
            <a:r>
              <a:rPr lang="zh-CN" altLang="en-US" dirty="0"/>
              <a:t>表示退出状态，那么该如何得到函数的处理结果呢？比如，我定义了一个函数，计算从 </a:t>
            </a:r>
            <a:r>
              <a:rPr lang="en-US" altLang="zh-CN" dirty="0"/>
              <a:t>m </a:t>
            </a:r>
            <a:r>
              <a:rPr lang="zh-CN" altLang="en-US" dirty="0"/>
              <a:t>加到 </a:t>
            </a:r>
            <a:r>
              <a:rPr lang="en-US" altLang="zh-CN" dirty="0"/>
              <a:t>n </a:t>
            </a:r>
            <a:r>
              <a:rPr lang="zh-CN" altLang="en-US" dirty="0"/>
              <a:t>的和，最终得到的结果该如何返回呢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这个问题有两种解决方案：</a:t>
            </a:r>
          </a:p>
          <a:p>
            <a:r>
              <a:rPr lang="zh-CN" altLang="en-US" dirty="0"/>
              <a:t>一种是借助全局变量，将得到的结果赋值给全局变量；</a:t>
            </a:r>
          </a:p>
          <a:p>
            <a:r>
              <a:rPr lang="zh-CN" altLang="en-US" dirty="0"/>
              <a:t>一种是在函数内部使用 </a:t>
            </a:r>
            <a:r>
              <a:rPr lang="en-US" altLang="zh-CN" dirty="0"/>
              <a:t>echo</a:t>
            </a:r>
            <a:r>
              <a:rPr lang="zh-CN" altLang="en-US" dirty="0"/>
              <a:t>、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命令将结果输出，在函数外部使用</a:t>
            </a:r>
            <a:r>
              <a:rPr lang="en-US" altLang="zh-CN" dirty="0"/>
              <a:t>$()</a:t>
            </a:r>
            <a:r>
              <a:rPr lang="zh-CN" altLang="en-US" dirty="0"/>
              <a:t>或者</a:t>
            </a:r>
            <a:r>
              <a:rPr lang="en-US" altLang="zh-CN" dirty="0"/>
              <a:t>``</a:t>
            </a:r>
            <a:r>
              <a:rPr lang="zh-CN" altLang="en-US" dirty="0"/>
              <a:t>捕获结果。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0590" y="3429000"/>
            <a:ext cx="9937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testFunc</a:t>
            </a:r>
            <a:r>
              <a:rPr lang="en-US" altLang="zh-CN" dirty="0"/>
              <a:t>() 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local_result</a:t>
            </a:r>
            <a:r>
              <a:rPr lang="en-US" altLang="zh-CN" dirty="0"/>
              <a:t>='local value'  </a:t>
            </a:r>
          </a:p>
          <a:p>
            <a:r>
              <a:rPr lang="en-US" altLang="zh-CN" dirty="0"/>
              <a:t>    echo $</a:t>
            </a:r>
            <a:r>
              <a:rPr lang="en-US" altLang="zh-CN" dirty="0" err="1"/>
              <a:t>local_result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}  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result=$(</a:t>
            </a:r>
            <a:r>
              <a:rPr lang="en-US" altLang="zh-CN" dirty="0" err="1"/>
              <a:t>testFunc</a:t>
            </a:r>
            <a:r>
              <a:rPr lang="en-US" altLang="zh-CN" dirty="0"/>
              <a:t>)  </a:t>
            </a:r>
          </a:p>
          <a:p>
            <a:r>
              <a:rPr lang="en-US" altLang="zh-CN" dirty="0"/>
              <a:t>echo $result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99955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/>
          <p:nvPr/>
        </p:nvSpPr>
        <p:spPr>
          <a:xfrm>
            <a:off x="6095207" y="1503947"/>
            <a:ext cx="4882514" cy="2332788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cs typeface="+mn-ea"/>
              <a:sym typeface="+mn-lt"/>
            </a:endParaRPr>
          </a:p>
        </p:txBody>
      </p:sp>
      <p:sp>
        <p:nvSpPr>
          <p:cNvPr id="57" name="Rectangle 3"/>
          <p:cNvSpPr/>
          <p:nvPr/>
        </p:nvSpPr>
        <p:spPr>
          <a:xfrm>
            <a:off x="1219041" y="1503947"/>
            <a:ext cx="4876165" cy="2336800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cs typeface="+mn-ea"/>
              <a:sym typeface="+mn-lt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446681" y="1886069"/>
            <a:ext cx="172353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b="1" dirty="0"/>
              <a:t>Shell </a:t>
            </a:r>
            <a:r>
              <a:rPr lang="zh-CN" altLang="en-US" b="1" dirty="0"/>
              <a:t>文件包含</a:t>
            </a:r>
          </a:p>
        </p:txBody>
      </p:sp>
      <p:sp>
        <p:nvSpPr>
          <p:cNvPr id="106" name="矩形 47"/>
          <p:cNvSpPr>
            <a:spLocks noChangeArrowheads="1"/>
          </p:cNvSpPr>
          <p:nvPr/>
        </p:nvSpPr>
        <p:spPr bwMode="auto">
          <a:xfrm>
            <a:off x="1564124" y="2338626"/>
            <a:ext cx="4195548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latinLnBrk="1"/>
            <a:r>
              <a:rPr lang="zh-CN" altLang="en-US" sz="1600" dirty="0"/>
              <a:t>和其他语言一样，</a:t>
            </a:r>
            <a:r>
              <a:rPr lang="en-US" altLang="zh-CN" sz="1600" dirty="0"/>
              <a:t>Shell </a:t>
            </a:r>
            <a:r>
              <a:rPr lang="zh-CN" altLang="en-US" sz="1600" dirty="0"/>
              <a:t>也可以包含外部脚本。这样可以很方便的封装一些公用的代码作为一个独立的文件。</a:t>
            </a:r>
          </a:p>
          <a:p>
            <a:pPr latinLnBrk="1"/>
            <a:r>
              <a:rPr lang="en-US" altLang="zh-CN" sz="1600" dirty="0"/>
              <a:t>Shell </a:t>
            </a:r>
            <a:r>
              <a:rPr lang="zh-CN" altLang="en-US" sz="1600" dirty="0"/>
              <a:t>文件包含的语法格式如下：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函数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4646" y="4221088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 filename   # </a:t>
            </a:r>
            <a:r>
              <a:rPr lang="zh-CN" altLang="en-US" dirty="0"/>
              <a:t>注意点号</a:t>
            </a:r>
            <a:r>
              <a:rPr lang="en-US" altLang="zh-CN" dirty="0"/>
              <a:t>(.)</a:t>
            </a:r>
            <a:r>
              <a:rPr lang="zh-CN" altLang="en-US" dirty="0"/>
              <a:t>和文件名中间有一空格</a:t>
            </a:r>
          </a:p>
          <a:p>
            <a:endParaRPr lang="zh-CN" altLang="en-US" dirty="0"/>
          </a:p>
          <a:p>
            <a:r>
              <a:rPr lang="zh-CN" altLang="en-US" dirty="0"/>
              <a:t>或</a:t>
            </a:r>
          </a:p>
          <a:p>
            <a:endParaRPr lang="zh-CN" altLang="en-US" dirty="0"/>
          </a:p>
          <a:p>
            <a:r>
              <a:rPr lang="en-US" altLang="zh-CN" dirty="0"/>
              <a:t>source </a:t>
            </a:r>
            <a:r>
              <a:rPr lang="en-US" altLang="zh-CN" dirty="0" smtClean="0"/>
              <a:t>filename</a:t>
            </a:r>
            <a:r>
              <a:rPr lang="zh-CN" altLang="en-US" dirty="0" smtClean="0"/>
              <a:t>（推荐）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6654" y="58772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注：</a:t>
            </a:r>
            <a:r>
              <a:rPr lang="zh-CN" altLang="en-US" i="1" dirty="0"/>
              <a:t>被包含的文件 </a:t>
            </a:r>
            <a:r>
              <a:rPr lang="en-US" altLang="zh-CN" i="1" dirty="0"/>
              <a:t>test1.sh </a:t>
            </a:r>
            <a:r>
              <a:rPr lang="zh-CN" altLang="en-US" i="1" dirty="0"/>
              <a:t>不需要可执行权限。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105" grpId="0"/>
      <p:bldP spid="1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44209" y="2420888"/>
            <a:ext cx="4544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04 </a:t>
            </a:r>
            <a:r>
              <a:rPr lang="en-US" altLang="zh-CN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shell</a:t>
            </a:r>
            <a:r>
              <a:rPr lang="zh-CN" altLang="en-US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调试</a:t>
            </a:r>
            <a:endParaRPr lang="zh-CN" altLang="en-US" sz="6000" b="1" dirty="0">
              <a:ln w="12700">
                <a:noFill/>
                <a:prstDash val="solid"/>
              </a:ln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6574" y="3436551"/>
            <a:ext cx="62200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4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4"/>
          <p:cNvGrpSpPr/>
          <p:nvPr/>
        </p:nvGrpSpPr>
        <p:grpSpPr>
          <a:xfrm>
            <a:off x="1141651" y="1901185"/>
            <a:ext cx="2150380" cy="2013106"/>
            <a:chOff x="309082" y="1378455"/>
            <a:chExt cx="1612995" cy="1509829"/>
          </a:xfrm>
        </p:grpSpPr>
        <p:sp>
          <p:nvSpPr>
            <p:cNvPr id="12" name="TextBox 11"/>
            <p:cNvSpPr txBox="1"/>
            <p:nvPr/>
          </p:nvSpPr>
          <p:spPr>
            <a:xfrm>
              <a:off x="309082" y="2588202"/>
              <a:ext cx="161299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使用选项</a:t>
              </a:r>
              <a:r>
                <a:rPr lang="en-US" altLang="zh-CN" sz="2000" dirty="0"/>
                <a:t>–</a:t>
              </a:r>
              <a:r>
                <a:rPr lang="en-US" altLang="zh-CN" sz="2000" dirty="0" smtClean="0"/>
                <a:t>x</a:t>
              </a:r>
              <a:endPara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10706" y="1378455"/>
              <a:ext cx="1209747" cy="120974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3727229" y="1901185"/>
            <a:ext cx="2150380" cy="2320883"/>
            <a:chOff x="309082" y="1378455"/>
            <a:chExt cx="1612995" cy="1740662"/>
          </a:xfrm>
        </p:grpSpPr>
        <p:sp>
          <p:nvSpPr>
            <p:cNvPr id="38" name="TextBox 37"/>
            <p:cNvSpPr txBox="1"/>
            <p:nvPr/>
          </p:nvSpPr>
          <p:spPr>
            <a:xfrm>
              <a:off x="309082" y="2588202"/>
              <a:ext cx="1612995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使用</a:t>
              </a:r>
              <a:r>
                <a:rPr lang="en-US" altLang="zh-CN" sz="2000" dirty="0"/>
                <a:t>set -x</a:t>
              </a:r>
              <a:r>
                <a:rPr lang="zh-CN" altLang="en-US" sz="2000" dirty="0"/>
                <a:t>和</a:t>
              </a:r>
              <a:r>
                <a:rPr lang="en-US" altLang="zh-CN" sz="2000" dirty="0"/>
                <a:t>set +</a:t>
              </a:r>
              <a:r>
                <a:rPr lang="en-US" altLang="zh-CN" sz="2000" dirty="0" smtClean="0"/>
                <a:t>x</a:t>
              </a:r>
              <a:endPara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10706" y="1378455"/>
              <a:ext cx="1209747" cy="12097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6312807" y="1868195"/>
            <a:ext cx="2150380" cy="2320883"/>
            <a:chOff x="309082" y="1378455"/>
            <a:chExt cx="1612995" cy="1740662"/>
          </a:xfrm>
        </p:grpSpPr>
        <p:sp>
          <p:nvSpPr>
            <p:cNvPr id="42" name="TextBox 41"/>
            <p:cNvSpPr txBox="1"/>
            <p:nvPr/>
          </p:nvSpPr>
          <p:spPr>
            <a:xfrm>
              <a:off x="309082" y="2588202"/>
              <a:ext cx="1612995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+mj-ea"/>
                  <a:ea typeface="+mj-ea"/>
                </a:rPr>
                <a:t>传递 </a:t>
              </a:r>
              <a:r>
                <a:rPr lang="en-US" altLang="zh-CN" sz="2000" dirty="0">
                  <a:latin typeface="+mj-ea"/>
                  <a:ea typeface="+mj-ea"/>
                </a:rPr>
                <a:t>_DEBUG</a:t>
              </a:r>
              <a:r>
                <a:rPr lang="zh-CN" altLang="en-US" sz="2000" dirty="0" smtClean="0">
                  <a:latin typeface="+mj-ea"/>
                  <a:ea typeface="+mj-ea"/>
                </a:rPr>
                <a:t>环境变量</a:t>
              </a:r>
              <a:endPara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10706" y="1378455"/>
              <a:ext cx="1209747" cy="120974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43"/>
          <p:cNvGrpSpPr/>
          <p:nvPr/>
        </p:nvGrpSpPr>
        <p:grpSpPr>
          <a:xfrm>
            <a:off x="8898384" y="1868195"/>
            <a:ext cx="2150380" cy="2013106"/>
            <a:chOff x="309082" y="1378455"/>
            <a:chExt cx="1612995" cy="1509829"/>
          </a:xfrm>
        </p:grpSpPr>
        <p:sp>
          <p:nvSpPr>
            <p:cNvPr id="46" name="TextBox 45"/>
            <p:cNvSpPr txBox="1"/>
            <p:nvPr/>
          </p:nvSpPr>
          <p:spPr>
            <a:xfrm>
              <a:off x="309082" y="2588202"/>
              <a:ext cx="161299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shebang</a:t>
              </a:r>
              <a:r>
                <a:rPr lang="zh-CN" altLang="en-US" sz="2000" dirty="0"/>
                <a:t>的</a:t>
              </a:r>
              <a:r>
                <a:rPr lang="zh-CN" altLang="en-US" sz="2000" dirty="0" smtClean="0"/>
                <a:t>妙用</a:t>
              </a:r>
              <a:endPara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10706" y="1378455"/>
              <a:ext cx="1209747" cy="12097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43"/>
          <p:cNvSpPr>
            <a:spLocks noEditPoints="1"/>
          </p:cNvSpPr>
          <p:nvPr/>
        </p:nvSpPr>
        <p:spPr bwMode="auto">
          <a:xfrm>
            <a:off x="1975572" y="2485434"/>
            <a:ext cx="482537" cy="444500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0" name="Freeform 144"/>
          <p:cNvSpPr/>
          <p:nvPr/>
        </p:nvSpPr>
        <p:spPr bwMode="auto">
          <a:xfrm>
            <a:off x="7181647" y="2472186"/>
            <a:ext cx="412697" cy="446617"/>
          </a:xfrm>
          <a:custGeom>
            <a:avLst/>
            <a:gdLst>
              <a:gd name="T0" fmla="*/ 126 w 134"/>
              <a:gd name="T1" fmla="*/ 100 h 145"/>
              <a:gd name="T2" fmla="*/ 83 w 134"/>
              <a:gd name="T3" fmla="*/ 88 h 145"/>
              <a:gd name="T4" fmla="*/ 85 w 134"/>
              <a:gd name="T5" fmla="*/ 77 h 145"/>
              <a:gd name="T6" fmla="*/ 91 w 134"/>
              <a:gd name="T7" fmla="*/ 69 h 145"/>
              <a:gd name="T8" fmla="*/ 92 w 134"/>
              <a:gd name="T9" fmla="*/ 60 h 145"/>
              <a:gd name="T10" fmla="*/ 94 w 134"/>
              <a:gd name="T11" fmla="*/ 60 h 145"/>
              <a:gd name="T12" fmla="*/ 97 w 134"/>
              <a:gd name="T13" fmla="*/ 58 h 145"/>
              <a:gd name="T14" fmla="*/ 98 w 134"/>
              <a:gd name="T15" fmla="*/ 43 h 145"/>
              <a:gd name="T16" fmla="*/ 96 w 134"/>
              <a:gd name="T17" fmla="*/ 40 h 145"/>
              <a:gd name="T18" fmla="*/ 94 w 134"/>
              <a:gd name="T19" fmla="*/ 40 h 145"/>
              <a:gd name="T20" fmla="*/ 95 w 134"/>
              <a:gd name="T21" fmla="*/ 32 h 145"/>
              <a:gd name="T22" fmla="*/ 90 w 134"/>
              <a:gd name="T23" fmla="*/ 10 h 145"/>
              <a:gd name="T24" fmla="*/ 44 w 134"/>
              <a:gd name="T25" fmla="*/ 10 h 145"/>
              <a:gd name="T26" fmla="*/ 39 w 134"/>
              <a:gd name="T27" fmla="*/ 32 h 145"/>
              <a:gd name="T28" fmla="*/ 40 w 134"/>
              <a:gd name="T29" fmla="*/ 40 h 145"/>
              <a:gd name="T30" fmla="*/ 38 w 134"/>
              <a:gd name="T31" fmla="*/ 40 h 145"/>
              <a:gd name="T32" fmla="*/ 35 w 134"/>
              <a:gd name="T33" fmla="*/ 43 h 145"/>
              <a:gd name="T34" fmla="*/ 37 w 134"/>
              <a:gd name="T35" fmla="*/ 58 h 145"/>
              <a:gd name="T36" fmla="*/ 40 w 134"/>
              <a:gd name="T37" fmla="*/ 60 h 145"/>
              <a:gd name="T38" fmla="*/ 42 w 134"/>
              <a:gd name="T39" fmla="*/ 60 h 145"/>
              <a:gd name="T40" fmla="*/ 43 w 134"/>
              <a:gd name="T41" fmla="*/ 69 h 145"/>
              <a:gd name="T42" fmla="*/ 49 w 134"/>
              <a:gd name="T43" fmla="*/ 77 h 145"/>
              <a:gd name="T44" fmla="*/ 50 w 134"/>
              <a:gd name="T45" fmla="*/ 88 h 145"/>
              <a:gd name="T46" fmla="*/ 8 w 134"/>
              <a:gd name="T47" fmla="*/ 100 h 145"/>
              <a:gd name="T48" fmla="*/ 1 w 134"/>
              <a:gd name="T49" fmla="*/ 113 h 145"/>
              <a:gd name="T50" fmla="*/ 2 w 134"/>
              <a:gd name="T51" fmla="*/ 129 h 145"/>
              <a:gd name="T52" fmla="*/ 11 w 134"/>
              <a:gd name="T53" fmla="*/ 139 h 145"/>
              <a:gd name="T54" fmla="*/ 123 w 134"/>
              <a:gd name="T55" fmla="*/ 139 h 145"/>
              <a:gd name="T56" fmla="*/ 132 w 134"/>
              <a:gd name="T57" fmla="*/ 129 h 145"/>
              <a:gd name="T58" fmla="*/ 133 w 134"/>
              <a:gd name="T59" fmla="*/ 113 h 145"/>
              <a:gd name="T60" fmla="*/ 126 w 134"/>
              <a:gd name="T61" fmla="*/ 10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" h="145">
                <a:moveTo>
                  <a:pt x="126" y="100"/>
                </a:moveTo>
                <a:cubicBezTo>
                  <a:pt x="113" y="93"/>
                  <a:pt x="98" y="89"/>
                  <a:pt x="83" y="88"/>
                </a:cubicBezTo>
                <a:cubicBezTo>
                  <a:pt x="84" y="84"/>
                  <a:pt x="84" y="81"/>
                  <a:pt x="85" y="77"/>
                </a:cubicBezTo>
                <a:cubicBezTo>
                  <a:pt x="88" y="75"/>
                  <a:pt x="91" y="72"/>
                  <a:pt x="91" y="69"/>
                </a:cubicBezTo>
                <a:cubicBezTo>
                  <a:pt x="91" y="66"/>
                  <a:pt x="92" y="63"/>
                  <a:pt x="92" y="60"/>
                </a:cubicBezTo>
                <a:cubicBezTo>
                  <a:pt x="92" y="60"/>
                  <a:pt x="93" y="60"/>
                  <a:pt x="94" y="60"/>
                </a:cubicBezTo>
                <a:cubicBezTo>
                  <a:pt x="95" y="61"/>
                  <a:pt x="97" y="59"/>
                  <a:pt x="97" y="58"/>
                </a:cubicBezTo>
                <a:cubicBezTo>
                  <a:pt x="98" y="43"/>
                  <a:pt x="98" y="43"/>
                  <a:pt x="98" y="43"/>
                </a:cubicBezTo>
                <a:cubicBezTo>
                  <a:pt x="98" y="41"/>
                  <a:pt x="97" y="40"/>
                  <a:pt x="96" y="40"/>
                </a:cubicBezTo>
                <a:cubicBezTo>
                  <a:pt x="95" y="40"/>
                  <a:pt x="95" y="40"/>
                  <a:pt x="94" y="40"/>
                </a:cubicBezTo>
                <a:cubicBezTo>
                  <a:pt x="94" y="37"/>
                  <a:pt x="95" y="34"/>
                  <a:pt x="95" y="32"/>
                </a:cubicBezTo>
                <a:cubicBezTo>
                  <a:pt x="95" y="28"/>
                  <a:pt x="97" y="17"/>
                  <a:pt x="90" y="10"/>
                </a:cubicBezTo>
                <a:cubicBezTo>
                  <a:pt x="79" y="0"/>
                  <a:pt x="55" y="0"/>
                  <a:pt x="44" y="10"/>
                </a:cubicBezTo>
                <a:cubicBezTo>
                  <a:pt x="36" y="17"/>
                  <a:pt x="38" y="28"/>
                  <a:pt x="39" y="32"/>
                </a:cubicBezTo>
                <a:cubicBezTo>
                  <a:pt x="39" y="34"/>
                  <a:pt x="39" y="37"/>
                  <a:pt x="40" y="40"/>
                </a:cubicBezTo>
                <a:cubicBezTo>
                  <a:pt x="39" y="40"/>
                  <a:pt x="39" y="40"/>
                  <a:pt x="38" y="40"/>
                </a:cubicBezTo>
                <a:cubicBezTo>
                  <a:pt x="36" y="40"/>
                  <a:pt x="35" y="41"/>
                  <a:pt x="35" y="43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9" y="61"/>
                  <a:pt x="40" y="60"/>
                </a:cubicBezTo>
                <a:cubicBezTo>
                  <a:pt x="41" y="60"/>
                  <a:pt x="41" y="60"/>
                  <a:pt x="42" y="60"/>
                </a:cubicBezTo>
                <a:cubicBezTo>
                  <a:pt x="42" y="63"/>
                  <a:pt x="43" y="66"/>
                  <a:pt x="43" y="69"/>
                </a:cubicBezTo>
                <a:cubicBezTo>
                  <a:pt x="43" y="72"/>
                  <a:pt x="46" y="75"/>
                  <a:pt x="49" y="77"/>
                </a:cubicBezTo>
                <a:cubicBezTo>
                  <a:pt x="49" y="81"/>
                  <a:pt x="50" y="84"/>
                  <a:pt x="50" y="88"/>
                </a:cubicBezTo>
                <a:cubicBezTo>
                  <a:pt x="36" y="89"/>
                  <a:pt x="21" y="93"/>
                  <a:pt x="8" y="100"/>
                </a:cubicBezTo>
                <a:cubicBezTo>
                  <a:pt x="3" y="102"/>
                  <a:pt x="0" y="108"/>
                  <a:pt x="1" y="113"/>
                </a:cubicBezTo>
                <a:cubicBezTo>
                  <a:pt x="1" y="118"/>
                  <a:pt x="2" y="123"/>
                  <a:pt x="2" y="129"/>
                </a:cubicBezTo>
                <a:cubicBezTo>
                  <a:pt x="3" y="133"/>
                  <a:pt x="7" y="138"/>
                  <a:pt x="11" y="139"/>
                </a:cubicBezTo>
                <a:cubicBezTo>
                  <a:pt x="48" y="145"/>
                  <a:pt x="86" y="145"/>
                  <a:pt x="123" y="139"/>
                </a:cubicBezTo>
                <a:cubicBezTo>
                  <a:pt x="127" y="138"/>
                  <a:pt x="131" y="133"/>
                  <a:pt x="132" y="129"/>
                </a:cubicBezTo>
                <a:cubicBezTo>
                  <a:pt x="132" y="123"/>
                  <a:pt x="133" y="118"/>
                  <a:pt x="133" y="113"/>
                </a:cubicBezTo>
                <a:cubicBezTo>
                  <a:pt x="134" y="108"/>
                  <a:pt x="131" y="102"/>
                  <a:pt x="126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1" name="Freeform 149"/>
          <p:cNvSpPr/>
          <p:nvPr/>
        </p:nvSpPr>
        <p:spPr bwMode="auto">
          <a:xfrm>
            <a:off x="9755584" y="2502367"/>
            <a:ext cx="435977" cy="427567"/>
          </a:xfrm>
          <a:custGeom>
            <a:avLst/>
            <a:gdLst>
              <a:gd name="T0" fmla="*/ 133 w 142"/>
              <a:gd name="T1" fmla="*/ 95 h 139"/>
              <a:gd name="T2" fmla="*/ 106 w 142"/>
              <a:gd name="T3" fmla="*/ 89 h 139"/>
              <a:gd name="T4" fmla="*/ 83 w 142"/>
              <a:gd name="T5" fmla="*/ 67 h 139"/>
              <a:gd name="T6" fmla="*/ 111 w 142"/>
              <a:gd name="T7" fmla="*/ 39 h 139"/>
              <a:gd name="T8" fmla="*/ 119 w 142"/>
              <a:gd name="T9" fmla="*/ 38 h 139"/>
              <a:gd name="T10" fmla="*/ 133 w 142"/>
              <a:gd name="T11" fmla="*/ 16 h 139"/>
              <a:gd name="T12" fmla="*/ 125 w 142"/>
              <a:gd name="T13" fmla="*/ 9 h 139"/>
              <a:gd name="T14" fmla="*/ 104 w 142"/>
              <a:gd name="T15" fmla="*/ 23 h 139"/>
              <a:gd name="T16" fmla="*/ 103 w 142"/>
              <a:gd name="T17" fmla="*/ 30 h 139"/>
              <a:gd name="T18" fmla="*/ 75 w 142"/>
              <a:gd name="T19" fmla="*/ 58 h 139"/>
              <a:gd name="T20" fmla="*/ 51 w 142"/>
              <a:gd name="T21" fmla="*/ 34 h 139"/>
              <a:gd name="T22" fmla="*/ 45 w 142"/>
              <a:gd name="T23" fmla="*/ 7 h 139"/>
              <a:gd name="T24" fmla="*/ 29 w 142"/>
              <a:gd name="T25" fmla="*/ 0 h 139"/>
              <a:gd name="T26" fmla="*/ 39 w 142"/>
              <a:gd name="T27" fmla="*/ 10 h 139"/>
              <a:gd name="T28" fmla="*/ 35 w 142"/>
              <a:gd name="T29" fmla="*/ 27 h 139"/>
              <a:gd name="T30" fmla="*/ 18 w 142"/>
              <a:gd name="T31" fmla="*/ 32 h 139"/>
              <a:gd name="T32" fmla="*/ 3 w 142"/>
              <a:gd name="T33" fmla="*/ 17 h 139"/>
              <a:gd name="T34" fmla="*/ 9 w 142"/>
              <a:gd name="T35" fmla="*/ 43 h 139"/>
              <a:gd name="T36" fmla="*/ 37 w 142"/>
              <a:gd name="T37" fmla="*/ 48 h 139"/>
              <a:gd name="T38" fmla="*/ 58 w 142"/>
              <a:gd name="T39" fmla="*/ 70 h 139"/>
              <a:gd name="T40" fmla="*/ 12 w 142"/>
              <a:gd name="T41" fmla="*/ 115 h 139"/>
              <a:gd name="T42" fmla="*/ 12 w 142"/>
              <a:gd name="T43" fmla="*/ 129 h 139"/>
              <a:gd name="T44" fmla="*/ 13 w 142"/>
              <a:gd name="T45" fmla="*/ 130 h 139"/>
              <a:gd name="T46" fmla="*/ 26 w 142"/>
              <a:gd name="T47" fmla="*/ 130 h 139"/>
              <a:gd name="T48" fmla="*/ 72 w 142"/>
              <a:gd name="T49" fmla="*/ 84 h 139"/>
              <a:gd name="T50" fmla="*/ 92 w 142"/>
              <a:gd name="T51" fmla="*/ 103 h 139"/>
              <a:gd name="T52" fmla="*/ 97 w 142"/>
              <a:gd name="T53" fmla="*/ 131 h 139"/>
              <a:gd name="T54" fmla="*/ 119 w 142"/>
              <a:gd name="T55" fmla="*/ 138 h 139"/>
              <a:gd name="T56" fmla="*/ 105 w 142"/>
              <a:gd name="T57" fmla="*/ 124 h 139"/>
              <a:gd name="T58" fmla="*/ 109 w 142"/>
              <a:gd name="T59" fmla="*/ 110 h 139"/>
              <a:gd name="T60" fmla="*/ 123 w 142"/>
              <a:gd name="T61" fmla="*/ 106 h 139"/>
              <a:gd name="T62" fmla="*/ 139 w 142"/>
              <a:gd name="T63" fmla="*/ 122 h 139"/>
              <a:gd name="T64" fmla="*/ 133 w 142"/>
              <a:gd name="T65" fmla="*/ 9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2" h="139">
                <a:moveTo>
                  <a:pt x="133" y="95"/>
                </a:moveTo>
                <a:cubicBezTo>
                  <a:pt x="126" y="87"/>
                  <a:pt x="115" y="86"/>
                  <a:pt x="106" y="89"/>
                </a:cubicBezTo>
                <a:cubicBezTo>
                  <a:pt x="83" y="67"/>
                  <a:pt x="83" y="67"/>
                  <a:pt x="83" y="67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25" y="9"/>
                  <a:pt x="125" y="9"/>
                  <a:pt x="125" y="9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75" y="58"/>
                  <a:pt x="75" y="58"/>
                  <a:pt x="75" y="58"/>
                </a:cubicBezTo>
                <a:cubicBezTo>
                  <a:pt x="51" y="34"/>
                  <a:pt x="51" y="34"/>
                  <a:pt x="51" y="34"/>
                </a:cubicBezTo>
                <a:cubicBezTo>
                  <a:pt x="54" y="25"/>
                  <a:pt x="52" y="14"/>
                  <a:pt x="45" y="7"/>
                </a:cubicBezTo>
                <a:cubicBezTo>
                  <a:pt x="41" y="2"/>
                  <a:pt x="35" y="0"/>
                  <a:pt x="29" y="0"/>
                </a:cubicBezTo>
                <a:cubicBezTo>
                  <a:pt x="39" y="10"/>
                  <a:pt x="39" y="10"/>
                  <a:pt x="39" y="10"/>
                </a:cubicBezTo>
                <a:cubicBezTo>
                  <a:pt x="35" y="27"/>
                  <a:pt x="35" y="27"/>
                  <a:pt x="35" y="27"/>
                </a:cubicBezTo>
                <a:cubicBezTo>
                  <a:pt x="18" y="32"/>
                  <a:pt x="18" y="32"/>
                  <a:pt x="18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6"/>
                  <a:pt x="3" y="36"/>
                  <a:pt x="9" y="43"/>
                </a:cubicBezTo>
                <a:cubicBezTo>
                  <a:pt x="17" y="50"/>
                  <a:pt x="28" y="52"/>
                  <a:pt x="37" y="48"/>
                </a:cubicBezTo>
                <a:cubicBezTo>
                  <a:pt x="58" y="70"/>
                  <a:pt x="58" y="70"/>
                  <a:pt x="58" y="70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9" y="119"/>
                  <a:pt x="9" y="125"/>
                  <a:pt x="12" y="12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7" y="133"/>
                  <a:pt x="23" y="133"/>
                  <a:pt x="26" y="130"/>
                </a:cubicBezTo>
                <a:cubicBezTo>
                  <a:pt x="72" y="84"/>
                  <a:pt x="72" y="84"/>
                  <a:pt x="72" y="84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88" y="112"/>
                  <a:pt x="90" y="123"/>
                  <a:pt x="97" y="131"/>
                </a:cubicBezTo>
                <a:cubicBezTo>
                  <a:pt x="103" y="136"/>
                  <a:pt x="111" y="139"/>
                  <a:pt x="119" y="138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39" y="122"/>
                  <a:pt x="139" y="122"/>
                  <a:pt x="139" y="122"/>
                </a:cubicBezTo>
                <a:cubicBezTo>
                  <a:pt x="142" y="113"/>
                  <a:pt x="140" y="102"/>
                  <a:pt x="133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3" name="Freeform 160"/>
          <p:cNvSpPr/>
          <p:nvPr/>
        </p:nvSpPr>
        <p:spPr bwMode="auto">
          <a:xfrm>
            <a:off x="4551625" y="2514884"/>
            <a:ext cx="501585" cy="319617"/>
          </a:xfrm>
          <a:custGeom>
            <a:avLst/>
            <a:gdLst>
              <a:gd name="T0" fmla="*/ 163 w 163"/>
              <a:gd name="T1" fmla="*/ 70 h 104"/>
              <a:gd name="T2" fmla="*/ 129 w 163"/>
              <a:gd name="T3" fmla="*/ 37 h 104"/>
              <a:gd name="T4" fmla="*/ 119 w 163"/>
              <a:gd name="T5" fmla="*/ 38 h 104"/>
              <a:gd name="T6" fmla="*/ 77 w 163"/>
              <a:gd name="T7" fmla="*/ 0 h 104"/>
              <a:gd name="T8" fmla="*/ 34 w 163"/>
              <a:gd name="T9" fmla="*/ 42 h 104"/>
              <a:gd name="T10" fmla="*/ 35 w 163"/>
              <a:gd name="T11" fmla="*/ 51 h 104"/>
              <a:gd name="T12" fmla="*/ 27 w 163"/>
              <a:gd name="T13" fmla="*/ 51 h 104"/>
              <a:gd name="T14" fmla="*/ 0 w 163"/>
              <a:gd name="T15" fmla="*/ 77 h 104"/>
              <a:gd name="T16" fmla="*/ 27 w 163"/>
              <a:gd name="T17" fmla="*/ 104 h 104"/>
              <a:gd name="T18" fmla="*/ 132 w 163"/>
              <a:gd name="T19" fmla="*/ 104 h 104"/>
              <a:gd name="T20" fmla="*/ 152 w 163"/>
              <a:gd name="T21" fmla="*/ 95 h 104"/>
              <a:gd name="T22" fmla="*/ 163 w 163"/>
              <a:gd name="T23" fmla="*/ 7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04">
                <a:moveTo>
                  <a:pt x="163" y="70"/>
                </a:moveTo>
                <a:cubicBezTo>
                  <a:pt x="163" y="52"/>
                  <a:pt x="148" y="37"/>
                  <a:pt x="129" y="37"/>
                </a:cubicBezTo>
                <a:cubicBezTo>
                  <a:pt x="126" y="37"/>
                  <a:pt x="122" y="37"/>
                  <a:pt x="119" y="38"/>
                </a:cubicBezTo>
                <a:cubicBezTo>
                  <a:pt x="117" y="17"/>
                  <a:pt x="99" y="0"/>
                  <a:pt x="77" y="0"/>
                </a:cubicBezTo>
                <a:cubicBezTo>
                  <a:pt x="53" y="0"/>
                  <a:pt x="34" y="19"/>
                  <a:pt x="34" y="42"/>
                </a:cubicBezTo>
                <a:cubicBezTo>
                  <a:pt x="34" y="45"/>
                  <a:pt x="34" y="48"/>
                  <a:pt x="35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12" y="51"/>
                  <a:pt x="0" y="63"/>
                  <a:pt x="0" y="77"/>
                </a:cubicBezTo>
                <a:cubicBezTo>
                  <a:pt x="0" y="92"/>
                  <a:pt x="12" y="104"/>
                  <a:pt x="27" y="104"/>
                </a:cubicBezTo>
                <a:cubicBezTo>
                  <a:pt x="132" y="104"/>
                  <a:pt x="132" y="104"/>
                  <a:pt x="132" y="104"/>
                </a:cubicBezTo>
                <a:cubicBezTo>
                  <a:pt x="140" y="104"/>
                  <a:pt x="147" y="100"/>
                  <a:pt x="152" y="95"/>
                </a:cubicBezTo>
                <a:cubicBezTo>
                  <a:pt x="159" y="89"/>
                  <a:pt x="163" y="80"/>
                  <a:pt x="163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调试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622" y="4592607"/>
            <a:ext cx="12190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调试</a:t>
            </a:r>
            <a:r>
              <a:rPr lang="zh-CN" altLang="en-US" dirty="0"/>
              <a:t>功能是每一种编程语言都应该实现的重要特性之一，当出现一些始料未及的情况时，用</a:t>
            </a:r>
          </a:p>
          <a:p>
            <a:r>
              <a:rPr lang="zh-CN" altLang="en-US" dirty="0"/>
              <a:t>它来生成脚本运行信息。调试信息可以帮你弄清楚是什么原因使得程序发生崩溃或行为异常。每</a:t>
            </a:r>
          </a:p>
          <a:p>
            <a:r>
              <a:rPr lang="zh-CN" altLang="en-US" dirty="0"/>
              <a:t>位系统程序员都应该了解</a:t>
            </a:r>
            <a:r>
              <a:rPr lang="en-US" altLang="zh-CN" dirty="0"/>
              <a:t>Bash</a:t>
            </a:r>
            <a:r>
              <a:rPr lang="zh-CN" altLang="en-US" dirty="0"/>
              <a:t>提供的调试选项。</a:t>
            </a: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调试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574" y="1412776"/>
            <a:ext cx="10827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set -x</a:t>
            </a:r>
            <a:r>
              <a:rPr lang="zh-CN" altLang="en-US" dirty="0"/>
              <a:t>和</a:t>
            </a:r>
            <a:r>
              <a:rPr lang="en-US" altLang="zh-CN" dirty="0"/>
              <a:t>set +x</a:t>
            </a:r>
            <a:r>
              <a:rPr lang="zh-CN" altLang="en-US" dirty="0"/>
              <a:t>对脚本进行部分调试。例如：</a:t>
            </a:r>
          </a:p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文件名</a:t>
            </a:r>
            <a:r>
              <a:rPr lang="en-US" altLang="zh-CN" dirty="0"/>
              <a:t>: debug.sh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{1..6};</a:t>
            </a:r>
          </a:p>
          <a:p>
            <a:r>
              <a:rPr lang="en-US" altLang="zh-CN" dirty="0"/>
              <a:t>do</a:t>
            </a:r>
          </a:p>
          <a:p>
            <a:r>
              <a:rPr lang="en-US" altLang="zh-CN" dirty="0"/>
              <a:t> set -x</a:t>
            </a:r>
          </a:p>
          <a:p>
            <a:r>
              <a:rPr lang="en-US" altLang="zh-CN" dirty="0"/>
              <a:t> echo $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set +x </a:t>
            </a:r>
          </a:p>
          <a:p>
            <a:r>
              <a:rPr lang="en-US" altLang="zh-CN" dirty="0"/>
              <a:t> done</a:t>
            </a:r>
          </a:p>
          <a:p>
            <a:r>
              <a:rPr lang="en-US" altLang="zh-CN" dirty="0"/>
              <a:t>echo "Script executed"</a:t>
            </a:r>
          </a:p>
          <a:p>
            <a:r>
              <a:rPr lang="zh-CN" altLang="en-US" dirty="0"/>
              <a:t>在上面的脚本中，只会打印出</a:t>
            </a:r>
            <a:r>
              <a:rPr lang="en-US" altLang="zh-CN" dirty="0"/>
              <a:t>echo $</a:t>
            </a:r>
            <a:r>
              <a:rPr lang="en-US" altLang="zh-CN" dirty="0" err="1"/>
              <a:t>i</a:t>
            </a:r>
            <a:r>
              <a:rPr lang="zh-CN" altLang="en-US" dirty="0"/>
              <a:t>的调试信息，因为使用了</a:t>
            </a:r>
            <a:r>
              <a:rPr lang="en-US" altLang="zh-CN" dirty="0"/>
              <a:t>-x</a:t>
            </a:r>
            <a:r>
              <a:rPr lang="zh-CN" altLang="en-US" dirty="0"/>
              <a:t>和</a:t>
            </a:r>
            <a:r>
              <a:rPr lang="en-US" altLang="zh-CN" dirty="0"/>
              <a:t>+x</a:t>
            </a:r>
            <a:r>
              <a:rPr lang="zh-CN" altLang="en-US" dirty="0"/>
              <a:t>对调试区域</a:t>
            </a:r>
          </a:p>
          <a:p>
            <a:r>
              <a:rPr lang="zh-CN" altLang="en-US" dirty="0"/>
              <a:t>进行了限制。</a:t>
            </a:r>
          </a:p>
        </p:txBody>
      </p:sp>
    </p:spTree>
    <p:extLst>
      <p:ext uri="{BB962C8B-B14F-4D97-AF65-F5344CB8AC3E}">
        <p14:creationId xmlns:p14="http://schemas.microsoft.com/office/powerpoint/2010/main" val="2747447426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调试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574" y="1052736"/>
            <a:ext cx="114492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前面介绍的调试手段是</a:t>
            </a:r>
            <a:r>
              <a:rPr lang="en-US" altLang="zh-CN" dirty="0"/>
              <a:t>Bash</a:t>
            </a:r>
            <a:r>
              <a:rPr lang="zh-CN" altLang="en-US" dirty="0"/>
              <a:t>内建的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它们</a:t>
            </a:r>
            <a:r>
              <a:rPr lang="zh-CN" altLang="en-US" dirty="0"/>
              <a:t>通常以固定的格式生成调试信息</a:t>
            </a:r>
            <a:r>
              <a:rPr lang="zh-CN" altLang="en-US" dirty="0" smtClean="0"/>
              <a:t>。但是在很多</a:t>
            </a:r>
            <a:r>
              <a:rPr lang="zh-CN" altLang="en-US" dirty="0"/>
              <a:t>情况下，我们需要以自定义格式显示调试信息。这可以通过传递 </a:t>
            </a:r>
            <a:r>
              <a:rPr lang="en-US" altLang="zh-CN" dirty="0"/>
              <a:t>_DEBUG</a:t>
            </a:r>
            <a:r>
              <a:rPr lang="zh-CN" altLang="en-US" dirty="0"/>
              <a:t>环境 变量来建立这类调试风格。 </a:t>
            </a:r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看下面的代码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#!/bin/bash </a:t>
            </a:r>
            <a:endParaRPr lang="en-US" altLang="zh-CN" dirty="0" smtClean="0"/>
          </a:p>
          <a:p>
            <a:r>
              <a:rPr lang="en-US" altLang="zh-CN" dirty="0" smtClean="0"/>
              <a:t>function </a:t>
            </a:r>
            <a:r>
              <a:rPr lang="en-US" altLang="zh-CN" dirty="0"/>
              <a:t>DEBUG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	[ </a:t>
            </a:r>
            <a:r>
              <a:rPr lang="en-US" altLang="zh-CN" dirty="0"/>
              <a:t>"$_DEBUG" == "on" ] &amp;&amp; $@ || : 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{1..10} </a:t>
            </a:r>
            <a:endParaRPr lang="en-US" altLang="zh-CN" dirty="0" smtClean="0"/>
          </a:p>
          <a:p>
            <a:r>
              <a:rPr lang="en-US" altLang="zh-CN" dirty="0" smtClean="0"/>
              <a:t>do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DEBUG </a:t>
            </a:r>
            <a:r>
              <a:rPr lang="en-US" altLang="zh-CN" dirty="0"/>
              <a:t>echo $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done 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将调试功能置为</a:t>
            </a:r>
            <a:r>
              <a:rPr lang="en-US" altLang="zh-CN" dirty="0"/>
              <a:t>"on"</a:t>
            </a:r>
            <a:r>
              <a:rPr lang="zh-CN" altLang="en-US" dirty="0"/>
              <a:t>来运行上面的脚本： 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/>
              <a:t>_DEBUG=on ./script.sh </a:t>
            </a:r>
            <a:r>
              <a:rPr lang="zh-CN" altLang="en-US" dirty="0"/>
              <a:t>我们在每一个需要打印调试信息的语句前加上</a:t>
            </a:r>
            <a:r>
              <a:rPr lang="en-US" altLang="zh-CN" dirty="0"/>
              <a:t>DEBUG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没有把 </a:t>
            </a:r>
            <a:r>
              <a:rPr lang="en-US" altLang="zh-CN" dirty="0"/>
              <a:t>_DEBUG=on</a:t>
            </a:r>
            <a:r>
              <a:rPr lang="zh-CN" altLang="en-US" dirty="0" smtClean="0"/>
              <a:t>传递给</a:t>
            </a:r>
            <a:r>
              <a:rPr lang="zh-CN" altLang="en-US" dirty="0"/>
              <a:t>脚本，那么调试信息就不会打印出来。在</a:t>
            </a:r>
            <a:r>
              <a:rPr lang="en-US" altLang="zh-CN" dirty="0"/>
              <a:t>Bash</a:t>
            </a:r>
            <a:r>
              <a:rPr lang="zh-CN" altLang="en-US" dirty="0"/>
              <a:t>中，</a:t>
            </a:r>
            <a:r>
              <a:rPr lang="zh-CN" altLang="en-US" dirty="0" smtClean="0"/>
              <a:t>命令“</a:t>
            </a:r>
            <a:r>
              <a:rPr lang="en-US" altLang="zh-CN" dirty="0" smtClean="0"/>
              <a:t>:”</a:t>
            </a:r>
            <a:r>
              <a:rPr lang="zh-CN" altLang="en-US" dirty="0"/>
              <a:t>告诉</a:t>
            </a:r>
            <a:r>
              <a:rPr lang="en-US" altLang="zh-CN" dirty="0"/>
              <a:t>shell</a:t>
            </a:r>
            <a:r>
              <a:rPr lang="zh-CN" altLang="en-US" dirty="0"/>
              <a:t>不要进行任 何操作。</a:t>
            </a:r>
          </a:p>
        </p:txBody>
      </p:sp>
    </p:spTree>
    <p:extLst>
      <p:ext uri="{BB962C8B-B14F-4D97-AF65-F5344CB8AC3E}">
        <p14:creationId xmlns:p14="http://schemas.microsoft.com/office/powerpoint/2010/main" val="976104877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042839" y="511880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调试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574" y="119675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shebang</a:t>
            </a:r>
            <a:r>
              <a:rPr lang="zh-CN" altLang="en-US" dirty="0"/>
              <a:t>从</a:t>
            </a:r>
            <a:r>
              <a:rPr lang="en-US" altLang="zh-CN" dirty="0"/>
              <a:t>#!/</a:t>
            </a:r>
            <a:r>
              <a:rPr lang="en-US" altLang="zh-CN" dirty="0" smtClean="0"/>
              <a:t>bin/bash</a:t>
            </a:r>
          </a:p>
          <a:p>
            <a:r>
              <a:rPr lang="zh-CN" altLang="en-US" dirty="0" smtClean="0"/>
              <a:t>改</a:t>
            </a:r>
            <a:r>
              <a:rPr lang="zh-CN" altLang="en-US" dirty="0"/>
              <a:t>成 </a:t>
            </a:r>
            <a:r>
              <a:rPr lang="en-US" altLang="zh-CN" dirty="0"/>
              <a:t>#!/bin/bash -</a:t>
            </a:r>
            <a:r>
              <a:rPr lang="en-US" altLang="zh-CN" dirty="0" smtClean="0"/>
              <a:t>xv</a:t>
            </a:r>
          </a:p>
          <a:p>
            <a:r>
              <a:rPr lang="zh-CN" altLang="en-US" dirty="0" smtClean="0"/>
              <a:t>这样一来</a:t>
            </a:r>
            <a:r>
              <a:rPr lang="zh-CN" altLang="en-US" dirty="0"/>
              <a:t>，不用任何其他选项就可以 启用调试功能了。</a:t>
            </a:r>
          </a:p>
        </p:txBody>
      </p:sp>
    </p:spTree>
    <p:extLst>
      <p:ext uri="{BB962C8B-B14F-4D97-AF65-F5344CB8AC3E}">
        <p14:creationId xmlns:p14="http://schemas.microsoft.com/office/powerpoint/2010/main" val="1852035746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61755" y="2420888"/>
            <a:ext cx="63097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01 </a:t>
            </a:r>
            <a:r>
              <a:rPr lang="en-US" altLang="zh-CN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shell</a:t>
            </a:r>
            <a:r>
              <a:rPr lang="zh-CN" altLang="en-US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基本语法</a:t>
            </a:r>
            <a:endParaRPr lang="zh-CN" altLang="en-US" sz="6000" b="1" dirty="0">
              <a:ln w="12700">
                <a:noFill/>
                <a:prstDash val="solid"/>
              </a:ln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6574" y="3436551"/>
            <a:ext cx="62200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7155" y="2132856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感谢您的观看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circle/>
      </p:transition>
    </mc:Choice>
    <mc:Fallback xmlns=""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7942126" y="1636130"/>
            <a:ext cx="2666218" cy="2668621"/>
            <a:chOff x="0" y="0"/>
            <a:chExt cx="2059137" cy="2059137"/>
          </a:xfrm>
        </p:grpSpPr>
        <p:sp>
          <p:nvSpPr>
            <p:cNvPr id="3" name="椭圆 41"/>
            <p:cNvSpPr>
              <a:spLocks noChangeArrowheads="1"/>
            </p:cNvSpPr>
            <p:nvPr/>
          </p:nvSpPr>
          <p:spPr bwMode="auto">
            <a:xfrm>
              <a:off x="0" y="0"/>
              <a:ext cx="2059137" cy="205913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3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椭圆 42"/>
            <p:cNvSpPr>
              <a:spLocks noChangeArrowheads="1"/>
            </p:cNvSpPr>
            <p:nvPr/>
          </p:nvSpPr>
          <p:spPr bwMode="auto">
            <a:xfrm>
              <a:off x="83135" y="83135"/>
              <a:ext cx="1892867" cy="1892867"/>
            </a:xfrm>
            <a:prstGeom prst="ellipse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accent3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8"/>
          <p:cNvGrpSpPr/>
          <p:nvPr/>
        </p:nvGrpSpPr>
        <p:grpSpPr bwMode="auto">
          <a:xfrm>
            <a:off x="9780725" y="3423851"/>
            <a:ext cx="988783" cy="990967"/>
            <a:chOff x="0" y="0"/>
            <a:chExt cx="763788" cy="763788"/>
          </a:xfrm>
        </p:grpSpPr>
        <p:sp>
          <p:nvSpPr>
            <p:cNvPr id="6" name="椭圆 43"/>
            <p:cNvSpPr>
              <a:spLocks noChangeArrowheads="1"/>
            </p:cNvSpPr>
            <p:nvPr/>
          </p:nvSpPr>
          <p:spPr bwMode="auto">
            <a:xfrm>
              <a:off x="0" y="0"/>
              <a:ext cx="763788" cy="763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椭圆 44"/>
            <p:cNvSpPr>
              <a:spLocks noChangeArrowheads="1"/>
            </p:cNvSpPr>
            <p:nvPr/>
          </p:nvSpPr>
          <p:spPr bwMode="auto">
            <a:xfrm>
              <a:off x="82987" y="82987"/>
              <a:ext cx="597814" cy="597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 cstate="screen">
              <a:biLevel thresh="50000"/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27" y="228895"/>
              <a:ext cx="252252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12"/>
          <p:cNvGrpSpPr/>
          <p:nvPr/>
        </p:nvGrpSpPr>
        <p:grpSpPr bwMode="auto">
          <a:xfrm>
            <a:off x="1498004" y="1636130"/>
            <a:ext cx="2666220" cy="2668621"/>
            <a:chOff x="0" y="0"/>
            <a:chExt cx="2059137" cy="2059137"/>
          </a:xfrm>
        </p:grpSpPr>
        <p:sp>
          <p:nvSpPr>
            <p:cNvPr id="10" name="椭圆 4"/>
            <p:cNvSpPr>
              <a:spLocks noChangeArrowheads="1"/>
            </p:cNvSpPr>
            <p:nvPr/>
          </p:nvSpPr>
          <p:spPr bwMode="auto">
            <a:xfrm>
              <a:off x="0" y="0"/>
              <a:ext cx="2059137" cy="205913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rrowheads="1"/>
            </p:cNvSpPr>
            <p:nvPr/>
          </p:nvSpPr>
          <p:spPr bwMode="auto">
            <a:xfrm>
              <a:off x="83135" y="83135"/>
              <a:ext cx="1892867" cy="1892867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accent2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15"/>
          <p:cNvGrpSpPr/>
          <p:nvPr/>
        </p:nvGrpSpPr>
        <p:grpSpPr bwMode="auto">
          <a:xfrm>
            <a:off x="3336608" y="3423851"/>
            <a:ext cx="988782" cy="990967"/>
            <a:chOff x="0" y="0"/>
            <a:chExt cx="763788" cy="763788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0" y="0"/>
              <a:ext cx="763788" cy="763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椭圆 6"/>
            <p:cNvSpPr>
              <a:spLocks noChangeArrowheads="1"/>
            </p:cNvSpPr>
            <p:nvPr/>
          </p:nvSpPr>
          <p:spPr bwMode="auto">
            <a:xfrm>
              <a:off x="82987" y="82987"/>
              <a:ext cx="597814" cy="59781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5" name="Picture 10" descr="C:\Users\Jonahs\Dropbox\Projects SCOTT\MEET Windows Azure\source\Background\tile-icon-network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57" y="216863"/>
              <a:ext cx="324084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9"/>
          <p:cNvGrpSpPr/>
          <p:nvPr/>
        </p:nvGrpSpPr>
        <p:grpSpPr bwMode="auto">
          <a:xfrm>
            <a:off x="4721122" y="1636130"/>
            <a:ext cx="2666220" cy="2668621"/>
            <a:chOff x="0" y="0"/>
            <a:chExt cx="2059137" cy="2059137"/>
          </a:xfrm>
        </p:grpSpPr>
        <p:sp>
          <p:nvSpPr>
            <p:cNvPr id="17" name="椭圆 36"/>
            <p:cNvSpPr>
              <a:spLocks noChangeArrowheads="1"/>
            </p:cNvSpPr>
            <p:nvPr/>
          </p:nvSpPr>
          <p:spPr bwMode="auto">
            <a:xfrm>
              <a:off x="0" y="0"/>
              <a:ext cx="2059137" cy="205913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37"/>
            <p:cNvSpPr>
              <a:spLocks noChangeArrowheads="1"/>
            </p:cNvSpPr>
            <p:nvPr/>
          </p:nvSpPr>
          <p:spPr bwMode="auto">
            <a:xfrm>
              <a:off x="83135" y="83135"/>
              <a:ext cx="1892867" cy="1892867"/>
            </a:xfrm>
            <a:prstGeom prst="ellipse">
              <a:avLst/>
            </a:prstGeom>
            <a:blipFill dpi="0"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accent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Group 22"/>
          <p:cNvGrpSpPr/>
          <p:nvPr/>
        </p:nvGrpSpPr>
        <p:grpSpPr bwMode="auto">
          <a:xfrm>
            <a:off x="6557609" y="3423851"/>
            <a:ext cx="990838" cy="990967"/>
            <a:chOff x="0" y="0"/>
            <a:chExt cx="763788" cy="763788"/>
          </a:xfrm>
        </p:grpSpPr>
        <p:sp>
          <p:nvSpPr>
            <p:cNvPr id="20" name="椭圆 38"/>
            <p:cNvSpPr>
              <a:spLocks noChangeArrowheads="1"/>
            </p:cNvSpPr>
            <p:nvPr/>
          </p:nvSpPr>
          <p:spPr bwMode="auto">
            <a:xfrm>
              <a:off x="0" y="0"/>
              <a:ext cx="763788" cy="763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39"/>
            <p:cNvSpPr>
              <a:spLocks noChangeArrowheads="1"/>
            </p:cNvSpPr>
            <p:nvPr/>
          </p:nvSpPr>
          <p:spPr bwMode="auto">
            <a:xfrm>
              <a:off x="82987" y="82987"/>
              <a:ext cx="597814" cy="59781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2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1593" y="165667"/>
              <a:ext cx="461317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矩形 50"/>
          <p:cNvSpPr>
            <a:spLocks noChangeArrowheads="1"/>
          </p:cNvSpPr>
          <p:nvPr/>
        </p:nvSpPr>
        <p:spPr bwMode="auto">
          <a:xfrm>
            <a:off x="1358407" y="4568072"/>
            <a:ext cx="3009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变量和参数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59"/>
          <p:cNvSpPr>
            <a:spLocks noChangeArrowheads="1"/>
          </p:cNvSpPr>
          <p:nvPr/>
        </p:nvSpPr>
        <p:spPr bwMode="auto">
          <a:xfrm>
            <a:off x="4590450" y="4568072"/>
            <a:ext cx="3009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输入输出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62"/>
          <p:cNvSpPr>
            <a:spLocks noChangeArrowheads="1"/>
          </p:cNvSpPr>
          <p:nvPr/>
        </p:nvSpPr>
        <p:spPr bwMode="auto">
          <a:xfrm>
            <a:off x="7822493" y="4568072"/>
            <a:ext cx="3009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内建命令和注释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基本语法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11096" y="2090339"/>
            <a:ext cx="635661" cy="462088"/>
            <a:chOff x="5918711" y="1567754"/>
            <a:chExt cx="476808" cy="346566"/>
          </a:xfrm>
          <a:solidFill>
            <a:schemeClr val="accent2"/>
          </a:solidFill>
        </p:grpSpPr>
        <p:sp>
          <p:nvSpPr>
            <p:cNvPr id="3" name="Pentagon 9"/>
            <p:cNvSpPr/>
            <p:nvPr/>
          </p:nvSpPr>
          <p:spPr>
            <a:xfrm rot="10800000" flipH="1">
              <a:off x="5918711" y="1567754"/>
              <a:ext cx="476808" cy="346566"/>
            </a:xfrm>
            <a:prstGeom prst="homePlate">
              <a:avLst>
                <a:gd name="adj" fmla="val 2383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en-GB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Group 29"/>
            <p:cNvGrpSpPr/>
            <p:nvPr/>
          </p:nvGrpSpPr>
          <p:grpSpPr>
            <a:xfrm>
              <a:off x="6018683" y="1608936"/>
              <a:ext cx="264199" cy="264199"/>
              <a:chOff x="8216107" y="2577307"/>
              <a:chExt cx="464344" cy="464344"/>
            </a:xfrm>
            <a:grpFill/>
          </p:grpSpPr>
          <p:sp>
            <p:nvSpPr>
              <p:cNvPr id="5" name="AutoShape 52"/>
              <p:cNvSpPr/>
              <p:nvPr/>
            </p:nvSpPr>
            <p:spPr bwMode="auto">
              <a:xfrm>
                <a:off x="8216107" y="2577307"/>
                <a:ext cx="464344" cy="464344"/>
              </a:xfrm>
              <a:custGeom>
                <a:avLst/>
                <a:gdLst>
                  <a:gd name="T0" fmla="+- 0 10800 87"/>
                  <a:gd name="T1" fmla="*/ T0 w 21426"/>
                  <a:gd name="T2" fmla="+- 0 10799 73"/>
                  <a:gd name="T3" fmla="*/ 10799 h 21453"/>
                  <a:gd name="T4" fmla="+- 0 10800 87"/>
                  <a:gd name="T5" fmla="*/ T4 w 21426"/>
                  <a:gd name="T6" fmla="+- 0 10799 73"/>
                  <a:gd name="T7" fmla="*/ 10799 h 21453"/>
                  <a:gd name="T8" fmla="+- 0 10800 87"/>
                  <a:gd name="T9" fmla="*/ T8 w 21426"/>
                  <a:gd name="T10" fmla="+- 0 10799 73"/>
                  <a:gd name="T11" fmla="*/ 10799 h 21453"/>
                  <a:gd name="T12" fmla="+- 0 10800 87"/>
                  <a:gd name="T13" fmla="*/ T12 w 21426"/>
                  <a:gd name="T14" fmla="+- 0 10799 73"/>
                  <a:gd name="T15" fmla="*/ 10799 h 214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6" h="21453">
                    <a:moveTo>
                      <a:pt x="8034" y="20112"/>
                    </a:moveTo>
                    <a:cubicBezTo>
                      <a:pt x="5816" y="17892"/>
                      <a:pt x="3556" y="15628"/>
                      <a:pt x="1338" y="13408"/>
                    </a:cubicBezTo>
                    <a:cubicBezTo>
                      <a:pt x="3241" y="7240"/>
                      <a:pt x="11488" y="7509"/>
                      <a:pt x="13391" y="1341"/>
                    </a:cubicBezTo>
                    <a:cubicBezTo>
                      <a:pt x="15609" y="3560"/>
                      <a:pt x="17869" y="5825"/>
                      <a:pt x="20087" y="8045"/>
                    </a:cubicBezTo>
                    <a:cubicBezTo>
                      <a:pt x="18184" y="14212"/>
                      <a:pt x="9937" y="13944"/>
                      <a:pt x="8034" y="20112"/>
                    </a:cubicBezTo>
                    <a:moveTo>
                      <a:pt x="21034" y="7097"/>
                    </a:moveTo>
                    <a:lnTo>
                      <a:pt x="14338" y="393"/>
                    </a:lnTo>
                    <a:cubicBezTo>
                      <a:pt x="14006" y="60"/>
                      <a:pt x="13525" y="-73"/>
                      <a:pt x="13069" y="39"/>
                    </a:cubicBezTo>
                    <a:cubicBezTo>
                      <a:pt x="12828" y="98"/>
                      <a:pt x="12614" y="222"/>
                      <a:pt x="12444" y="393"/>
                    </a:cubicBezTo>
                    <a:cubicBezTo>
                      <a:pt x="12292" y="545"/>
                      <a:pt x="12177" y="733"/>
                      <a:pt x="12112" y="944"/>
                    </a:cubicBezTo>
                    <a:cubicBezTo>
                      <a:pt x="11808" y="1929"/>
                      <a:pt x="11283" y="2785"/>
                      <a:pt x="10507" y="3562"/>
                    </a:cubicBezTo>
                    <a:cubicBezTo>
                      <a:pt x="9471" y="4598"/>
                      <a:pt x="8121" y="5384"/>
                      <a:pt x="6693" y="6214"/>
                    </a:cubicBezTo>
                    <a:cubicBezTo>
                      <a:pt x="5177" y="7094"/>
                      <a:pt x="3611" y="8006"/>
                      <a:pt x="2328" y="9290"/>
                    </a:cubicBezTo>
                    <a:cubicBezTo>
                      <a:pt x="1237" y="10383"/>
                      <a:pt x="493" y="11600"/>
                      <a:pt x="59" y="13011"/>
                    </a:cubicBezTo>
                    <a:cubicBezTo>
                      <a:pt x="-87" y="13488"/>
                      <a:pt x="40" y="14004"/>
                      <a:pt x="391" y="14356"/>
                    </a:cubicBezTo>
                    <a:lnTo>
                      <a:pt x="7087" y="21060"/>
                    </a:lnTo>
                    <a:cubicBezTo>
                      <a:pt x="7419" y="21393"/>
                      <a:pt x="7900" y="21526"/>
                      <a:pt x="8356" y="21414"/>
                    </a:cubicBezTo>
                    <a:cubicBezTo>
                      <a:pt x="8597" y="21354"/>
                      <a:pt x="8811" y="21231"/>
                      <a:pt x="8981" y="21060"/>
                    </a:cubicBezTo>
                    <a:cubicBezTo>
                      <a:pt x="9133" y="20908"/>
                      <a:pt x="9248" y="20720"/>
                      <a:pt x="9314" y="20508"/>
                    </a:cubicBezTo>
                    <a:cubicBezTo>
                      <a:pt x="9617" y="19523"/>
                      <a:pt x="10142" y="18667"/>
                      <a:pt x="10918" y="17890"/>
                    </a:cubicBezTo>
                    <a:cubicBezTo>
                      <a:pt x="11954" y="16853"/>
                      <a:pt x="13304" y="16069"/>
                      <a:pt x="14733" y="15239"/>
                    </a:cubicBezTo>
                    <a:cubicBezTo>
                      <a:pt x="16248" y="14357"/>
                      <a:pt x="17814" y="13446"/>
                      <a:pt x="19097" y="12162"/>
                    </a:cubicBezTo>
                    <a:cubicBezTo>
                      <a:pt x="20188" y="11070"/>
                      <a:pt x="20932" y="9852"/>
                      <a:pt x="21366" y="8440"/>
                    </a:cubicBezTo>
                    <a:cubicBezTo>
                      <a:pt x="21512" y="7965"/>
                      <a:pt x="21385" y="7448"/>
                      <a:pt x="21034" y="709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" name="AutoShape 53"/>
              <p:cNvSpPr/>
              <p:nvPr/>
            </p:nvSpPr>
            <p:spPr bwMode="auto">
              <a:xfrm>
                <a:off x="8390732" y="2736850"/>
                <a:ext cx="125413" cy="130175"/>
              </a:xfrm>
              <a:custGeom>
                <a:avLst/>
                <a:gdLst>
                  <a:gd name="T0" fmla="+- 0 10801 59"/>
                  <a:gd name="T1" fmla="*/ T0 w 21484"/>
                  <a:gd name="T2" fmla="+- 0 10799 41"/>
                  <a:gd name="T3" fmla="*/ 10799 h 21516"/>
                  <a:gd name="T4" fmla="+- 0 10801 59"/>
                  <a:gd name="T5" fmla="*/ T4 w 21484"/>
                  <a:gd name="T6" fmla="+- 0 10799 41"/>
                  <a:gd name="T7" fmla="*/ 10799 h 21516"/>
                  <a:gd name="T8" fmla="+- 0 10801 59"/>
                  <a:gd name="T9" fmla="*/ T8 w 21484"/>
                  <a:gd name="T10" fmla="+- 0 10799 41"/>
                  <a:gd name="T11" fmla="*/ 10799 h 21516"/>
                  <a:gd name="T12" fmla="+- 0 10801 59"/>
                  <a:gd name="T13" fmla="*/ T12 w 21484"/>
                  <a:gd name="T14" fmla="+- 0 10799 41"/>
                  <a:gd name="T15" fmla="*/ 10799 h 215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84" h="21516">
                    <a:moveTo>
                      <a:pt x="17511" y="14987"/>
                    </a:moveTo>
                    <a:cubicBezTo>
                      <a:pt x="17287" y="15384"/>
                      <a:pt x="17032" y="15740"/>
                      <a:pt x="16731" y="16049"/>
                    </a:cubicBezTo>
                    <a:cubicBezTo>
                      <a:pt x="15340" y="14692"/>
                      <a:pt x="13947" y="13205"/>
                      <a:pt x="12559" y="11675"/>
                    </a:cubicBezTo>
                    <a:cubicBezTo>
                      <a:pt x="12912" y="11521"/>
                      <a:pt x="13287" y="11362"/>
                      <a:pt x="13689" y="11198"/>
                    </a:cubicBezTo>
                    <a:cubicBezTo>
                      <a:pt x="14092" y="11034"/>
                      <a:pt x="14494" y="10927"/>
                      <a:pt x="14895" y="10861"/>
                    </a:cubicBezTo>
                    <a:cubicBezTo>
                      <a:pt x="15308" y="10801"/>
                      <a:pt x="15715" y="10819"/>
                      <a:pt x="16122" y="10913"/>
                    </a:cubicBezTo>
                    <a:cubicBezTo>
                      <a:pt x="16527" y="11011"/>
                      <a:pt x="16909" y="11222"/>
                      <a:pt x="17262" y="11554"/>
                    </a:cubicBezTo>
                    <a:cubicBezTo>
                      <a:pt x="17612" y="11890"/>
                      <a:pt x="17835" y="12244"/>
                      <a:pt x="17923" y="12620"/>
                    </a:cubicBezTo>
                    <a:cubicBezTo>
                      <a:pt x="18020" y="13004"/>
                      <a:pt x="18025" y="13392"/>
                      <a:pt x="17958" y="13789"/>
                    </a:cubicBezTo>
                    <a:cubicBezTo>
                      <a:pt x="17883" y="14187"/>
                      <a:pt x="17738" y="14585"/>
                      <a:pt x="17511" y="14987"/>
                    </a:cubicBezTo>
                    <a:moveTo>
                      <a:pt x="5799" y="10193"/>
                    </a:moveTo>
                    <a:cubicBezTo>
                      <a:pt x="5096" y="10221"/>
                      <a:pt x="4482" y="9996"/>
                      <a:pt x="3946" y="9496"/>
                    </a:cubicBezTo>
                    <a:cubicBezTo>
                      <a:pt x="3717" y="9285"/>
                      <a:pt x="3558" y="9028"/>
                      <a:pt x="3461" y="8724"/>
                    </a:cubicBezTo>
                    <a:cubicBezTo>
                      <a:pt x="3359" y="8420"/>
                      <a:pt x="3326" y="8088"/>
                      <a:pt x="3366" y="7723"/>
                    </a:cubicBezTo>
                    <a:cubicBezTo>
                      <a:pt x="3397" y="7363"/>
                      <a:pt x="3509" y="6989"/>
                      <a:pt x="3703" y="6610"/>
                    </a:cubicBezTo>
                    <a:cubicBezTo>
                      <a:pt x="3889" y="6231"/>
                      <a:pt x="4160" y="5852"/>
                      <a:pt x="4510" y="5487"/>
                    </a:cubicBezTo>
                    <a:cubicBezTo>
                      <a:pt x="5768" y="6694"/>
                      <a:pt x="7022" y="8018"/>
                      <a:pt x="8282" y="9388"/>
                    </a:cubicBezTo>
                    <a:cubicBezTo>
                      <a:pt x="7330" y="9893"/>
                      <a:pt x="6501" y="10164"/>
                      <a:pt x="5799" y="10193"/>
                    </a:cubicBezTo>
                    <a:moveTo>
                      <a:pt x="19678" y="8570"/>
                    </a:moveTo>
                    <a:cubicBezTo>
                      <a:pt x="18868" y="7915"/>
                      <a:pt x="18055" y="7470"/>
                      <a:pt x="17235" y="7250"/>
                    </a:cubicBezTo>
                    <a:cubicBezTo>
                      <a:pt x="16421" y="7031"/>
                      <a:pt x="15603" y="6942"/>
                      <a:pt x="14779" y="6998"/>
                    </a:cubicBezTo>
                    <a:cubicBezTo>
                      <a:pt x="13964" y="7059"/>
                      <a:pt x="13130" y="7236"/>
                      <a:pt x="12296" y="7545"/>
                    </a:cubicBezTo>
                    <a:cubicBezTo>
                      <a:pt x="11462" y="7859"/>
                      <a:pt x="10625" y="8200"/>
                      <a:pt x="9782" y="8593"/>
                    </a:cubicBezTo>
                    <a:cubicBezTo>
                      <a:pt x="8448" y="7115"/>
                      <a:pt x="7114" y="5658"/>
                      <a:pt x="5778" y="4299"/>
                    </a:cubicBezTo>
                    <a:cubicBezTo>
                      <a:pt x="6382" y="3775"/>
                      <a:pt x="6963" y="3509"/>
                      <a:pt x="7526" y="3490"/>
                    </a:cubicBezTo>
                    <a:cubicBezTo>
                      <a:pt x="8088" y="3467"/>
                      <a:pt x="8631" y="3523"/>
                      <a:pt x="9145" y="3649"/>
                    </a:cubicBezTo>
                    <a:cubicBezTo>
                      <a:pt x="9669" y="3775"/>
                      <a:pt x="10149" y="3883"/>
                      <a:pt x="10590" y="3967"/>
                    </a:cubicBezTo>
                    <a:cubicBezTo>
                      <a:pt x="11038" y="4051"/>
                      <a:pt x="11424" y="3958"/>
                      <a:pt x="11765" y="3682"/>
                    </a:cubicBezTo>
                    <a:cubicBezTo>
                      <a:pt x="12123" y="3382"/>
                      <a:pt x="12321" y="2994"/>
                      <a:pt x="12351" y="2526"/>
                    </a:cubicBezTo>
                    <a:cubicBezTo>
                      <a:pt x="12376" y="2054"/>
                      <a:pt x="12189" y="1596"/>
                      <a:pt x="11782" y="1147"/>
                    </a:cubicBezTo>
                    <a:cubicBezTo>
                      <a:pt x="11258" y="569"/>
                      <a:pt x="10630" y="216"/>
                      <a:pt x="9872" y="85"/>
                    </a:cubicBezTo>
                    <a:cubicBezTo>
                      <a:pt x="9126" y="-41"/>
                      <a:pt x="8358" y="-30"/>
                      <a:pt x="7564" y="136"/>
                    </a:cubicBezTo>
                    <a:cubicBezTo>
                      <a:pt x="6780" y="309"/>
                      <a:pt x="6032" y="595"/>
                      <a:pt x="5324" y="997"/>
                    </a:cubicBezTo>
                    <a:cubicBezTo>
                      <a:pt x="4617" y="1399"/>
                      <a:pt x="4048" y="1811"/>
                      <a:pt x="3626" y="2213"/>
                    </a:cubicBezTo>
                    <a:cubicBezTo>
                      <a:pt x="3464" y="2066"/>
                      <a:pt x="3302" y="1918"/>
                      <a:pt x="3141" y="1773"/>
                    </a:cubicBezTo>
                    <a:cubicBezTo>
                      <a:pt x="2963" y="1614"/>
                      <a:pt x="2739" y="1530"/>
                      <a:pt x="2471" y="1535"/>
                    </a:cubicBezTo>
                    <a:cubicBezTo>
                      <a:pt x="2200" y="1535"/>
                      <a:pt x="1977" y="1647"/>
                      <a:pt x="1793" y="1853"/>
                    </a:cubicBezTo>
                    <a:cubicBezTo>
                      <a:pt x="1615" y="2054"/>
                      <a:pt x="1530" y="2288"/>
                      <a:pt x="1565" y="2536"/>
                    </a:cubicBezTo>
                    <a:cubicBezTo>
                      <a:pt x="1589" y="2793"/>
                      <a:pt x="1696" y="2989"/>
                      <a:pt x="1880" y="3139"/>
                    </a:cubicBezTo>
                    <a:cubicBezTo>
                      <a:pt x="2044" y="3270"/>
                      <a:pt x="2203" y="3401"/>
                      <a:pt x="2364" y="3537"/>
                    </a:cubicBezTo>
                    <a:cubicBezTo>
                      <a:pt x="1731" y="4276"/>
                      <a:pt x="1207" y="5094"/>
                      <a:pt x="795" y="5957"/>
                    </a:cubicBezTo>
                    <a:cubicBezTo>
                      <a:pt x="378" y="6820"/>
                      <a:pt x="130" y="7676"/>
                      <a:pt x="37" y="8509"/>
                    </a:cubicBezTo>
                    <a:cubicBezTo>
                      <a:pt x="-59" y="9346"/>
                      <a:pt x="33" y="10113"/>
                      <a:pt x="298" y="10824"/>
                    </a:cubicBezTo>
                    <a:cubicBezTo>
                      <a:pt x="566" y="11540"/>
                      <a:pt x="1056" y="12148"/>
                      <a:pt x="1774" y="12723"/>
                    </a:cubicBezTo>
                    <a:cubicBezTo>
                      <a:pt x="2942" y="13658"/>
                      <a:pt x="4321" y="14056"/>
                      <a:pt x="5915" y="13967"/>
                    </a:cubicBezTo>
                    <a:cubicBezTo>
                      <a:pt x="7507" y="13874"/>
                      <a:pt x="9223" y="13415"/>
                      <a:pt x="11064" y="12461"/>
                    </a:cubicBezTo>
                    <a:cubicBezTo>
                      <a:pt x="12532" y="14093"/>
                      <a:pt x="14002" y="15716"/>
                      <a:pt x="15470" y="17223"/>
                    </a:cubicBezTo>
                    <a:cubicBezTo>
                      <a:pt x="14849" y="17728"/>
                      <a:pt x="14305" y="18018"/>
                      <a:pt x="13826" y="18111"/>
                    </a:cubicBezTo>
                    <a:cubicBezTo>
                      <a:pt x="13344" y="18210"/>
                      <a:pt x="12917" y="18200"/>
                      <a:pt x="12530" y="18088"/>
                    </a:cubicBezTo>
                    <a:cubicBezTo>
                      <a:pt x="12142" y="17971"/>
                      <a:pt x="11782" y="17803"/>
                      <a:pt x="11455" y="17587"/>
                    </a:cubicBezTo>
                    <a:cubicBezTo>
                      <a:pt x="11125" y="17368"/>
                      <a:pt x="10799" y="17181"/>
                      <a:pt x="10474" y="17026"/>
                    </a:cubicBezTo>
                    <a:cubicBezTo>
                      <a:pt x="10154" y="16872"/>
                      <a:pt x="9823" y="16788"/>
                      <a:pt x="9486" y="16783"/>
                    </a:cubicBezTo>
                    <a:cubicBezTo>
                      <a:pt x="9145" y="16778"/>
                      <a:pt x="8785" y="16937"/>
                      <a:pt x="8388" y="17265"/>
                    </a:cubicBezTo>
                    <a:cubicBezTo>
                      <a:pt x="7981" y="17606"/>
                      <a:pt x="7777" y="18004"/>
                      <a:pt x="7777" y="18453"/>
                    </a:cubicBezTo>
                    <a:cubicBezTo>
                      <a:pt x="7777" y="18897"/>
                      <a:pt x="7991" y="19351"/>
                      <a:pt x="8408" y="19809"/>
                    </a:cubicBezTo>
                    <a:cubicBezTo>
                      <a:pt x="8830" y="20268"/>
                      <a:pt x="9379" y="20651"/>
                      <a:pt x="10042" y="20955"/>
                    </a:cubicBezTo>
                    <a:cubicBezTo>
                      <a:pt x="10708" y="21259"/>
                      <a:pt x="11455" y="21451"/>
                      <a:pt x="12279" y="21502"/>
                    </a:cubicBezTo>
                    <a:cubicBezTo>
                      <a:pt x="13103" y="21559"/>
                      <a:pt x="13970" y="21437"/>
                      <a:pt x="14886" y="21109"/>
                    </a:cubicBezTo>
                    <a:cubicBezTo>
                      <a:pt x="15807" y="20787"/>
                      <a:pt x="16721" y="20202"/>
                      <a:pt x="17617" y="19332"/>
                    </a:cubicBezTo>
                    <a:cubicBezTo>
                      <a:pt x="18051" y="19739"/>
                      <a:pt x="18489" y="20127"/>
                      <a:pt x="18921" y="20501"/>
                    </a:cubicBezTo>
                    <a:cubicBezTo>
                      <a:pt x="19107" y="20656"/>
                      <a:pt x="19328" y="20731"/>
                      <a:pt x="19601" y="20712"/>
                    </a:cubicBezTo>
                    <a:cubicBezTo>
                      <a:pt x="19861" y="20703"/>
                      <a:pt x="20090" y="20586"/>
                      <a:pt x="20269" y="20375"/>
                    </a:cubicBezTo>
                    <a:cubicBezTo>
                      <a:pt x="20455" y="20160"/>
                      <a:pt x="20532" y="19921"/>
                      <a:pt x="20503" y="19674"/>
                    </a:cubicBezTo>
                    <a:cubicBezTo>
                      <a:pt x="20477" y="19421"/>
                      <a:pt x="20371" y="19229"/>
                      <a:pt x="20192" y="19089"/>
                    </a:cubicBezTo>
                    <a:cubicBezTo>
                      <a:pt x="19755" y="18752"/>
                      <a:pt x="19321" y="18397"/>
                      <a:pt x="18884" y="18022"/>
                    </a:cubicBezTo>
                    <a:cubicBezTo>
                      <a:pt x="19626" y="17143"/>
                      <a:pt x="20221" y="16217"/>
                      <a:pt x="20664" y="15300"/>
                    </a:cubicBezTo>
                    <a:cubicBezTo>
                      <a:pt x="21103" y="14379"/>
                      <a:pt x="21367" y="13490"/>
                      <a:pt x="21453" y="12667"/>
                    </a:cubicBezTo>
                    <a:cubicBezTo>
                      <a:pt x="21540" y="11839"/>
                      <a:pt x="21439" y="11091"/>
                      <a:pt x="21159" y="10412"/>
                    </a:cubicBezTo>
                    <a:cubicBezTo>
                      <a:pt x="20880" y="9725"/>
                      <a:pt x="20386" y="9135"/>
                      <a:pt x="19678" y="85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7" name="AutoShape 54"/>
              <p:cNvSpPr/>
              <p:nvPr/>
            </p:nvSpPr>
            <p:spPr bwMode="auto">
              <a:xfrm>
                <a:off x="8375650" y="2896394"/>
                <a:ext cx="70644" cy="73819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8" name="AutoShape 55"/>
              <p:cNvSpPr/>
              <p:nvPr/>
            </p:nvSpPr>
            <p:spPr bwMode="auto">
              <a:xfrm>
                <a:off x="8448675" y="2649538"/>
                <a:ext cx="71438" cy="74613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459753" y="1556351"/>
            <a:ext cx="3408796" cy="4309748"/>
            <a:chOff x="3179847" y="1197818"/>
            <a:chExt cx="2556930" cy="3232311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179847" y="1197818"/>
              <a:ext cx="2556930" cy="32323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ectangle 5"/>
            <p:cNvSpPr/>
            <p:nvPr/>
          </p:nvSpPr>
          <p:spPr>
            <a:xfrm>
              <a:off x="3539006" y="1570718"/>
              <a:ext cx="1868588" cy="2524313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625092" y="2134295"/>
            <a:ext cx="635661" cy="462088"/>
            <a:chOff x="2553770" y="1555001"/>
            <a:chExt cx="476808" cy="346566"/>
          </a:xfrm>
        </p:grpSpPr>
        <p:sp>
          <p:nvSpPr>
            <p:cNvPr id="13" name="Pentagon 9"/>
            <p:cNvSpPr/>
            <p:nvPr/>
          </p:nvSpPr>
          <p:spPr>
            <a:xfrm flipH="1">
              <a:off x="2553770" y="1555001"/>
              <a:ext cx="476808" cy="346566"/>
            </a:xfrm>
            <a:prstGeom prst="homePlate">
              <a:avLst>
                <a:gd name="adj" fmla="val 2383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en-GB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Group 36"/>
            <p:cNvGrpSpPr/>
            <p:nvPr/>
          </p:nvGrpSpPr>
          <p:grpSpPr>
            <a:xfrm>
              <a:off x="2715031" y="1600024"/>
              <a:ext cx="181552" cy="264651"/>
              <a:chOff x="3582988" y="3510757"/>
              <a:chExt cx="319088" cy="465138"/>
            </a:xfrm>
            <a:solidFill>
              <a:srgbClr val="FFFFFF"/>
            </a:solidFill>
          </p:grpSpPr>
          <p:sp>
            <p:nvSpPr>
              <p:cNvPr id="15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635728" y="3539668"/>
            <a:ext cx="635661" cy="462088"/>
            <a:chOff x="2561748" y="2421743"/>
            <a:chExt cx="476808" cy="346566"/>
          </a:xfrm>
        </p:grpSpPr>
        <p:sp>
          <p:nvSpPr>
            <p:cNvPr id="18" name="Pentagon 9"/>
            <p:cNvSpPr/>
            <p:nvPr/>
          </p:nvSpPr>
          <p:spPr>
            <a:xfrm flipH="1">
              <a:off x="2561748" y="2421743"/>
              <a:ext cx="476808" cy="346566"/>
            </a:xfrm>
            <a:prstGeom prst="homePlate">
              <a:avLst>
                <a:gd name="adj" fmla="val 2383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en-GB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AutoShape 83"/>
            <p:cNvSpPr/>
            <p:nvPr/>
          </p:nvSpPr>
          <p:spPr bwMode="auto">
            <a:xfrm>
              <a:off x="2715031" y="2508314"/>
              <a:ext cx="264199" cy="17342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30416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635728" y="4945040"/>
            <a:ext cx="635661" cy="462088"/>
            <a:chOff x="2561748" y="3061080"/>
            <a:chExt cx="476808" cy="346566"/>
          </a:xfrm>
        </p:grpSpPr>
        <p:sp>
          <p:nvSpPr>
            <p:cNvPr id="21" name="Pentagon 9"/>
            <p:cNvSpPr/>
            <p:nvPr/>
          </p:nvSpPr>
          <p:spPr>
            <a:xfrm flipH="1">
              <a:off x="2561748" y="3061080"/>
              <a:ext cx="476808" cy="346566"/>
            </a:xfrm>
            <a:prstGeom prst="homePlate">
              <a:avLst>
                <a:gd name="adj" fmla="val 2383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en-GB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AutoShape 59"/>
            <p:cNvSpPr/>
            <p:nvPr/>
          </p:nvSpPr>
          <p:spPr bwMode="auto">
            <a:xfrm>
              <a:off x="2670706" y="3102263"/>
              <a:ext cx="264651" cy="26419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30416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8101" y="2061095"/>
            <a:ext cx="2564689" cy="789818"/>
            <a:chOff x="941090" y="1669166"/>
            <a:chExt cx="1923767" cy="592364"/>
          </a:xfrm>
        </p:grpSpPr>
        <p:sp>
          <p:nvSpPr>
            <p:cNvPr id="24" name="TextBox 23"/>
            <p:cNvSpPr txBox="1"/>
            <p:nvPr/>
          </p:nvSpPr>
          <p:spPr>
            <a:xfrm>
              <a:off x="941090" y="2019156"/>
              <a:ext cx="1923767" cy="242374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String=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“hello world”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3844" y="1669166"/>
              <a:ext cx="1077359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定义变量</a:t>
              </a:r>
              <a:endPara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111096" y="3516681"/>
            <a:ext cx="635661" cy="462088"/>
            <a:chOff x="5918711" y="2224885"/>
            <a:chExt cx="476808" cy="346566"/>
          </a:xfrm>
          <a:solidFill>
            <a:schemeClr val="accent2"/>
          </a:solidFill>
        </p:grpSpPr>
        <p:sp>
          <p:nvSpPr>
            <p:cNvPr id="33" name="Pentagon 9"/>
            <p:cNvSpPr/>
            <p:nvPr/>
          </p:nvSpPr>
          <p:spPr>
            <a:xfrm rot="10800000" flipH="1">
              <a:off x="5918711" y="2224885"/>
              <a:ext cx="476808" cy="346566"/>
            </a:xfrm>
            <a:prstGeom prst="homePlate">
              <a:avLst>
                <a:gd name="adj" fmla="val 2383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en-GB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4" name="Group 22"/>
            <p:cNvGrpSpPr/>
            <p:nvPr/>
          </p:nvGrpSpPr>
          <p:grpSpPr>
            <a:xfrm>
              <a:off x="5997568" y="2282755"/>
              <a:ext cx="264199" cy="264651"/>
              <a:chOff x="7287419" y="3505994"/>
              <a:chExt cx="464344" cy="465138"/>
            </a:xfrm>
            <a:grpFill/>
          </p:grpSpPr>
          <p:sp>
            <p:nvSpPr>
              <p:cNvPr id="35" name="AutoShape 37"/>
              <p:cNvSpPr/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AutoShape 38"/>
              <p:cNvSpPr/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AutoShape 39"/>
              <p:cNvSpPr/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AutoShape 40"/>
              <p:cNvSpPr/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AutoShape 41"/>
              <p:cNvSpPr/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AutoShape 42"/>
              <p:cNvSpPr/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8111096" y="4943024"/>
            <a:ext cx="635661" cy="462088"/>
            <a:chOff x="5912378" y="3043536"/>
            <a:chExt cx="476808" cy="346566"/>
          </a:xfrm>
          <a:solidFill>
            <a:schemeClr val="accent2"/>
          </a:solidFill>
        </p:grpSpPr>
        <p:sp>
          <p:nvSpPr>
            <p:cNvPr id="42" name="Pentagon 9"/>
            <p:cNvSpPr/>
            <p:nvPr/>
          </p:nvSpPr>
          <p:spPr>
            <a:xfrm rot="10800000" flipH="1">
              <a:off x="5912378" y="3043536"/>
              <a:ext cx="476808" cy="346566"/>
            </a:xfrm>
            <a:prstGeom prst="homePlate">
              <a:avLst>
                <a:gd name="adj" fmla="val 2383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en-GB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Group 12"/>
            <p:cNvGrpSpPr/>
            <p:nvPr/>
          </p:nvGrpSpPr>
          <p:grpSpPr>
            <a:xfrm>
              <a:off x="5985331" y="3091890"/>
              <a:ext cx="264199" cy="264651"/>
              <a:chOff x="9145588" y="4435475"/>
              <a:chExt cx="464344" cy="465138"/>
            </a:xfrm>
            <a:grpFill/>
          </p:grpSpPr>
          <p:sp>
            <p:nvSpPr>
              <p:cNvPr id="44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8746756" y="2061100"/>
            <a:ext cx="2564688" cy="2515513"/>
            <a:chOff x="916214" y="1669167"/>
            <a:chExt cx="1923767" cy="1886634"/>
          </a:xfrm>
        </p:grpSpPr>
        <p:sp>
          <p:nvSpPr>
            <p:cNvPr id="54" name="TextBox 53"/>
            <p:cNvSpPr txBox="1"/>
            <p:nvPr/>
          </p:nvSpPr>
          <p:spPr>
            <a:xfrm>
              <a:off x="916214" y="2066932"/>
              <a:ext cx="1923767" cy="1488869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1200" dirty="0"/>
                <a:t>使用一个定义过的变量，只要在变量名前面加美元符号即可，如</a:t>
              </a:r>
              <a:r>
                <a:rPr lang="zh-CN" altLang="en-US" sz="1200" dirty="0"/>
                <a:t>：</a:t>
              </a:r>
              <a:endParaRPr lang="en-US" altLang="zh-CN" sz="1200" dirty="0"/>
            </a:p>
            <a:p>
              <a:r>
                <a:rPr lang="en-US" altLang="zh-CN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</a:rPr>
                <a:t>Your_name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</a:rPr>
                <a:t>=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”</a:t>
              </a:r>
              <a:r>
                <a:rPr lang="en-US" altLang="zh-CN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cxk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”</a:t>
              </a:r>
            </a:p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echo ${</a:t>
              </a:r>
              <a:r>
                <a:rPr lang="en-US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Your_name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}</a:t>
              </a:r>
            </a:p>
            <a:p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r>
                <a:rPr lang="zh-CN" altLang="en-US" sz="1200" dirty="0">
                  <a:sym typeface="+mn-lt"/>
                </a:rPr>
                <a:t>其中</a:t>
              </a:r>
              <a:r>
                <a:rPr lang="zh-CN" altLang="en-US" sz="1200" dirty="0"/>
                <a:t>变量名外面的花括号是可选的，加不加都行，加花括号是为了帮助解释器识别变量的</a:t>
              </a:r>
              <a:r>
                <a:rPr lang="zh-CN" altLang="en-US" sz="1200" dirty="0" smtClean="0"/>
                <a:t>边界。</a:t>
              </a:r>
              <a:r>
                <a:rPr lang="zh-CN" altLang="en-US" sz="1200" dirty="0"/>
                <a:t>推荐给所有变量加上花括号，这是个好的编程习惯。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8290" y="1669167"/>
              <a:ext cx="1077359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使用变量</a:t>
              </a:r>
              <a:endPara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2" name="标题 6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变量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31393" y="3433953"/>
            <a:ext cx="29974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200" dirty="0"/>
              <a:t>注意，变量名和等号之间</a:t>
            </a:r>
            <a:r>
              <a:rPr lang="zh-CN" altLang="en-US" sz="1200" dirty="0">
                <a:solidFill>
                  <a:srgbClr val="FF0000"/>
                </a:solidFill>
              </a:rPr>
              <a:t>不能</a:t>
            </a:r>
            <a:r>
              <a:rPr lang="zh-CN" altLang="en-US" sz="1200" dirty="0"/>
              <a:t>有空格，这可能和你熟悉的所有编程语言都不一样。同时，变量名的命名须遵循如下规则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 latinLnBrk="1"/>
            <a:endParaRPr lang="zh-CN" altLang="en-US" sz="1200" dirty="0"/>
          </a:p>
          <a:p>
            <a:pPr latinLnBrk="1"/>
            <a:r>
              <a:rPr lang="en-US" altLang="zh-CN" sz="1200" dirty="0" smtClean="0"/>
              <a:t>1 </a:t>
            </a:r>
            <a:r>
              <a:rPr lang="zh-CN" altLang="en-US" sz="1200" dirty="0" smtClean="0"/>
              <a:t>命名</a:t>
            </a:r>
            <a:r>
              <a:rPr lang="zh-CN" altLang="en-US" sz="1200" dirty="0"/>
              <a:t>只能使用英文字母，数字和下划线，首个字符不能以数字开头。</a:t>
            </a:r>
          </a:p>
          <a:p>
            <a:pPr latinLnBrk="1"/>
            <a:r>
              <a:rPr lang="en-US" altLang="zh-CN" sz="1200" dirty="0" smtClean="0"/>
              <a:t>2 </a:t>
            </a:r>
            <a:r>
              <a:rPr lang="zh-CN" altLang="en-US" sz="1200" dirty="0" smtClean="0"/>
              <a:t>中间</a:t>
            </a:r>
            <a:r>
              <a:rPr lang="zh-CN" altLang="en-US" sz="1200" dirty="0"/>
              <a:t>不能有空格，可以使用下划线（</a:t>
            </a:r>
            <a:r>
              <a:rPr lang="en-US" altLang="zh-CN" sz="1200" dirty="0"/>
              <a:t>_</a:t>
            </a:r>
            <a:r>
              <a:rPr lang="zh-CN" altLang="en-US" sz="1200" dirty="0"/>
              <a:t>）。</a:t>
            </a:r>
          </a:p>
          <a:p>
            <a:pPr latinLnBrk="1"/>
            <a:r>
              <a:rPr lang="en-US" altLang="zh-CN" sz="1200" dirty="0" smtClean="0"/>
              <a:t>3 </a:t>
            </a:r>
            <a:r>
              <a:rPr lang="zh-CN" altLang="en-US" sz="1200" dirty="0" smtClean="0"/>
              <a:t>不能</a:t>
            </a:r>
            <a:r>
              <a:rPr lang="zh-CN" altLang="en-US" sz="1200" dirty="0"/>
              <a:t>使用标点符号。</a:t>
            </a:r>
          </a:p>
          <a:p>
            <a:pPr latinLnBrk="1"/>
            <a:r>
              <a:rPr lang="en-US" altLang="zh-CN" sz="1200" dirty="0" smtClean="0"/>
              <a:t>4 </a:t>
            </a:r>
            <a:r>
              <a:rPr lang="zh-CN" altLang="en-US" sz="1200" dirty="0" smtClean="0"/>
              <a:t>不能</a:t>
            </a:r>
            <a:r>
              <a:rPr lang="zh-CN" altLang="en-US" sz="1200" dirty="0"/>
              <a:t>使用</a:t>
            </a:r>
            <a:r>
              <a:rPr lang="en-US" altLang="zh-CN" sz="1200" dirty="0"/>
              <a:t>bash</a:t>
            </a:r>
            <a:r>
              <a:rPr lang="zh-CN" altLang="en-US" sz="1200" dirty="0"/>
              <a:t>里的关键字（可用</a:t>
            </a:r>
            <a:r>
              <a:rPr lang="en-US" altLang="zh-CN" sz="1200" dirty="0"/>
              <a:t>help</a:t>
            </a:r>
            <a:r>
              <a:rPr lang="zh-CN" altLang="en-US" sz="1200" dirty="0"/>
              <a:t>命令查看保留关键字）。</a:t>
            </a:r>
          </a:p>
          <a:p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727835" y="4697776"/>
            <a:ext cx="3109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只读变量</a:t>
            </a:r>
            <a:r>
              <a:rPr lang="zh-CN" altLang="en-US" sz="1200" dirty="0"/>
              <a:t>：</a:t>
            </a:r>
            <a:r>
              <a:rPr lang="zh-CN" altLang="en-US" sz="1200" dirty="0"/>
              <a:t>使用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 </a:t>
            </a:r>
            <a:r>
              <a:rPr lang="zh-CN" altLang="en-US" sz="1200" dirty="0"/>
              <a:t>命令可以将变量定义为只读变量，只读变量的值不能被改变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lang="zh-CN" altLang="en-US" sz="1200" b="1" dirty="0"/>
              <a:t>删除变量</a:t>
            </a:r>
            <a:r>
              <a:rPr lang="zh-CN" altLang="en-US" sz="1200" dirty="0"/>
              <a:t>：</a:t>
            </a:r>
            <a:r>
              <a:rPr lang="zh-CN" altLang="en-US" sz="1200" dirty="0"/>
              <a:t>使用 </a:t>
            </a:r>
            <a:r>
              <a:rPr lang="en-US" altLang="zh-CN" sz="1200" dirty="0"/>
              <a:t>unset </a:t>
            </a:r>
            <a:r>
              <a:rPr lang="zh-CN" altLang="en-US" sz="1200" dirty="0"/>
              <a:t>命令可以删除变量</a:t>
            </a:r>
            <a:r>
              <a:rPr lang="zh-CN" altLang="en-US" sz="1200" dirty="0"/>
              <a:t>。</a:t>
            </a:r>
            <a:r>
              <a:rPr lang="zh-CN" altLang="en-US" sz="1200" dirty="0"/>
              <a:t>变量被删除后不能再次使用。</a:t>
            </a:r>
            <a:r>
              <a:rPr lang="en-US" altLang="zh-CN" sz="1200" dirty="0"/>
              <a:t>unset </a:t>
            </a:r>
            <a:r>
              <a:rPr lang="zh-CN" altLang="en-US" sz="1200" dirty="0"/>
              <a:t>命令不能删除只读变量。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AutoShape 5"/>
          <p:cNvSpPr/>
          <p:nvPr/>
        </p:nvSpPr>
        <p:spPr bwMode="auto">
          <a:xfrm>
            <a:off x="912303" y="1160065"/>
            <a:ext cx="9406301" cy="4754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870" name="AutoShape 6"/>
          <p:cNvSpPr/>
          <p:nvPr/>
        </p:nvSpPr>
        <p:spPr bwMode="auto">
          <a:xfrm>
            <a:off x="5303118" y="2805211"/>
            <a:ext cx="1692848" cy="3023395"/>
          </a:xfrm>
          <a:custGeom>
            <a:avLst/>
            <a:gdLst>
              <a:gd name="T0" fmla="*/ 1693068 w 21600"/>
              <a:gd name="T1" fmla="*/ 3023394 h 21600"/>
              <a:gd name="T2" fmla="*/ 1693068 w 21600"/>
              <a:gd name="T3" fmla="*/ 3023394 h 21600"/>
              <a:gd name="T4" fmla="*/ 1693068 w 21600"/>
              <a:gd name="T5" fmla="*/ 3023394 h 21600"/>
              <a:gd name="T6" fmla="*/ 1693068 w 21600"/>
              <a:gd name="T7" fmla="*/ 30233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871" name="AutoShape 7"/>
          <p:cNvSpPr/>
          <p:nvPr/>
        </p:nvSpPr>
        <p:spPr bwMode="auto">
          <a:xfrm>
            <a:off x="5303118" y="2795687"/>
            <a:ext cx="1692848" cy="344487"/>
          </a:xfrm>
          <a:custGeom>
            <a:avLst/>
            <a:gdLst>
              <a:gd name="T0" fmla="*/ 1693068 w 21600"/>
              <a:gd name="T1" fmla="*/ 344488 h 21600"/>
              <a:gd name="T2" fmla="*/ 1693068 w 21600"/>
              <a:gd name="T3" fmla="*/ 344488 h 21600"/>
              <a:gd name="T4" fmla="*/ 1693068 w 21600"/>
              <a:gd name="T5" fmla="*/ 344488 h 21600"/>
              <a:gd name="T6" fmla="*/ 1693068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872" name="AutoShape 8"/>
          <p:cNvSpPr/>
          <p:nvPr/>
        </p:nvSpPr>
        <p:spPr bwMode="auto">
          <a:xfrm>
            <a:off x="5712640" y="2856012"/>
            <a:ext cx="873805" cy="237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pPr defTabSz="456565"/>
            <a:r>
              <a:rPr lang="en-US" altLang="zh-CN" dirty="0">
                <a:solidFill>
                  <a:schemeClr val="bg1"/>
                </a:solidFill>
              </a:rPr>
              <a:t>$!</a:t>
            </a:r>
            <a:endParaRPr lang="es-E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873" name="AutoShape 9"/>
          <p:cNvSpPr/>
          <p:nvPr/>
        </p:nvSpPr>
        <p:spPr bwMode="auto">
          <a:xfrm>
            <a:off x="5303118" y="5499198"/>
            <a:ext cx="1692848" cy="722313"/>
          </a:xfrm>
          <a:custGeom>
            <a:avLst/>
            <a:gdLst>
              <a:gd name="T0" fmla="*/ 1693068 w 21600"/>
              <a:gd name="T1" fmla="*/ 722313 h 21600"/>
              <a:gd name="T2" fmla="*/ 1693068 w 21600"/>
              <a:gd name="T3" fmla="*/ 722313 h 21600"/>
              <a:gd name="T4" fmla="*/ 1693068 w 21600"/>
              <a:gd name="T5" fmla="*/ 722313 h 21600"/>
              <a:gd name="T6" fmla="*/ 1693068 w 21600"/>
              <a:gd name="T7" fmla="*/ 7223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876" name="AutoShape 12"/>
          <p:cNvSpPr/>
          <p:nvPr/>
        </p:nvSpPr>
        <p:spPr bwMode="auto">
          <a:xfrm>
            <a:off x="5472164" y="5598419"/>
            <a:ext cx="1319040" cy="5516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215">
              <a:lnSpc>
                <a:spcPct val="120000"/>
              </a:lnSpc>
              <a:spcBef>
                <a:spcPts val="850"/>
              </a:spcBef>
            </a:pPr>
            <a:endParaRPr lang="es-E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877" name="AutoShape 13"/>
          <p:cNvSpPr/>
          <p:nvPr/>
        </p:nvSpPr>
        <p:spPr bwMode="auto">
          <a:xfrm>
            <a:off x="5427719" y="3990281"/>
            <a:ext cx="1443644" cy="238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pPr defTabSz="456565"/>
            <a:r>
              <a:rPr lang="zh-CN" altLang="en-US" sz="1400" dirty="0"/>
              <a:t>后台运行的最后一个进程的</a:t>
            </a:r>
            <a:r>
              <a:rPr lang="en-US" altLang="zh-CN" sz="1400" dirty="0"/>
              <a:t>ID</a:t>
            </a:r>
            <a:r>
              <a:rPr lang="zh-CN" altLang="en-US" sz="1400" dirty="0"/>
              <a:t>号</a:t>
            </a:r>
            <a:endParaRPr lang="es-ES" altLang="zh-CN" sz="1400" dirty="0">
              <a:cs typeface="+mn-ea"/>
              <a:sym typeface="+mn-lt"/>
            </a:endParaRPr>
          </a:p>
        </p:txBody>
      </p:sp>
      <p:sp>
        <p:nvSpPr>
          <p:cNvPr id="36882" name="AutoShape 18"/>
          <p:cNvSpPr/>
          <p:nvPr/>
        </p:nvSpPr>
        <p:spPr bwMode="auto">
          <a:xfrm>
            <a:off x="5303118" y="3841849"/>
            <a:ext cx="1692848" cy="11113"/>
          </a:xfrm>
          <a:custGeom>
            <a:avLst/>
            <a:gdLst>
              <a:gd name="T0" fmla="*/ 1693068 w 21600"/>
              <a:gd name="T1" fmla="*/ 11113 h 21600"/>
              <a:gd name="T2" fmla="*/ 1693068 w 21600"/>
              <a:gd name="T3" fmla="*/ 11113 h 21600"/>
              <a:gd name="T4" fmla="*/ 1693068 w 21600"/>
              <a:gd name="T5" fmla="*/ 11113 h 21600"/>
              <a:gd name="T6" fmla="*/ 1693068 w 21600"/>
              <a:gd name="T7" fmla="*/ 111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883" name="AutoShape 19"/>
          <p:cNvSpPr/>
          <p:nvPr/>
        </p:nvSpPr>
        <p:spPr bwMode="auto">
          <a:xfrm>
            <a:off x="25432" y="2791412"/>
            <a:ext cx="1692849" cy="3023395"/>
          </a:xfrm>
          <a:custGeom>
            <a:avLst/>
            <a:gdLst>
              <a:gd name="T0" fmla="*/ 1693069 w 21600"/>
              <a:gd name="T1" fmla="*/ 3023394 h 21600"/>
              <a:gd name="T2" fmla="*/ 1693069 w 21600"/>
              <a:gd name="T3" fmla="*/ 3023394 h 21600"/>
              <a:gd name="T4" fmla="*/ 1693069 w 21600"/>
              <a:gd name="T5" fmla="*/ 3023394 h 21600"/>
              <a:gd name="T6" fmla="*/ 1693069 w 21600"/>
              <a:gd name="T7" fmla="*/ 30233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884" name="AutoShape 20"/>
          <p:cNvSpPr/>
          <p:nvPr/>
        </p:nvSpPr>
        <p:spPr bwMode="auto">
          <a:xfrm>
            <a:off x="25432" y="2791411"/>
            <a:ext cx="1692849" cy="344487"/>
          </a:xfrm>
          <a:custGeom>
            <a:avLst/>
            <a:gdLst>
              <a:gd name="T0" fmla="*/ 1693069 w 21600"/>
              <a:gd name="T1" fmla="*/ 344488 h 21600"/>
              <a:gd name="T2" fmla="*/ 1693069 w 21600"/>
              <a:gd name="T3" fmla="*/ 344488 h 21600"/>
              <a:gd name="T4" fmla="*/ 1693069 w 21600"/>
              <a:gd name="T5" fmla="*/ 344488 h 21600"/>
              <a:gd name="T6" fmla="*/ 1693069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885" name="AutoShape 21"/>
          <p:cNvSpPr/>
          <p:nvPr/>
        </p:nvSpPr>
        <p:spPr bwMode="auto">
          <a:xfrm>
            <a:off x="434953" y="2842213"/>
            <a:ext cx="873012" cy="237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pPr defTabSz="456565"/>
            <a:r>
              <a:rPr lang="en-US" altLang="zh-CN" dirty="0">
                <a:solidFill>
                  <a:schemeClr val="bg1"/>
                </a:solidFill>
              </a:rPr>
              <a:t>$#</a:t>
            </a:r>
            <a:endParaRPr lang="es-E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886" name="AutoShape 22"/>
          <p:cNvSpPr/>
          <p:nvPr/>
        </p:nvSpPr>
        <p:spPr bwMode="auto">
          <a:xfrm>
            <a:off x="25432" y="5485401"/>
            <a:ext cx="1692849" cy="732631"/>
          </a:xfrm>
          <a:custGeom>
            <a:avLst/>
            <a:gdLst>
              <a:gd name="T0" fmla="*/ 1693069 w 21600"/>
              <a:gd name="T1" fmla="*/ 732632 h 21600"/>
              <a:gd name="T2" fmla="*/ 1693069 w 21600"/>
              <a:gd name="T3" fmla="*/ 732632 h 21600"/>
              <a:gd name="T4" fmla="*/ 1693069 w 21600"/>
              <a:gd name="T5" fmla="*/ 732632 h 21600"/>
              <a:gd name="T6" fmla="*/ 1693069 w 21600"/>
              <a:gd name="T7" fmla="*/ 7326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890" name="AutoShape 26"/>
          <p:cNvSpPr/>
          <p:nvPr/>
        </p:nvSpPr>
        <p:spPr bwMode="auto">
          <a:xfrm>
            <a:off x="150036" y="3976482"/>
            <a:ext cx="1443643" cy="238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pPr defTabSz="456565"/>
            <a:r>
              <a:rPr lang="zh-CN" altLang="en-US" sz="1400" dirty="0"/>
              <a:t>传递到脚本的参数个数</a:t>
            </a:r>
            <a:endParaRPr lang="es-ES" altLang="zh-CN" sz="1400" dirty="0">
              <a:cs typeface="+mn-ea"/>
              <a:sym typeface="+mn-lt"/>
            </a:endParaRPr>
          </a:p>
        </p:txBody>
      </p:sp>
      <p:sp>
        <p:nvSpPr>
          <p:cNvPr id="36895" name="AutoShape 31"/>
          <p:cNvSpPr/>
          <p:nvPr/>
        </p:nvSpPr>
        <p:spPr bwMode="auto">
          <a:xfrm>
            <a:off x="25432" y="3828050"/>
            <a:ext cx="1692849" cy="11113"/>
          </a:xfrm>
          <a:custGeom>
            <a:avLst/>
            <a:gdLst>
              <a:gd name="T0" fmla="*/ 1693069 w 21600"/>
              <a:gd name="T1" fmla="*/ 11113 h 21600"/>
              <a:gd name="T2" fmla="*/ 1693069 w 21600"/>
              <a:gd name="T3" fmla="*/ 11113 h 21600"/>
              <a:gd name="T4" fmla="*/ 1693069 w 21600"/>
              <a:gd name="T5" fmla="*/ 11113 h 21600"/>
              <a:gd name="T6" fmla="*/ 1693069 w 21600"/>
              <a:gd name="T7" fmla="*/ 111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896" name="AutoShape 32"/>
          <p:cNvSpPr/>
          <p:nvPr/>
        </p:nvSpPr>
        <p:spPr bwMode="auto">
          <a:xfrm>
            <a:off x="1754720" y="2791410"/>
            <a:ext cx="1692848" cy="3023395"/>
          </a:xfrm>
          <a:custGeom>
            <a:avLst/>
            <a:gdLst>
              <a:gd name="T0" fmla="*/ 1693068 w 21600"/>
              <a:gd name="T1" fmla="*/ 3023394 h 21600"/>
              <a:gd name="T2" fmla="*/ 1693068 w 21600"/>
              <a:gd name="T3" fmla="*/ 3023394 h 21600"/>
              <a:gd name="T4" fmla="*/ 1693068 w 21600"/>
              <a:gd name="T5" fmla="*/ 3023394 h 21600"/>
              <a:gd name="T6" fmla="*/ 1693068 w 21600"/>
              <a:gd name="T7" fmla="*/ 30233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897" name="AutoShape 33"/>
          <p:cNvSpPr/>
          <p:nvPr/>
        </p:nvSpPr>
        <p:spPr bwMode="auto">
          <a:xfrm>
            <a:off x="1754356" y="2791410"/>
            <a:ext cx="1692848" cy="344487"/>
          </a:xfrm>
          <a:custGeom>
            <a:avLst/>
            <a:gdLst>
              <a:gd name="T0" fmla="*/ 1693068 w 21600"/>
              <a:gd name="T1" fmla="*/ 344488 h 21600"/>
              <a:gd name="T2" fmla="*/ 1693068 w 21600"/>
              <a:gd name="T3" fmla="*/ 344488 h 21600"/>
              <a:gd name="T4" fmla="*/ 1693068 w 21600"/>
              <a:gd name="T5" fmla="*/ 344488 h 21600"/>
              <a:gd name="T6" fmla="*/ 1693068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898" name="AutoShape 34"/>
          <p:cNvSpPr/>
          <p:nvPr/>
        </p:nvSpPr>
        <p:spPr bwMode="auto">
          <a:xfrm>
            <a:off x="2163877" y="2842212"/>
            <a:ext cx="873012" cy="237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pPr defTabSz="456565"/>
            <a:r>
              <a:rPr lang="en-US" altLang="zh-CN" dirty="0">
                <a:solidFill>
                  <a:schemeClr val="bg1"/>
                </a:solidFill>
              </a:rPr>
              <a:t>$*</a:t>
            </a:r>
            <a:endParaRPr lang="es-E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899" name="AutoShape 35"/>
          <p:cNvSpPr/>
          <p:nvPr/>
        </p:nvSpPr>
        <p:spPr bwMode="auto">
          <a:xfrm>
            <a:off x="1754356" y="5485399"/>
            <a:ext cx="1692848" cy="723901"/>
          </a:xfrm>
          <a:custGeom>
            <a:avLst/>
            <a:gdLst>
              <a:gd name="T0" fmla="*/ 1693068 w 21600"/>
              <a:gd name="T1" fmla="*/ 723900 h 21600"/>
              <a:gd name="T2" fmla="*/ 1693068 w 21600"/>
              <a:gd name="T3" fmla="*/ 723900 h 21600"/>
              <a:gd name="T4" fmla="*/ 1693068 w 21600"/>
              <a:gd name="T5" fmla="*/ 723900 h 21600"/>
              <a:gd name="T6" fmla="*/ 1693068 w 21600"/>
              <a:gd name="T7" fmla="*/ 7239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902" name="AutoShape 38"/>
          <p:cNvSpPr/>
          <p:nvPr/>
        </p:nvSpPr>
        <p:spPr bwMode="auto">
          <a:xfrm>
            <a:off x="1957529" y="5584619"/>
            <a:ext cx="1318247" cy="5429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215">
              <a:lnSpc>
                <a:spcPct val="120000"/>
              </a:lnSpc>
              <a:spcBef>
                <a:spcPts val="850"/>
              </a:spcBef>
            </a:pPr>
            <a:endParaRPr lang="es-E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903" name="AutoShape 39"/>
          <p:cNvSpPr/>
          <p:nvPr/>
        </p:nvSpPr>
        <p:spPr bwMode="auto">
          <a:xfrm>
            <a:off x="1878958" y="3976481"/>
            <a:ext cx="1443644" cy="95646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pPr defTabSz="456565"/>
            <a:r>
              <a:rPr lang="zh-CN" altLang="en-US" sz="1400" dirty="0"/>
              <a:t>以一个单字符串显示所有向脚本传递的参数。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如</a:t>
            </a:r>
            <a:r>
              <a:rPr lang="en-US" altLang="zh-CN" sz="1400" dirty="0"/>
              <a:t>"$*"</a:t>
            </a:r>
            <a:r>
              <a:rPr lang="zh-CN" altLang="en-US" sz="1400" dirty="0"/>
              <a:t>用「</a:t>
            </a:r>
            <a:r>
              <a:rPr lang="en-US" altLang="zh-CN" sz="1400" dirty="0"/>
              <a:t>"</a:t>
            </a:r>
            <a:r>
              <a:rPr lang="zh-CN" altLang="en-US" sz="1400" dirty="0"/>
              <a:t>」括起来的情况、以</a:t>
            </a:r>
            <a:r>
              <a:rPr lang="en-US" altLang="zh-CN" sz="1400" dirty="0"/>
              <a:t>"$1 $2 … $n"</a:t>
            </a:r>
            <a:r>
              <a:rPr lang="zh-CN" altLang="en-US" sz="1400" dirty="0"/>
              <a:t>的形式输出所有参数。</a:t>
            </a:r>
            <a:endParaRPr lang="es-ES" altLang="zh-CN" sz="1400" dirty="0">
              <a:cs typeface="+mn-ea"/>
              <a:sym typeface="+mn-lt"/>
            </a:endParaRPr>
          </a:p>
        </p:txBody>
      </p:sp>
      <p:sp>
        <p:nvSpPr>
          <p:cNvPr id="36908" name="AutoShape 44"/>
          <p:cNvSpPr/>
          <p:nvPr/>
        </p:nvSpPr>
        <p:spPr bwMode="auto">
          <a:xfrm>
            <a:off x="1754356" y="3828049"/>
            <a:ext cx="1692848" cy="11113"/>
          </a:xfrm>
          <a:custGeom>
            <a:avLst/>
            <a:gdLst>
              <a:gd name="T0" fmla="*/ 1693068 w 21600"/>
              <a:gd name="T1" fmla="*/ 11113 h 21600"/>
              <a:gd name="T2" fmla="*/ 1693068 w 21600"/>
              <a:gd name="T3" fmla="*/ 11113 h 21600"/>
              <a:gd name="T4" fmla="*/ 1693068 w 21600"/>
              <a:gd name="T5" fmla="*/ 11113 h 21600"/>
              <a:gd name="T6" fmla="*/ 1693068 w 21600"/>
              <a:gd name="T7" fmla="*/ 111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909" name="AutoShape 45"/>
          <p:cNvSpPr/>
          <p:nvPr/>
        </p:nvSpPr>
        <p:spPr bwMode="auto">
          <a:xfrm>
            <a:off x="3521930" y="2791410"/>
            <a:ext cx="1692849" cy="3023395"/>
          </a:xfrm>
          <a:custGeom>
            <a:avLst/>
            <a:gdLst>
              <a:gd name="T0" fmla="*/ 1693069 w 21600"/>
              <a:gd name="T1" fmla="*/ 3023394 h 21600"/>
              <a:gd name="T2" fmla="*/ 1693069 w 21600"/>
              <a:gd name="T3" fmla="*/ 3023394 h 21600"/>
              <a:gd name="T4" fmla="*/ 1693069 w 21600"/>
              <a:gd name="T5" fmla="*/ 3023394 h 21600"/>
              <a:gd name="T6" fmla="*/ 1693069 w 21600"/>
              <a:gd name="T7" fmla="*/ 30233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910" name="AutoShape 46"/>
          <p:cNvSpPr/>
          <p:nvPr/>
        </p:nvSpPr>
        <p:spPr bwMode="auto">
          <a:xfrm>
            <a:off x="3521930" y="2791410"/>
            <a:ext cx="1692849" cy="344487"/>
          </a:xfrm>
          <a:custGeom>
            <a:avLst/>
            <a:gdLst>
              <a:gd name="T0" fmla="*/ 1693069 w 21600"/>
              <a:gd name="T1" fmla="*/ 344488 h 21600"/>
              <a:gd name="T2" fmla="*/ 1693069 w 21600"/>
              <a:gd name="T3" fmla="*/ 344488 h 21600"/>
              <a:gd name="T4" fmla="*/ 1693069 w 21600"/>
              <a:gd name="T5" fmla="*/ 344488 h 21600"/>
              <a:gd name="T6" fmla="*/ 1693069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911" name="AutoShape 47"/>
          <p:cNvSpPr/>
          <p:nvPr/>
        </p:nvSpPr>
        <p:spPr bwMode="auto">
          <a:xfrm>
            <a:off x="3931451" y="2842211"/>
            <a:ext cx="873012" cy="237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pPr defTabSz="456565"/>
            <a:r>
              <a:rPr lang="en-US" altLang="zh-CN" dirty="0">
                <a:solidFill>
                  <a:schemeClr val="bg1"/>
                </a:solidFill>
              </a:rPr>
              <a:t>$$</a:t>
            </a:r>
            <a:endParaRPr lang="es-E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912" name="AutoShape 48"/>
          <p:cNvSpPr/>
          <p:nvPr/>
        </p:nvSpPr>
        <p:spPr bwMode="auto">
          <a:xfrm>
            <a:off x="3521930" y="5485399"/>
            <a:ext cx="1692849" cy="734219"/>
          </a:xfrm>
          <a:custGeom>
            <a:avLst/>
            <a:gdLst>
              <a:gd name="T0" fmla="*/ 1693069 w 21600"/>
              <a:gd name="T1" fmla="*/ 734219 h 21600"/>
              <a:gd name="T2" fmla="*/ 1693069 w 21600"/>
              <a:gd name="T3" fmla="*/ 734219 h 21600"/>
              <a:gd name="T4" fmla="*/ 1693069 w 21600"/>
              <a:gd name="T5" fmla="*/ 734219 h 21600"/>
              <a:gd name="T6" fmla="*/ 1693069 w 21600"/>
              <a:gd name="T7" fmla="*/ 7342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915" name="AutoShape 51"/>
          <p:cNvSpPr/>
          <p:nvPr/>
        </p:nvSpPr>
        <p:spPr bwMode="auto">
          <a:xfrm>
            <a:off x="3725104" y="5584617"/>
            <a:ext cx="1318247" cy="563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215">
              <a:lnSpc>
                <a:spcPct val="120000"/>
              </a:lnSpc>
              <a:spcBef>
                <a:spcPts val="850"/>
              </a:spcBef>
            </a:pPr>
            <a:endParaRPr lang="es-E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916" name="AutoShape 52"/>
          <p:cNvSpPr/>
          <p:nvPr/>
        </p:nvSpPr>
        <p:spPr bwMode="auto">
          <a:xfrm>
            <a:off x="3646533" y="3976480"/>
            <a:ext cx="1443643" cy="238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pPr defTabSz="456565"/>
            <a:r>
              <a:rPr lang="zh-CN" altLang="en-US" sz="1400" dirty="0"/>
              <a:t>脚本运行的当前进程</a:t>
            </a:r>
            <a:r>
              <a:rPr lang="en-US" altLang="zh-CN" sz="1400" dirty="0"/>
              <a:t>ID</a:t>
            </a:r>
            <a:r>
              <a:rPr lang="zh-CN" altLang="en-US" sz="1400" dirty="0"/>
              <a:t>号</a:t>
            </a:r>
            <a:endParaRPr lang="es-ES" altLang="zh-CN" sz="1400" dirty="0">
              <a:cs typeface="+mn-ea"/>
              <a:sym typeface="+mn-lt"/>
            </a:endParaRPr>
          </a:p>
        </p:txBody>
      </p:sp>
      <p:sp>
        <p:nvSpPr>
          <p:cNvPr id="36921" name="AutoShape 57"/>
          <p:cNvSpPr/>
          <p:nvPr/>
        </p:nvSpPr>
        <p:spPr bwMode="auto">
          <a:xfrm>
            <a:off x="3521930" y="3828048"/>
            <a:ext cx="1692849" cy="11113"/>
          </a:xfrm>
          <a:custGeom>
            <a:avLst/>
            <a:gdLst>
              <a:gd name="T0" fmla="*/ 1693069 w 21600"/>
              <a:gd name="T1" fmla="*/ 11113 h 21600"/>
              <a:gd name="T2" fmla="*/ 1693069 w 21600"/>
              <a:gd name="T3" fmla="*/ 11113 h 21600"/>
              <a:gd name="T4" fmla="*/ 1693069 w 21600"/>
              <a:gd name="T5" fmla="*/ 11113 h 21600"/>
              <a:gd name="T6" fmla="*/ 1693069 w 21600"/>
              <a:gd name="T7" fmla="*/ 111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922" name="AutoShape 58"/>
          <p:cNvSpPr/>
          <p:nvPr/>
        </p:nvSpPr>
        <p:spPr bwMode="auto">
          <a:xfrm>
            <a:off x="7049470" y="2861217"/>
            <a:ext cx="1693642" cy="3023395"/>
          </a:xfrm>
          <a:custGeom>
            <a:avLst/>
            <a:gdLst>
              <a:gd name="T0" fmla="*/ 1693863 w 21600"/>
              <a:gd name="T1" fmla="*/ 3023394 h 21600"/>
              <a:gd name="T2" fmla="*/ 1693863 w 21600"/>
              <a:gd name="T3" fmla="*/ 3023394 h 21600"/>
              <a:gd name="T4" fmla="*/ 1693863 w 21600"/>
              <a:gd name="T5" fmla="*/ 3023394 h 21600"/>
              <a:gd name="T6" fmla="*/ 1693863 w 21600"/>
              <a:gd name="T7" fmla="*/ 30233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923" name="AutoShape 59"/>
          <p:cNvSpPr/>
          <p:nvPr/>
        </p:nvSpPr>
        <p:spPr bwMode="auto">
          <a:xfrm>
            <a:off x="7049469" y="2806449"/>
            <a:ext cx="1693642" cy="344487"/>
          </a:xfrm>
          <a:custGeom>
            <a:avLst/>
            <a:gdLst>
              <a:gd name="T0" fmla="*/ 1693863 w 21600"/>
              <a:gd name="T1" fmla="*/ 344488 h 21600"/>
              <a:gd name="T2" fmla="*/ 1693863 w 21600"/>
              <a:gd name="T3" fmla="*/ 344488 h 21600"/>
              <a:gd name="T4" fmla="*/ 1693863 w 21600"/>
              <a:gd name="T5" fmla="*/ 344488 h 21600"/>
              <a:gd name="T6" fmla="*/ 1693863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924" name="AutoShape 60"/>
          <p:cNvSpPr/>
          <p:nvPr/>
        </p:nvSpPr>
        <p:spPr bwMode="auto">
          <a:xfrm>
            <a:off x="7459438" y="2858722"/>
            <a:ext cx="873012" cy="237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pPr defTabSz="456565"/>
            <a:r>
              <a:rPr lang="en-US" altLang="zh-CN" dirty="0">
                <a:solidFill>
                  <a:schemeClr val="bg1"/>
                </a:solidFill>
              </a:rPr>
              <a:t>$@</a:t>
            </a:r>
            <a:endParaRPr lang="es-E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925" name="AutoShape 61"/>
          <p:cNvSpPr/>
          <p:nvPr/>
        </p:nvSpPr>
        <p:spPr bwMode="auto">
          <a:xfrm>
            <a:off x="7058007" y="5499198"/>
            <a:ext cx="1693642" cy="732631"/>
          </a:xfrm>
          <a:custGeom>
            <a:avLst/>
            <a:gdLst>
              <a:gd name="T0" fmla="*/ 1693863 w 21600"/>
              <a:gd name="T1" fmla="*/ 732632 h 21600"/>
              <a:gd name="T2" fmla="*/ 1693863 w 21600"/>
              <a:gd name="T3" fmla="*/ 732632 h 21600"/>
              <a:gd name="T4" fmla="*/ 1693863 w 21600"/>
              <a:gd name="T5" fmla="*/ 732632 h 21600"/>
              <a:gd name="T6" fmla="*/ 1693863 w 21600"/>
              <a:gd name="T7" fmla="*/ 7326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928" name="AutoShape 64"/>
          <p:cNvSpPr/>
          <p:nvPr/>
        </p:nvSpPr>
        <p:spPr bwMode="auto">
          <a:xfrm>
            <a:off x="7206612" y="5668713"/>
            <a:ext cx="1318247" cy="5468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215">
              <a:lnSpc>
                <a:spcPct val="120000"/>
              </a:lnSpc>
              <a:spcBef>
                <a:spcPts val="850"/>
              </a:spcBef>
            </a:pPr>
            <a:endParaRPr lang="es-E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934" name="AutoShape 70"/>
          <p:cNvSpPr/>
          <p:nvPr/>
        </p:nvSpPr>
        <p:spPr bwMode="auto">
          <a:xfrm>
            <a:off x="7049470" y="3897855"/>
            <a:ext cx="1693642" cy="11113"/>
          </a:xfrm>
          <a:custGeom>
            <a:avLst/>
            <a:gdLst>
              <a:gd name="T0" fmla="*/ 1693863 w 21600"/>
              <a:gd name="T1" fmla="*/ 11113 h 21600"/>
              <a:gd name="T2" fmla="*/ 1693863 w 21600"/>
              <a:gd name="T3" fmla="*/ 11113 h 21600"/>
              <a:gd name="T4" fmla="*/ 1693863 w 21600"/>
              <a:gd name="T5" fmla="*/ 11113 h 21600"/>
              <a:gd name="T6" fmla="*/ 1693863 w 21600"/>
              <a:gd name="T7" fmla="*/ 111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参数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AutoShape 58"/>
          <p:cNvSpPr/>
          <p:nvPr/>
        </p:nvSpPr>
        <p:spPr bwMode="auto">
          <a:xfrm>
            <a:off x="10496771" y="2911858"/>
            <a:ext cx="1693642" cy="3023395"/>
          </a:xfrm>
          <a:custGeom>
            <a:avLst/>
            <a:gdLst>
              <a:gd name="T0" fmla="*/ 1693863 w 21600"/>
              <a:gd name="T1" fmla="*/ 3023394 h 21600"/>
              <a:gd name="T2" fmla="*/ 1693863 w 21600"/>
              <a:gd name="T3" fmla="*/ 3023394 h 21600"/>
              <a:gd name="T4" fmla="*/ 1693863 w 21600"/>
              <a:gd name="T5" fmla="*/ 3023394 h 21600"/>
              <a:gd name="T6" fmla="*/ 1693863 w 21600"/>
              <a:gd name="T7" fmla="*/ 30233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AutoShape 59"/>
          <p:cNvSpPr/>
          <p:nvPr/>
        </p:nvSpPr>
        <p:spPr bwMode="auto">
          <a:xfrm>
            <a:off x="10490601" y="2802638"/>
            <a:ext cx="1693642" cy="344487"/>
          </a:xfrm>
          <a:custGeom>
            <a:avLst/>
            <a:gdLst>
              <a:gd name="T0" fmla="*/ 1693863 w 21600"/>
              <a:gd name="T1" fmla="*/ 344488 h 21600"/>
              <a:gd name="T2" fmla="*/ 1693863 w 21600"/>
              <a:gd name="T3" fmla="*/ 344488 h 21600"/>
              <a:gd name="T4" fmla="*/ 1693863 w 21600"/>
              <a:gd name="T5" fmla="*/ 344488 h 21600"/>
              <a:gd name="T6" fmla="*/ 1693863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AutoShape 61"/>
          <p:cNvSpPr/>
          <p:nvPr/>
        </p:nvSpPr>
        <p:spPr bwMode="auto">
          <a:xfrm>
            <a:off x="10478532" y="5499198"/>
            <a:ext cx="1693642" cy="732631"/>
          </a:xfrm>
          <a:custGeom>
            <a:avLst/>
            <a:gdLst>
              <a:gd name="T0" fmla="*/ 1693863 w 21600"/>
              <a:gd name="T1" fmla="*/ 732632 h 21600"/>
              <a:gd name="T2" fmla="*/ 1693863 w 21600"/>
              <a:gd name="T3" fmla="*/ 732632 h 21600"/>
              <a:gd name="T4" fmla="*/ 1693863 w 21600"/>
              <a:gd name="T5" fmla="*/ 732632 h 21600"/>
              <a:gd name="T6" fmla="*/ 1693863 w 21600"/>
              <a:gd name="T7" fmla="*/ 7326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5" name="AutoShape 64"/>
          <p:cNvSpPr/>
          <p:nvPr/>
        </p:nvSpPr>
        <p:spPr bwMode="auto">
          <a:xfrm>
            <a:off x="7359012" y="5821113"/>
            <a:ext cx="1318247" cy="5468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215">
              <a:lnSpc>
                <a:spcPct val="120000"/>
              </a:lnSpc>
              <a:spcBef>
                <a:spcPts val="850"/>
              </a:spcBef>
            </a:pPr>
            <a:endParaRPr lang="es-E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1" name="AutoShape 70"/>
          <p:cNvSpPr/>
          <p:nvPr/>
        </p:nvSpPr>
        <p:spPr bwMode="auto">
          <a:xfrm>
            <a:off x="8239305" y="4037811"/>
            <a:ext cx="1693642" cy="11113"/>
          </a:xfrm>
          <a:custGeom>
            <a:avLst/>
            <a:gdLst>
              <a:gd name="T0" fmla="*/ 1693863 w 21600"/>
              <a:gd name="T1" fmla="*/ 11113 h 21600"/>
              <a:gd name="T2" fmla="*/ 1693863 w 21600"/>
              <a:gd name="T3" fmla="*/ 11113 h 21600"/>
              <a:gd name="T4" fmla="*/ 1693863 w 21600"/>
              <a:gd name="T5" fmla="*/ 11113 h 21600"/>
              <a:gd name="T6" fmla="*/ 1693863 w 21600"/>
              <a:gd name="T7" fmla="*/ 111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AutoShape 6"/>
          <p:cNvSpPr/>
          <p:nvPr/>
        </p:nvSpPr>
        <p:spPr bwMode="auto">
          <a:xfrm>
            <a:off x="8764398" y="2806078"/>
            <a:ext cx="1692848" cy="3023395"/>
          </a:xfrm>
          <a:custGeom>
            <a:avLst/>
            <a:gdLst>
              <a:gd name="T0" fmla="*/ 1693068 w 21600"/>
              <a:gd name="T1" fmla="*/ 3023394 h 21600"/>
              <a:gd name="T2" fmla="*/ 1693068 w 21600"/>
              <a:gd name="T3" fmla="*/ 3023394 h 21600"/>
              <a:gd name="T4" fmla="*/ 1693068 w 21600"/>
              <a:gd name="T5" fmla="*/ 3023394 h 21600"/>
              <a:gd name="T6" fmla="*/ 1693068 w 21600"/>
              <a:gd name="T7" fmla="*/ 30233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AutoShape 7"/>
          <p:cNvSpPr/>
          <p:nvPr/>
        </p:nvSpPr>
        <p:spPr bwMode="auto">
          <a:xfrm>
            <a:off x="8764398" y="2796554"/>
            <a:ext cx="1692848" cy="344487"/>
          </a:xfrm>
          <a:custGeom>
            <a:avLst/>
            <a:gdLst>
              <a:gd name="T0" fmla="*/ 1693068 w 21600"/>
              <a:gd name="T1" fmla="*/ 344488 h 21600"/>
              <a:gd name="T2" fmla="*/ 1693068 w 21600"/>
              <a:gd name="T3" fmla="*/ 344488 h 21600"/>
              <a:gd name="T4" fmla="*/ 1693068 w 21600"/>
              <a:gd name="T5" fmla="*/ 344488 h 21600"/>
              <a:gd name="T6" fmla="*/ 1693068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4" name="AutoShape 8"/>
          <p:cNvSpPr/>
          <p:nvPr/>
        </p:nvSpPr>
        <p:spPr bwMode="auto">
          <a:xfrm>
            <a:off x="9173920" y="2856879"/>
            <a:ext cx="873805" cy="237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pPr defTabSz="456565"/>
            <a:r>
              <a:rPr lang="en-US" altLang="zh-CN" dirty="0">
                <a:solidFill>
                  <a:schemeClr val="bg1"/>
                </a:solidFill>
              </a:rPr>
              <a:t>$-</a:t>
            </a:r>
            <a:endParaRPr lang="es-E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5" name="AutoShape 9"/>
          <p:cNvSpPr/>
          <p:nvPr/>
        </p:nvSpPr>
        <p:spPr bwMode="auto">
          <a:xfrm>
            <a:off x="8764398" y="5500065"/>
            <a:ext cx="1692848" cy="722313"/>
          </a:xfrm>
          <a:custGeom>
            <a:avLst/>
            <a:gdLst>
              <a:gd name="T0" fmla="*/ 1693068 w 21600"/>
              <a:gd name="T1" fmla="*/ 722313 h 21600"/>
              <a:gd name="T2" fmla="*/ 1693068 w 21600"/>
              <a:gd name="T3" fmla="*/ 722313 h 21600"/>
              <a:gd name="T4" fmla="*/ 1693068 w 21600"/>
              <a:gd name="T5" fmla="*/ 722313 h 21600"/>
              <a:gd name="T6" fmla="*/ 1693068 w 21600"/>
              <a:gd name="T7" fmla="*/ 7223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22854" tIns="22854" rIns="22854" bIns="22854" anchor="ctr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8" name="AutoShape 12"/>
          <p:cNvSpPr/>
          <p:nvPr/>
        </p:nvSpPr>
        <p:spPr bwMode="auto">
          <a:xfrm>
            <a:off x="8933444" y="5599286"/>
            <a:ext cx="1319040" cy="5516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215">
              <a:lnSpc>
                <a:spcPct val="120000"/>
              </a:lnSpc>
              <a:spcBef>
                <a:spcPts val="850"/>
              </a:spcBef>
            </a:pPr>
            <a:endParaRPr lang="es-E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9" name="AutoShape 13"/>
          <p:cNvSpPr/>
          <p:nvPr/>
        </p:nvSpPr>
        <p:spPr bwMode="auto">
          <a:xfrm>
            <a:off x="8874960" y="4078783"/>
            <a:ext cx="1443644" cy="238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pPr defTabSz="456565"/>
            <a:r>
              <a:rPr lang="zh-CN" altLang="en-US" sz="1400" dirty="0"/>
              <a:t>显示</a:t>
            </a:r>
            <a:r>
              <a:rPr lang="en-US" altLang="zh-CN" sz="1400" dirty="0"/>
              <a:t>Shell</a:t>
            </a:r>
            <a:r>
              <a:rPr lang="zh-CN" altLang="en-US" sz="1400" dirty="0"/>
              <a:t>使用的当前选项，与</a:t>
            </a:r>
            <a:r>
              <a:rPr lang="en-US" altLang="zh-CN" sz="1400" dirty="0"/>
              <a:t>set</a:t>
            </a:r>
            <a:r>
              <a:rPr lang="zh-CN" altLang="en-US" sz="1400" dirty="0"/>
              <a:t>命令功能相同。</a:t>
            </a:r>
            <a:endParaRPr lang="es-ES" altLang="zh-CN" sz="1400" dirty="0">
              <a:cs typeface="+mn-ea"/>
              <a:sym typeface="+mn-lt"/>
            </a:endParaRPr>
          </a:p>
        </p:txBody>
      </p:sp>
      <p:sp>
        <p:nvSpPr>
          <p:cNvPr id="94" name="AutoShape 18"/>
          <p:cNvSpPr/>
          <p:nvPr/>
        </p:nvSpPr>
        <p:spPr bwMode="auto">
          <a:xfrm>
            <a:off x="8764398" y="3842716"/>
            <a:ext cx="1692848" cy="11113"/>
          </a:xfrm>
          <a:custGeom>
            <a:avLst/>
            <a:gdLst>
              <a:gd name="T0" fmla="*/ 1693068 w 21600"/>
              <a:gd name="T1" fmla="*/ 11113 h 21600"/>
              <a:gd name="T2" fmla="*/ 1693068 w 21600"/>
              <a:gd name="T3" fmla="*/ 11113 h 21600"/>
              <a:gd name="T4" fmla="*/ 1693068 w 21600"/>
              <a:gd name="T5" fmla="*/ 11113 h 21600"/>
              <a:gd name="T6" fmla="*/ 1693068 w 21600"/>
              <a:gd name="T7" fmla="*/ 111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54" tIns="22854" rIns="22854" bIns="22854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4953" y="980728"/>
            <a:ext cx="10124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我们可以在执行 </a:t>
            </a:r>
            <a:r>
              <a:rPr lang="en-US" altLang="zh-CN" dirty="0"/>
              <a:t>Shell </a:t>
            </a:r>
            <a:r>
              <a:rPr lang="zh-CN" altLang="en-US" dirty="0"/>
              <a:t>脚本时，向脚本传递参数，脚本内获取参数的格式为：</a:t>
            </a:r>
            <a:r>
              <a:rPr lang="en-US" altLang="zh-CN" b="1" dirty="0"/>
              <a:t>$n</a:t>
            </a:r>
            <a:r>
              <a:rPr lang="zh-CN" altLang="en-US" dirty="0"/>
              <a:t>。</a:t>
            </a:r>
            <a:r>
              <a:rPr lang="en-US" altLang="zh-CN" b="1" dirty="0"/>
              <a:t>n</a:t>
            </a:r>
            <a:r>
              <a:rPr lang="zh-CN" altLang="en-US" dirty="0"/>
              <a:t> 代表一个数字，</a:t>
            </a:r>
            <a:r>
              <a:rPr lang="en-US" altLang="zh-CN" dirty="0"/>
              <a:t>1 </a:t>
            </a:r>
            <a:r>
              <a:rPr lang="zh-CN" altLang="en-US" dirty="0"/>
              <a:t>为执行脚本的第一个参数，</a:t>
            </a:r>
            <a:r>
              <a:rPr lang="en-US" altLang="zh-CN" dirty="0"/>
              <a:t>2 </a:t>
            </a:r>
            <a:r>
              <a:rPr lang="zh-CN" altLang="en-US" dirty="0"/>
              <a:t>为执行脚本的第二个参数，以此类推</a:t>
            </a:r>
            <a:r>
              <a:rPr lang="en-US" altLang="zh-CN" dirty="0" smtClean="0"/>
              <a:t>……</a:t>
            </a:r>
            <a:r>
              <a:rPr lang="zh-CN" altLang="en-US" dirty="0"/>
              <a:t>大于</a:t>
            </a:r>
            <a:r>
              <a:rPr lang="en-US" altLang="zh-CN" dirty="0"/>
              <a:t>10</a:t>
            </a:r>
            <a:r>
              <a:rPr lang="zh-CN" altLang="en-US" dirty="0"/>
              <a:t>的话使用括号，如</a:t>
            </a:r>
            <a:r>
              <a:rPr lang="en-US" altLang="zh-CN" dirty="0"/>
              <a:t>${10}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03718" y="2793553"/>
            <a:ext cx="53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$?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558" y="2132856"/>
            <a:ext cx="1045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特殊参数：</a:t>
            </a:r>
            <a:endParaRPr lang="zh-CN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6808"/>
              </p:ext>
            </p:extLst>
          </p:nvPr>
        </p:nvGraphicFramePr>
        <p:xfrm>
          <a:off x="7058006" y="3375568"/>
          <a:ext cx="1678311" cy="2114550"/>
        </p:xfrm>
        <a:graphic>
          <a:graphicData uri="http://schemas.openxmlformats.org/drawingml/2006/table">
            <a:tbl>
              <a:tblPr/>
              <a:tblGrid>
                <a:gridCol w="1678311">
                  <a:extLst>
                    <a:ext uri="{9D8B030D-6E8A-4147-A177-3AD203B41FA5}">
                      <a16:colId xmlns:a16="http://schemas.microsoft.com/office/drawing/2014/main" val="2562590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/>
                      </a:r>
                      <a:br>
                        <a:rPr lang="zh-CN" altLang="en-US" dirty="0">
                          <a:effectLst/>
                        </a:rPr>
                      </a:br>
                      <a:r>
                        <a:rPr lang="zh-CN" altLang="en-US" sz="1400" dirty="0">
                          <a:effectLst/>
                        </a:rPr>
                        <a:t>与</a:t>
                      </a:r>
                      <a:r>
                        <a:rPr lang="en-US" altLang="zh-CN" sz="1400" dirty="0">
                          <a:effectLst/>
                        </a:rPr>
                        <a:t>$*</a:t>
                      </a:r>
                      <a:r>
                        <a:rPr lang="zh-CN" altLang="en-US" sz="1400" dirty="0">
                          <a:effectLst/>
                        </a:rPr>
                        <a:t>相同，但是使用时加引号，并在引号中返回每个参数。</a:t>
                      </a:r>
                      <a:br>
                        <a:rPr lang="zh-CN" altLang="en-US" sz="1400" dirty="0">
                          <a:effectLst/>
                        </a:rPr>
                      </a:br>
                      <a:r>
                        <a:rPr lang="zh-CN" altLang="en-US" sz="1400" dirty="0">
                          <a:effectLst/>
                        </a:rPr>
                        <a:t>如</a:t>
                      </a:r>
                      <a:r>
                        <a:rPr lang="en-US" altLang="zh-CN" sz="1400" dirty="0">
                          <a:effectLst/>
                        </a:rPr>
                        <a:t>"$@"</a:t>
                      </a:r>
                      <a:r>
                        <a:rPr lang="zh-CN" altLang="en-US" sz="1400" dirty="0">
                          <a:effectLst/>
                        </a:rPr>
                        <a:t>用「</a:t>
                      </a:r>
                      <a:r>
                        <a:rPr lang="en-US" altLang="zh-CN" sz="1400" dirty="0">
                          <a:effectLst/>
                        </a:rPr>
                        <a:t>"</a:t>
                      </a:r>
                      <a:r>
                        <a:rPr lang="zh-CN" altLang="en-US" sz="1400" dirty="0">
                          <a:effectLst/>
                        </a:rPr>
                        <a:t>」括起来的情况、以</a:t>
                      </a:r>
                      <a:r>
                        <a:rPr lang="en-US" altLang="zh-CN" sz="1400" dirty="0">
                          <a:effectLst/>
                        </a:rPr>
                        <a:t>"$1" "$2" … "$</a:t>
                      </a:r>
                      <a:r>
                        <a:rPr lang="en-US" sz="1400" dirty="0">
                          <a:effectLst/>
                        </a:rPr>
                        <a:t>n" </a:t>
                      </a:r>
                      <a:r>
                        <a:rPr lang="zh-CN" altLang="en-US" sz="1400" dirty="0">
                          <a:effectLst/>
                        </a:rPr>
                        <a:t>的形式输出所有参数。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0119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624752" y="3828048"/>
            <a:ext cx="1296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显示最后命令的退出状态。</a:t>
            </a:r>
            <a:r>
              <a:rPr lang="en-US" altLang="zh-CN" sz="1400" dirty="0"/>
              <a:t>0</a:t>
            </a:r>
            <a:r>
              <a:rPr lang="zh-CN" altLang="en-US" sz="1400" dirty="0"/>
              <a:t>表示没有错误，其他任何值表明有错误。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25432" y="6231829"/>
            <a:ext cx="12046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为</a:t>
            </a:r>
            <a:r>
              <a:rPr lang="en-US" altLang="zh-CN" sz="1400" dirty="0"/>
              <a:t>shell</a:t>
            </a:r>
            <a:r>
              <a:rPr lang="zh-CN" altLang="en-US" sz="1400" dirty="0"/>
              <a:t>脚本传递的参数中</a:t>
            </a:r>
            <a:r>
              <a:rPr lang="zh-CN" altLang="en-US" sz="1400" b="1" dirty="0"/>
              <a:t>如果包含空格，应该使用单引号或者双引号将该参数括起来，以便于脚本将这个参数作为整体来接收</a:t>
            </a:r>
            <a:r>
              <a:rPr lang="zh-CN" altLang="en-US" sz="1400" dirty="0"/>
              <a:t>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0" grpId="0" animBg="1"/>
      <p:bldP spid="36871" grpId="0" animBg="1"/>
      <p:bldP spid="36872" grpId="0"/>
      <p:bldP spid="36873" grpId="0" animBg="1"/>
      <p:bldP spid="36876" grpId="0"/>
      <p:bldP spid="36877" grpId="0"/>
      <p:bldP spid="36882" grpId="0" animBg="1"/>
      <p:bldP spid="36883" grpId="0" animBg="1"/>
      <p:bldP spid="36884" grpId="0" animBg="1"/>
      <p:bldP spid="36885" grpId="0"/>
      <p:bldP spid="36886" grpId="0" animBg="1"/>
      <p:bldP spid="36890" grpId="0"/>
      <p:bldP spid="36895" grpId="0" animBg="1"/>
      <p:bldP spid="36896" grpId="0" animBg="1"/>
      <p:bldP spid="36897" grpId="0" animBg="1"/>
      <p:bldP spid="36898" grpId="0"/>
      <p:bldP spid="36899" grpId="0" animBg="1"/>
      <p:bldP spid="36902" grpId="0"/>
      <p:bldP spid="36903" grpId="0"/>
      <p:bldP spid="36908" grpId="0" animBg="1"/>
      <p:bldP spid="36909" grpId="0" animBg="1"/>
      <p:bldP spid="36910" grpId="0" animBg="1"/>
      <p:bldP spid="36911" grpId="0"/>
      <p:bldP spid="36912" grpId="0" animBg="1"/>
      <p:bldP spid="36915" grpId="0"/>
      <p:bldP spid="36916" grpId="0"/>
      <p:bldP spid="36921" grpId="0" animBg="1"/>
      <p:bldP spid="36922" grpId="0" animBg="1"/>
      <p:bldP spid="36923" grpId="0" animBg="1"/>
      <p:bldP spid="36924" grpId="0"/>
      <p:bldP spid="36925" grpId="0" animBg="1"/>
      <p:bldP spid="36928" grpId="0"/>
      <p:bldP spid="36934" grpId="0" animBg="1"/>
      <p:bldP spid="69" grpId="0" animBg="1"/>
      <p:bldP spid="70" grpId="0" animBg="1"/>
      <p:bldP spid="72" grpId="0" animBg="1"/>
      <p:bldP spid="75" grpId="0"/>
      <p:bldP spid="81" grpId="0" animBg="1"/>
      <p:bldP spid="82" grpId="0" animBg="1"/>
      <p:bldP spid="83" grpId="0" animBg="1"/>
      <p:bldP spid="84" grpId="0"/>
      <p:bldP spid="85" grpId="0" animBg="1"/>
      <p:bldP spid="88" grpId="0"/>
      <p:bldP spid="89" grpId="0"/>
      <p:bldP spid="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AutoShape 5"/>
          <p:cNvSpPr/>
          <p:nvPr/>
        </p:nvSpPr>
        <p:spPr bwMode="auto">
          <a:xfrm>
            <a:off x="550590" y="2824569"/>
            <a:ext cx="4680520" cy="276540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zh-CN" sz="1400" dirty="0"/>
              <a:t>read </a:t>
            </a:r>
            <a:r>
              <a:rPr lang="zh-CN" altLang="en-US" sz="1400" dirty="0"/>
              <a:t>命令的用法为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read [-options] [variables</a:t>
            </a:r>
            <a:r>
              <a:rPr lang="en-US" altLang="zh-CN" sz="1400" dirty="0" smtClean="0"/>
              <a:t>]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options</a:t>
            </a:r>
            <a:r>
              <a:rPr lang="zh-CN" altLang="en-US" sz="1400" dirty="0"/>
              <a:t>表示选项，如下表所示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en-US" altLang="zh-CN" sz="1400" dirty="0" smtClean="0"/>
              <a:t>variables</a:t>
            </a:r>
            <a:r>
              <a:rPr lang="zh-CN" altLang="en-US" sz="1400" dirty="0"/>
              <a:t>表示用来存储数据的变量，可以有一个，也可以有多个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Options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variables</a:t>
            </a:r>
            <a:r>
              <a:rPr lang="zh-CN" altLang="en-US" sz="1400" dirty="0"/>
              <a:t>都是可选的，如果没有提供变量名，那么读取的数据将存放到环境变量 </a:t>
            </a:r>
            <a:r>
              <a:rPr lang="en-US" altLang="zh-CN" sz="1400" dirty="0"/>
              <a:t>REPLY </a:t>
            </a:r>
            <a:r>
              <a:rPr lang="zh-CN" altLang="en-US" sz="1400" dirty="0"/>
              <a:t>中。</a:t>
            </a:r>
            <a:endParaRPr lang="en-US" altLang="zh-CN" sz="1400" dirty="0" smtClean="0"/>
          </a:p>
          <a:p>
            <a:endParaRPr lang="en-US" altLang="zh-CN" dirty="0" smtClean="0"/>
          </a:p>
          <a:p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1990" name="Group 6"/>
          <p:cNvGrpSpPr/>
          <p:nvPr/>
        </p:nvGrpSpPr>
        <p:grpSpPr bwMode="auto">
          <a:xfrm>
            <a:off x="6838061" y="2823834"/>
            <a:ext cx="4279343" cy="3956844"/>
            <a:chOff x="0" y="0"/>
            <a:chExt cx="8559803" cy="7913482"/>
          </a:xfrm>
        </p:grpSpPr>
        <p:pic>
          <p:nvPicPr>
            <p:cNvPr id="41991" name="Picture 7" descr="mockup_0018_iMac-_FRONT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559803" cy="7913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992" name="Picture 8" descr="bigstock-High-angle-view-of-an-artist-d-56171129.jp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75" y="334953"/>
              <a:ext cx="7874003" cy="4441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输入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566" y="1456279"/>
            <a:ext cx="1137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zh-CN" altLang="en-US" dirty="0"/>
              <a:t>是 </a:t>
            </a:r>
            <a:r>
              <a:rPr lang="en-US" altLang="zh-CN" dirty="0"/>
              <a:t>Shell </a:t>
            </a:r>
            <a:r>
              <a:rPr lang="zh-CN" altLang="en-US" dirty="0"/>
              <a:t>内置命令，用来从标准输入中读取数据并赋值给变量。如果没有进行重定向，默认就是从键盘读取用户输入的数据；如果进行了重定向，那么可以从文件中读取数据。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73191"/>
              </p:ext>
            </p:extLst>
          </p:nvPr>
        </p:nvGraphicFramePr>
        <p:xfrm>
          <a:off x="-2" y="-2"/>
          <a:ext cx="12190414" cy="6858001"/>
        </p:xfrm>
        <a:graphic>
          <a:graphicData uri="http://schemas.openxmlformats.org/drawingml/2006/table">
            <a:tbl>
              <a:tblPr/>
              <a:tblGrid>
                <a:gridCol w="6095207">
                  <a:extLst>
                    <a:ext uri="{9D8B030D-6E8A-4147-A177-3AD203B41FA5}">
                      <a16:colId xmlns:a16="http://schemas.microsoft.com/office/drawing/2014/main" val="2466421647"/>
                    </a:ext>
                  </a:extLst>
                </a:gridCol>
                <a:gridCol w="6095207">
                  <a:extLst>
                    <a:ext uri="{9D8B030D-6E8A-4147-A177-3AD203B41FA5}">
                      <a16:colId xmlns:a16="http://schemas.microsoft.com/office/drawing/2014/main" val="3400272817"/>
                    </a:ext>
                  </a:extLst>
                </a:gridCol>
              </a:tblGrid>
              <a:tr h="470204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444444"/>
                          </a:solidFill>
                          <a:effectLst/>
                        </a:rPr>
                        <a:t>选项</a:t>
                      </a:r>
                    </a:p>
                  </a:txBody>
                  <a:tcPr marL="36359" marR="36359" marT="50903" marB="5090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444444"/>
                          </a:solidFill>
                          <a:effectLst/>
                        </a:rPr>
                        <a:t>说明</a:t>
                      </a:r>
                    </a:p>
                  </a:txBody>
                  <a:tcPr marL="36359" marR="36359" marT="50903" marB="5090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84457"/>
                  </a:ext>
                </a:extLst>
              </a:tr>
              <a:tr h="42680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-a array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把读取的数据赋值给数组 </a:t>
                      </a:r>
                      <a:r>
                        <a:rPr lang="en-US" altLang="zh-CN" sz="1400">
                          <a:effectLst/>
                        </a:rPr>
                        <a:t>array</a:t>
                      </a:r>
                      <a:r>
                        <a:rPr lang="zh-CN" altLang="en-US" sz="1400">
                          <a:effectLst/>
                        </a:rPr>
                        <a:t>，从下标 </a:t>
                      </a:r>
                      <a:r>
                        <a:rPr lang="en-US" altLang="zh-CN" sz="1400">
                          <a:effectLst/>
                        </a:rPr>
                        <a:t>0 </a:t>
                      </a:r>
                      <a:r>
                        <a:rPr lang="zh-CN" altLang="en-US" sz="1400">
                          <a:effectLst/>
                        </a:rPr>
                        <a:t>开始。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55414"/>
                  </a:ext>
                </a:extLst>
              </a:tr>
              <a:tr h="74512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-d delimiter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用字符串 </a:t>
                      </a:r>
                      <a:r>
                        <a:rPr lang="en-US" sz="1400">
                          <a:effectLst/>
                        </a:rPr>
                        <a:t>delimiter </a:t>
                      </a:r>
                      <a:r>
                        <a:rPr lang="zh-CN" altLang="en-US" sz="1400">
                          <a:effectLst/>
                        </a:rPr>
                        <a:t>指定读取结束的位置，而不是一个换行符（读取到的数据不包括 </a:t>
                      </a:r>
                      <a:r>
                        <a:rPr lang="en-US" sz="1400">
                          <a:effectLst/>
                        </a:rPr>
                        <a:t>delimiter）。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881576"/>
                  </a:ext>
                </a:extLst>
              </a:tr>
              <a:tr h="74512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-e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在获取用户输入的时候，对功能键进行编码转换，不会直接显式功能键对应的字符。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100077"/>
                  </a:ext>
                </a:extLst>
              </a:tr>
              <a:tr h="42680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-n num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读取 </a:t>
                      </a:r>
                      <a:r>
                        <a:rPr lang="en-US" sz="1400">
                          <a:effectLst/>
                        </a:rPr>
                        <a:t>num </a:t>
                      </a:r>
                      <a:r>
                        <a:rPr lang="zh-CN" altLang="en-US" sz="1400">
                          <a:effectLst/>
                        </a:rPr>
                        <a:t>个字符，而不是整行字符。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09633"/>
                  </a:ext>
                </a:extLst>
              </a:tr>
              <a:tr h="42680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-p prompt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显示提示信息，提示内容为 </a:t>
                      </a:r>
                      <a:r>
                        <a:rPr lang="en-US" sz="1400">
                          <a:effectLst/>
                        </a:rPr>
                        <a:t>prompt。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14859"/>
                  </a:ext>
                </a:extLst>
              </a:tr>
              <a:tr h="74512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-r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原样读取（</a:t>
                      </a:r>
                      <a:r>
                        <a:rPr lang="en-US" altLang="zh-CN" sz="1400">
                          <a:effectLst/>
                        </a:rPr>
                        <a:t>Raw mode</a:t>
                      </a:r>
                      <a:r>
                        <a:rPr lang="zh-CN" altLang="en-US" sz="1400">
                          <a:effectLst/>
                        </a:rPr>
                        <a:t>），不把反斜杠字符解释为转义字符。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64893"/>
                  </a:ext>
                </a:extLst>
              </a:tr>
              <a:tr h="10634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-s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静默模式（</a:t>
                      </a:r>
                      <a:r>
                        <a:rPr lang="en-US" altLang="zh-CN" sz="1400">
                          <a:effectLst/>
                        </a:rPr>
                        <a:t>Silent mode</a:t>
                      </a:r>
                      <a:r>
                        <a:rPr lang="zh-CN" altLang="en-US" sz="1400">
                          <a:effectLst/>
                        </a:rPr>
                        <a:t>），不会在屏幕上显示输入的字符。当输入密码和其它确认信息的时候，这是很有必要的。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69106"/>
                  </a:ext>
                </a:extLst>
              </a:tr>
              <a:tr h="10634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-t seconds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设置超时时间，单位为秒。如果用户没有在指定时间内输入完成，那么 </a:t>
                      </a:r>
                      <a:r>
                        <a:rPr lang="en-US" altLang="zh-CN" sz="1400">
                          <a:effectLst/>
                        </a:rPr>
                        <a:t>read </a:t>
                      </a:r>
                      <a:r>
                        <a:rPr lang="zh-CN" altLang="en-US" sz="1400">
                          <a:effectLst/>
                        </a:rPr>
                        <a:t>将会返回一个非 </a:t>
                      </a:r>
                      <a:r>
                        <a:rPr lang="en-US" altLang="zh-CN" sz="1400">
                          <a:effectLst/>
                        </a:rPr>
                        <a:t>0 </a:t>
                      </a:r>
                      <a:r>
                        <a:rPr lang="zh-CN" altLang="en-US" sz="1400">
                          <a:effectLst/>
                        </a:rPr>
                        <a:t>的退出状态，表示读取失败。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947409"/>
                  </a:ext>
                </a:extLst>
              </a:tr>
              <a:tr h="74512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-u fd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使用文件描述符 </a:t>
                      </a:r>
                      <a:r>
                        <a:rPr lang="en-US" altLang="zh-CN" sz="1400" dirty="0" err="1">
                          <a:effectLst/>
                        </a:rPr>
                        <a:t>fd</a:t>
                      </a:r>
                      <a:r>
                        <a:rPr lang="en-US" altLang="zh-CN" sz="1400" dirty="0">
                          <a:effectLst/>
                        </a:rPr>
                        <a:t> </a:t>
                      </a:r>
                      <a:r>
                        <a:rPr lang="zh-CN" altLang="en-US" sz="1400" dirty="0">
                          <a:effectLst/>
                        </a:rPr>
                        <a:t>作为输入源，而不是标准输入，类似于重定向。</a:t>
                      </a:r>
                    </a:p>
                  </a:txBody>
                  <a:tcPr marL="36359" marR="36359" marT="36359" marB="363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04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4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5"/>
          <p:cNvSpPr/>
          <p:nvPr/>
        </p:nvSpPr>
        <p:spPr bwMode="auto">
          <a:xfrm>
            <a:off x="5131758" y="4773588"/>
            <a:ext cx="4094658" cy="723699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15162" tIns="57580" rIns="115162" bIns="57580"/>
          <a:lstStyle/>
          <a:p>
            <a:pPr defTabSz="1151255">
              <a:defRPr/>
            </a:pPr>
            <a:endParaRPr lang="zh-CN" altLang="en-US" sz="2300">
              <a:cs typeface="+mn-ea"/>
              <a:sym typeface="+mn-lt"/>
            </a:endParaRPr>
          </a:p>
        </p:txBody>
      </p:sp>
      <p:sp>
        <p:nvSpPr>
          <p:cNvPr id="27" name="圆角矩形 5"/>
          <p:cNvSpPr/>
          <p:nvPr/>
        </p:nvSpPr>
        <p:spPr bwMode="auto">
          <a:xfrm>
            <a:off x="5131758" y="1616731"/>
            <a:ext cx="4094658" cy="721683"/>
          </a:xfrm>
          <a:custGeom>
            <a:avLst/>
            <a:gdLst>
              <a:gd name="T0" fmla="*/ 0 w 3265930"/>
              <a:gd name="T1" fmla="*/ 0 h 569236"/>
              <a:gd name="T2" fmla="*/ 2981312 w 3265930"/>
              <a:gd name="T3" fmla="*/ 0 h 569236"/>
              <a:gd name="T4" fmla="*/ 3265930 w 3265930"/>
              <a:gd name="T5" fmla="*/ 284618 h 569236"/>
              <a:gd name="T6" fmla="*/ 2981312 w 3265930"/>
              <a:gd name="T7" fmla="*/ 569236 h 569236"/>
              <a:gd name="T8" fmla="*/ 0 w 3265930"/>
              <a:gd name="T9" fmla="*/ 569236 h 569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115162" tIns="57580" rIns="115162" bIns="57580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7950" y="1723572"/>
            <a:ext cx="1603141" cy="501005"/>
          </a:xfrm>
          <a:prstGeom prst="rect">
            <a:avLst/>
          </a:prstGeom>
          <a:noFill/>
        </p:spPr>
        <p:txBody>
          <a:bodyPr wrap="none" lIns="115162" tIns="57580" rIns="115162" bIns="57580">
            <a:spAutoFit/>
          </a:bodyPr>
          <a:lstStyle/>
          <a:p>
            <a:pPr defTabSz="1218565">
              <a:defRPr/>
            </a:pPr>
            <a:r>
              <a:rPr lang="en-US" altLang="zh-CN" sz="2500" dirty="0" smtClean="0">
                <a:solidFill>
                  <a:srgbClr val="F8F8F8"/>
                </a:solidFill>
                <a:cs typeface="+mn-ea"/>
                <a:sym typeface="+mn-lt"/>
              </a:rPr>
              <a:t>Echo</a:t>
            </a:r>
            <a:r>
              <a:rPr lang="zh-CN" altLang="en-US" sz="2500" dirty="0" smtClean="0">
                <a:solidFill>
                  <a:srgbClr val="F8F8F8"/>
                </a:solidFill>
                <a:cs typeface="+mn-ea"/>
                <a:sym typeface="+mn-lt"/>
              </a:rPr>
              <a:t>命令</a:t>
            </a:r>
            <a:endParaRPr lang="zh-CN" altLang="en-US" sz="2500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29" name="空心弧 28"/>
          <p:cNvSpPr/>
          <p:nvPr/>
        </p:nvSpPr>
        <p:spPr bwMode="auto">
          <a:xfrm flipV="1">
            <a:off x="2121976" y="1050271"/>
            <a:ext cx="1831348" cy="1854603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15162" tIns="57580" rIns="115162" bIns="57580"/>
          <a:lstStyle/>
          <a:p>
            <a:pPr defTabSz="1151255">
              <a:defRPr/>
            </a:pPr>
            <a:endParaRPr lang="zh-CN" altLang="en-US" sz="2300">
              <a:cs typeface="+mn-ea"/>
              <a:sym typeface="+mn-lt"/>
            </a:endParaRPr>
          </a:p>
        </p:txBody>
      </p:sp>
      <p:sp>
        <p:nvSpPr>
          <p:cNvPr id="30" name="空心弧 29"/>
          <p:cNvSpPr/>
          <p:nvPr/>
        </p:nvSpPr>
        <p:spPr bwMode="auto">
          <a:xfrm rot="10800000" flipV="1">
            <a:off x="3593028" y="1380874"/>
            <a:ext cx="1831348" cy="1854603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15162" tIns="57580" rIns="115162" bIns="57580"/>
          <a:lstStyle/>
          <a:p>
            <a:pPr defTabSz="1151255">
              <a:defRPr/>
            </a:pPr>
            <a:endParaRPr lang="zh-CN" altLang="en-US" sz="2300">
              <a:cs typeface="+mn-ea"/>
              <a:sym typeface="+mn-lt"/>
            </a:endParaRPr>
          </a:p>
        </p:txBody>
      </p:sp>
      <p:sp>
        <p:nvSpPr>
          <p:cNvPr id="31" name="空心弧 30"/>
          <p:cNvSpPr/>
          <p:nvPr/>
        </p:nvSpPr>
        <p:spPr bwMode="auto">
          <a:xfrm rot="4631022" flipV="1">
            <a:off x="3623202" y="2930612"/>
            <a:ext cx="1854603" cy="1831348"/>
          </a:xfrm>
          <a:prstGeom prst="blockArc">
            <a:avLst>
              <a:gd name="adj1" fmla="val 10168821"/>
              <a:gd name="adj2" fmla="val 20860726"/>
              <a:gd name="adj3" fmla="val 17514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15162" tIns="57580" rIns="115162" bIns="57580"/>
          <a:lstStyle/>
          <a:p>
            <a:pPr defTabSz="1151255">
              <a:defRPr/>
            </a:pPr>
            <a:endParaRPr lang="zh-CN" altLang="en-US" sz="2300">
              <a:cs typeface="+mn-ea"/>
              <a:sym typeface="+mn-lt"/>
            </a:endParaRPr>
          </a:p>
        </p:txBody>
      </p:sp>
      <p:sp>
        <p:nvSpPr>
          <p:cNvPr id="32" name="空心弧 31"/>
          <p:cNvSpPr/>
          <p:nvPr/>
        </p:nvSpPr>
        <p:spPr bwMode="auto">
          <a:xfrm>
            <a:off x="2149844" y="4773588"/>
            <a:ext cx="1831348" cy="1856620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15162" tIns="57580" rIns="115162" bIns="57580"/>
          <a:lstStyle/>
          <a:p>
            <a:pPr defTabSz="1151255">
              <a:defRPr/>
            </a:pPr>
            <a:endParaRPr lang="zh-CN" altLang="en-US" sz="2300">
              <a:cs typeface="+mn-ea"/>
              <a:sym typeface="+mn-lt"/>
            </a:endParaRPr>
          </a:p>
        </p:txBody>
      </p:sp>
      <p:sp>
        <p:nvSpPr>
          <p:cNvPr id="33" name="空心弧 32"/>
          <p:cNvSpPr/>
          <p:nvPr/>
        </p:nvSpPr>
        <p:spPr bwMode="auto">
          <a:xfrm rot="10800000">
            <a:off x="3618905" y="4442984"/>
            <a:ext cx="1831348" cy="1854603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15162" tIns="57580" rIns="115162" bIns="57580"/>
          <a:lstStyle/>
          <a:p>
            <a:pPr defTabSz="1151255">
              <a:defRPr/>
            </a:pPr>
            <a:endParaRPr lang="zh-CN" altLang="en-US" sz="2300"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0113" y="1870731"/>
            <a:ext cx="596455" cy="901115"/>
          </a:xfrm>
          <a:prstGeom prst="rect">
            <a:avLst/>
          </a:prstGeom>
          <a:noFill/>
        </p:spPr>
        <p:txBody>
          <a:bodyPr wrap="none" lIns="115162" tIns="57580" rIns="115162" bIns="57580">
            <a:spAutoFit/>
          </a:bodyPr>
          <a:lstStyle/>
          <a:p>
            <a:pPr defTabSz="1218565">
              <a:defRPr/>
            </a:pPr>
            <a:r>
              <a:rPr lang="en-US" altLang="zh-CN" sz="51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51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10114" y="4936875"/>
            <a:ext cx="596455" cy="901115"/>
          </a:xfrm>
          <a:prstGeom prst="rect">
            <a:avLst/>
          </a:prstGeom>
          <a:noFill/>
        </p:spPr>
        <p:txBody>
          <a:bodyPr wrap="none" lIns="115162" tIns="57580" rIns="115162" bIns="57580">
            <a:spAutoFit/>
          </a:bodyPr>
          <a:lstStyle/>
          <a:p>
            <a:pPr defTabSz="1218565">
              <a:defRPr/>
            </a:pPr>
            <a:r>
              <a:rPr lang="en-US" altLang="zh-CN" sz="51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51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37950" y="4894540"/>
            <a:ext cx="1622377" cy="501005"/>
          </a:xfrm>
          <a:prstGeom prst="rect">
            <a:avLst/>
          </a:prstGeom>
          <a:noFill/>
        </p:spPr>
        <p:txBody>
          <a:bodyPr wrap="none" lIns="115162" tIns="57580" rIns="115162" bIns="57580">
            <a:spAutoFit/>
          </a:bodyPr>
          <a:lstStyle/>
          <a:p>
            <a:pPr defTabSz="1218565">
              <a:defRPr/>
            </a:pPr>
            <a:r>
              <a:rPr lang="en-US" altLang="zh-CN" sz="2500" dirty="0" err="1" smtClean="0">
                <a:solidFill>
                  <a:srgbClr val="F8F8F8"/>
                </a:solidFill>
                <a:cs typeface="+mn-ea"/>
                <a:sym typeface="+mn-lt"/>
              </a:rPr>
              <a:t>Printf</a:t>
            </a:r>
            <a:r>
              <a:rPr lang="zh-CN" altLang="en-US" sz="2500" dirty="0" smtClean="0">
                <a:solidFill>
                  <a:srgbClr val="F8F8F8"/>
                </a:solidFill>
                <a:cs typeface="+mn-ea"/>
                <a:sym typeface="+mn-lt"/>
              </a:rPr>
              <a:t>命令</a:t>
            </a:r>
            <a:endParaRPr lang="zh-CN" altLang="en-US" sz="2500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输出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8884" y="2563394"/>
            <a:ext cx="60455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1.</a:t>
            </a:r>
            <a:r>
              <a:rPr lang="zh-CN" altLang="en-US" sz="1400" b="1" dirty="0"/>
              <a:t>显示普通字符串</a:t>
            </a:r>
            <a:r>
              <a:rPr lang="en-US" altLang="zh-CN" sz="1400" b="1" dirty="0"/>
              <a:t>: </a:t>
            </a:r>
            <a:r>
              <a:rPr lang="en-US" altLang="zh-CN" sz="1400" dirty="0"/>
              <a:t>echo "It is a test"</a:t>
            </a:r>
            <a:endParaRPr lang="en-US" altLang="zh-CN" sz="1400" dirty="0"/>
          </a:p>
          <a:p>
            <a:r>
              <a:rPr lang="en-US" altLang="zh-CN" sz="1400" b="1" dirty="0"/>
              <a:t>2.</a:t>
            </a:r>
            <a:r>
              <a:rPr lang="zh-CN" altLang="en-US" sz="1400" b="1" dirty="0"/>
              <a:t>显示</a:t>
            </a:r>
            <a:r>
              <a:rPr lang="zh-CN" altLang="en-US" sz="1400" b="1" dirty="0" smtClean="0"/>
              <a:t>转义字符</a:t>
            </a:r>
            <a:r>
              <a:rPr lang="en-US" altLang="zh-CN" sz="1400" b="1" dirty="0" smtClean="0"/>
              <a:t>: </a:t>
            </a:r>
            <a:r>
              <a:rPr lang="en-US" altLang="zh-CN" sz="1400" dirty="0" smtClean="0"/>
              <a:t>echo </a:t>
            </a:r>
            <a:r>
              <a:rPr lang="en-US" altLang="zh-CN" sz="1400" dirty="0"/>
              <a:t>"\"It is a test\""</a:t>
            </a:r>
            <a:endParaRPr lang="zh-CN" altLang="en-US" sz="1400" dirty="0"/>
          </a:p>
          <a:p>
            <a:r>
              <a:rPr lang="en-US" altLang="zh-CN" sz="1400" b="1" dirty="0"/>
              <a:t>3.</a:t>
            </a:r>
            <a:r>
              <a:rPr lang="zh-CN" altLang="en-US" sz="1400" b="1" dirty="0"/>
              <a:t>显示</a:t>
            </a:r>
            <a:r>
              <a:rPr lang="zh-CN" altLang="en-US" sz="1400" b="1" dirty="0" smtClean="0"/>
              <a:t>变量</a:t>
            </a:r>
            <a:r>
              <a:rPr lang="en-US" altLang="zh-CN" sz="1400" b="1" dirty="0" smtClean="0"/>
              <a:t>: </a:t>
            </a:r>
            <a:r>
              <a:rPr lang="en-US" altLang="zh-CN" sz="1400" dirty="0" smtClean="0"/>
              <a:t>echo </a:t>
            </a:r>
            <a:r>
              <a:rPr lang="en-US" altLang="zh-CN" sz="1400" dirty="0"/>
              <a:t>"$name It is a test"</a:t>
            </a:r>
            <a:endParaRPr lang="zh-CN" altLang="en-US" sz="1400" dirty="0"/>
          </a:p>
          <a:p>
            <a:r>
              <a:rPr lang="en-US" altLang="zh-CN" sz="1400" b="1" dirty="0"/>
              <a:t>4.</a:t>
            </a:r>
            <a:r>
              <a:rPr lang="zh-CN" altLang="en-US" sz="1400" b="1" dirty="0"/>
              <a:t>显示</a:t>
            </a:r>
            <a:r>
              <a:rPr lang="zh-CN" altLang="en-US" sz="1400" b="1" dirty="0" smtClean="0"/>
              <a:t>换行</a:t>
            </a:r>
            <a:r>
              <a:rPr lang="en-US" altLang="zh-CN" sz="1400" b="1" dirty="0" smtClean="0"/>
              <a:t>: </a:t>
            </a:r>
            <a:r>
              <a:rPr lang="en-US" altLang="zh-CN" sz="1400" dirty="0" smtClean="0"/>
              <a:t>echo </a:t>
            </a:r>
            <a:r>
              <a:rPr lang="en-US" altLang="zh-CN" sz="1400" dirty="0"/>
              <a:t>-e </a:t>
            </a:r>
            <a:r>
              <a:rPr lang="en-US" altLang="zh-CN" sz="1400" dirty="0" smtClean="0"/>
              <a:t>“OK</a:t>
            </a:r>
            <a:r>
              <a:rPr lang="en-US" altLang="zh-CN" sz="1400" dirty="0"/>
              <a:t>! \</a:t>
            </a:r>
            <a:r>
              <a:rPr lang="en-US" altLang="zh-CN" sz="1400" dirty="0" smtClean="0"/>
              <a:t>n” </a:t>
            </a:r>
            <a:r>
              <a:rPr lang="en-US" altLang="zh-CN" sz="1400" dirty="0"/>
              <a:t># -e </a:t>
            </a:r>
            <a:r>
              <a:rPr lang="zh-CN" altLang="en-US" sz="1400" dirty="0"/>
              <a:t>开启</a:t>
            </a:r>
            <a:r>
              <a:rPr lang="zh-CN" altLang="en-US" sz="1400" dirty="0" smtClean="0"/>
              <a:t>转义 </a:t>
            </a:r>
            <a:endParaRPr lang="en-US" altLang="zh-CN" sz="1400" dirty="0" smtClean="0"/>
          </a:p>
          <a:p>
            <a:r>
              <a:rPr lang="pt-BR" altLang="zh-CN" sz="1400" dirty="0" smtClean="0"/>
              <a:t>echo </a:t>
            </a:r>
            <a:r>
              <a:rPr lang="pt-BR" altLang="zh-CN" sz="1400" dirty="0"/>
              <a:t>-e "\e[1;42m Green Background \e[0m"</a:t>
            </a:r>
            <a:endParaRPr lang="zh-CN" altLang="en-US" sz="1400" dirty="0"/>
          </a:p>
          <a:p>
            <a:r>
              <a:rPr lang="en-US" altLang="zh-CN" sz="1400" b="1" dirty="0"/>
              <a:t>5.</a:t>
            </a:r>
            <a:r>
              <a:rPr lang="zh-CN" altLang="en-US" sz="1400" b="1" dirty="0"/>
              <a:t>显示不</a:t>
            </a:r>
            <a:r>
              <a:rPr lang="zh-CN" altLang="en-US" sz="1400" b="1" dirty="0" smtClean="0"/>
              <a:t>换行</a:t>
            </a:r>
            <a:r>
              <a:rPr lang="en-US" altLang="zh-CN" sz="1400" b="1" dirty="0"/>
              <a:t>: </a:t>
            </a:r>
            <a:r>
              <a:rPr lang="en-US" altLang="zh-CN" sz="1400" dirty="0"/>
              <a:t>echo -e "OK! \c" # -e </a:t>
            </a:r>
            <a:r>
              <a:rPr lang="zh-CN" altLang="en-US" sz="1400" dirty="0"/>
              <a:t>开启转义 </a:t>
            </a:r>
            <a:r>
              <a:rPr lang="en-US" altLang="zh-CN" sz="1400" dirty="0"/>
              <a:t>\c </a:t>
            </a:r>
            <a:r>
              <a:rPr lang="zh-CN" altLang="en-US" sz="1400" dirty="0"/>
              <a:t>不换行</a:t>
            </a:r>
            <a:endParaRPr lang="zh-CN" altLang="en-US" sz="1400" dirty="0"/>
          </a:p>
          <a:p>
            <a:r>
              <a:rPr lang="en-US" altLang="zh-CN" sz="1400" b="1" dirty="0"/>
              <a:t>7.</a:t>
            </a:r>
            <a:r>
              <a:rPr lang="zh-CN" altLang="en-US" sz="1400" b="1" dirty="0"/>
              <a:t>原样输出字符串，不进行转义或取变量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用单引号</a:t>
            </a:r>
            <a:r>
              <a:rPr lang="en-US" altLang="zh-CN" sz="1400" b="1" dirty="0"/>
              <a:t>): </a:t>
            </a:r>
            <a:r>
              <a:rPr lang="en-US" altLang="zh-CN" sz="1400" dirty="0"/>
              <a:t>echo '$name\"'</a:t>
            </a:r>
            <a:endParaRPr lang="en-US" altLang="zh-CN" sz="1400" dirty="0"/>
          </a:p>
          <a:p>
            <a:r>
              <a:rPr lang="en-US" altLang="zh-CN" sz="1400" b="1" dirty="0"/>
              <a:t>8.</a:t>
            </a:r>
            <a:r>
              <a:rPr lang="zh-CN" altLang="en-US" sz="1400" b="1" dirty="0"/>
              <a:t>显示命令执行</a:t>
            </a:r>
            <a:r>
              <a:rPr lang="zh-CN" altLang="en-US" sz="1400" b="1" dirty="0" smtClean="0"/>
              <a:t>结果</a:t>
            </a:r>
            <a:r>
              <a:rPr lang="en-US" altLang="zh-CN" sz="1400" b="1" dirty="0"/>
              <a:t>: </a:t>
            </a:r>
            <a:r>
              <a:rPr lang="en-US" altLang="zh-CN" sz="1400" dirty="0"/>
              <a:t>echo `date`</a:t>
            </a:r>
            <a:endParaRPr lang="zh-CN" altLang="en-US" sz="1400" dirty="0"/>
          </a:p>
          <a:p>
            <a:r>
              <a:rPr lang="zh-CN" altLang="en-US" sz="1400" b="1" dirty="0"/>
              <a:t>注意：</a:t>
            </a:r>
            <a:r>
              <a:rPr lang="zh-CN" altLang="en-US" sz="1400" dirty="0"/>
              <a:t> 这里使用的是反引号 </a:t>
            </a:r>
            <a:r>
              <a:rPr lang="en-US" altLang="zh-CN" sz="1400" b="1" dirty="0"/>
              <a:t>`</a:t>
            </a:r>
            <a:r>
              <a:rPr lang="en-US" altLang="zh-CN" sz="1400" dirty="0"/>
              <a:t>, </a:t>
            </a:r>
            <a:r>
              <a:rPr lang="zh-CN" altLang="en-US" sz="1400" dirty="0"/>
              <a:t>而不是单引号 </a:t>
            </a:r>
            <a:r>
              <a:rPr lang="en-US" altLang="zh-CN" sz="1400" b="1" dirty="0"/>
              <a:t>'</a:t>
            </a:r>
            <a:r>
              <a:rPr lang="zh-CN" altLang="en-US" sz="1400" dirty="0"/>
              <a:t>。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5418884" y="5497287"/>
            <a:ext cx="6261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printf</a:t>
            </a:r>
            <a:r>
              <a:rPr lang="en-US" altLang="zh-CN" sz="1400" dirty="0"/>
              <a:t> </a:t>
            </a:r>
            <a:r>
              <a:rPr lang="zh-CN" altLang="en-US" sz="1400" dirty="0"/>
              <a:t>命令模仿 </a:t>
            </a:r>
            <a:r>
              <a:rPr lang="en-US" altLang="zh-CN" sz="1400" dirty="0"/>
              <a:t>C </a:t>
            </a:r>
            <a:r>
              <a:rPr lang="zh-CN" altLang="en-US" sz="1400" dirty="0"/>
              <a:t>程序库（</a:t>
            </a:r>
            <a:r>
              <a:rPr lang="en-US" altLang="zh-CN" sz="1400" dirty="0"/>
              <a:t>library</a:t>
            </a:r>
            <a:r>
              <a:rPr lang="zh-CN" altLang="en-US" sz="1400" dirty="0"/>
              <a:t>）里的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() </a:t>
            </a:r>
            <a:r>
              <a:rPr lang="zh-CN" altLang="en-US" sz="1400" dirty="0"/>
              <a:t>程序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示例：</a:t>
            </a:r>
            <a:r>
              <a:rPr lang="pt-BR" altLang="zh-CN" sz="1400" dirty="0"/>
              <a:t>printf "%-10s %-8s %-4.2f\n" </a:t>
            </a:r>
            <a:r>
              <a:rPr lang="zh-CN" altLang="pt-BR" sz="1400" dirty="0"/>
              <a:t>郭靖 男 </a:t>
            </a:r>
            <a:r>
              <a:rPr lang="pt-BR" altLang="zh-CN" sz="1400" dirty="0"/>
              <a:t>66.1234 </a:t>
            </a:r>
            <a:endParaRPr lang="pt-BR" altLang="zh-CN" sz="1400" dirty="0" smtClean="0"/>
          </a:p>
          <a:p>
            <a:r>
              <a:rPr lang="en-US" altLang="zh-CN" sz="1400" dirty="0"/>
              <a:t>%-10s </a:t>
            </a:r>
            <a:r>
              <a:rPr lang="zh-CN" altLang="en-US" sz="1400" dirty="0"/>
              <a:t>指一个宽度为</a:t>
            </a:r>
            <a:r>
              <a:rPr lang="en-US" altLang="zh-CN" sz="1400" dirty="0"/>
              <a:t>10</a:t>
            </a:r>
            <a:r>
              <a:rPr lang="zh-CN" altLang="en-US" sz="1400" dirty="0"/>
              <a:t>个字符（</a:t>
            </a:r>
            <a:r>
              <a:rPr lang="en-US" altLang="zh-CN" sz="1400" dirty="0"/>
              <a:t>-</a:t>
            </a:r>
            <a:r>
              <a:rPr lang="zh-CN" altLang="en-US" sz="1400" dirty="0"/>
              <a:t>表示左对齐，没有则表示右对齐），任何字符都会被显示在</a:t>
            </a:r>
            <a:r>
              <a:rPr lang="en-US" altLang="zh-CN" sz="1400" dirty="0"/>
              <a:t>10</a:t>
            </a:r>
            <a:r>
              <a:rPr lang="zh-CN" altLang="en-US" sz="1400" dirty="0"/>
              <a:t>个字符宽的字符内，如果不足则自动以空格填充，超过也会将内容全部显示出来。</a:t>
            </a:r>
          </a:p>
          <a:p>
            <a:r>
              <a:rPr lang="en-US" altLang="zh-CN" sz="1400" dirty="0" smtClean="0"/>
              <a:t>%-</a:t>
            </a:r>
            <a:r>
              <a:rPr lang="en-US" altLang="zh-CN" sz="1400" dirty="0"/>
              <a:t>4.2f </a:t>
            </a:r>
            <a:r>
              <a:rPr lang="zh-CN" altLang="en-US" sz="1400" dirty="0"/>
              <a:t>指格式化为小数，其中</a:t>
            </a:r>
            <a:r>
              <a:rPr lang="en-US" altLang="zh-CN" sz="1400" dirty="0"/>
              <a:t>.2</a:t>
            </a:r>
            <a:r>
              <a:rPr lang="zh-CN" altLang="en-US" sz="1400" dirty="0"/>
              <a:t>指保留</a:t>
            </a:r>
            <a:r>
              <a:rPr lang="en-US" altLang="zh-CN" sz="1400" dirty="0"/>
              <a:t>2</a:t>
            </a:r>
            <a:r>
              <a:rPr lang="zh-CN" altLang="en-US" sz="1400" dirty="0"/>
              <a:t>位小数。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95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4" grpId="0"/>
      <p:bldP spid="35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391">
      <a:dk1>
        <a:sysClr val="windowText" lastClr="000000"/>
      </a:dk1>
      <a:lt1>
        <a:sysClr val="window" lastClr="FFFFFF"/>
      </a:lt1>
      <a:dk2>
        <a:srgbClr val="324E7E"/>
      </a:dk2>
      <a:lt2>
        <a:srgbClr val="1B3557"/>
      </a:lt2>
      <a:accent1>
        <a:srgbClr val="1B3557"/>
      </a:accent1>
      <a:accent2>
        <a:srgbClr val="324E7E"/>
      </a:accent2>
      <a:accent3>
        <a:srgbClr val="1B3557"/>
      </a:accent3>
      <a:accent4>
        <a:srgbClr val="324E7E"/>
      </a:accent4>
      <a:accent5>
        <a:srgbClr val="1B3557"/>
      </a:accent5>
      <a:accent6>
        <a:srgbClr val="324E7E"/>
      </a:accent6>
      <a:hlink>
        <a:srgbClr val="0000FF"/>
      </a:hlink>
      <a:folHlink>
        <a:srgbClr val="800080"/>
      </a:folHlink>
    </a:clrScheme>
    <a:fontScheme name="iwutgbap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2681</Words>
  <Application>Microsoft Office PowerPoint</Application>
  <PresentationFormat>自定义</PresentationFormat>
  <Paragraphs>366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Shell基本语法</vt:lpstr>
      <vt:lpstr>变量</vt:lpstr>
      <vt:lpstr>参数</vt:lpstr>
      <vt:lpstr>输入</vt:lpstr>
      <vt:lpstr>PowerPoint 演示文稿</vt:lpstr>
      <vt:lpstr>输出</vt:lpstr>
      <vt:lpstr>Shell 输入/输出重定向</vt:lpstr>
      <vt:lpstr>内建命令和注释</vt:lpstr>
      <vt:lpstr>内建命令和注释</vt:lpstr>
      <vt:lpstr>PowerPoint 演示文稿</vt:lpstr>
      <vt:lpstr>单击此处添加标题</vt:lpstr>
      <vt:lpstr>Shell流程控制</vt:lpstr>
      <vt:lpstr>Shell流程控制</vt:lpstr>
      <vt:lpstr>Shell流程控制</vt:lpstr>
      <vt:lpstr>Shell流程控制</vt:lpstr>
      <vt:lpstr>Shell流程控制</vt:lpstr>
      <vt:lpstr>Shell流程控制</vt:lpstr>
      <vt:lpstr>PowerPoint 演示文稿</vt:lpstr>
      <vt:lpstr>Shell函数</vt:lpstr>
      <vt:lpstr>Shell函数</vt:lpstr>
      <vt:lpstr>Shell函数</vt:lpstr>
      <vt:lpstr>PowerPoint 演示文稿</vt:lpstr>
      <vt:lpstr>Shell调试</vt:lpstr>
      <vt:lpstr>Shell调试</vt:lpstr>
      <vt:lpstr>Shell调试</vt:lpstr>
      <vt:lpstr>Shell调试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科技风PPT模板</dc:title>
  <dc:creator>第一PPT</dc:creator>
  <cp:keywords>www.1ppt.com</cp:keywords>
  <dc:description>www.1ppt.com</dc:description>
  <cp:lastModifiedBy>Z0016</cp:lastModifiedBy>
  <cp:revision>78</cp:revision>
  <dcterms:created xsi:type="dcterms:W3CDTF">2016-05-08T11:31:00Z</dcterms:created>
  <dcterms:modified xsi:type="dcterms:W3CDTF">2020-01-20T09:17:28Z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