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72" r:id="rId2"/>
    <p:sldId id="267" r:id="rId3"/>
    <p:sldId id="256" r:id="rId4"/>
    <p:sldId id="265" r:id="rId5"/>
    <p:sldId id="266" r:id="rId6"/>
    <p:sldId id="259" r:id="rId7"/>
    <p:sldId id="268" r:id="rId8"/>
    <p:sldId id="269" r:id="rId9"/>
    <p:sldId id="270" r:id="rId10"/>
    <p:sldId id="271" r:id="rId11"/>
    <p:sldId id="273" r:id="rId12"/>
    <p:sldId id="25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70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67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97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7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41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8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7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75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5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C85D-E708-422E-8ED0-69CE522B7DEE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F2D-AC95-41E7-9BDE-C19BD594F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48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dirty="0" err="1" smtClean="0"/>
              <a:t>Laravel</a:t>
            </a:r>
            <a:r>
              <a:rPr lang="en-US" altLang="zh-TW" dirty="0" smtClean="0"/>
              <a:t> 6.17.0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 dirty="0" smtClean="0"/>
              <a:t>主題：基礎</a:t>
            </a:r>
            <a:r>
              <a:rPr lang="en-US" altLang="zh-TW" dirty="0" smtClean="0"/>
              <a:t>CRUD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</a:t>
            </a:r>
            <a:r>
              <a:rPr lang="zh-TW" altLang="en-US" dirty="0"/>
              <a:t>、讀取</a:t>
            </a:r>
            <a:r>
              <a:rPr lang="zh-TW" altLang="en-US" dirty="0" smtClean="0"/>
              <a:t>、更新</a:t>
            </a:r>
            <a:r>
              <a:rPr lang="zh-TW" altLang="en-US" dirty="0"/>
              <a:t>、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範圍：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2020-05-07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446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3090" y="108566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00449" y="1076302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68302" y="4976447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9390187" y="17490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55819" y="497644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8" idx="6"/>
            <a:endCxn id="10" idx="2"/>
          </p:cNvCxnSpPr>
          <p:nvPr/>
        </p:nvCxnSpPr>
        <p:spPr>
          <a:xfrm flipV="1">
            <a:off x="9272949" y="5917223"/>
            <a:ext cx="6828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5" idx="6"/>
            <a:endCxn id="7" idx="2"/>
          </p:cNvCxnSpPr>
          <p:nvPr/>
        </p:nvCxnSpPr>
        <p:spPr>
          <a:xfrm flipV="1">
            <a:off x="2127737" y="2017079"/>
            <a:ext cx="1472712" cy="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21332" y="2120815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eb.php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66524" y="2026442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PostController.php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236321" y="1287199"/>
            <a:ext cx="23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post/</a:t>
            </a:r>
            <a:r>
              <a:rPr lang="en-US" altLang="zh-TW" dirty="0" err="1" smtClean="0"/>
              <a:t>index.blade.php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56273" y="5987508"/>
            <a:ext cx="10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Post.php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594726" y="5893073"/>
            <a:ext cx="7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01006" y="2291044"/>
            <a:ext cx="9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update()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78069" y="3019664"/>
            <a:ext cx="239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Route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put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 </a:t>
            </a: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 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'/post/{id}'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  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TW" sz="1200" b="0" dirty="0" err="1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PostController@update</a:t>
            </a:r>
            <a:endParaRPr lang="en-US" altLang="zh-TW" sz="1200" dirty="0" smtClean="0">
              <a:solidFill>
                <a:srgbClr val="98C379"/>
              </a:solidFill>
              <a:latin typeface="Fira Code" panose="020B0809050000020004" pitchFamily="49" charset="0"/>
            </a:endParaRP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‘update-post'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7" name="肘形接點 16"/>
          <p:cNvCxnSpPr>
            <a:stCxn id="7" idx="7"/>
            <a:endCxn id="9" idx="2"/>
          </p:cNvCxnSpPr>
          <p:nvPr/>
        </p:nvCxnSpPr>
        <p:spPr>
          <a:xfrm rot="5400000" flipH="1" flipV="1">
            <a:off x="7232771" y="-805566"/>
            <a:ext cx="236166" cy="4078665"/>
          </a:xfrm>
          <a:prstGeom prst="bentConnector4">
            <a:avLst>
              <a:gd name="adj1" fmla="val 96796"/>
              <a:gd name="adj2" fmla="val 53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7" idx="4"/>
            <a:endCxn id="8" idx="2"/>
          </p:cNvCxnSpPr>
          <p:nvPr/>
        </p:nvCxnSpPr>
        <p:spPr>
          <a:xfrm rot="16200000" flipH="1">
            <a:off x="4455853" y="3104774"/>
            <a:ext cx="2959369" cy="2665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864466" y="261853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update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Request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$request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 $id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{</a:t>
            </a:r>
            <a:b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$input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$request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/>
            </a:r>
            <a:b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dirty="0" err="1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findOrFail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$id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title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$input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'title'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content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$input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'content'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save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endParaRPr lang="en-US" altLang="zh-TW" sz="1200" b="0" dirty="0" smtClean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redirect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'/posts'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}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07088" y="7463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61AFEF"/>
                </a:solidFill>
                <a:latin typeface="Fira Code" panose="020B0809050000020004" pitchFamily="49" charset="0"/>
              </a:rPr>
              <a:t>redirect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1332" y="448408"/>
            <a:ext cx="165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Update</a:t>
            </a:r>
          </a:p>
        </p:txBody>
      </p:sp>
      <p:cxnSp>
        <p:nvCxnSpPr>
          <p:cNvPr id="21" name="肘形接點 20"/>
          <p:cNvCxnSpPr/>
          <p:nvPr/>
        </p:nvCxnSpPr>
        <p:spPr>
          <a:xfrm rot="10800000">
            <a:off x="4602774" y="2957856"/>
            <a:ext cx="2665529" cy="2959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2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3090" y="108566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00449" y="1076302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68302" y="4976447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9390187" y="17490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55819" y="497644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8" idx="6"/>
            <a:endCxn id="10" idx="2"/>
          </p:cNvCxnSpPr>
          <p:nvPr/>
        </p:nvCxnSpPr>
        <p:spPr>
          <a:xfrm flipV="1">
            <a:off x="9272949" y="5917223"/>
            <a:ext cx="6828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5" idx="6"/>
            <a:endCxn id="7" idx="2"/>
          </p:cNvCxnSpPr>
          <p:nvPr/>
        </p:nvCxnSpPr>
        <p:spPr>
          <a:xfrm flipV="1">
            <a:off x="2127737" y="2017079"/>
            <a:ext cx="1472712" cy="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21332" y="2120815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eb.php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66524" y="2026442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PostController.php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236321" y="1287199"/>
            <a:ext cx="23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post/</a:t>
            </a:r>
            <a:r>
              <a:rPr lang="en-US" altLang="zh-TW" dirty="0" err="1" smtClean="0"/>
              <a:t>index.blade.php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56273" y="5987508"/>
            <a:ext cx="10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Post.php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594726" y="5893073"/>
            <a:ext cx="7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01006" y="2291044"/>
            <a:ext cx="10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destroy()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78069" y="3019664"/>
            <a:ext cx="276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E5C07B"/>
                </a:solidFill>
                <a:latin typeface="Fira Code" panose="020B0809050000020004" pitchFamily="49" charset="0"/>
              </a:rPr>
              <a:t>Route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::</a:t>
            </a:r>
            <a:r>
              <a:rPr lang="en-US" altLang="zh-TW" sz="1200" dirty="0">
                <a:solidFill>
                  <a:srgbClr val="61AFEF"/>
                </a:solidFill>
                <a:latin typeface="Fira Code" panose="020B0809050000020004" pitchFamily="49" charset="0"/>
              </a:rPr>
              <a:t>delete</a:t>
            </a: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(</a:t>
            </a:r>
          </a:p>
          <a:p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  </a:t>
            </a:r>
            <a:r>
              <a:rPr lang="en-US" altLang="zh-TW" sz="1200" dirty="0" smtClean="0">
                <a:solidFill>
                  <a:srgbClr val="98C379"/>
                </a:solidFill>
                <a:latin typeface="Fira Code" panose="020B0809050000020004" pitchFamily="49" charset="0"/>
              </a:rPr>
              <a:t>'/</a:t>
            </a:r>
            <a:r>
              <a:rPr lang="en-US" altLang="zh-TW" sz="1200" dirty="0">
                <a:solidFill>
                  <a:srgbClr val="98C379"/>
                </a:solidFill>
                <a:latin typeface="Fira Code" panose="020B0809050000020004" pitchFamily="49" charset="0"/>
              </a:rPr>
              <a:t>post/{id</a:t>
            </a:r>
            <a:r>
              <a:rPr lang="en-US" altLang="zh-TW" sz="1200" dirty="0" smtClean="0">
                <a:solidFill>
                  <a:srgbClr val="98C379"/>
                </a:solidFill>
                <a:latin typeface="Fira Code" panose="020B0809050000020004" pitchFamily="49" charset="0"/>
              </a:rPr>
              <a:t>}'</a:t>
            </a: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 </a:t>
            </a: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 </a:t>
            </a:r>
            <a:r>
              <a:rPr lang="en-US" altLang="zh-TW" sz="1200" dirty="0" smtClean="0">
                <a:solidFill>
                  <a:srgbClr val="98C379"/>
                </a:solidFill>
                <a:latin typeface="Fira Code" panose="020B0809050000020004" pitchFamily="49" charset="0"/>
              </a:rPr>
              <a:t>'</a:t>
            </a:r>
            <a:r>
              <a:rPr lang="en-US" altLang="zh-TW" sz="1200" dirty="0" err="1" smtClean="0">
                <a:solidFill>
                  <a:srgbClr val="98C379"/>
                </a:solidFill>
                <a:latin typeface="Fira Code" panose="020B0809050000020004" pitchFamily="49" charset="0"/>
              </a:rPr>
              <a:t>PostController@destroy</a:t>
            </a:r>
            <a:r>
              <a:rPr lang="en-US" altLang="zh-TW" sz="1200" dirty="0" smtClean="0">
                <a:solidFill>
                  <a:srgbClr val="98C379"/>
                </a:solidFill>
                <a:latin typeface="Fira Code" panose="020B0809050000020004" pitchFamily="49" charset="0"/>
              </a:rPr>
              <a:t>‘</a:t>
            </a:r>
          </a:p>
          <a:p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)-&gt;</a:t>
            </a:r>
            <a:r>
              <a:rPr lang="en-US" altLang="zh-TW" sz="1200" dirty="0">
                <a:solidFill>
                  <a:srgbClr val="61AFEF"/>
                </a:solidFill>
                <a:latin typeface="Fira Code" panose="020B0809050000020004" pitchFamily="49" charset="0"/>
              </a:rPr>
              <a:t>name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(</a:t>
            </a:r>
            <a:r>
              <a:rPr lang="en-US" altLang="zh-TW" sz="1200" dirty="0">
                <a:solidFill>
                  <a:srgbClr val="98C379"/>
                </a:solidFill>
                <a:latin typeface="Fira Code" panose="020B0809050000020004" pitchFamily="49" charset="0"/>
              </a:rPr>
              <a:t>'delete-post'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);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7" name="肘形接點 16"/>
          <p:cNvCxnSpPr>
            <a:stCxn id="7" idx="7"/>
            <a:endCxn id="9" idx="2"/>
          </p:cNvCxnSpPr>
          <p:nvPr/>
        </p:nvCxnSpPr>
        <p:spPr>
          <a:xfrm rot="5400000" flipH="1" flipV="1">
            <a:off x="7232771" y="-805566"/>
            <a:ext cx="236166" cy="4078665"/>
          </a:xfrm>
          <a:prstGeom prst="bentConnector4">
            <a:avLst>
              <a:gd name="adj1" fmla="val 96796"/>
              <a:gd name="adj2" fmla="val 53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7" idx="4"/>
            <a:endCxn id="8" idx="2"/>
          </p:cNvCxnSpPr>
          <p:nvPr/>
        </p:nvCxnSpPr>
        <p:spPr>
          <a:xfrm rot="16200000" flipH="1">
            <a:off x="4455853" y="3104774"/>
            <a:ext cx="2959369" cy="2665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864466" y="261853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C678DD"/>
                </a:solidFill>
                <a:latin typeface="Fira Code" panose="020B0809050000020004" pitchFamily="49" charset="0"/>
              </a:rPr>
              <a:t>public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</a:t>
            </a:r>
            <a:r>
              <a:rPr lang="en-US" altLang="zh-TW" sz="1200" dirty="0">
                <a:solidFill>
                  <a:srgbClr val="C678DD"/>
                </a:solidFill>
                <a:latin typeface="Fira Code" panose="020B0809050000020004" pitchFamily="49" charset="0"/>
              </a:rPr>
              <a:t>function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</a:t>
            </a:r>
            <a:r>
              <a:rPr lang="en-US" altLang="zh-TW" sz="1200" dirty="0">
                <a:solidFill>
                  <a:srgbClr val="61AFEF"/>
                </a:solidFill>
                <a:latin typeface="Fira Code" panose="020B0809050000020004" pitchFamily="49" charset="0"/>
              </a:rPr>
              <a:t>destroy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(</a:t>
            </a:r>
            <a:r>
              <a:rPr lang="en-US" altLang="zh-TW" sz="1200" dirty="0">
                <a:solidFill>
                  <a:srgbClr val="E06C75"/>
                </a:solidFill>
                <a:latin typeface="Fira Code" panose="020B0809050000020004" pitchFamily="49" charset="0"/>
              </a:rPr>
              <a:t>$id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 {</a:t>
            </a:r>
          </a:p>
          <a:p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   </a:t>
            </a:r>
            <a:r>
              <a:rPr lang="en-US" altLang="zh-TW" sz="1200" dirty="0">
                <a:solidFill>
                  <a:srgbClr val="E06C75"/>
                </a:solidFill>
                <a:latin typeface="Fira Code" panose="020B0809050000020004" pitchFamily="49" charset="0"/>
              </a:rPr>
              <a:t>$post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</a:t>
            </a:r>
            <a:r>
              <a:rPr lang="en-US" altLang="zh-TW" sz="1200" dirty="0">
                <a:solidFill>
                  <a:srgbClr val="56B6C2"/>
                </a:solidFill>
                <a:latin typeface="Fira Code" panose="020B0809050000020004" pitchFamily="49" charset="0"/>
              </a:rPr>
              <a:t>=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</a:t>
            </a:r>
            <a:r>
              <a:rPr lang="en-US" altLang="zh-TW" sz="1200" dirty="0">
                <a:solidFill>
                  <a:srgbClr val="E5C07B"/>
                </a:solidFill>
                <a:latin typeface="Fira Code" panose="020B0809050000020004" pitchFamily="49" charset="0"/>
              </a:rPr>
              <a:t>Post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::</a:t>
            </a:r>
            <a:r>
              <a:rPr lang="en-US" altLang="zh-TW" sz="1200" dirty="0" err="1">
                <a:solidFill>
                  <a:srgbClr val="61AFEF"/>
                </a:solidFill>
                <a:latin typeface="Fira Code" panose="020B0809050000020004" pitchFamily="49" charset="0"/>
              </a:rPr>
              <a:t>findOrFail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(</a:t>
            </a:r>
            <a:r>
              <a:rPr lang="en-US" altLang="zh-TW" sz="1200" dirty="0">
                <a:solidFill>
                  <a:srgbClr val="E06C75"/>
                </a:solidFill>
                <a:latin typeface="Fira Code" panose="020B0809050000020004" pitchFamily="49" charset="0"/>
              </a:rPr>
              <a:t>$id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   </a:t>
            </a:r>
            <a:r>
              <a:rPr lang="en-US" altLang="zh-TW" sz="1200" dirty="0">
                <a:solidFill>
                  <a:srgbClr val="E06C75"/>
                </a:solidFill>
                <a:latin typeface="Fira Code" panose="020B0809050000020004" pitchFamily="49" charset="0"/>
              </a:rPr>
              <a:t>$post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-&gt;</a:t>
            </a:r>
            <a:r>
              <a:rPr lang="en-US" altLang="zh-TW" sz="1200" dirty="0">
                <a:solidFill>
                  <a:srgbClr val="61AFEF"/>
                </a:solidFill>
                <a:latin typeface="Fira Code" panose="020B0809050000020004" pitchFamily="49" charset="0"/>
              </a:rPr>
              <a:t>delete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/>
            </a:r>
            <a:b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</a:b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   </a:t>
            </a:r>
            <a:r>
              <a:rPr lang="en-US" altLang="zh-TW" sz="1200" dirty="0">
                <a:solidFill>
                  <a:srgbClr val="C678DD"/>
                </a:solidFill>
                <a:latin typeface="Fira Code" panose="020B0809050000020004" pitchFamily="49" charset="0"/>
              </a:rPr>
              <a:t>return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</a:t>
            </a:r>
            <a:r>
              <a:rPr lang="en-US" altLang="zh-TW" sz="1200" dirty="0">
                <a:solidFill>
                  <a:srgbClr val="61AFEF"/>
                </a:solidFill>
                <a:latin typeface="Fira Code" panose="020B0809050000020004" pitchFamily="49" charset="0"/>
              </a:rPr>
              <a:t>redirect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(</a:t>
            </a:r>
            <a:r>
              <a:rPr lang="en-US" altLang="zh-TW" sz="1200" dirty="0">
                <a:solidFill>
                  <a:srgbClr val="98C379"/>
                </a:solidFill>
                <a:latin typeface="Fira Code" panose="020B0809050000020004" pitchFamily="49" charset="0"/>
              </a:rPr>
              <a:t>'/posts'</a:t>
            </a:r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ABB2BF"/>
                </a:solidFill>
                <a:latin typeface="Fira Code" panose="020B0809050000020004" pitchFamily="49" charset="0"/>
              </a:rPr>
              <a:t>  }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07088" y="7463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61AFEF"/>
                </a:solidFill>
                <a:latin typeface="Fira Code" panose="020B0809050000020004" pitchFamily="49" charset="0"/>
              </a:rPr>
              <a:t>redirect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1332" y="448408"/>
            <a:ext cx="165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Delete</a:t>
            </a:r>
          </a:p>
        </p:txBody>
      </p:sp>
      <p:cxnSp>
        <p:nvCxnSpPr>
          <p:cNvPr id="23" name="肘形接點 22"/>
          <p:cNvCxnSpPr>
            <a:stCxn id="8" idx="2"/>
            <a:endCxn id="7" idx="4"/>
          </p:cNvCxnSpPr>
          <p:nvPr/>
        </p:nvCxnSpPr>
        <p:spPr>
          <a:xfrm rot="10800000">
            <a:off x="4602774" y="2957856"/>
            <a:ext cx="2665529" cy="2959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9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13337" y="2549768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651129" y="2549768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104182" y="4677505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104182" y="509952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55821" y="4677505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8" idx="6"/>
            <a:endCxn id="10" idx="2"/>
          </p:cNvCxnSpPr>
          <p:nvPr/>
        </p:nvCxnSpPr>
        <p:spPr>
          <a:xfrm>
            <a:off x="9108829" y="5618282"/>
            <a:ext cx="8469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7"/>
            <a:endCxn id="9" idx="3"/>
          </p:cNvCxnSpPr>
          <p:nvPr/>
        </p:nvCxnSpPr>
        <p:spPr>
          <a:xfrm flipV="1">
            <a:off x="6362202" y="2115958"/>
            <a:ext cx="1035554" cy="70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5"/>
            <a:endCxn id="8" idx="1"/>
          </p:cNvCxnSpPr>
          <p:nvPr/>
        </p:nvCxnSpPr>
        <p:spPr>
          <a:xfrm>
            <a:off x="6362202" y="4155774"/>
            <a:ext cx="1035554" cy="79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5" idx="6"/>
            <a:endCxn id="7" idx="2"/>
          </p:cNvCxnSpPr>
          <p:nvPr/>
        </p:nvCxnSpPr>
        <p:spPr>
          <a:xfrm>
            <a:off x="3217984" y="3490545"/>
            <a:ext cx="1433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73723" y="467750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路由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分發路徑該使用哪個控制器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823536" y="467750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控制器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調配使用哪些模組及視圖模板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39581" y="3996007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模組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專門與資料庫溝通並</a:t>
            </a:r>
            <a:r>
              <a:rPr lang="zh-TW" altLang="en-US" dirty="0"/>
              <a:t>提供</a:t>
            </a:r>
            <a:r>
              <a:rPr lang="zh-TW" altLang="en-US" dirty="0" smtClean="0"/>
              <a:t>調用方法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8" idx="1"/>
          </p:cNvCxnSpPr>
          <p:nvPr/>
        </p:nvCxnSpPr>
        <p:spPr>
          <a:xfrm>
            <a:off x="7397756" y="500066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1"/>
            <a:endCxn id="7" idx="5"/>
          </p:cNvCxnSpPr>
          <p:nvPr/>
        </p:nvCxnSpPr>
        <p:spPr>
          <a:xfrm flipH="1" flipV="1">
            <a:off x="6362202" y="4155774"/>
            <a:ext cx="1035554" cy="79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2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4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13337" y="2549768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651129" y="2549768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104182" y="4677505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104182" y="509952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55821" y="4677505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37" name="肘形接點 36"/>
          <p:cNvCxnSpPr>
            <a:stCxn id="5" idx="0"/>
            <a:endCxn id="9" idx="2"/>
          </p:cNvCxnSpPr>
          <p:nvPr/>
        </p:nvCxnSpPr>
        <p:spPr>
          <a:xfrm rot="5400000" flipH="1" flipV="1">
            <a:off x="4110402" y="-444011"/>
            <a:ext cx="1099039" cy="4888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068514" y="509952"/>
            <a:ext cx="335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Route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'/'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() {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'welcome'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});</a:t>
            </a: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104182" y="1591352"/>
            <a:ext cx="212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welcome.blade.php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711579" y="3584917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eb.php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4053254" y="2470638"/>
            <a:ext cx="7939449" cy="4237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9955821" y="2549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什麼也沒</a:t>
            </a:r>
            <a:r>
              <a:rPr lang="zh-TW" altLang="en-US" dirty="0"/>
              <a:t>幹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9808" y="298938"/>
            <a:ext cx="206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Just use Route-View</a:t>
            </a:r>
          </a:p>
          <a:p>
            <a:r>
              <a:rPr lang="en-US" altLang="zh-TW" dirty="0" smtClean="0"/>
              <a:t>Return </a:t>
            </a:r>
            <a:r>
              <a:rPr lang="en-US" altLang="zh-TW" dirty="0" err="1"/>
              <a:t>w</a:t>
            </a:r>
            <a:r>
              <a:rPr lang="en-US" altLang="zh-TW" dirty="0" err="1" smtClean="0"/>
              <a:t>ellcome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441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13337" y="2549768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651129" y="2549768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104182" y="4677505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9108829" y="320808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55821" y="4677505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242649" y="4431321"/>
            <a:ext cx="567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Route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'/member/login'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TW" sz="1200" b="0" dirty="0" err="1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MemberController@index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11579" y="3584917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eb.php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9064869" y="1437487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member.blade.php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6734908" y="4431321"/>
            <a:ext cx="5257795" cy="22772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8808689" y="44928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什麼也沒</a:t>
            </a:r>
            <a:r>
              <a:rPr lang="zh-TW" altLang="en-US" dirty="0"/>
              <a:t>幹</a:t>
            </a:r>
          </a:p>
        </p:txBody>
      </p:sp>
      <p:cxnSp>
        <p:nvCxnSpPr>
          <p:cNvPr id="4" name="直線單箭頭接點 3"/>
          <p:cNvCxnSpPr>
            <a:stCxn id="5" idx="6"/>
            <a:endCxn id="7" idx="2"/>
          </p:cNvCxnSpPr>
          <p:nvPr/>
        </p:nvCxnSpPr>
        <p:spPr>
          <a:xfrm>
            <a:off x="3217984" y="3490545"/>
            <a:ext cx="1433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579032" y="3584917"/>
            <a:ext cx="234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MemberController.php</a:t>
            </a:r>
            <a:endParaRPr lang="en-US" altLang="zh-TW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5234234" y="3863954"/>
            <a:ext cx="83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Index()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15508" y="1340523"/>
            <a:ext cx="3131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{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"member"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}</a:t>
            </a:r>
          </a:p>
          <a:p>
            <a:endParaRPr lang="zh-TW" altLang="en-US" sz="1200" dirty="0"/>
          </a:p>
        </p:txBody>
      </p:sp>
      <p:cxnSp>
        <p:nvCxnSpPr>
          <p:cNvPr id="16" name="肘形接點 15"/>
          <p:cNvCxnSpPr>
            <a:stCxn id="7" idx="0"/>
            <a:endCxn id="9" idx="2"/>
          </p:cNvCxnSpPr>
          <p:nvPr/>
        </p:nvCxnSpPr>
        <p:spPr>
          <a:xfrm rot="5400000" flipH="1" flipV="1">
            <a:off x="6737050" y="177989"/>
            <a:ext cx="1288183" cy="345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92369" y="457200"/>
            <a:ext cx="194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Controller</a:t>
            </a:r>
          </a:p>
          <a:p>
            <a:r>
              <a:rPr lang="en-US" altLang="zh-TW" dirty="0" err="1" smtClean="0"/>
              <a:t>MemberController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971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Database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dirty="0" err="1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php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artisan </a:t>
            </a:r>
            <a:r>
              <a:rPr lang="en-US" altLang="zh-TW" sz="1200" b="0" dirty="0" err="1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make:model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Post -m</a:t>
            </a:r>
          </a:p>
          <a:p>
            <a:r>
              <a:rPr lang="sv-SE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php artisan make:model 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Post</a:t>
            </a:r>
            <a:r>
              <a:rPr lang="sv-SE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–migration</a:t>
            </a:r>
          </a:p>
          <a:p>
            <a:pPr marL="0" indent="0">
              <a:buNone/>
            </a:pPr>
            <a:r>
              <a:rPr lang="zh-TW" altLang="en-US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建立</a:t>
            </a:r>
            <a:endParaRPr lang="en-US" altLang="zh-TW" sz="1200" dirty="0" smtClean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App/</a:t>
            </a:r>
            <a:r>
              <a:rPr lang="en-US" altLang="zh-TW" sz="1200" dirty="0" err="1" smtClean="0">
                <a:solidFill>
                  <a:srgbClr val="ABB2BF"/>
                </a:solidFill>
                <a:latin typeface="Fira Code" panose="020B0809050000020004" pitchFamily="49" charset="0"/>
              </a:rPr>
              <a:t>Post.php</a:t>
            </a:r>
            <a:endParaRPr lang="en-US" altLang="zh-TW" sz="1200" dirty="0" smtClean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database/migrations</a:t>
            </a: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/*_</a:t>
            </a:r>
            <a:r>
              <a:rPr lang="en-US" altLang="zh-TW" sz="1200" dirty="0" err="1" smtClean="0">
                <a:solidFill>
                  <a:srgbClr val="ABB2BF"/>
                </a:solidFill>
                <a:latin typeface="Fira Code" panose="020B0809050000020004" pitchFamily="49" charset="0"/>
              </a:rPr>
              <a:t>create_posts_table.php</a:t>
            </a:r>
            <a:endParaRPr lang="en-US" altLang="zh-TW" sz="1200" dirty="0" smtClean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-</a:t>
            </a:r>
            <a:r>
              <a:rPr lang="sv-SE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migration </a:t>
            </a:r>
            <a:r>
              <a:rPr lang="zh-TW" altLang="en-US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可以順便建立</a:t>
            </a:r>
            <a:r>
              <a:rPr lang="zh-TW" altLang="en-US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資料庫遷移檔案</a:t>
            </a:r>
            <a:endParaRPr lang="en-US" altLang="zh-TW" sz="1200" dirty="0" smtClean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-m </a:t>
            </a:r>
            <a:r>
              <a:rPr lang="zh-TW" altLang="en-US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縮寫，功能同上。</a:t>
            </a:r>
            <a:endParaRPr lang="en-US" altLang="zh-TW" sz="1200" dirty="0" smtClean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sv-SE" altLang="zh-TW" sz="1200" b="0" dirty="0" smtClean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TW" sz="1200" b="0" dirty="0" err="1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php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artisan migrate</a:t>
            </a:r>
          </a:p>
          <a:p>
            <a:pPr marL="0" indent="0">
              <a:buNone/>
            </a:pPr>
            <a:r>
              <a:rPr lang="zh-TW" altLang="en-US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執行資料庫遷移</a:t>
            </a:r>
            <a:endParaRPr lang="en-US" altLang="zh-TW" sz="1200" dirty="0" smtClean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altLang="zh-TW" sz="1200" b="0" dirty="0" smtClean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TW" sz="1200" b="0" dirty="0" err="1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php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artisan </a:t>
            </a:r>
            <a:r>
              <a:rPr lang="en-US" altLang="zh-TW" sz="1200" b="0" dirty="0" err="1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make:controller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err="1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PostController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--resource</a:t>
            </a:r>
          </a:p>
          <a:p>
            <a:pPr marL="0" indent="0">
              <a:buNone/>
            </a:pPr>
            <a:r>
              <a:rPr lang="zh-TW" altLang="en-US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建立</a:t>
            </a: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app\Http\Controllers\</a:t>
            </a:r>
            <a:r>
              <a:rPr lang="en-US" altLang="zh-TW" sz="1200" dirty="0" err="1" smtClean="0">
                <a:solidFill>
                  <a:srgbClr val="ABB2BF"/>
                </a:solidFill>
                <a:latin typeface="Fira Code" panose="020B0809050000020004" pitchFamily="49" charset="0"/>
              </a:rPr>
              <a:t>PostController.php</a:t>
            </a:r>
            <a:endParaRPr lang="en-US" altLang="zh-TW" sz="1200" dirty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--resource </a:t>
            </a:r>
            <a:r>
              <a:rPr lang="zh-TW" altLang="en-US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可以幫助快速建立</a:t>
            </a:r>
            <a:r>
              <a:rPr lang="en-US" altLang="zh-TW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CRUD</a:t>
            </a:r>
            <a:r>
              <a:rPr lang="zh-TW" altLang="en-US" sz="1200" dirty="0" smtClean="0">
                <a:solidFill>
                  <a:srgbClr val="ABB2BF"/>
                </a:solidFill>
                <a:latin typeface="Fira Code" panose="020B0809050000020004" pitchFamily="49" charset="0"/>
              </a:rPr>
              <a:t>指令</a:t>
            </a:r>
            <a:endParaRPr lang="en-US" altLang="zh-TW" sz="1200" dirty="0" smtClean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endParaRPr lang="en-US" altLang="zh-TW" sz="1200" b="0" dirty="0" smtClean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83317" y="2716824"/>
            <a:ext cx="2751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i="1" dirty="0" smtClean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 </a:t>
            </a:r>
            <a:r>
              <a:rPr lang="zh-TW" altLang="en-US" sz="1200" b="0" i="1" dirty="0" smtClean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可用參數請查 </a:t>
            </a:r>
            <a:r>
              <a:rPr lang="en-US" altLang="zh-TW" sz="1200" b="0" i="1" dirty="0" smtClean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migrations</a:t>
            </a:r>
            <a:endParaRPr lang="en-US" altLang="zh-TW" sz="1200" b="0" dirty="0" smtClean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$table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err="1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bigIncrements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'id'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$table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'title'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$table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'content'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$table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timestamps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();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3090" y="108566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00449" y="1076302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68302" y="4976447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9390187" y="17490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55819" y="497644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8" idx="6"/>
            <a:endCxn id="10" idx="2"/>
          </p:cNvCxnSpPr>
          <p:nvPr/>
        </p:nvCxnSpPr>
        <p:spPr>
          <a:xfrm flipV="1">
            <a:off x="9272949" y="5917223"/>
            <a:ext cx="6828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5" idx="6"/>
            <a:endCxn id="7" idx="2"/>
          </p:cNvCxnSpPr>
          <p:nvPr/>
        </p:nvCxnSpPr>
        <p:spPr>
          <a:xfrm flipV="1">
            <a:off x="2127737" y="2017079"/>
            <a:ext cx="1472712" cy="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21332" y="2120815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eb.php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66524" y="2026442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PostController.php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236321" y="1287199"/>
            <a:ext cx="23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post/</a:t>
            </a:r>
            <a:r>
              <a:rPr lang="en-US" altLang="zh-TW" dirty="0" err="1" smtClean="0"/>
              <a:t>index.blade.php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56273" y="5987508"/>
            <a:ext cx="10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Post.php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594726" y="5893073"/>
            <a:ext cx="7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01006" y="2291044"/>
            <a:ext cx="80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Index()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394" y="3017426"/>
            <a:ext cx="424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Route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'/posts'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TW" sz="1200" b="0" dirty="0" err="1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PostController@index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3434" y="2716591"/>
            <a:ext cx="3168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{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$posts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'post/index'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,[</a:t>
            </a:r>
          </a:p>
          <a:p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'title'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'My Blog'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'posts'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$posts</a:t>
            </a:r>
            <a:endParaRPr lang="en-US" altLang="zh-TW" sz="1200" b="0" dirty="0" smtClean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}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7" name="肘形接點 16"/>
          <p:cNvCxnSpPr>
            <a:stCxn id="7" idx="7"/>
            <a:endCxn id="9" idx="2"/>
          </p:cNvCxnSpPr>
          <p:nvPr/>
        </p:nvCxnSpPr>
        <p:spPr>
          <a:xfrm rot="5400000" flipH="1" flipV="1">
            <a:off x="7232771" y="-805566"/>
            <a:ext cx="236166" cy="4078665"/>
          </a:xfrm>
          <a:prstGeom prst="bentConnector4">
            <a:avLst>
              <a:gd name="adj1" fmla="val 96796"/>
              <a:gd name="adj2" fmla="val 53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7" idx="4"/>
            <a:endCxn id="8" idx="2"/>
          </p:cNvCxnSpPr>
          <p:nvPr/>
        </p:nvCxnSpPr>
        <p:spPr>
          <a:xfrm rot="16200000" flipH="1">
            <a:off x="4455853" y="3104774"/>
            <a:ext cx="2959369" cy="2665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" idx="3"/>
            <a:endCxn id="9" idx="3"/>
          </p:cNvCxnSpPr>
          <p:nvPr/>
        </p:nvCxnSpPr>
        <p:spPr>
          <a:xfrm flipV="1">
            <a:off x="8991596" y="1780912"/>
            <a:ext cx="692165" cy="181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endCxn id="8" idx="0"/>
          </p:cNvCxnSpPr>
          <p:nvPr/>
        </p:nvCxnSpPr>
        <p:spPr>
          <a:xfrm>
            <a:off x="6233746" y="3294425"/>
            <a:ext cx="2036880" cy="16820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21332" y="448408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</a:t>
            </a:r>
            <a:endParaRPr lang="zh-TW" altLang="en-US" dirty="0"/>
          </a:p>
        </p:txBody>
      </p:sp>
      <p:cxnSp>
        <p:nvCxnSpPr>
          <p:cNvPr id="23" name="肘形接點 22"/>
          <p:cNvCxnSpPr/>
          <p:nvPr/>
        </p:nvCxnSpPr>
        <p:spPr>
          <a:xfrm rot="10800000">
            <a:off x="4602774" y="2957856"/>
            <a:ext cx="2665529" cy="2959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3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3090" y="108566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00449" y="1076302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68302" y="4976447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9390187" y="17490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55819" y="497644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8" idx="6"/>
            <a:endCxn id="10" idx="2"/>
          </p:cNvCxnSpPr>
          <p:nvPr/>
        </p:nvCxnSpPr>
        <p:spPr>
          <a:xfrm flipV="1">
            <a:off x="9272949" y="5917223"/>
            <a:ext cx="6828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5" idx="6"/>
            <a:endCxn id="7" idx="2"/>
          </p:cNvCxnSpPr>
          <p:nvPr/>
        </p:nvCxnSpPr>
        <p:spPr>
          <a:xfrm flipV="1">
            <a:off x="2127737" y="2017079"/>
            <a:ext cx="1472712" cy="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21332" y="2120815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eb.php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66524" y="2026442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PostController.php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236321" y="1287199"/>
            <a:ext cx="23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post/</a:t>
            </a:r>
            <a:r>
              <a:rPr lang="en-US" altLang="zh-TW" dirty="0" err="1" smtClean="0"/>
              <a:t>create.blade.php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56273" y="5987508"/>
            <a:ext cx="10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Post.php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594726" y="5893073"/>
            <a:ext cx="7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01006" y="2291044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create()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426550" y="2909310"/>
            <a:ext cx="259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Route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'/post/create'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TW" sz="1200" b="0" dirty="0" err="1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PostController@create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7" name="肘形接點 16"/>
          <p:cNvCxnSpPr>
            <a:stCxn id="7" idx="7"/>
            <a:endCxn id="9" idx="2"/>
          </p:cNvCxnSpPr>
          <p:nvPr/>
        </p:nvCxnSpPr>
        <p:spPr>
          <a:xfrm rot="5400000" flipH="1" flipV="1">
            <a:off x="7232771" y="-805566"/>
            <a:ext cx="236166" cy="4078665"/>
          </a:xfrm>
          <a:prstGeom prst="bentConnector4">
            <a:avLst>
              <a:gd name="adj1" fmla="val 96796"/>
              <a:gd name="adj2" fmla="val 53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3"/>
            <a:endCxn id="9" idx="3"/>
          </p:cNvCxnSpPr>
          <p:nvPr/>
        </p:nvCxnSpPr>
        <p:spPr>
          <a:xfrm flipV="1">
            <a:off x="8678740" y="1780912"/>
            <a:ext cx="1005021" cy="135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92994" y="2536100"/>
            <a:ext cx="3185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create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{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'post/create'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,[</a:t>
            </a:r>
          </a:p>
          <a:p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'title'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zh-TW" altLang="en-US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新增文章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endParaRPr lang="en-US" altLang="zh-TW" sz="1200" b="0" dirty="0" smtClean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}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6799" y="322087"/>
            <a:ext cx="399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Return View</a:t>
            </a:r>
          </a:p>
          <a:p>
            <a:r>
              <a:rPr lang="zh-TW" altLang="en-US" dirty="0" smtClean="0"/>
              <a:t>單純控制畫面呈現，狀況同第四章</a:t>
            </a:r>
            <a:r>
              <a:rPr lang="en-US" altLang="zh-TW" dirty="0" smtClean="0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03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3090" y="108566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00449" y="1076302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68302" y="4976447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9390187" y="17490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55819" y="497644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8" idx="6"/>
            <a:endCxn id="10" idx="2"/>
          </p:cNvCxnSpPr>
          <p:nvPr/>
        </p:nvCxnSpPr>
        <p:spPr>
          <a:xfrm flipV="1">
            <a:off x="9272949" y="5917223"/>
            <a:ext cx="6828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5" idx="6"/>
            <a:endCxn id="7" idx="2"/>
          </p:cNvCxnSpPr>
          <p:nvPr/>
        </p:nvCxnSpPr>
        <p:spPr>
          <a:xfrm flipV="1">
            <a:off x="2127737" y="2017079"/>
            <a:ext cx="1472712" cy="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21332" y="2120815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eb.php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66524" y="2026442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PostController.php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236321" y="1287199"/>
            <a:ext cx="23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post/</a:t>
            </a:r>
            <a:r>
              <a:rPr lang="en-US" altLang="zh-TW" dirty="0" err="1" smtClean="0"/>
              <a:t>index.blade.php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56273" y="5987508"/>
            <a:ext cx="10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Post.php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594726" y="5893073"/>
            <a:ext cx="7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01006" y="2291044"/>
            <a:ext cx="80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store()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394" y="3017426"/>
            <a:ext cx="424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Route</a:t>
            </a:r>
            <a:r>
              <a:rPr lang="en-US" altLang="zh-TW" sz="1200" b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post</a:t>
            </a:r>
            <a:r>
              <a:rPr lang="en-US" altLang="zh-TW" sz="1200" b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'/post'</a:t>
            </a:r>
            <a:r>
              <a:rPr lang="en-US" altLang="zh-TW" sz="1200" b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altLang="zh-TW" sz="1200" b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'PostController@store'</a:t>
            </a:r>
            <a:r>
              <a:rPr lang="en-US" altLang="zh-TW" sz="1200" b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TW" sz="1200" b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7" name="肘形接點 16"/>
          <p:cNvCxnSpPr>
            <a:stCxn id="7" idx="7"/>
            <a:endCxn id="9" idx="2"/>
          </p:cNvCxnSpPr>
          <p:nvPr/>
        </p:nvCxnSpPr>
        <p:spPr>
          <a:xfrm rot="5400000" flipH="1" flipV="1">
            <a:off x="7232771" y="-805566"/>
            <a:ext cx="236166" cy="4078665"/>
          </a:xfrm>
          <a:prstGeom prst="bentConnector4">
            <a:avLst>
              <a:gd name="adj1" fmla="val 96796"/>
              <a:gd name="adj2" fmla="val 53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7" idx="4"/>
            <a:endCxn id="8" idx="2"/>
          </p:cNvCxnSpPr>
          <p:nvPr/>
        </p:nvCxnSpPr>
        <p:spPr>
          <a:xfrm rot="16200000" flipH="1">
            <a:off x="4455853" y="3104774"/>
            <a:ext cx="2959369" cy="2665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771171" y="216155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store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Request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$request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{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$request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validate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([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'title'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=&gt; [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'required'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TW" sz="1200" b="0" dirty="0" err="1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unique:posts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'max:255'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'content'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=&gt; [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'required'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]);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b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$input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$request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/>
            </a:r>
            <a:b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title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$input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'title'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content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$input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'content'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save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/>
            </a:r>
            <a:b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redirect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'/posts'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}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07088" y="7463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61AFEF"/>
                </a:solidFill>
                <a:latin typeface="Fira Code" panose="020B0809050000020004" pitchFamily="49" charset="0"/>
              </a:rPr>
              <a:t>redirect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5911" y="377018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cxnSp>
        <p:nvCxnSpPr>
          <p:cNvPr id="21" name="肘形接點 20"/>
          <p:cNvCxnSpPr/>
          <p:nvPr/>
        </p:nvCxnSpPr>
        <p:spPr>
          <a:xfrm rot="10800000">
            <a:off x="4602774" y="2957856"/>
            <a:ext cx="2665529" cy="2959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1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23090" y="108566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00449" y="1076302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268302" y="4976447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9390187" y="17490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55819" y="4976446"/>
            <a:ext cx="2004647" cy="188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8" idx="6"/>
            <a:endCxn id="10" idx="2"/>
          </p:cNvCxnSpPr>
          <p:nvPr/>
        </p:nvCxnSpPr>
        <p:spPr>
          <a:xfrm flipV="1">
            <a:off x="9272949" y="5917223"/>
            <a:ext cx="6828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5" idx="6"/>
            <a:endCxn id="7" idx="2"/>
          </p:cNvCxnSpPr>
          <p:nvPr/>
        </p:nvCxnSpPr>
        <p:spPr>
          <a:xfrm flipV="1">
            <a:off x="2127737" y="2017079"/>
            <a:ext cx="1472712" cy="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21332" y="2120815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eb.php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66524" y="2026442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PostController.php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236321" y="1287199"/>
            <a:ext cx="23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post/</a:t>
            </a:r>
            <a:r>
              <a:rPr lang="en-US" altLang="zh-TW" dirty="0" err="1" smtClean="0"/>
              <a:t>show.blade.php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56273" y="5987508"/>
            <a:ext cx="10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Post.php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594726" y="5893073"/>
            <a:ext cx="7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01006" y="2291044"/>
            <a:ext cx="80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show()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395" y="3017426"/>
            <a:ext cx="2593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Route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 '/post/{id}'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 '</a:t>
            </a:r>
            <a:r>
              <a:rPr lang="en-US" altLang="zh-TW" sz="1200" b="0" dirty="0" err="1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PostController@show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‘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)-&gt;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'show-post'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7" name="肘形接點 16"/>
          <p:cNvCxnSpPr>
            <a:stCxn id="7" idx="7"/>
            <a:endCxn id="9" idx="2"/>
          </p:cNvCxnSpPr>
          <p:nvPr/>
        </p:nvCxnSpPr>
        <p:spPr>
          <a:xfrm rot="5400000" flipH="1" flipV="1">
            <a:off x="7232771" y="-805566"/>
            <a:ext cx="236166" cy="4078665"/>
          </a:xfrm>
          <a:prstGeom prst="bentConnector4">
            <a:avLst>
              <a:gd name="adj1" fmla="val 96796"/>
              <a:gd name="adj2" fmla="val 53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7" idx="4"/>
            <a:endCxn id="8" idx="2"/>
          </p:cNvCxnSpPr>
          <p:nvPr/>
        </p:nvCxnSpPr>
        <p:spPr>
          <a:xfrm rot="16200000" flipH="1">
            <a:off x="4455853" y="3104774"/>
            <a:ext cx="2959369" cy="2665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864466" y="23957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show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$id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{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altLang="zh-TW" sz="1200" b="0" dirty="0" err="1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findOrFail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$id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/>
            </a:r>
            <a:b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'post/show'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[</a:t>
            </a:r>
          </a:p>
          <a:p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'title'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'My Blog - '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title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lang="en-US" altLang="zh-TW" sz="1200" b="0" dirty="0" smtClean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'post'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TW" sz="1200" b="0" dirty="0" smtClean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$post</a:t>
            </a:r>
            <a:endParaRPr lang="en-US" altLang="zh-TW" sz="1200" b="0" dirty="0" smtClean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TW" sz="1200" b="0" dirty="0" smtClean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r>
              <a:rPr lang="en-US" altLang="zh-TW" sz="1200" b="0" dirty="0" smtClean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 }</a:t>
            </a:r>
            <a:endParaRPr lang="en-US" altLang="zh-TW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6331" y="43961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</a:t>
            </a:r>
            <a:endParaRPr lang="zh-TW" altLang="en-US" dirty="0"/>
          </a:p>
        </p:txBody>
      </p:sp>
      <p:cxnSp>
        <p:nvCxnSpPr>
          <p:cNvPr id="20" name="肘形接點 19"/>
          <p:cNvCxnSpPr/>
          <p:nvPr/>
        </p:nvCxnSpPr>
        <p:spPr>
          <a:xfrm rot="10800000">
            <a:off x="4602774" y="2957856"/>
            <a:ext cx="2665529" cy="2959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279</Words>
  <Application>Microsoft Office PowerPoint</Application>
  <PresentationFormat>寬螢幕</PresentationFormat>
  <Paragraphs>207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Fira Code</vt:lpstr>
      <vt:lpstr>Office 佈景主題</vt:lpstr>
      <vt:lpstr>Laravel 6.17.0</vt:lpstr>
      <vt:lpstr>PowerPoint 簡報</vt:lpstr>
      <vt:lpstr>PowerPoint 簡報</vt:lpstr>
      <vt:lpstr>PowerPoint 簡報</vt:lpstr>
      <vt:lpstr>Database、Model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昱信 廖</dc:creator>
  <cp:lastModifiedBy>昱信 廖</cp:lastModifiedBy>
  <cp:revision>18</cp:revision>
  <dcterms:created xsi:type="dcterms:W3CDTF">2020-05-06T10:11:11Z</dcterms:created>
  <dcterms:modified xsi:type="dcterms:W3CDTF">2020-05-07T06:44:29Z</dcterms:modified>
</cp:coreProperties>
</file>