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F4361-63A0-4654-AD42-F1EB6AF2CF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08074B-74B4-4269-8F87-FCE44AB62486}">
      <dgm:prSet/>
      <dgm:spPr/>
      <dgm:t>
        <a:bodyPr/>
        <a:lstStyle/>
        <a:p>
          <a:r>
            <a:rPr lang="es-ES" dirty="0"/>
            <a:t>Motivación: ¿por qué realizar control dinámico de estructuras?</a:t>
          </a:r>
          <a:endParaRPr lang="en-US" dirty="0"/>
        </a:p>
      </dgm:t>
    </dgm:pt>
    <dgm:pt modelId="{808CF932-0EBC-41A7-97F0-44EB8AD79DFB}" type="parTrans" cxnId="{3C37E3F6-AB37-4AD2-9B88-424C5C06BCEA}">
      <dgm:prSet/>
      <dgm:spPr/>
      <dgm:t>
        <a:bodyPr/>
        <a:lstStyle/>
        <a:p>
          <a:endParaRPr lang="en-US"/>
        </a:p>
      </dgm:t>
    </dgm:pt>
    <dgm:pt modelId="{AB65FE4C-F81C-4C98-A663-810C70635E47}" type="sibTrans" cxnId="{3C37E3F6-AB37-4AD2-9B88-424C5C06BCEA}">
      <dgm:prSet/>
      <dgm:spPr/>
      <dgm:t>
        <a:bodyPr/>
        <a:lstStyle/>
        <a:p>
          <a:endParaRPr lang="en-US"/>
        </a:p>
      </dgm:t>
    </dgm:pt>
    <dgm:pt modelId="{EF6CECF2-853D-49D6-9D15-87E2E8E44746}">
      <dgm:prSet/>
      <dgm:spPr/>
      <dgm:t>
        <a:bodyPr/>
        <a:lstStyle/>
        <a:p>
          <a:r>
            <a:rPr lang="es-ES" baseline="0" dirty="0"/>
            <a:t>Atenuación de vibraciones.</a:t>
          </a:r>
          <a:endParaRPr lang="en-US" dirty="0"/>
        </a:p>
      </dgm:t>
    </dgm:pt>
    <dgm:pt modelId="{A8FCEB27-EA9C-45C9-9FF7-16064BF8AB94}" type="parTrans" cxnId="{36452CF5-7944-47C4-8966-FEED5AC6D3E0}">
      <dgm:prSet/>
      <dgm:spPr/>
      <dgm:t>
        <a:bodyPr/>
        <a:lstStyle/>
        <a:p>
          <a:endParaRPr lang="en-US"/>
        </a:p>
      </dgm:t>
    </dgm:pt>
    <dgm:pt modelId="{15EEB417-40A3-462B-88F3-5A09B62CAF55}" type="sibTrans" cxnId="{36452CF5-7944-47C4-8966-FEED5AC6D3E0}">
      <dgm:prSet/>
      <dgm:spPr/>
      <dgm:t>
        <a:bodyPr/>
        <a:lstStyle/>
        <a:p>
          <a:endParaRPr lang="en-US"/>
        </a:p>
      </dgm:t>
    </dgm:pt>
    <dgm:pt modelId="{2A081AE9-AAB5-454F-8570-D44A74069DDC}">
      <dgm:prSet/>
      <dgm:spPr/>
      <dgm:t>
        <a:bodyPr/>
        <a:lstStyle/>
        <a:p>
          <a:r>
            <a:rPr lang="es-ES" baseline="0" dirty="0"/>
            <a:t>Adaptación al desgaste.</a:t>
          </a:r>
          <a:endParaRPr lang="en-US" dirty="0"/>
        </a:p>
      </dgm:t>
    </dgm:pt>
    <dgm:pt modelId="{A91BDAEC-3111-45EC-9FE9-45307298976B}" type="parTrans" cxnId="{C8392FFE-A32C-4870-BF18-1D72560E442C}">
      <dgm:prSet/>
      <dgm:spPr/>
      <dgm:t>
        <a:bodyPr/>
        <a:lstStyle/>
        <a:p>
          <a:endParaRPr lang="en-US"/>
        </a:p>
      </dgm:t>
    </dgm:pt>
    <dgm:pt modelId="{40760664-ED1D-49BB-A7C5-65B2B927AC4C}" type="sibTrans" cxnId="{C8392FFE-A32C-4870-BF18-1D72560E442C}">
      <dgm:prSet/>
      <dgm:spPr/>
      <dgm:t>
        <a:bodyPr/>
        <a:lstStyle/>
        <a:p>
          <a:endParaRPr lang="en-US"/>
        </a:p>
      </dgm:t>
    </dgm:pt>
    <dgm:pt modelId="{94793375-1179-41D6-873E-5C728C6AD265}">
      <dgm:prSet/>
      <dgm:spPr/>
      <dgm:t>
        <a:bodyPr/>
        <a:lstStyle/>
        <a:p>
          <a:r>
            <a:rPr lang="es-ES" dirty="0"/>
            <a:t>Objetivos.</a:t>
          </a:r>
          <a:endParaRPr lang="en-US" dirty="0"/>
        </a:p>
      </dgm:t>
    </dgm:pt>
    <dgm:pt modelId="{3CC500A5-039F-451B-8F1D-F3CD39CC7756}" type="parTrans" cxnId="{927DC6DF-4F2B-400B-A77A-63425056FF59}">
      <dgm:prSet/>
      <dgm:spPr/>
      <dgm:t>
        <a:bodyPr/>
        <a:lstStyle/>
        <a:p>
          <a:endParaRPr lang="en-US"/>
        </a:p>
      </dgm:t>
    </dgm:pt>
    <dgm:pt modelId="{4C9C9DAA-2B5E-4077-9B0E-331F0D4680AD}" type="sibTrans" cxnId="{927DC6DF-4F2B-400B-A77A-63425056FF59}">
      <dgm:prSet/>
      <dgm:spPr/>
      <dgm:t>
        <a:bodyPr/>
        <a:lstStyle/>
        <a:p>
          <a:endParaRPr lang="en-US"/>
        </a:p>
      </dgm:t>
    </dgm:pt>
    <dgm:pt modelId="{0617821C-4238-4C15-8728-4AC08FEB9A04}">
      <dgm:prSet/>
      <dgm:spPr/>
      <dgm:t>
        <a:bodyPr/>
        <a:lstStyle/>
        <a:p>
          <a:pPr algn="just"/>
          <a:r>
            <a:rPr lang="es-ES" baseline="0" dirty="0"/>
            <a:t>Implementar una ley de control continua en base a alguno de los estados del sistema.</a:t>
          </a:r>
          <a:endParaRPr lang="en-US" dirty="0"/>
        </a:p>
      </dgm:t>
    </dgm:pt>
    <dgm:pt modelId="{FE591BEB-A41E-40FE-A6A8-97C1D2729135}" type="parTrans" cxnId="{38BF190E-9E7D-4AA6-8DC0-6E62717F6D5B}">
      <dgm:prSet/>
      <dgm:spPr/>
      <dgm:t>
        <a:bodyPr/>
        <a:lstStyle/>
        <a:p>
          <a:endParaRPr lang="en-US"/>
        </a:p>
      </dgm:t>
    </dgm:pt>
    <dgm:pt modelId="{7E2F9286-3964-4A03-8796-ACBDF79CCB92}" type="sibTrans" cxnId="{38BF190E-9E7D-4AA6-8DC0-6E62717F6D5B}">
      <dgm:prSet/>
      <dgm:spPr/>
      <dgm:t>
        <a:bodyPr/>
        <a:lstStyle/>
        <a:p>
          <a:endParaRPr lang="en-US"/>
        </a:p>
      </dgm:t>
    </dgm:pt>
    <dgm:pt modelId="{A6607E7E-37B0-44F8-A758-428A7EDFB967}">
      <dgm:prSet/>
      <dgm:spPr/>
      <dgm:t>
        <a:bodyPr/>
        <a:lstStyle/>
        <a:p>
          <a:pPr algn="just"/>
          <a:r>
            <a:rPr lang="es-ES" baseline="0" dirty="0"/>
            <a:t>Compararla con la ley ON-OFF desarrollada por el prof. Soria en su tesis doctoral.</a:t>
          </a:r>
          <a:endParaRPr lang="en-US" dirty="0"/>
        </a:p>
      </dgm:t>
    </dgm:pt>
    <dgm:pt modelId="{905AE4EB-FE38-412F-8DA9-47CD3FF77617}" type="parTrans" cxnId="{7C84824D-00E3-43F0-A1EA-1D73137B2B9B}">
      <dgm:prSet/>
      <dgm:spPr/>
      <dgm:t>
        <a:bodyPr/>
        <a:lstStyle/>
        <a:p>
          <a:endParaRPr lang="en-US"/>
        </a:p>
      </dgm:t>
    </dgm:pt>
    <dgm:pt modelId="{3287D204-7AC7-4280-8471-70272A73FA73}" type="sibTrans" cxnId="{7C84824D-00E3-43F0-A1EA-1D73137B2B9B}">
      <dgm:prSet/>
      <dgm:spPr/>
      <dgm:t>
        <a:bodyPr/>
        <a:lstStyle/>
        <a:p>
          <a:endParaRPr lang="en-US"/>
        </a:p>
      </dgm:t>
    </dgm:pt>
    <dgm:pt modelId="{26414D9A-CD39-4CC8-8030-0AA69CD95EFB}">
      <dgm:prSet/>
      <dgm:spPr/>
      <dgm:t>
        <a:bodyPr/>
        <a:lstStyle/>
        <a:p>
          <a:pPr algn="just"/>
          <a:r>
            <a:rPr lang="es-ES" baseline="0" dirty="0"/>
            <a:t>Determinar las ventajas y desventajas del enfoque de control adoptado.</a:t>
          </a:r>
          <a:endParaRPr lang="en-US" dirty="0"/>
        </a:p>
      </dgm:t>
    </dgm:pt>
    <dgm:pt modelId="{ACBDD001-8FCA-4B17-BD03-DEB59E7C3070}" type="parTrans" cxnId="{E4FE78EC-AFCF-45A5-B7B8-5DF8C3EC386B}">
      <dgm:prSet/>
      <dgm:spPr/>
      <dgm:t>
        <a:bodyPr/>
        <a:lstStyle/>
        <a:p>
          <a:endParaRPr lang="en-US"/>
        </a:p>
      </dgm:t>
    </dgm:pt>
    <dgm:pt modelId="{FA2036F5-FCFF-483F-8C3D-C3401B8CD088}" type="sibTrans" cxnId="{E4FE78EC-AFCF-45A5-B7B8-5DF8C3EC386B}">
      <dgm:prSet/>
      <dgm:spPr/>
      <dgm:t>
        <a:bodyPr/>
        <a:lstStyle/>
        <a:p>
          <a:endParaRPr lang="en-US"/>
        </a:p>
      </dgm:t>
    </dgm:pt>
    <dgm:pt modelId="{FEBDC1FE-74FB-5247-9854-594C0AA43FF8}" type="pres">
      <dgm:prSet presAssocID="{70FF4361-63A0-4654-AD42-F1EB6AF2CF22}" presName="linear" presStyleCnt="0">
        <dgm:presLayoutVars>
          <dgm:dir/>
          <dgm:animLvl val="lvl"/>
          <dgm:resizeHandles val="exact"/>
        </dgm:presLayoutVars>
      </dgm:prSet>
      <dgm:spPr/>
    </dgm:pt>
    <dgm:pt modelId="{08C1683E-609E-704B-96A1-9F059E75E03A}" type="pres">
      <dgm:prSet presAssocID="{2E08074B-74B4-4269-8F87-FCE44AB62486}" presName="parentLin" presStyleCnt="0"/>
      <dgm:spPr/>
    </dgm:pt>
    <dgm:pt modelId="{24BC4A51-FA70-3B40-AA61-F68484EC4DAC}" type="pres">
      <dgm:prSet presAssocID="{2E08074B-74B4-4269-8F87-FCE44AB62486}" presName="parentLeftMargin" presStyleLbl="node1" presStyleIdx="0" presStyleCnt="2"/>
      <dgm:spPr/>
    </dgm:pt>
    <dgm:pt modelId="{AE6FC45E-A962-4F4D-83BA-3D7D3B6CBF6F}" type="pres">
      <dgm:prSet presAssocID="{2E08074B-74B4-4269-8F87-FCE44AB624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9D4F23-49CF-9048-A0AA-E3E4CC749370}" type="pres">
      <dgm:prSet presAssocID="{2E08074B-74B4-4269-8F87-FCE44AB62486}" presName="negativeSpace" presStyleCnt="0"/>
      <dgm:spPr/>
    </dgm:pt>
    <dgm:pt modelId="{AFE683BA-F023-1940-B143-7C9F501CF414}" type="pres">
      <dgm:prSet presAssocID="{2E08074B-74B4-4269-8F87-FCE44AB62486}" presName="childText" presStyleLbl="conFgAcc1" presStyleIdx="0" presStyleCnt="2">
        <dgm:presLayoutVars>
          <dgm:bulletEnabled val="1"/>
        </dgm:presLayoutVars>
      </dgm:prSet>
      <dgm:spPr/>
    </dgm:pt>
    <dgm:pt modelId="{3FE567F4-716C-2542-B6D4-1E7A69C51CF6}" type="pres">
      <dgm:prSet presAssocID="{AB65FE4C-F81C-4C98-A663-810C70635E47}" presName="spaceBetweenRectangles" presStyleCnt="0"/>
      <dgm:spPr/>
    </dgm:pt>
    <dgm:pt modelId="{533824D7-574C-894E-9F85-9892DDDE42F2}" type="pres">
      <dgm:prSet presAssocID="{94793375-1179-41D6-873E-5C728C6AD265}" presName="parentLin" presStyleCnt="0"/>
      <dgm:spPr/>
    </dgm:pt>
    <dgm:pt modelId="{BB9CF2FF-5945-B64D-843F-66E028EA6D9E}" type="pres">
      <dgm:prSet presAssocID="{94793375-1179-41D6-873E-5C728C6AD265}" presName="parentLeftMargin" presStyleLbl="node1" presStyleIdx="0" presStyleCnt="2"/>
      <dgm:spPr/>
    </dgm:pt>
    <dgm:pt modelId="{5D9AAE13-1D7C-0240-826B-4461BC9CF1B4}" type="pres">
      <dgm:prSet presAssocID="{94793375-1179-41D6-873E-5C728C6AD26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A35E98-2B0A-F348-9356-FBE997E16E51}" type="pres">
      <dgm:prSet presAssocID="{94793375-1179-41D6-873E-5C728C6AD265}" presName="negativeSpace" presStyleCnt="0"/>
      <dgm:spPr/>
    </dgm:pt>
    <dgm:pt modelId="{B580D63F-3155-6448-B0DB-FAE630D1676F}" type="pres">
      <dgm:prSet presAssocID="{94793375-1179-41D6-873E-5C728C6AD26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BF190E-9E7D-4AA6-8DC0-6E62717F6D5B}" srcId="{94793375-1179-41D6-873E-5C728C6AD265}" destId="{0617821C-4238-4C15-8728-4AC08FEB9A04}" srcOrd="0" destOrd="0" parTransId="{FE591BEB-A41E-40FE-A6A8-97C1D2729135}" sibTransId="{7E2F9286-3964-4A03-8796-ACBDF79CCB92}"/>
    <dgm:cxn modelId="{F0EAD211-C4C6-A24B-99CB-ABC559D3603E}" type="presOf" srcId="{26414D9A-CD39-4CC8-8030-0AA69CD95EFB}" destId="{B580D63F-3155-6448-B0DB-FAE630D1676F}" srcOrd="0" destOrd="2" presId="urn:microsoft.com/office/officeart/2005/8/layout/list1"/>
    <dgm:cxn modelId="{83F8781E-08CA-204C-A95D-66E1B4509927}" type="presOf" srcId="{2E08074B-74B4-4269-8F87-FCE44AB62486}" destId="{24BC4A51-FA70-3B40-AA61-F68484EC4DAC}" srcOrd="0" destOrd="0" presId="urn:microsoft.com/office/officeart/2005/8/layout/list1"/>
    <dgm:cxn modelId="{B0C73F27-9C98-3944-ADE1-89F3D89D6B5B}" type="presOf" srcId="{94793375-1179-41D6-873E-5C728C6AD265}" destId="{5D9AAE13-1D7C-0240-826B-4461BC9CF1B4}" srcOrd="1" destOrd="0" presId="urn:microsoft.com/office/officeart/2005/8/layout/list1"/>
    <dgm:cxn modelId="{E41A5036-4F2F-4949-BBF1-97EDBD576BEB}" type="presOf" srcId="{EF6CECF2-853D-49D6-9D15-87E2E8E44746}" destId="{AFE683BA-F023-1940-B143-7C9F501CF414}" srcOrd="0" destOrd="0" presId="urn:microsoft.com/office/officeart/2005/8/layout/list1"/>
    <dgm:cxn modelId="{7C84824D-00E3-43F0-A1EA-1D73137B2B9B}" srcId="{94793375-1179-41D6-873E-5C728C6AD265}" destId="{A6607E7E-37B0-44F8-A758-428A7EDFB967}" srcOrd="1" destOrd="0" parTransId="{905AE4EB-FE38-412F-8DA9-47CD3FF77617}" sibTransId="{3287D204-7AC7-4280-8471-70272A73FA73}"/>
    <dgm:cxn modelId="{E360566F-7E95-F646-969D-DD14B4987671}" type="presOf" srcId="{0617821C-4238-4C15-8728-4AC08FEB9A04}" destId="{B580D63F-3155-6448-B0DB-FAE630D1676F}" srcOrd="0" destOrd="0" presId="urn:microsoft.com/office/officeart/2005/8/layout/list1"/>
    <dgm:cxn modelId="{D5534870-BAE2-8843-B63D-9874E09E4C89}" type="presOf" srcId="{A6607E7E-37B0-44F8-A758-428A7EDFB967}" destId="{B580D63F-3155-6448-B0DB-FAE630D1676F}" srcOrd="0" destOrd="1" presId="urn:microsoft.com/office/officeart/2005/8/layout/list1"/>
    <dgm:cxn modelId="{8C1BA3CD-E958-A24F-9668-C888C3B704F0}" type="presOf" srcId="{2E08074B-74B4-4269-8F87-FCE44AB62486}" destId="{AE6FC45E-A962-4F4D-83BA-3D7D3B6CBF6F}" srcOrd="1" destOrd="0" presId="urn:microsoft.com/office/officeart/2005/8/layout/list1"/>
    <dgm:cxn modelId="{927DC6DF-4F2B-400B-A77A-63425056FF59}" srcId="{70FF4361-63A0-4654-AD42-F1EB6AF2CF22}" destId="{94793375-1179-41D6-873E-5C728C6AD265}" srcOrd="1" destOrd="0" parTransId="{3CC500A5-039F-451B-8F1D-F3CD39CC7756}" sibTransId="{4C9C9DAA-2B5E-4077-9B0E-331F0D4680AD}"/>
    <dgm:cxn modelId="{40C241E0-B2BB-E949-963E-191B65E3D371}" type="presOf" srcId="{2A081AE9-AAB5-454F-8570-D44A74069DDC}" destId="{AFE683BA-F023-1940-B143-7C9F501CF414}" srcOrd="0" destOrd="1" presId="urn:microsoft.com/office/officeart/2005/8/layout/list1"/>
    <dgm:cxn modelId="{E4FE78EC-AFCF-45A5-B7B8-5DF8C3EC386B}" srcId="{94793375-1179-41D6-873E-5C728C6AD265}" destId="{26414D9A-CD39-4CC8-8030-0AA69CD95EFB}" srcOrd="2" destOrd="0" parTransId="{ACBDD001-8FCA-4B17-BD03-DEB59E7C3070}" sibTransId="{FA2036F5-FCFF-483F-8C3D-C3401B8CD088}"/>
    <dgm:cxn modelId="{61F8A3EC-4A4B-7444-9D3B-348E031F43D9}" type="presOf" srcId="{94793375-1179-41D6-873E-5C728C6AD265}" destId="{BB9CF2FF-5945-B64D-843F-66E028EA6D9E}" srcOrd="0" destOrd="0" presId="urn:microsoft.com/office/officeart/2005/8/layout/list1"/>
    <dgm:cxn modelId="{36452CF5-7944-47C4-8966-FEED5AC6D3E0}" srcId="{2E08074B-74B4-4269-8F87-FCE44AB62486}" destId="{EF6CECF2-853D-49D6-9D15-87E2E8E44746}" srcOrd="0" destOrd="0" parTransId="{A8FCEB27-EA9C-45C9-9FF7-16064BF8AB94}" sibTransId="{15EEB417-40A3-462B-88F3-5A09B62CAF55}"/>
    <dgm:cxn modelId="{3C37E3F6-AB37-4AD2-9B88-424C5C06BCEA}" srcId="{70FF4361-63A0-4654-AD42-F1EB6AF2CF22}" destId="{2E08074B-74B4-4269-8F87-FCE44AB62486}" srcOrd="0" destOrd="0" parTransId="{808CF932-0EBC-41A7-97F0-44EB8AD79DFB}" sibTransId="{AB65FE4C-F81C-4C98-A663-810C70635E47}"/>
    <dgm:cxn modelId="{5A4654FA-D095-1549-8846-190539BA2C5E}" type="presOf" srcId="{70FF4361-63A0-4654-AD42-F1EB6AF2CF22}" destId="{FEBDC1FE-74FB-5247-9854-594C0AA43FF8}" srcOrd="0" destOrd="0" presId="urn:microsoft.com/office/officeart/2005/8/layout/list1"/>
    <dgm:cxn modelId="{C8392FFE-A32C-4870-BF18-1D72560E442C}" srcId="{2E08074B-74B4-4269-8F87-FCE44AB62486}" destId="{2A081AE9-AAB5-454F-8570-D44A74069DDC}" srcOrd="1" destOrd="0" parTransId="{A91BDAEC-3111-45EC-9FE9-45307298976B}" sibTransId="{40760664-ED1D-49BB-A7C5-65B2B927AC4C}"/>
    <dgm:cxn modelId="{CFD088B9-B06E-734F-9977-257AB8149321}" type="presParOf" srcId="{FEBDC1FE-74FB-5247-9854-594C0AA43FF8}" destId="{08C1683E-609E-704B-96A1-9F059E75E03A}" srcOrd="0" destOrd="0" presId="urn:microsoft.com/office/officeart/2005/8/layout/list1"/>
    <dgm:cxn modelId="{651F683E-52C0-334B-8002-FB6053BAB854}" type="presParOf" srcId="{08C1683E-609E-704B-96A1-9F059E75E03A}" destId="{24BC4A51-FA70-3B40-AA61-F68484EC4DAC}" srcOrd="0" destOrd="0" presId="urn:microsoft.com/office/officeart/2005/8/layout/list1"/>
    <dgm:cxn modelId="{B5895A3A-9DD2-144D-A7E4-B93F6AE77537}" type="presParOf" srcId="{08C1683E-609E-704B-96A1-9F059E75E03A}" destId="{AE6FC45E-A962-4F4D-83BA-3D7D3B6CBF6F}" srcOrd="1" destOrd="0" presId="urn:microsoft.com/office/officeart/2005/8/layout/list1"/>
    <dgm:cxn modelId="{98A24D64-324F-B847-ABBA-2B245776BB31}" type="presParOf" srcId="{FEBDC1FE-74FB-5247-9854-594C0AA43FF8}" destId="{4B9D4F23-49CF-9048-A0AA-E3E4CC749370}" srcOrd="1" destOrd="0" presId="urn:microsoft.com/office/officeart/2005/8/layout/list1"/>
    <dgm:cxn modelId="{46AD02DF-BA45-2C49-BFF9-78EF95117782}" type="presParOf" srcId="{FEBDC1FE-74FB-5247-9854-594C0AA43FF8}" destId="{AFE683BA-F023-1940-B143-7C9F501CF414}" srcOrd="2" destOrd="0" presId="urn:microsoft.com/office/officeart/2005/8/layout/list1"/>
    <dgm:cxn modelId="{E325F21A-6354-6242-A46D-9D1336FEF071}" type="presParOf" srcId="{FEBDC1FE-74FB-5247-9854-594C0AA43FF8}" destId="{3FE567F4-716C-2542-B6D4-1E7A69C51CF6}" srcOrd="3" destOrd="0" presId="urn:microsoft.com/office/officeart/2005/8/layout/list1"/>
    <dgm:cxn modelId="{91031287-66AF-D842-9376-43CCFCBE20B5}" type="presParOf" srcId="{FEBDC1FE-74FB-5247-9854-594C0AA43FF8}" destId="{533824D7-574C-894E-9F85-9892DDDE42F2}" srcOrd="4" destOrd="0" presId="urn:microsoft.com/office/officeart/2005/8/layout/list1"/>
    <dgm:cxn modelId="{F17122AA-171B-464C-B9EB-15AC1AACAD33}" type="presParOf" srcId="{533824D7-574C-894E-9F85-9892DDDE42F2}" destId="{BB9CF2FF-5945-B64D-843F-66E028EA6D9E}" srcOrd="0" destOrd="0" presId="urn:microsoft.com/office/officeart/2005/8/layout/list1"/>
    <dgm:cxn modelId="{25C63515-0490-5347-8DCF-53D3F31D64EF}" type="presParOf" srcId="{533824D7-574C-894E-9F85-9892DDDE42F2}" destId="{5D9AAE13-1D7C-0240-826B-4461BC9CF1B4}" srcOrd="1" destOrd="0" presId="urn:microsoft.com/office/officeart/2005/8/layout/list1"/>
    <dgm:cxn modelId="{183DF1B0-B42F-7D43-BCEE-3FD928054632}" type="presParOf" srcId="{FEBDC1FE-74FB-5247-9854-594C0AA43FF8}" destId="{92A35E98-2B0A-F348-9356-FBE997E16E51}" srcOrd="5" destOrd="0" presId="urn:microsoft.com/office/officeart/2005/8/layout/list1"/>
    <dgm:cxn modelId="{9ED0D411-57E4-0A43-ACF8-1C29429A5107}" type="presParOf" srcId="{FEBDC1FE-74FB-5247-9854-594C0AA43FF8}" destId="{B580D63F-3155-6448-B0DB-FAE630D1676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683BA-F023-1940-B143-7C9F501CF414}">
      <dsp:nvSpPr>
        <dsp:cNvPr id="0" name=""/>
        <dsp:cNvSpPr/>
      </dsp:nvSpPr>
      <dsp:spPr>
        <a:xfrm>
          <a:off x="0" y="514356"/>
          <a:ext cx="960327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321" tIns="374904" rIns="7453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baseline="0" dirty="0"/>
            <a:t>Atenuación de vibraciones.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baseline="0" dirty="0"/>
            <a:t>Adaptación al desgaste.</a:t>
          </a:r>
          <a:endParaRPr lang="en-US" sz="1800" kern="1200" dirty="0"/>
        </a:p>
      </dsp:txBody>
      <dsp:txXfrm>
        <a:off x="0" y="514356"/>
        <a:ext cx="9603275" cy="1020600"/>
      </dsp:txXfrm>
    </dsp:sp>
    <dsp:sp modelId="{AE6FC45E-A962-4F4D-83BA-3D7D3B6CBF6F}">
      <dsp:nvSpPr>
        <dsp:cNvPr id="0" name=""/>
        <dsp:cNvSpPr/>
      </dsp:nvSpPr>
      <dsp:spPr>
        <a:xfrm>
          <a:off x="480163" y="248676"/>
          <a:ext cx="672229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87" tIns="0" rIns="2540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Motivación: ¿por qué realizar control dinámico de estructuras?</a:t>
          </a:r>
          <a:endParaRPr lang="en-US" sz="1800" kern="1200" dirty="0"/>
        </a:p>
      </dsp:txBody>
      <dsp:txXfrm>
        <a:off x="506102" y="274615"/>
        <a:ext cx="6670414" cy="479482"/>
      </dsp:txXfrm>
    </dsp:sp>
    <dsp:sp modelId="{B580D63F-3155-6448-B0DB-FAE630D1676F}">
      <dsp:nvSpPr>
        <dsp:cNvPr id="0" name=""/>
        <dsp:cNvSpPr/>
      </dsp:nvSpPr>
      <dsp:spPr>
        <a:xfrm>
          <a:off x="0" y="1897836"/>
          <a:ext cx="960327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321" tIns="374904" rIns="745321" bIns="128016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baseline="0" dirty="0"/>
            <a:t>Implementar una ley de control continua en base a alguno de los estados del sistema.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baseline="0" dirty="0"/>
            <a:t>Compararla con la ley ON-OFF desarrollada por el prof. Soria en su tesis doctoral.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baseline="0" dirty="0"/>
            <a:t>Determinar las ventajas y desventajas del enfoque de control adoptado.</a:t>
          </a:r>
          <a:endParaRPr lang="en-US" sz="1800" kern="1200" dirty="0"/>
        </a:p>
      </dsp:txBody>
      <dsp:txXfrm>
        <a:off x="0" y="1897836"/>
        <a:ext cx="9603275" cy="1304100"/>
      </dsp:txXfrm>
    </dsp:sp>
    <dsp:sp modelId="{5D9AAE13-1D7C-0240-826B-4461BC9CF1B4}">
      <dsp:nvSpPr>
        <dsp:cNvPr id="0" name=""/>
        <dsp:cNvSpPr/>
      </dsp:nvSpPr>
      <dsp:spPr>
        <a:xfrm>
          <a:off x="480163" y="1632156"/>
          <a:ext cx="672229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87" tIns="0" rIns="2540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Objetivos.</a:t>
          </a:r>
          <a:endParaRPr lang="en-US" sz="1800" kern="1200" dirty="0"/>
        </a:p>
      </dsp:txBody>
      <dsp:txXfrm>
        <a:off x="506102" y="1658095"/>
        <a:ext cx="667041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BF0E63-FD8C-8441-AE84-C38F35C3DD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DC5141-E67F-7040-9B3B-533D1D634A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C3A05-0053-C943-9703-3DFC6510922A}" type="datetimeFigureOut">
              <a:rPr lang="es-ES_tradnl" smtClean="0"/>
              <a:t>9/1/22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3F64B6-8AA6-9E4C-8D3D-B4EF471541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FC1BFD-5312-3C44-8392-EADD1A311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3CB3C-51C8-284C-9874-085B64763F3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3412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C317-1382-1B48-9630-28C21064560D}" type="datetimeFigureOut">
              <a:rPr lang="es-ES" smtClean="0"/>
              <a:t>9/1/22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FDC0-6272-EE4B-B51A-309C8775FA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12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Aquí va el Matlab.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0FDC0-6272-EE4B-B51A-309C8775FA2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06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5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4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E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9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5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6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6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6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79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0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dirty="0"/>
              <a:t>MUII – UAH / Curso 2021-2022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MUII – UAH / Curso 2021-2022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Luis Miguel Martínez Gómez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613B89-C9BB-E341-81C7-BAB172AC53F8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9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jorloff/www/jmoapplets/secondorder/TunedMassDampe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https://doi.org/10.1016/S0141-0296(00)00091-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S0141-0296(00)00091-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7D572C-E7F3-844B-82DA-925A5D0C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s-ES" sz="6700" dirty="0">
                <a:solidFill>
                  <a:srgbClr val="454545"/>
                </a:solidFill>
              </a:rPr>
              <a:t>Control dinámico de estructuras.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210CE-DE22-604A-8A6A-88F650D4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ES" sz="1300" dirty="0">
                <a:solidFill>
                  <a:schemeClr val="accent1"/>
                </a:solidFill>
              </a:rPr>
              <a:t>Mecánica de Estructuras – Máster Universitario en Ingeniería Industrial</a:t>
            </a:r>
          </a:p>
          <a:p>
            <a:pPr algn="ctr">
              <a:lnSpc>
                <a:spcPct val="110000"/>
              </a:lnSpc>
            </a:pPr>
            <a:r>
              <a:rPr lang="es-ES" sz="1300" dirty="0">
                <a:solidFill>
                  <a:schemeClr val="accent1"/>
                </a:solidFill>
              </a:rPr>
              <a:t>Curso 2021/2022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31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10A89-8DCE-A441-B24D-2A2AE4EF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Trabajos futuros.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4F7ED-8050-4340-9620-F7DAC73F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Estudio pormenorizado del control óptimo: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Determinación de la señal de control activa para hacer un control adaptativo en vez de estático.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Cambio de la función </a:t>
            </a:r>
            <a:r>
              <a:rPr lang="es-ES_tradnl" dirty="0" err="1"/>
              <a:t>lagrangiana</a:t>
            </a:r>
            <a:r>
              <a:rPr lang="es-ES_tradnl" dirty="0"/>
              <a:t> que evalúa el desempeño por otros criterios que favorezcan comportamientos más diversos.</a:t>
            </a:r>
          </a:p>
          <a:p>
            <a:r>
              <a:rPr lang="es-ES_tradnl" dirty="0"/>
              <a:t>Comparación con el control activo.</a:t>
            </a:r>
          </a:p>
          <a:p>
            <a:r>
              <a:rPr lang="es-ES_tradnl" dirty="0"/>
              <a:t>Estudio completo con modelado mediante funciones de transferencia y asociación en paralelo/cascada.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E239D0-0B4C-3C4E-B48F-E8DB974C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MUII – UAH / Curso 2021-2022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101DF-5C5D-9F45-B5D2-A2599532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Luis Miguel Martínez Gómez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B006D-4713-D447-A866-8E0E7AFA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BF75-CF46-934A-B758-F9431844FAC4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554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8E0FB-F81A-FB4E-9D52-17736362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139" y="2904382"/>
            <a:ext cx="9603275" cy="1049235"/>
          </a:xfrm>
        </p:spPr>
        <p:txBody>
          <a:bodyPr anchor="ctr"/>
          <a:lstStyle/>
          <a:p>
            <a:pPr algn="ctr"/>
            <a:r>
              <a:rPr lang="es-ES_tradnl" dirty="0"/>
              <a:t>Muchas gracias por su atención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C5DDC5-A8B6-4544-81E2-E76D97E3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MUII – UAH / Curso 2021-2022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716A4F-1DFC-D846-AD51-A742C207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Luis Miguel Martínez Gómez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9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2DA82-17A0-F44C-A46A-C3E1CE4E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78C1FD-11E8-B242-939D-D791611E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457" y="540921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3E01F29-EE58-424F-855D-07ADA6B8F324}" type="slidenum">
              <a:rPr lang="es-ES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930A46-E364-6F4D-A3AF-06E63306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76" y="231720"/>
            <a:ext cx="5025700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Luis Miguel Martínez Gómez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224F3-A55B-C84B-A4C6-255C8B0C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Motivación y objetivos.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Modelo del sistema.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Enfoques implementados.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Control óptimo.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1"/>
                </a:solidFill>
              </a:rPr>
              <a:t>4.1. </a:t>
            </a:r>
            <a:r>
              <a:rPr lang="es-ES" dirty="0"/>
              <a:t>Ley de control.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1"/>
                </a:solidFill>
              </a:rPr>
              <a:t>4.2. </a:t>
            </a:r>
            <a:r>
              <a:rPr lang="es-ES" dirty="0"/>
              <a:t>¿Por qué la ley ON-OFF es la mejor?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Conclusiones y trabajos futuros.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A39DFDA9-4171-5A45-A413-11A56127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3229" y="6007878"/>
            <a:ext cx="3500715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MUII – UAH / Curso 2021-2022</a:t>
            </a:r>
          </a:p>
        </p:txBody>
      </p:sp>
    </p:spTree>
    <p:extLst>
      <p:ext uri="{BB962C8B-B14F-4D97-AF65-F5344CB8AC3E}">
        <p14:creationId xmlns:p14="http://schemas.microsoft.com/office/powerpoint/2010/main" val="9880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05DD5-A394-0E48-B8BD-7F4B8378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y objetivos.</a:t>
            </a: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43B445B4-B191-4EA6-85C2-8B6F12DA0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598790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795405-E1C2-0648-9776-D8B5822B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Luis Miguel Martínez Gómez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4C470D-B3BD-CB44-9742-E11A3B3D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FC46-2578-AE46-85E9-D47A53F31BBE}" type="slidenum">
              <a:rPr lang="es-ES" smtClean="0"/>
              <a:t>3</a:t>
            </a:fld>
            <a:endParaRPr lang="es-ES" dirty="0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8E14349A-230B-1E45-AC34-5E34633EF693}"/>
              </a:ext>
            </a:extLst>
          </p:cNvPr>
          <p:cNvSpPr/>
          <p:nvPr/>
        </p:nvSpPr>
        <p:spPr>
          <a:xfrm>
            <a:off x="4862623" y="2870791"/>
            <a:ext cx="134627" cy="5582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EBD836-6426-2547-B6B1-A76E04D75F45}"/>
              </a:ext>
            </a:extLst>
          </p:cNvPr>
          <p:cNvSpPr txBox="1"/>
          <p:nvPr/>
        </p:nvSpPr>
        <p:spPr>
          <a:xfrm>
            <a:off x="5093027" y="2965229"/>
            <a:ext cx="56473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Aumento de la seguridad y prolongación de vida útil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5AC546B4-719F-6C4D-A784-1D60BA6B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MUII – UAH / Curso 2021-2022</a:t>
            </a:r>
          </a:p>
        </p:txBody>
      </p:sp>
    </p:spTree>
    <p:extLst>
      <p:ext uri="{BB962C8B-B14F-4D97-AF65-F5344CB8AC3E}">
        <p14:creationId xmlns:p14="http://schemas.microsoft.com/office/powerpoint/2010/main" val="186848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2D4CE-CD39-3349-BB88-2F802A5F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 dirty="0"/>
              <a:t>Modelo del sistema.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326DF-72DC-3E48-B16E-E4495F49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Luis Miguel Martínez Gómez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C202B-CBF5-734B-81A4-3EBF93A4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MUII – UAH / Curso 2021-2022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EF94A-ABEE-884D-A79B-FD9C545C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6C62DE-55F1-884D-AD37-4F8B75AB775E}" type="slidenum">
              <a:rPr lang="es-E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s-ES" dirty="0"/>
          </a:p>
        </p:txBody>
      </p:sp>
      <p:pic>
        <p:nvPicPr>
          <p:cNvPr id="12" name="Marcador de contenido 11" descr="Imagen de la pantalla de un celular con texto e imagen&#10;&#10;Descripción generada automáticamente con confianza baja">
            <a:extLst>
              <a:ext uri="{FF2B5EF4-FFF2-40B4-BE49-F238E27FC236}">
                <a16:creationId xmlns:a16="http://schemas.microsoft.com/office/drawing/2014/main" id="{0541A960-1B81-2948-A08F-AFAF6331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387370"/>
            <a:ext cx="3265580" cy="2801317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5823E99-A1AD-46A4-888E-E8C53197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70" y="2015734"/>
            <a:ext cx="6195784" cy="345061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es la </a:t>
            </a:r>
            <a:r>
              <a:rPr lang="es-ES_tradnl" dirty="0"/>
              <a:t>estructura</a:t>
            </a:r>
            <a:r>
              <a:rPr lang="en-US" dirty="0"/>
              <a:t> a controlar.</a:t>
            </a:r>
          </a:p>
          <a:p>
            <a:pPr lvl="1" algn="just"/>
            <a:r>
              <a:rPr lang="en-US" dirty="0"/>
              <a:t>Se encuentra acoplada al suelo </a:t>
            </a:r>
            <a:r>
              <a:rPr lang="es-ES_tradnl" dirty="0"/>
              <a:t>mediante el muelle k</a:t>
            </a:r>
            <a:r>
              <a:rPr lang="es-ES_tradnl" baseline="-25000" dirty="0"/>
              <a:t>1</a:t>
            </a:r>
            <a:r>
              <a:rPr lang="es-ES_tradnl" dirty="0"/>
              <a:t> y el amortiguador c</a:t>
            </a:r>
            <a:r>
              <a:rPr lang="es-ES_tradnl" baseline="-25000" dirty="0"/>
              <a:t>1</a:t>
            </a:r>
            <a:r>
              <a:rPr lang="es-ES_tradnl" dirty="0"/>
              <a:t>, que modelan el comportamiento elástico y la fricción viscosa interna respectivamente.</a:t>
            </a:r>
          </a:p>
          <a:p>
            <a:pPr algn="just"/>
            <a:r>
              <a:rPr lang="en-US" dirty="0"/>
              <a:t>El TMD (</a:t>
            </a:r>
            <a:r>
              <a:rPr lang="en-US" i="1" dirty="0"/>
              <a:t>tuned mass damper</a:t>
            </a:r>
            <a:r>
              <a:rPr lang="en-US" dirty="0"/>
              <a:t>) es la estructura formada por M</a:t>
            </a:r>
            <a:r>
              <a:rPr lang="en-US" baseline="-25000" dirty="0"/>
              <a:t>2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 y c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La variable de control sobre la que </a:t>
            </a:r>
            <a:r>
              <a:rPr lang="es-ES_tradnl" noProof="1"/>
              <a:t>podemos</a:t>
            </a:r>
            <a:r>
              <a:rPr lang="en-US" dirty="0"/>
              <a:t> actuar es c</a:t>
            </a:r>
            <a:r>
              <a:rPr lang="en-US" baseline="-25000" dirty="0"/>
              <a:t>2</a:t>
            </a:r>
            <a:r>
              <a:rPr lang="en-US" dirty="0"/>
              <a:t> que, por su naturaleza, impide el control activo – inyección de energía.</a:t>
            </a:r>
            <a:endParaRPr lang="es-ES_tradn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B98DC5-319E-2D49-8B6A-013527FF67F2}"/>
              </a:ext>
            </a:extLst>
          </p:cNvPr>
          <p:cNvSpPr txBox="1"/>
          <p:nvPr/>
        </p:nvSpPr>
        <p:spPr>
          <a:xfrm>
            <a:off x="4482181" y="2171926"/>
            <a:ext cx="305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1.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C2FA39-2259-704F-B2FA-FA5A275AE38A}"/>
              </a:ext>
            </a:extLst>
          </p:cNvPr>
          <p:cNvSpPr txBox="1"/>
          <p:nvPr/>
        </p:nvSpPr>
        <p:spPr>
          <a:xfrm>
            <a:off x="0" y="6609043"/>
            <a:ext cx="4943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>
                <a:solidFill>
                  <a:schemeClr val="bg1"/>
                </a:solidFill>
              </a:rPr>
              <a:t>1. Fuente: </a:t>
            </a:r>
            <a:r>
              <a:rPr lang="es-ES_tradnl" sz="1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s-ES_tradnl" sz="1000" dirty="0" err="1">
                <a:solidFill>
                  <a:schemeClr val="bg1"/>
                </a:solidFill>
                <a:hlinkClick r:id="rId3"/>
              </a:rPr>
              <a:t>web.mit.edu</a:t>
            </a:r>
            <a:r>
              <a:rPr lang="es-ES_tradnl" sz="1000" dirty="0">
                <a:solidFill>
                  <a:schemeClr val="bg1"/>
                </a:solidFill>
                <a:hlinkClick r:id="rId3"/>
              </a:rPr>
              <a:t>/</a:t>
            </a:r>
            <a:r>
              <a:rPr lang="es-ES_tradnl" sz="1000" dirty="0" err="1">
                <a:solidFill>
                  <a:schemeClr val="bg1"/>
                </a:solidFill>
                <a:hlinkClick r:id="rId3"/>
              </a:rPr>
              <a:t>jorloff</a:t>
            </a:r>
            <a:r>
              <a:rPr lang="es-ES_tradnl" sz="1000" dirty="0">
                <a:solidFill>
                  <a:schemeClr val="bg1"/>
                </a:solidFill>
                <a:hlinkClick r:id="rId3"/>
              </a:rPr>
              <a:t>/www/</a:t>
            </a:r>
            <a:r>
              <a:rPr lang="es-ES_tradnl" sz="1000" dirty="0" err="1">
                <a:solidFill>
                  <a:schemeClr val="bg1"/>
                </a:solidFill>
                <a:hlinkClick r:id="rId3"/>
              </a:rPr>
              <a:t>jmoapplets</a:t>
            </a:r>
            <a:r>
              <a:rPr lang="es-ES_tradnl" sz="1000" dirty="0">
                <a:solidFill>
                  <a:schemeClr val="bg1"/>
                </a:solidFill>
                <a:hlinkClick r:id="rId3"/>
              </a:rPr>
              <a:t>/</a:t>
            </a:r>
            <a:r>
              <a:rPr lang="es-ES_tradnl" sz="1000" dirty="0" err="1">
                <a:solidFill>
                  <a:schemeClr val="bg1"/>
                </a:solidFill>
                <a:hlinkClick r:id="rId3"/>
              </a:rPr>
              <a:t>secondorder</a:t>
            </a:r>
            <a:r>
              <a:rPr lang="es-ES_tradnl" sz="1000" dirty="0">
                <a:solidFill>
                  <a:schemeClr val="bg1"/>
                </a:solidFill>
                <a:hlinkClick r:id="rId3"/>
              </a:rPr>
              <a:t>/</a:t>
            </a:r>
            <a:r>
              <a:rPr lang="es-ES_tradnl" sz="1000" dirty="0" err="1">
                <a:solidFill>
                  <a:schemeClr val="bg1"/>
                </a:solidFill>
                <a:hlinkClick r:id="rId3"/>
              </a:rPr>
              <a:t>TunedMassDamper.html</a:t>
            </a:r>
            <a:endParaRPr lang="es-ES_tradnl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9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237B8-5D3E-1C49-9413-C7712B54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 del sistema.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B6E0683-59B1-4540-B19F-FBF55D8AF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ES_tradnl" dirty="0"/>
                  <a:t>Las ecuaciones que gobiernan el comportamiento del sistema son las siguientes: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̇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s-ES_tradnl" dirty="0"/>
                  <a:t> 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̇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s-ES_tradnl" dirty="0"/>
                      <m:t> </m:t>
                    </m:r>
                  </m:oMath>
                </a14:m>
                <a:endParaRPr lang="es-ES_tradnl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s-ES_tradnl" dirty="0"/>
                  <a:t> representa la excitación de nuestra estructura.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s-ES_tradnl" dirty="0"/>
                  <a:t>En nuestro caso, la frecuencia de la señal variará con el tiempo de forma lineal, con el fin de obtener datos en un rango completo de funcionamiento.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s-ES_tradnl" dirty="0"/>
                  <a:t>Es necesario tener esta condición de entrada a la hora de interpretar los resultados.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B6E0683-59B1-4540-B19F-FBF55D8AF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 r="-52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8A427-E44C-7C41-BD50-68E33584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MUII – UAH / Curso 2021-2022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56E96-5B53-4A4A-BEE6-7D242A0D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Luis Miguel Martínez Gómez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4AF53F-BB7E-DD43-8161-1034CEEC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39AE-25F9-5A47-9282-4738F0FD0B16}" type="slidenum">
              <a:rPr lang="es-ES" smtClean="0"/>
              <a:t>5</a:t>
            </a:fld>
            <a:endParaRPr lang="es-ES" dirty="0"/>
          </a:p>
        </p:txBody>
      </p:sp>
      <p:pic>
        <p:nvPicPr>
          <p:cNvPr id="8" name="Imagen 7" descr="Imagen de la pantalla de un celular con texto e imagen&#10;&#10;Descripción generada automáticamente con confianza baja">
            <a:extLst>
              <a:ext uri="{FF2B5EF4-FFF2-40B4-BE49-F238E27FC236}">
                <a16:creationId xmlns:a16="http://schemas.microsoft.com/office/drawing/2014/main" id="{731D285F-67D1-0242-A147-5EB62F9E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65" y="401527"/>
            <a:ext cx="1513666" cy="12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1BF5AC-001A-0B4C-AAD1-3395A773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s-ES" dirty="0"/>
              <a:t>Enfoques implementados.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3D86AE-C327-1F4A-8E46-DDF1B5AC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457" y="540921"/>
            <a:ext cx="811019" cy="503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A53C51E-AE36-CF46-A420-CABD77864E31}" type="slidenum">
              <a:rPr lang="es-E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22AC7-5DC5-2441-BB81-FADC03FA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76" y="239869"/>
            <a:ext cx="5025700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Luis Miguel Martínez Gómez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F215D51-70BC-9748-BFA5-CDA36396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sz="1300" dirty="0"/>
              <a:t>Control PID.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300" dirty="0"/>
              <a:t>El sistema es no lineal –hay una multiplicación directa entre una variable de estado y la variable de entrada–, por lo que no puede establecerse una función de transferencia del sistema completo.</a:t>
            </a:r>
          </a:p>
          <a:p>
            <a:pPr algn="just">
              <a:lnSpc>
                <a:spcPct val="110000"/>
              </a:lnSpc>
            </a:pPr>
            <a:r>
              <a:rPr lang="es-ES" sz="1300" dirty="0"/>
              <a:t>Control por realimentación de estados.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300" dirty="0"/>
              <a:t>Imposible incorporar la excitación de la estructura de forma sencilla dentro de la estructura matricial.</a:t>
            </a:r>
          </a:p>
          <a:p>
            <a:pPr algn="just">
              <a:lnSpc>
                <a:spcPct val="110000"/>
              </a:lnSpc>
            </a:pPr>
            <a:r>
              <a:rPr lang="es-ES" sz="1300" dirty="0"/>
              <a:t>Control MPC.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300" dirty="0"/>
              <a:t>MATLAB no dispone de una herramienta de control MPC que dé la libertad suficiente para poder hacer una implementación sólida sin tener que reinventar el problema desde cero.</a:t>
            </a:r>
          </a:p>
          <a:p>
            <a:pPr algn="just">
              <a:lnSpc>
                <a:spcPct val="110000"/>
              </a:lnSpc>
            </a:pPr>
            <a:r>
              <a:rPr lang="es-ES" sz="1300" dirty="0"/>
              <a:t>Control robusto.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s-ES" sz="1300" dirty="0"/>
              <a:t>No es la herramienta adecuada, ya que no estamos lidiando con incertidumbres en los parámetros medidos.</a:t>
            </a:r>
          </a:p>
          <a:p>
            <a:pPr algn="just">
              <a:lnSpc>
                <a:spcPct val="110000"/>
              </a:lnSpc>
            </a:pPr>
            <a:r>
              <a:rPr lang="es-ES" sz="1300" dirty="0"/>
              <a:t>Control óptimo.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85CAAE10-816C-F543-B4FC-9941C73C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3229" y="6007878"/>
            <a:ext cx="3500715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MUII – UAH / Curso 2021-2022</a:t>
            </a:r>
          </a:p>
        </p:txBody>
      </p:sp>
    </p:spTree>
    <p:extLst>
      <p:ext uri="{BB962C8B-B14F-4D97-AF65-F5344CB8AC3E}">
        <p14:creationId xmlns:p14="http://schemas.microsoft.com/office/powerpoint/2010/main" val="164945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83A14-4FD2-C44A-8438-0F90A599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Control óptimo.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774CBF-02B7-7449-8B53-E65CB2927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Ley de control: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s-ES_tradnl" dirty="0"/>
                  <a:t>La derivación de la ley de control se realiza iniciando el problema con un esquema de control activo, y definiendo un índice de desempeño que permita dividir la señal de entrada en los cuadrantes activo y pasivo.</a:t>
                </a:r>
                <a:r>
                  <a:rPr lang="es-ES_tradnl" baseline="30000" dirty="0"/>
                  <a:t>2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s-ES_tradnl" dirty="0"/>
                  <a:t>Se llega a la siguiente señal de control: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𝑎𝑐𝑡𝑖𝑣𝑒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acc>
                          <m:accPr>
                            <m:chr m:val="̇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/>
              </a:p>
              <a:p>
                <a:pPr lvl="1"/>
                <a:endParaRPr lang="es-ES_tradn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774CBF-02B7-7449-8B53-E65CB2927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6E39C-3D2F-9D42-BF2B-7343E6DF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MUII – UAH / Curso 2021-2022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14C30-EBA4-E940-BB8D-8656CFAA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Luis Miguel Martínez Gómez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EC280-A5F1-EC45-A976-9A96551D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647A-F0C5-5049-99C5-D65FE9DF8F7B}" type="slidenum">
              <a:rPr lang="es-ES" smtClean="0"/>
              <a:t>7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DF1F89-D15A-2148-8872-C8B724C03FD9}"/>
              </a:ext>
            </a:extLst>
          </p:cNvPr>
          <p:cNvSpPr txBox="1"/>
          <p:nvPr/>
        </p:nvSpPr>
        <p:spPr>
          <a:xfrm>
            <a:off x="0" y="6610790"/>
            <a:ext cx="9773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/>
              <a:t>2. Fuente: </a:t>
            </a:r>
            <a:r>
              <a:rPr lang="es-ES_tradnl" sz="1000" dirty="0">
                <a:hlinkClick r:id="rId4"/>
              </a:rPr>
              <a:t>Effectiveness of semi-active tuned mass dampers under harmonic excitation - Pinkaew et al.</a:t>
            </a:r>
            <a:endParaRPr lang="es-ES_tradnl" sz="1000" dirty="0"/>
          </a:p>
        </p:txBody>
      </p:sp>
      <p:pic>
        <p:nvPicPr>
          <p:cNvPr id="9" name="Imagen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2A9E3EF-6D6D-DC46-929A-5AEF3EAF1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46" y="4148964"/>
            <a:ext cx="4076708" cy="23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1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83A14-4FD2-C44A-8438-0F90A599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Control óptimo.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774CBF-02B7-7449-8B53-E65CB2927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¿Por qué la ley ON-OFF es la mejor?</a:t>
                </a:r>
              </a:p>
              <a:p>
                <a:pPr lvl="1"/>
                <a:r>
                  <a:rPr lang="es-ES_tradnl" dirty="0"/>
                  <a:t>Dado un STMD ideal, la elección de los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ES_tradnl" dirty="0"/>
                  <a:t> es arbitraria, y puede ajustarse como sea necesario durante las simulaciones.</a:t>
                </a:r>
              </a:p>
              <a:p>
                <a:pPr lvl="1"/>
                <a:r>
                  <a:rPr lang="es-ES_tradnl" dirty="0"/>
                  <a:t>El hecho de que la solución óptima incluya esos coeficientes indica que, en el régimen transitorio, el cambio de la amortiguación del </a:t>
                </a:r>
                <a:r>
                  <a:rPr lang="es-ES_tradnl" i="1" dirty="0" err="1"/>
                  <a:t>dashpot</a:t>
                </a:r>
                <a:r>
                  <a:rPr lang="es-ES_tradnl" i="1" dirty="0"/>
                  <a:t> </a:t>
                </a:r>
                <a:r>
                  <a:rPr lang="es-ES_tradnl" dirty="0"/>
                  <a:t>se haga de forma instantánea entre los dos valores.</a:t>
                </a:r>
              </a:p>
              <a:p>
                <a:pPr lvl="1"/>
                <a:r>
                  <a:rPr lang="es-ES_tradnl" dirty="0"/>
                  <a:t>El hecho de emplear una señal </a:t>
                </a:r>
                <a:r>
                  <a:rPr lang="es-ES_tradnl" i="1" dirty="0" err="1"/>
                  <a:t>chirp</a:t>
                </a:r>
                <a:r>
                  <a:rPr lang="es-ES_tradnl" dirty="0"/>
                  <a:t> como excitación implica que el sistema nunca llega a estar en régimen permanente, lo que hace que la señal de control evolucione a una onda cuadrada de ciclo de trabajo variable en función de la frecuencia de excitación.</a:t>
                </a:r>
              </a:p>
              <a:p>
                <a:pPr lvl="1"/>
                <a:endParaRPr lang="es-ES_tradn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774CBF-02B7-7449-8B53-E65CB2927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 r="-92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6E39C-3D2F-9D42-BF2B-7343E6DF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MUII – UAH / Curso 2021-2022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14C30-EBA4-E940-BB8D-8656CFAA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Luis Miguel Martínez Gómez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EC280-A5F1-EC45-A976-9A96551D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647A-F0C5-5049-99C5-D65FE9DF8F7B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DF1F89-D15A-2148-8872-C8B724C03FD9}"/>
              </a:ext>
            </a:extLst>
          </p:cNvPr>
          <p:cNvSpPr txBox="1"/>
          <p:nvPr/>
        </p:nvSpPr>
        <p:spPr>
          <a:xfrm>
            <a:off x="0" y="6610790"/>
            <a:ext cx="9773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/>
              <a:t>2. Fuente: </a:t>
            </a:r>
            <a:r>
              <a:rPr lang="es-ES_tradnl" sz="1000" dirty="0">
                <a:hlinkClick r:id="rId3"/>
              </a:rPr>
              <a:t>Effectiveness of semi-active tuned mass dampers under harmonic excitation - Pinkaew et al.</a:t>
            </a:r>
            <a:endParaRPr lang="es-ES_tradnl" sz="1000" dirty="0"/>
          </a:p>
        </p:txBody>
      </p:sp>
    </p:spTree>
    <p:extLst>
      <p:ext uri="{BB962C8B-B14F-4D97-AF65-F5344CB8AC3E}">
        <p14:creationId xmlns:p14="http://schemas.microsoft.com/office/powerpoint/2010/main" val="228909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B95A-5AF9-1748-94C1-4B235B3D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Conclusiones. Comparación.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F14C5F-0C7E-A445-94BC-DEFB638D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395732"/>
          </a:xfrm>
        </p:spPr>
        <p:txBody>
          <a:bodyPr>
            <a:normAutofit lnSpcReduction="10000"/>
          </a:bodyPr>
          <a:lstStyle/>
          <a:p>
            <a:pPr algn="ctr"/>
            <a:r>
              <a:rPr lang="es-ES_tradnl" dirty="0"/>
              <a:t>Ley </a:t>
            </a:r>
            <a:r>
              <a:rPr lang="es-ES_tradnl" dirty="0" err="1"/>
              <a:t>on</a:t>
            </a:r>
            <a:r>
              <a:rPr lang="es-ES_tradnl" dirty="0"/>
              <a:t>-off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C2F7B8-AC52-7B4E-88BA-67946153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574351"/>
            <a:ext cx="4645152" cy="3479486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Ventajas: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Mayor reducción de las vibraciones.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Mejor comportamiento ante cambio de parámetros – mayor robustez.</a:t>
            </a:r>
          </a:p>
          <a:p>
            <a:r>
              <a:rPr lang="es-ES_tradnl" dirty="0"/>
              <a:t>Desventajas: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Ajuste arbitrario de los parámetros.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Falta de fundamento teórico.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/>
              <a:t>Coeficientes extremos.</a:t>
            </a:r>
            <a:endParaRPr lang="es-ES_tradnl" dirty="0"/>
          </a:p>
          <a:p>
            <a:pPr lvl="1">
              <a:buFont typeface="Courier New" panose="02070309020205020404" pitchFamily="49" charset="0"/>
              <a:buChar char="o"/>
            </a:pPr>
            <a:endParaRPr lang="es-ES_tradn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6508F7-E3E2-9D4F-B849-63C7A5BF5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395732"/>
          </a:xfrm>
        </p:spPr>
        <p:txBody>
          <a:bodyPr>
            <a:normAutofit lnSpcReduction="10000"/>
          </a:bodyPr>
          <a:lstStyle/>
          <a:p>
            <a:pPr algn="ctr"/>
            <a:r>
              <a:rPr lang="es-ES_tradnl" dirty="0"/>
              <a:t>Ley óptima.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F06D04-E54C-A745-AF27-AA2E53E81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581259"/>
            <a:ext cx="4645152" cy="3472578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Ventajas: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Fundamento teórico robusto.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Extensión sencilla a estructuras más complejas.</a:t>
            </a:r>
          </a:p>
          <a:p>
            <a:r>
              <a:rPr lang="es-ES_tradnl" dirty="0"/>
              <a:t>Desventajas: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Mucho más compleja de derivar.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Peores reducción de vibraciones.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/>
              <a:t>Peor comportamiento ante cambio de parámetros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52D5A1-A6BB-3945-962C-354037E0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MUII – UAH / Curso 2021-2022</a:t>
            </a:r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843B46-3040-2B46-A42A-673DAD97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Luis Miguel Martínez Gómez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6AC08F-1AFD-0A44-939D-855A1258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3B89-C9BB-E341-81C7-BAB172AC53F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295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Personalizados 1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88A4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{4A8E00B2-61B9-EF47-975F-B10D8B90FEA2}tf10001119</Template>
  <TotalTime>154</TotalTime>
  <Words>940</Words>
  <Application>Microsoft Macintosh PowerPoint</Application>
  <PresentationFormat>Panorámica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Gill Sans MT</vt:lpstr>
      <vt:lpstr>Galería</vt:lpstr>
      <vt:lpstr>Control dinámico de estructuras. </vt:lpstr>
      <vt:lpstr>Índice</vt:lpstr>
      <vt:lpstr>Motivación y objetivos.</vt:lpstr>
      <vt:lpstr>Modelo del sistema.</vt:lpstr>
      <vt:lpstr>Modelo del sistema.</vt:lpstr>
      <vt:lpstr>Enfoques implementados.</vt:lpstr>
      <vt:lpstr>Control óptimo. </vt:lpstr>
      <vt:lpstr>Control óptimo. </vt:lpstr>
      <vt:lpstr>Conclusiones. Comparación.</vt:lpstr>
      <vt:lpstr>Trabajos futuros.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dinámico de estructuras. </dc:title>
  <dc:creator>Martínez Gómez Luis Miguel</dc:creator>
  <cp:lastModifiedBy>Martínez Gómez Luis Miguel</cp:lastModifiedBy>
  <cp:revision>2</cp:revision>
  <dcterms:created xsi:type="dcterms:W3CDTF">2022-01-09T17:12:08Z</dcterms:created>
  <dcterms:modified xsi:type="dcterms:W3CDTF">2022-01-09T19:53:18Z</dcterms:modified>
</cp:coreProperties>
</file>