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PROJET D’AUTOMATISATION DE LA COMPARAISON Du PRIX D’UN PRODUIT ENTRE SUPERMARCHES : CAS DE LA POMME ENTRE FRANPRIX ET CARREFOUR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PATRICE THOMAS KAMEDA; ET MAMADOU DJAU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2025-01-12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Extraction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TRUE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Données récupérées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Franprix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                      Name Price
## 1       Pomme pink lady vrac  2.99
## 2    Pomme granny smith vrac  3.99
## 3          Poire comice vrac  4.49
## 4           Pomme chantecler  3.99
## 5            Pomme jazz vrac  3.99
## 6               Pomme golden  2.93
## 7        Pomme bicolore vrac  4.50
## 8         Pomme bicolore Bio  3.99
## 9        Poire williams vrac  4.29
## 10              Pomme canada  3.99
## 11              Pomme Golden  2.69
## 12              Pomme golden  3.79
## 13                     Coing  4.53
## 14         Pomme golden vrac  3.49
## 15              Pomme golden  2.00
## 16              Pomme golden  4.39
## 17              Pomme golden  4.49
## 18 Pomme reine des reinettes  4.99
## 19           Pomme Choupette  3.79
## 20        Pomme juliette Bio  4.02
## 21                 Poire Bio  3.49
## 22               Poire guyot  4.49
## 23            Pomme bicolore  2.00
## 24            Pomme bicolore  2.30
## 25            Pomme bicolore  2.93
## 26       Pomme bicolore vrac  3.49
## 27               Poire nashi  4.50
## 28        Pomme bicolore Bio  3.79
## 29            Pomme bicolore  4.29
## 30       Pomme pink lady Bio  3.99
## 31     Poire conférence vrac  4.19
## 32          Pomme golden Bio  3.99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    Name Price
## 1       Pomme pink lady vrac  2.99
## 2    Pomme granny smith vrac  3.99
## 3          Poire comice vrac  4.49
## 4           Pomme chantecler  3.99
## 5            Pomme jazz vrac  3.99
## 6               Pomme golden  2.93
## 7        Pomme bicolore vrac  4.50
## 8         Pomme bicolore Bio  3.99
## 9        Poire williams vrac  4.29
## 10              Pomme canada  3.99
## 11              Pomme Golden  2.69
## 12              Pomme golden  3.79
## 13                     Coing  4.53
## 14         Pomme golden vrac  3.49
## 15              Pomme golden  2.00
## 16              Pomme golden  4.39
## 17              Pomme golden  4.49
## 18 Pomme reine des reinettes  4.99
## 19           Pomme Choupette  3.79
## 20        Pomme juliette Bio  4.02
## 21                 Poire Bio  3.49
## 22               Poire guyot  4.49
## 23            Pomme bicolore  2.00
## 24            Pomme bicolore  2.30
## 25            Pomme bicolore  2.93
## 26       Pomme bicolore vrac  3.49
## 27               Poire nashi  4.50
## 28        Pomme bicolore Bio  3.79
## 29            Pomme bicolore  4.29
## 30       Pomme pink lady Bio  3.99
## 31     Poire conférence vrac  4.19
## 32          Pomme golden Bio  3.99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Carrefour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                                                   Name Price
## 1  Pommes Golden Delicious vrac FILIERE QUALITE CARREFOUR  2.00
## 2                                   Pommes Pink Lady vrac  0.19
## 3      Pommes gala agroécologie FILIERE QUALITE CARREFOUR  1.00
## 4       Pommes Golden Delicious FILIERE QUALITE CARREFOUR  0.51
## 5                   Pommes Gala FILIERE QUALITE CARREFOUR  3.00
## 6                             Pommes Cripps Pink lady Bio  0.29
## 7                             Pommes jaunes CARREFOUR BIO  2.00
## 8                   Pommes Reinettes grises Bio du Canada  2.00
## 9    Pommes bicolores Jonagold en conversion BRAEBURN Bio  3.00
## 10                         Pommes bicolores CARREFOUR BIO  0.29
## 11                                 Pommes Jaunes vrac Bio  2.00
## 12                              Pommes Pink Kiss vrac Bio  3.00
## 13                                   Pommes bicolores Bio  0.99
## 14                                   Pommes bicolores Bio  3.00
## 15                                Pommes Granny Smith Bio  0.19
## 16                                       Pommes bicolores  1.00
## 17                                   Pommes Gala vrac Bio  0.99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Analyse des données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Fusion des données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Statistiques descriptives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# A tibble: 2 × 5
##   Supermarket Average_Price SD_Price Min_Price Max_Price
##   &lt;chr&gt;               &lt;dbl&gt;    &lt;dbl&gt;     &lt;dbl&gt;     &lt;dbl&gt;
## 1 Carrefour            1.50    1.07       0.19      3   
## 2 Franprix             3.77    0.763      2         4.99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Visualisation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Boxplot</a:t>
            </a:r>
            <a:r>
              <a:rPr/>
              <a:t> : Comparaison de la distribution des prix.</a:t>
            </a:r>
          </a:p>
          <a:p>
            <a:pPr lvl="0" indent="-342900" marL="342900">
              <a:buAutoNum type="arabicPeriod"/>
            </a:pPr>
            <a:r>
              <a:rPr b="1"/>
              <a:t>Histogramme</a:t>
            </a:r>
            <a:r>
              <a:rPr/>
              <a:t> : Fréquences des prix par supermarché.</a:t>
            </a:r>
          </a:p>
          <a:p>
            <a:pPr lvl="0" indent="-342900" marL="342900">
              <a:buAutoNum type="arabicPeriod"/>
            </a:pPr>
            <a:r>
              <a:rPr b="1"/>
              <a:t>Nuage de points</a:t>
            </a:r>
            <a:r>
              <a:rPr/>
              <a:t> : Comparaison des prix par produit.</a:t>
            </a:r>
          </a:p>
          <a:p>
            <a:pPr lvl="0" indent="0" marL="0">
              <a:buNone/>
            </a:pPr>
            <a:r>
              <a:rPr b="1"/>
              <a:t>Objectif</a:t>
            </a:r>
            <a:r>
              <a:rPr/>
              <a:t> : Identifier visuellement les tendances et les différences.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Visualisation : Distribution des prix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Boxplot</a:t>
            </a:r>
          </a:p>
        </p:txBody>
      </p:sp>
      <p:pic>
        <p:nvPicPr>
          <p:cNvPr descr="pres-2.0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Objectif</a:t>
            </a:r>
            <a:r>
              <a:rPr/>
              <a:t> :</a:t>
            </a:r>
          </a:p>
          <a:p>
            <a:pPr lvl="1"/>
            <a:r>
              <a:rPr/>
              <a:t>Analyser et comparer les prix des pommes de deux supermarchés : </a:t>
            </a:r>
            <a:r>
              <a:rPr b="1"/>
              <a:t>Franprix</a:t>
            </a:r>
            <a:r>
              <a:rPr/>
              <a:t> et </a:t>
            </a:r>
            <a:r>
              <a:rPr b="1"/>
              <a:t>Carrefour</a:t>
            </a:r>
            <a:r>
              <a:rPr/>
              <a:t>.</a:t>
            </a:r>
          </a:p>
          <a:p>
            <a:pPr lvl="0"/>
            <a:r>
              <a:rPr b="1"/>
              <a:t>Approche</a:t>
            </a:r>
            <a:r>
              <a:rPr/>
              <a:t> :</a:t>
            </a:r>
          </a:p>
          <a:p>
            <a:pPr lvl="1" indent="-342900" marL="685800">
              <a:buAutoNum type="arabicPeriod"/>
            </a:pPr>
            <a:r>
              <a:rPr/>
              <a:t>Extraction des données des sites web avec des outils d’automatisation (</a:t>
            </a:r>
            <a:r>
              <a:rPr b="1"/>
              <a:t>RSelenium</a:t>
            </a:r>
            <a:r>
              <a:rPr/>
              <a:t>).</a:t>
            </a:r>
          </a:p>
          <a:p>
            <a:pPr lvl="1" indent="-342900" marL="685800">
              <a:buAutoNum type="arabicPeriod"/>
            </a:pPr>
            <a:r>
              <a:rPr/>
              <a:t>Analyse des prix pour identifier des tendances et des différences.</a:t>
            </a:r>
          </a:p>
          <a:p>
            <a:pPr lvl="1" indent="-342900" marL="685800">
              <a:buAutoNum type="arabicPeriod"/>
            </a:pPr>
            <a:r>
              <a:rPr/>
              <a:t>Visualisation des résultats pour faciliter la compréhension.</a:t>
            </a:r>
          </a:p>
          <a:p>
            <a:pPr lvl="0" indent="0" marL="0">
              <a:buNone/>
            </a:pPr>
            <a:r>
              <a:rPr b="1"/>
              <a:t>Problématique</a:t>
            </a:r>
            <a:r>
              <a:rPr/>
              <a:t> : Les consommateurs veulent savoir où acheter des pommes au meilleur prix tout en identifiant des variations de prix significatives.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Visualisation : Histogramme</a:t>
            </a:r>
          </a:p>
        </p:txBody>
      </p:sp>
      <p:pic>
        <p:nvPicPr>
          <p:cNvPr descr="pres-2.0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Visualisation : Nuage de points</a:t>
            </a:r>
          </a:p>
        </p:txBody>
      </p:sp>
      <p:pic>
        <p:nvPicPr>
          <p:cNvPr descr="pres-2.0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Visualisation : Nuage de points</a:t>
            </a:r>
          </a:p>
        </p:txBody>
      </p:sp>
      <p:pic>
        <p:nvPicPr>
          <p:cNvPr descr="pres-2.0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données montrent une variation de prix notable entre Carrefour et Franprix.</a:t>
            </a:r>
          </a:p>
          <a:p>
            <a:pPr lvl="0"/>
            <a:r>
              <a:rPr b="1"/>
              <a:t>Franprix</a:t>
            </a:r>
            <a:r>
              <a:rPr/>
              <a:t> semble en moyenne plus cher que </a:t>
            </a:r>
            <a:r>
              <a:rPr b="1"/>
              <a:t>Carrefour</a:t>
            </a:r>
            <a:r>
              <a:rPr/>
              <a:t>, comme le montre le boxplot.</a:t>
            </a:r>
          </a:p>
          <a:p>
            <a:pPr lvl="0" indent="0" marL="0">
              <a:buNone/>
            </a:pPr>
            <a:r>
              <a:rPr/>
              <a:t>Pour toute question ou suggestion, n’hésitez pas à me contacter 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Résultats obtenus</a:t>
            </a:r>
            <a:r>
              <a:rPr/>
              <a:t> :</a:t>
            </a:r>
          </a:p>
          <a:p>
            <a:pPr lvl="1"/>
            <a:r>
              <a:rPr/>
              <a:t>Franprix a tendance à afficher des prix plus bas pour certains produits.</a:t>
            </a:r>
          </a:p>
          <a:p>
            <a:pPr lvl="1"/>
            <a:r>
              <a:rPr/>
              <a:t>Carrefour présente une plus grande variabilité dans les prix.</a:t>
            </a:r>
          </a:p>
          <a:p>
            <a:pPr lvl="0"/>
            <a:r>
              <a:rPr b="1"/>
              <a:t>Prochaines étapes</a:t>
            </a:r>
            <a:r>
              <a:rPr/>
              <a:t> :</a:t>
            </a:r>
          </a:p>
          <a:p>
            <a:pPr lvl="1"/>
            <a:r>
              <a:rPr/>
              <a:t>Étendre l’analyse à d’autres produits et supermarchés.</a:t>
            </a:r>
          </a:p>
          <a:p>
            <a:pPr lvl="1"/>
            <a:r>
              <a:rPr/>
              <a:t>Étudier l’impact de la saisonnalité sur les prix.</a:t>
            </a:r>
          </a:p>
          <a:p>
            <a:pPr lvl="0" indent="0" marL="0">
              <a:buNone/>
            </a:pPr>
            <a:r>
              <a:rPr b="1"/>
              <a:t>Merci pour votre attention 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Chargement des bibliothèques nécessaires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bibliothèques suivantes sont utilisées dans ce projet :</a:t>
            </a:r>
          </a:p>
          <a:p>
            <a:pPr lvl="0"/>
            <a:r>
              <a:rPr b="1"/>
              <a:t>RSelenium</a:t>
            </a:r>
            <a:r>
              <a:rPr/>
              <a:t> : Automatisation de la navigation sur les sites web dynamiques.</a:t>
            </a:r>
          </a:p>
          <a:p>
            <a:pPr lvl="0"/>
            <a:r>
              <a:rPr b="1"/>
              <a:t>dplyr</a:t>
            </a:r>
            <a:r>
              <a:rPr/>
              <a:t> : Manipulation des données.</a:t>
            </a:r>
          </a:p>
          <a:p>
            <a:pPr lvl="0"/>
            <a:r>
              <a:rPr b="1"/>
              <a:t>stringr</a:t>
            </a:r>
            <a:r>
              <a:rPr/>
              <a:t> : Nettoyage et transformation de texte.</a:t>
            </a:r>
          </a:p>
          <a:p>
            <a:pPr lvl="0"/>
            <a:r>
              <a:rPr b="1"/>
              <a:t>rvest</a:t>
            </a:r>
            <a:r>
              <a:rPr/>
              <a:t> et </a:t>
            </a:r>
            <a:r>
              <a:rPr b="1"/>
              <a:t>httr</a:t>
            </a:r>
            <a:r>
              <a:rPr/>
              <a:t> : Outils pour le scraping de sites web.</a:t>
            </a:r>
          </a:p>
          <a:p>
            <a:pPr lvl="0"/>
            <a:r>
              <a:rPr b="1"/>
              <a:t>ggplot2</a:t>
            </a:r>
            <a:r>
              <a:rPr/>
              <a:t> : Visualisation des données.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Bibliothèques nécessaires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Attachement du package 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Les objets suivants sont masqués depuis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Les objets suivants sont masqués depuis 'package:base':
## 
##     intersect, setdiff, setequal, union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Initialisation de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Pourquoi Selenium ?</a:t>
            </a:r>
          </a:p>
          <a:p>
            <a:pPr lvl="1"/>
            <a:r>
              <a:rPr/>
              <a:t>Certains sites utilisent du JavaScript pour afficher leurs contenus. Les méthodes classiques de scraping (par exemple, </a:t>
            </a:r>
            <a:r>
              <a:rPr>
                <a:latin typeface="Courier"/>
              </a:rPr>
              <a:t>rvest</a:t>
            </a:r>
            <a:r>
              <a:rPr/>
              <a:t>) ne suffisent donc pas.</a:t>
            </a:r>
          </a:p>
          <a:p>
            <a:pPr lvl="1"/>
            <a:r>
              <a:rPr b="1"/>
              <a:t>RSelenium</a:t>
            </a:r>
            <a:r>
              <a:rPr/>
              <a:t> permet de naviguer, interagir et extraire des données dynamiques en simulant un vrai navigateur.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Initialisation de Selenium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Fonction de collecte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Extraire les noms des produits</a:t>
            </a:r>
          </a:p>
          <a:p>
            <a:pPr lvl="0" indent="0" marL="0">
              <a:buNone/>
            </a:pPr>
            <a:r>
              <a:rPr/>
              <a:t>name_elements &lt;- remDr</a:t>
            </a:r>
            <a:r>
              <a:rPr/>
              <a:t>$findElements(using = "css selector", value = name_selector)
  names &lt;- sapply(name_elements, function(el) el$</a:t>
            </a:r>
            <a:r>
              <a:rPr/>
              <a:t>getElementText()) %&gt;% unlist()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Extraire les prix des produits</a:t>
            </a:r>
          </a:p>
          <a:p>
            <a:pPr lvl="0" indent="0" marL="0">
              <a:buNone/>
            </a:pPr>
            <a:r>
              <a:rPr/>
              <a:t>price_elements &lt;- remDr$findElements(using = “css selector”, value = price_selector)</a:t>
            </a:r>
          </a:p>
          <a:p>
            <a:pPr lvl="0" indent="0" marL="0">
              <a:buNone/>
            </a:pPr>
            <a:r>
              <a:rPr/>
              <a:t>prices &lt;- sapply(price_elements, function(el) el$getElementText()[[1]])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Nettoyer les prix pour les convertir en format numérique</a:t>
            </a:r>
          </a:p>
          <a:p>
            <a:pPr lvl="0" indent="0" marL="0">
              <a:buNone/>
            </a:pPr>
            <a:r>
              <a:rPr/>
              <a:t>prices &lt;- prices %&gt;% gsub(“,”, “.”, .) %&gt;% # Remplacer les virgules par des points gsub(“[^0-9.]”, ““, .) %&gt;% # Supprimer tout sauf les chiffres et les points as.numeric() # Convertir en numérique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Vérifier les longueurs et ajuster</a:t>
            </a:r>
          </a:p>
          <a:p>
            <a:pPr lvl="0" indent="0" marL="0">
              <a:buNone/>
            </a:pPr>
            <a:r>
              <a:rPr/>
              <a:t>if(length(names) &gt; length(prices)) { names &lt;- names[1:length(prices)] } else if (length(prices) &gt; length(names)) { prices &lt;- prices[1:length(names)] 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Créer un data.frame et exclure les lignes avec des prix NA ou nuls</a:t>
            </a:r>
          </a:p>
          <a:p>
            <a:pPr lvl="0" indent="0" marL="0">
              <a:buNone/>
            </a:pPr>
            <a:r>
              <a:rPr/>
              <a:t>data &lt;- data.frame(Name = names, Price = prices, stringsAsFactors = FALSE) data &lt;- data %&gt;% filter(!is.na(Price) &amp; Price &gt; 0) return(data) 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URLs et sélecteurs CSS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Extraction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Étapes principales</a:t>
            </a:r>
            <a:r>
              <a:rPr/>
              <a:t> :</a:t>
            </a:r>
          </a:p>
          <a:p>
            <a:pPr lvl="1" indent="-342900" marL="685800">
              <a:buAutoNum type="arabicPeriod"/>
            </a:pPr>
            <a:r>
              <a:rPr/>
              <a:t>Naviguer vers les sites web cibles.</a:t>
            </a:r>
          </a:p>
          <a:p>
            <a:pPr lvl="1" indent="-342900" marL="685800">
              <a:buAutoNum type="arabicPeriod"/>
            </a:pPr>
            <a:r>
              <a:rPr/>
              <a:t>Identifier les sélecteurs CSS pour les noms et les prix des produits.</a:t>
            </a:r>
          </a:p>
          <a:p>
            <a:pPr lvl="1" indent="-342900" marL="685800">
              <a:buAutoNum type="arabicPeriod"/>
            </a:pPr>
            <a:r>
              <a:rPr/>
              <a:t>Récupérer les données dynamiques et les nettoyer pour une analyse statistique.</a:t>
            </a:r>
          </a:p>
          <a:p>
            <a:pPr lvl="0" indent="0" marL="0">
              <a:buNone/>
            </a:pPr>
            <a:r>
              <a:rPr b="1"/>
              <a:t>Remarque :</a:t>
            </a:r>
            <a:r>
              <a:rPr/>
              <a:t> Les sélecteurs CSS doivent être adaptés au contenu HTML de chaque site web.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D’AUTOMATISATION DE LA COMPARAISON Du PRIX D’UN PRODUIT ENTRE SUPERMARCHES : CAS DE LA POMME ENTRE FRANPRIX ET CARREFOUR</dc:title>
  <dc:creator>PATRICE THOMAS KAMEDA; ET MAMADOU DJAU</dc:creator>
  <cp:keywords/>
  <dcterms:created xsi:type="dcterms:W3CDTF">2025-01-12T19:19:00Z</dcterms:created>
  <dcterms:modified xsi:type="dcterms:W3CDTF">2025-01-12T19:19:00Z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2025-01-12</vt:lpwstr>
  </property>
  <property fmtid="{D5CDD505-2E9C-101B-9397-08002B2CF9AE}" pid="3" name="output">
    <vt:lpwstr>powerpoint_presentation</vt:lpwstr>
  </property>
</Properties>
</file>