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87" r:id="rId3"/>
    <p:sldId id="288" r:id="rId4"/>
    <p:sldId id="29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 Light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Medium" panose="020B0600000101010101" charset="0"/>
      <p:regular r:id="rId42"/>
      <p:bold r:id="rId43"/>
      <p:italic r:id="rId44"/>
      <p:boldItalic r:id="rId45"/>
    </p:embeddedFont>
    <p:embeddedFont>
      <p:font typeface="Poppins" panose="00000500000000000000" pitchFamily="2" charset="0"/>
      <p:regular r:id="rId46"/>
      <p:bold r:id="rId47"/>
      <p:italic r:id="rId48"/>
      <p:boldItalic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03" autoAdjust="0"/>
  </p:normalViewPr>
  <p:slideViewPr>
    <p:cSldViewPr snapToGrid="0">
      <p:cViewPr>
        <p:scale>
          <a:sx n="66" d="100"/>
          <a:sy n="66" d="100"/>
        </p:scale>
        <p:origin x="38" y="5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font" Target="fonts/font3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8644832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8644832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 userDrawn="1">
  <p:cSld name="TITLE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79CF6-248B-C04F-BEEE-6420FF180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155699"/>
            <a:ext cx="8089900" cy="1592713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Noto Sans" panose="020B0502040504090204" pitchFamily="34" charset="0"/>
                <a:ea typeface="나눔고딕" panose="020D0604000000000000" pitchFamily="34" charset="-127"/>
              </a:defRPr>
            </a:lvl1pPr>
            <a:lvl2pPr>
              <a:lnSpc>
                <a:spcPct val="150000"/>
              </a:lnSpc>
              <a:defRPr baseline="0">
                <a:latin typeface="Noto Sans" panose="020B0502040504090204" pitchFamily="34" charset="0"/>
                <a:ea typeface="나눔고딕" panose="020D0604000000000000" pitchFamily="34" charset="-127"/>
              </a:defRPr>
            </a:lvl2pPr>
            <a:lvl3pPr>
              <a:lnSpc>
                <a:spcPct val="150000"/>
              </a:lnSpc>
              <a:defRPr baseline="0">
                <a:latin typeface="Noto Sans" panose="020B0502040504090204" pitchFamily="34" charset="0"/>
                <a:ea typeface="나눔고딕" panose="020D0604000000000000" pitchFamily="34" charset="-127"/>
              </a:defRPr>
            </a:lvl3pPr>
            <a:lvl4pPr>
              <a:lnSpc>
                <a:spcPct val="150000"/>
              </a:lnSpc>
              <a:defRPr baseline="0">
                <a:latin typeface="Noto Sans" panose="020B0502040504090204" pitchFamily="34" charset="0"/>
                <a:ea typeface="나눔고딕" panose="020D0604000000000000" pitchFamily="34" charset="-127"/>
              </a:defRPr>
            </a:lvl4pPr>
            <a:lvl5pPr>
              <a:lnSpc>
                <a:spcPct val="150000"/>
              </a:lnSpc>
              <a:defRPr baseline="0">
                <a:latin typeface="Noto Sans" panose="020B0502040504090204" pitchFamily="34" charset="0"/>
                <a:ea typeface="나눔고딕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/>
              <a:t>번째 수준</a:t>
            </a:r>
            <a:endParaRPr lang="ko-KR" altLang="en-US" dirty="0"/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2" name="그림 1" descr="로고, 그래픽, 그래픽 디자인, 클립아트이(가) 표시된 사진&#10;&#10;자동 생성된 설명">
            <a:extLst>
              <a:ext uri="{FF2B5EF4-FFF2-40B4-BE49-F238E27FC236}">
                <a16:creationId xmlns:a16="http://schemas.microsoft.com/office/drawing/2014/main" id="{D8FEEA27-5C67-937D-A799-6BB14BE19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2472" y="62106"/>
            <a:ext cx="811528" cy="81152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59" name="Google Shape;159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9" name="Google Shape;169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2150" y="1488451"/>
            <a:ext cx="7679700" cy="615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41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245150" y="336541"/>
            <a:ext cx="66537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0" y="57700"/>
            <a:ext cx="3393900" cy="4146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41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pic" idx="2"/>
          </p:nvPr>
        </p:nvSpPr>
        <p:spPr>
          <a:xfrm>
            <a:off x="575010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9" name="Google Shape;89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83075" y="941966"/>
            <a:ext cx="77535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 descr="로고, 그래픽, 그래픽 디자인, 클립아트이(가) 표시된 사진&#10;&#10;자동 생성된 설명">
            <a:extLst>
              <a:ext uri="{FF2B5EF4-FFF2-40B4-BE49-F238E27FC236}">
                <a16:creationId xmlns:a16="http://schemas.microsoft.com/office/drawing/2014/main" id="{A62B7FEA-555A-157C-418A-6B07745ADF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32472" y="62106"/>
            <a:ext cx="811528" cy="81152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59" r:id="rId2"/>
    <p:sldLayoutId id="2147483668" r:id="rId3"/>
    <p:sldLayoutId id="2147483673" r:id="rId4"/>
    <p:sldLayoutId id="2147483661" r:id="rId5"/>
    <p:sldLayoutId id="2147483664" r:id="rId6"/>
    <p:sldLayoutId id="2147483666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34" charset="-127"/>
          <a:ea typeface="맑은 고딕" panose="020B0503020000020004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4605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맑은 고딕" panose="020B0503020000020004" pitchFamily="34" charset="-127"/>
          <a:ea typeface="맑은 고딕" panose="020B0503020000020004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0" y="1432763"/>
            <a:ext cx="9144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yolov2</a:t>
            </a:r>
            <a:endParaRPr b="1" dirty="0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0" y="2400625"/>
            <a:ext cx="9144000" cy="34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이민지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Google Shape;185;p29">
            <a:extLst>
              <a:ext uri="{FF2B5EF4-FFF2-40B4-BE49-F238E27FC236}">
                <a16:creationId xmlns:a16="http://schemas.microsoft.com/office/drawing/2014/main" id="{231ADB0E-53C5-A4AB-E777-AB77FCEA2035}"/>
              </a:ext>
            </a:extLst>
          </p:cNvPr>
          <p:cNvSpPr txBox="1">
            <a:spLocks/>
          </p:cNvSpPr>
          <p:nvPr/>
        </p:nvSpPr>
        <p:spPr>
          <a:xfrm>
            <a:off x="0" y="2983837"/>
            <a:ext cx="9144000" cy="34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200"/>
              </a:spcAft>
              <a:buFont typeface="Open Sans"/>
              <a:buNone/>
            </a:pPr>
            <a:r>
              <a:rPr lang="en-US" altLang="ko-KR" dirty="0" err="1">
                <a:latin typeface="+mj-ea"/>
                <a:ea typeface="+mj-ea"/>
              </a:rPr>
              <a:t>DeepSync</a:t>
            </a:r>
            <a:r>
              <a:rPr lang="en-US" altLang="ko-KR" dirty="0">
                <a:latin typeface="+mj-ea"/>
                <a:ea typeface="+mj-ea"/>
              </a:rPr>
              <a:t>, South Korea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313929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4. fine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grained feature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 13x13x1024 size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feature map</a:t>
            </a:r>
            <a:r>
              <a:rPr lang="ko-KR" altLang="en-US" sz="1600" dirty="0">
                <a:solidFill>
                  <a:schemeClr val="tx1"/>
                </a:solidFill>
              </a:rPr>
              <a:t>을 얻기 전 </a:t>
            </a:r>
            <a:r>
              <a:rPr lang="en-US" altLang="ko-KR" sz="1600" dirty="0">
                <a:solidFill>
                  <a:schemeClr val="tx1"/>
                </a:solidFill>
              </a:rPr>
              <a:t>26x26x512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feature map</a:t>
            </a:r>
            <a:r>
              <a:rPr lang="ko-KR" altLang="en-US" sz="1600" dirty="0">
                <a:solidFill>
                  <a:schemeClr val="tx1"/>
                </a:solidFill>
              </a:rPr>
              <a:t>을 미리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추출해서 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13x13x2048</a:t>
            </a:r>
            <a:r>
              <a:rPr lang="ko-KR" altLang="en-US" sz="1600" dirty="0">
                <a:solidFill>
                  <a:schemeClr val="tx1"/>
                </a:solidFill>
              </a:rPr>
              <a:t>로 바꿔주고 더해서 최종 </a:t>
            </a:r>
            <a:r>
              <a:rPr lang="en-US" altLang="ko-KR" sz="1600" dirty="0">
                <a:solidFill>
                  <a:schemeClr val="tx1"/>
                </a:solidFill>
              </a:rPr>
              <a:t>13x13x3072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feature map</a:t>
            </a:r>
            <a:r>
              <a:rPr lang="ko-KR" altLang="en-US" sz="1600" dirty="0">
                <a:solidFill>
                  <a:schemeClr val="tx1"/>
                </a:solidFill>
              </a:rPr>
              <a:t>을 얻고 이를 </a:t>
            </a:r>
            <a:r>
              <a:rPr lang="en-US" altLang="ko-KR" sz="1600" dirty="0">
                <a:solidFill>
                  <a:schemeClr val="tx1"/>
                </a:solidFill>
              </a:rPr>
              <a:t>conv3, cov1</a:t>
            </a:r>
            <a:r>
              <a:rPr lang="ko-KR" altLang="en-US" sz="1600" dirty="0">
                <a:solidFill>
                  <a:schemeClr val="tx1"/>
                </a:solidFill>
              </a:rPr>
              <a:t>을 통해 </a:t>
            </a:r>
            <a:r>
              <a:rPr lang="en-US" altLang="ko-KR" sz="1600" dirty="0">
                <a:solidFill>
                  <a:schemeClr val="tx1"/>
                </a:solidFill>
              </a:rPr>
              <a:t>13x13x125</a:t>
            </a:r>
            <a:r>
              <a:rPr lang="ko-KR" altLang="en-US" sz="1600" dirty="0">
                <a:solidFill>
                  <a:schemeClr val="tx1"/>
                </a:solidFill>
              </a:rPr>
              <a:t>의 최종 </a:t>
            </a:r>
            <a:r>
              <a:rPr lang="en-US" altLang="ko-KR" sz="1600" dirty="0">
                <a:solidFill>
                  <a:schemeClr val="tx1"/>
                </a:solidFill>
              </a:rPr>
              <a:t>feature map</a:t>
            </a:r>
            <a:r>
              <a:rPr lang="ko-KR" altLang="en-US" sz="1600" dirty="0">
                <a:solidFill>
                  <a:schemeClr val="tx1"/>
                </a:solidFill>
              </a:rPr>
              <a:t>을 얻음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4EAAE9-570A-D306-DCA1-10FCDA2B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5" y="2512384"/>
            <a:ext cx="3409463" cy="2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A6DAEE9-A551-D5FB-23CB-91352745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512384"/>
            <a:ext cx="5264513" cy="2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2. faster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0312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1. Darknet 19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기본적인 </a:t>
            </a:r>
            <a:r>
              <a:rPr lang="en-US" altLang="ko-KR" sz="1600" dirty="0">
                <a:solidFill>
                  <a:schemeClr val="tx1"/>
                </a:solidFill>
              </a:rPr>
              <a:t>convolution layer</a:t>
            </a:r>
            <a:r>
              <a:rPr lang="ko-KR" altLang="en-US" sz="1600" dirty="0">
                <a:solidFill>
                  <a:schemeClr val="tx1"/>
                </a:solidFill>
              </a:rPr>
              <a:t>이고 마지막을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Gap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바꿔줌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(yolo1</a:t>
            </a:r>
            <a:r>
              <a:rPr lang="ko-KR" altLang="en-US" sz="1600" dirty="0">
                <a:solidFill>
                  <a:schemeClr val="tx1"/>
                </a:solidFill>
              </a:rPr>
              <a:t>과 구조는 </a:t>
            </a:r>
            <a:r>
              <a:rPr lang="ko-KR" altLang="en-US" sz="1600" dirty="0" err="1">
                <a:solidFill>
                  <a:schemeClr val="tx1"/>
                </a:solidFill>
              </a:rPr>
              <a:t>비슷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BEA909-A02D-9801-55BD-D2C9FCEB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99" y="142254"/>
            <a:ext cx="3847826" cy="48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5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3. stronger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40062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1. yolo9000: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classification data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동시에 학습시켜 많은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를 가짐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객체의 범주를 점차 낮추며 조건부 확률로 연산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3261A1-46DC-CAF5-75C1-762B4332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14" y="1150618"/>
            <a:ext cx="4260411" cy="36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3A15-B75D-E677-B163-1922DB98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2" y="3041274"/>
            <a:ext cx="44672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8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3. stronger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40062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1. yolo9000: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classification data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동시에 학습시켜 많은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를 가짐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객체의 범주를 점차 낮추며 조건부 확률로 연산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3261A1-46DC-CAF5-75C1-762B4332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14" y="1150618"/>
            <a:ext cx="4260411" cy="36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3A15-B75D-E677-B163-1922DB98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2" y="3041274"/>
            <a:ext cx="44672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4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4. 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875" y="2775259"/>
            <a:ext cx="8089900" cy="20312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1. yolo9000: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classification data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Yolo1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ko-KR" altLang="en-US" sz="1600" dirty="0" err="1">
                <a:solidFill>
                  <a:schemeClr val="tx1"/>
                </a:solidFill>
              </a:rPr>
              <a:t>비슷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1BAE6A-6C66-E7D5-0B8E-6D2C9AC6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634"/>
            <a:ext cx="9144000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4. 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875" y="3663297"/>
            <a:ext cx="8089900" cy="1292631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Yolo1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index parameter</a:t>
            </a:r>
            <a:r>
              <a:rPr lang="ko-KR" altLang="en-US" sz="1600" dirty="0">
                <a:solidFill>
                  <a:schemeClr val="tx1"/>
                </a:solidFill>
              </a:rPr>
              <a:t>만 달라졌음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BFE8F7-F93E-983A-01F3-F6744979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43" y="873634"/>
            <a:ext cx="5729764" cy="30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3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945880"/>
            <a:ext cx="8089900" cy="35086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Main idea 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&lt;Better, Faster, Stronger&gt;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“incorrect localization problem” : Use Anchor box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High resolution classifier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Dimension clusters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Direct location prediction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Fine-grained features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Multi scale training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Hierarchical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4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161579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AutoNum type="arabicPeriod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Batch normalization </a:t>
            </a:r>
          </a:p>
          <a:p>
            <a:pPr marL="342900" indent="-342900">
              <a:spcBef>
                <a:spcPts val="0"/>
              </a:spcBef>
              <a:buAutoNum type="arabicPeriod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High resolution classifier</a:t>
            </a:r>
          </a:p>
          <a:p>
            <a:pPr marL="457200" lvl="1" indent="0"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Input 448x448 ( input</a:t>
            </a:r>
            <a:r>
              <a:rPr lang="ko-KR" altLang="en-US" sz="1500" dirty="0">
                <a:solidFill>
                  <a:schemeClr val="tx1"/>
                </a:solidFill>
              </a:rPr>
              <a:t>과 </a:t>
            </a:r>
            <a:r>
              <a:rPr lang="en-US" altLang="ko-KR" sz="1500" dirty="0">
                <a:solidFill>
                  <a:schemeClr val="tx1"/>
                </a:solidFill>
              </a:rPr>
              <a:t>training</a:t>
            </a:r>
            <a:r>
              <a:rPr lang="ko-KR" altLang="en-US" sz="1500" dirty="0">
                <a:solidFill>
                  <a:schemeClr val="tx1"/>
                </a:solidFill>
              </a:rPr>
              <a:t>시 사용되는 </a:t>
            </a:r>
            <a:r>
              <a:rPr lang="en-US" altLang="ko-KR" sz="1500" dirty="0">
                <a:solidFill>
                  <a:schemeClr val="tx1"/>
                </a:solidFill>
              </a:rPr>
              <a:t>resolution </a:t>
            </a:r>
            <a:r>
              <a:rPr lang="ko-KR" altLang="en-US" sz="1500" dirty="0">
                <a:solidFill>
                  <a:schemeClr val="tx1"/>
                </a:solidFill>
              </a:rPr>
              <a:t>일치시킴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4916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3. Convolution with anchor box</a:t>
            </a: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Yolov1</a:t>
            </a:r>
            <a:r>
              <a:rPr lang="ko-KR" altLang="en-US" sz="1600" dirty="0">
                <a:solidFill>
                  <a:schemeClr val="tx1"/>
                </a:solidFill>
              </a:rPr>
              <a:t>에서는 </a:t>
            </a:r>
            <a:r>
              <a:rPr lang="en-US" altLang="ko-KR" sz="1600" dirty="0" err="1">
                <a:solidFill>
                  <a:schemeClr val="tx1"/>
                </a:solidFill>
              </a:rPr>
              <a:t>x,y,w,h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값이 </a:t>
            </a:r>
            <a:r>
              <a:rPr lang="en-US" altLang="ko-KR" sz="1600" dirty="0">
                <a:solidFill>
                  <a:schemeClr val="tx1"/>
                </a:solidFill>
              </a:rPr>
              <a:t>0~1</a:t>
            </a:r>
            <a:r>
              <a:rPr lang="ko-KR" altLang="en-US" sz="1600" dirty="0">
                <a:solidFill>
                  <a:schemeClr val="tx1"/>
                </a:solidFill>
              </a:rPr>
              <a:t>사이 값을 가짐 </a:t>
            </a:r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그 값을 적당히 랜덤하게 예측해서 학습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Unstable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anchor box </a:t>
            </a:r>
            <a:r>
              <a:rPr lang="ko-KR" altLang="en-US" sz="1600" dirty="0">
                <a:solidFill>
                  <a:schemeClr val="tx1"/>
                </a:solidFill>
              </a:rPr>
              <a:t>도입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Anchor box </a:t>
            </a:r>
            <a:r>
              <a:rPr lang="ko-KR" altLang="en-US" sz="1500" dirty="0">
                <a:solidFill>
                  <a:schemeClr val="tx1"/>
                </a:solidFill>
              </a:rPr>
              <a:t>사용을 위해서는 </a:t>
            </a:r>
            <a:r>
              <a:rPr lang="en-US" altLang="ko-KR" sz="1500" dirty="0">
                <a:solidFill>
                  <a:schemeClr val="tx1"/>
                </a:solidFill>
              </a:rPr>
              <a:t>416x416</a:t>
            </a:r>
            <a:r>
              <a:rPr lang="ko-KR" altLang="en-US" sz="1500" dirty="0">
                <a:solidFill>
                  <a:schemeClr val="tx1"/>
                </a:solidFill>
              </a:rPr>
              <a:t>으로 </a:t>
            </a:r>
            <a:r>
              <a:rPr lang="en-US" altLang="ko-KR" sz="1500" dirty="0">
                <a:solidFill>
                  <a:schemeClr val="tx1"/>
                </a:solidFill>
              </a:rPr>
              <a:t>input image </a:t>
            </a:r>
            <a:r>
              <a:rPr lang="ko-KR" altLang="en-US" sz="1500" dirty="0">
                <a:solidFill>
                  <a:schemeClr val="tx1"/>
                </a:solidFill>
              </a:rPr>
              <a:t>사이즈 조절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è"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추후 최종 </a:t>
            </a:r>
            <a:r>
              <a:rPr lang="en-US" altLang="ko-KR" sz="1500" dirty="0">
                <a:solidFill>
                  <a:schemeClr val="tx1"/>
                </a:solidFill>
              </a:rPr>
              <a:t>feature map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size</a:t>
            </a:r>
            <a:r>
              <a:rPr lang="ko-KR" altLang="en-US" sz="1500" dirty="0">
                <a:solidFill>
                  <a:schemeClr val="tx1"/>
                </a:solidFill>
              </a:rPr>
              <a:t>가 </a:t>
            </a:r>
            <a:r>
              <a:rPr lang="en-US" altLang="ko-KR" sz="1500" dirty="0">
                <a:solidFill>
                  <a:schemeClr val="tx1"/>
                </a:solidFill>
              </a:rPr>
              <a:t>13x13</a:t>
            </a:r>
            <a:r>
              <a:rPr lang="ko-KR" altLang="en-US" sz="1500" dirty="0">
                <a:solidFill>
                  <a:schemeClr val="tx1"/>
                </a:solidFill>
              </a:rPr>
              <a:t>으로 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홀수</a:t>
            </a:r>
            <a:r>
              <a:rPr lang="en-US" altLang="ko-KR" sz="1500" dirty="0">
                <a:solidFill>
                  <a:schemeClr val="tx1"/>
                </a:solidFill>
              </a:rPr>
              <a:t>) </a:t>
            </a:r>
            <a:r>
              <a:rPr lang="ko-KR" altLang="en-US" sz="1500" dirty="0">
                <a:solidFill>
                  <a:schemeClr val="tx1"/>
                </a:solidFill>
              </a:rPr>
              <a:t>중간에 하나의 </a:t>
            </a:r>
            <a:r>
              <a:rPr lang="en-US" altLang="ko-KR" sz="1500" dirty="0">
                <a:solidFill>
                  <a:schemeClr val="tx1"/>
                </a:solidFill>
              </a:rPr>
              <a:t>grid cell</a:t>
            </a:r>
            <a:r>
              <a:rPr lang="ko-KR" altLang="en-US" sz="1500" dirty="0">
                <a:solidFill>
                  <a:schemeClr val="tx1"/>
                </a:solidFill>
              </a:rPr>
              <a:t>을 남기기 위해서 </a:t>
            </a:r>
            <a:r>
              <a:rPr lang="en-US" altLang="ko-KR" sz="1500" dirty="0">
                <a:solidFill>
                  <a:schemeClr val="tx1"/>
                </a:solidFill>
              </a:rPr>
              <a:t>(1/32</a:t>
            </a:r>
            <a:r>
              <a:rPr lang="ko-KR" altLang="en-US" sz="1500" dirty="0">
                <a:solidFill>
                  <a:schemeClr val="tx1"/>
                </a:solidFill>
              </a:rPr>
              <a:t>의 </a:t>
            </a:r>
            <a:r>
              <a:rPr lang="en-US" altLang="ko-KR" sz="1500" dirty="0">
                <a:solidFill>
                  <a:schemeClr val="tx1"/>
                </a:solidFill>
              </a:rPr>
              <a:t>down sample ratio)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Anchor box</a:t>
            </a:r>
            <a:r>
              <a:rPr lang="ko-KR" altLang="en-US" sz="1600" dirty="0">
                <a:solidFill>
                  <a:schemeClr val="tx1"/>
                </a:solidFill>
              </a:rPr>
              <a:t>의 도입으로 천개 이상의 </a:t>
            </a:r>
            <a:r>
              <a:rPr lang="en-US" altLang="ko-KR" sz="1600" dirty="0" err="1">
                <a:solidFill>
                  <a:schemeClr val="tx1"/>
                </a:solidFill>
              </a:rPr>
              <a:t>bbox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보유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Anchor box</a:t>
            </a:r>
            <a:r>
              <a:rPr lang="ko-KR" altLang="en-US" sz="1600" dirty="0">
                <a:solidFill>
                  <a:schemeClr val="tx1"/>
                </a:solidFill>
              </a:rPr>
              <a:t>를 몇 개 만들까</a:t>
            </a:r>
            <a:r>
              <a:rPr lang="en-US" altLang="ko-KR" sz="1600" dirty="0">
                <a:solidFill>
                  <a:schemeClr val="tx1"/>
                </a:solidFill>
              </a:rPr>
              <a:t>?  Anchor box</a:t>
            </a:r>
            <a:r>
              <a:rPr lang="ko-KR" altLang="en-US" sz="1600" dirty="0">
                <a:solidFill>
                  <a:schemeClr val="tx1"/>
                </a:solidFill>
              </a:rPr>
              <a:t>의 사이즈는 어떻게 할 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463A6C-B2CC-7CD7-FBB0-1C7422C7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25" y="319666"/>
            <a:ext cx="3654128" cy="12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0312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몇 개 만들까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Dimension cluster</a:t>
            </a:r>
            <a:r>
              <a:rPr lang="ko-KR" altLang="en-US" sz="1600" dirty="0">
                <a:solidFill>
                  <a:schemeClr val="tx1"/>
                </a:solidFill>
              </a:rPr>
              <a:t>를 이용해서 </a:t>
            </a:r>
            <a:r>
              <a:rPr lang="en-US" altLang="ko-KR" sz="1600" dirty="0">
                <a:solidFill>
                  <a:schemeClr val="tx1"/>
                </a:solidFill>
              </a:rPr>
              <a:t>k –means clustering </a:t>
            </a:r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사이즈는 어떻게 할 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Direct location prediction</a:t>
            </a:r>
            <a:r>
              <a:rPr lang="ko-KR" altLang="en-US" sz="1600" dirty="0">
                <a:solidFill>
                  <a:schemeClr val="tx1"/>
                </a:solidFill>
              </a:rPr>
              <a:t>를 이용해서 </a:t>
            </a:r>
            <a:r>
              <a:rPr lang="en-US" altLang="ko-KR" sz="1600" dirty="0">
                <a:solidFill>
                  <a:schemeClr val="tx1"/>
                </a:solidFill>
              </a:rPr>
              <a:t>yolov1</a:t>
            </a:r>
            <a:r>
              <a:rPr lang="ko-KR" altLang="en-US" sz="1600" dirty="0">
                <a:solidFill>
                  <a:schemeClr val="tx1"/>
                </a:solidFill>
              </a:rPr>
              <a:t>에서는 </a:t>
            </a:r>
            <a:r>
              <a:rPr lang="en-US" altLang="ko-KR" sz="1600" dirty="0" err="1">
                <a:solidFill>
                  <a:schemeClr val="tx1"/>
                </a:solidFill>
              </a:rPr>
              <a:t>x,y,w,h</a:t>
            </a:r>
            <a:r>
              <a:rPr lang="en-US" altLang="ko-KR" sz="1600" dirty="0">
                <a:solidFill>
                  <a:schemeClr val="tx1"/>
                </a:solidFill>
              </a:rPr>
              <a:t>(0~1)</a:t>
            </a:r>
            <a:r>
              <a:rPr lang="ko-KR" altLang="en-US" sz="1600" dirty="0">
                <a:solidFill>
                  <a:schemeClr val="tx1"/>
                </a:solidFill>
              </a:rPr>
              <a:t>를 랜덤하게 예측해서 학습한 것을 </a:t>
            </a:r>
            <a:r>
              <a:rPr lang="en-US" altLang="ko-KR" sz="1600" dirty="0">
                <a:solidFill>
                  <a:schemeClr val="tx1"/>
                </a:solidFill>
              </a:rPr>
              <a:t>grid cell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 err="1">
                <a:solidFill>
                  <a:schemeClr val="tx1"/>
                </a:solidFill>
              </a:rPr>
              <a:t>dependcy</a:t>
            </a:r>
            <a:r>
              <a:rPr lang="ko-KR" altLang="en-US" sz="1600" dirty="0">
                <a:solidFill>
                  <a:schemeClr val="tx1"/>
                </a:solidFill>
              </a:rPr>
              <a:t>를 갖게 만들어서 안정적으로 학습하게 하자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0082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K mean clustering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널리 알려진 비지도 학습 알고리즘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 데이터셋을 넣어주면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레이블 필요 없음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비슷한 패턴을 가지는 것끼리 묶어주는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그룹화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것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è"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이를 </a:t>
            </a:r>
            <a:r>
              <a:rPr lang="ko-KR" altLang="en-US" sz="1500" dirty="0" err="1">
                <a:solidFill>
                  <a:schemeClr val="tx1"/>
                </a:solidFill>
              </a:rPr>
              <a:t>클러스팅이라고</a:t>
            </a:r>
            <a:r>
              <a:rPr lang="ko-KR" altLang="en-US" sz="1500" dirty="0">
                <a:solidFill>
                  <a:schemeClr val="tx1"/>
                </a:solidFill>
              </a:rPr>
              <a:t> 함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데이터를 묶고 그것들의 평균을 </a:t>
            </a:r>
            <a:r>
              <a:rPr lang="ko-KR" altLang="en-US" sz="1600" dirty="0" err="1">
                <a:solidFill>
                  <a:schemeClr val="tx1"/>
                </a:solidFill>
              </a:rPr>
              <a:t>찾는것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‘k-mean’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E9EE04-8650-8BF4-62B8-734A77E4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56" y="2259476"/>
            <a:ext cx="3705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40062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이때 여기에서 사용한 </a:t>
            </a:r>
            <a:r>
              <a:rPr lang="en-US" altLang="ko-KR" sz="1600" dirty="0">
                <a:solidFill>
                  <a:schemeClr val="tx1"/>
                </a:solidFill>
              </a:rPr>
              <a:t>k-mean clustering</a:t>
            </a:r>
            <a:r>
              <a:rPr lang="ko-KR" altLang="en-US" sz="1600" dirty="0">
                <a:solidFill>
                  <a:schemeClr val="tx1"/>
                </a:solidFill>
              </a:rPr>
              <a:t>은  기존의 </a:t>
            </a:r>
            <a:r>
              <a:rPr lang="ko-KR" altLang="en-US" sz="1600" dirty="0" err="1">
                <a:solidFill>
                  <a:schemeClr val="tx1"/>
                </a:solidFill>
              </a:rPr>
              <a:t>유클리안</a:t>
            </a:r>
            <a:r>
              <a:rPr lang="ko-KR" altLang="en-US" sz="1600" dirty="0">
                <a:solidFill>
                  <a:schemeClr val="tx1"/>
                </a:solidFill>
              </a:rPr>
              <a:t> 거리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대신 자체적으로 사용한 거리 공식 이용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위 식을 통해 </a:t>
            </a:r>
            <a:r>
              <a:rPr lang="en-US" altLang="ko-KR" sz="1600" dirty="0">
                <a:solidFill>
                  <a:schemeClr val="tx1"/>
                </a:solidFill>
              </a:rPr>
              <a:t>box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centroid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IOU</a:t>
            </a:r>
            <a:r>
              <a:rPr lang="ko-KR" altLang="en-US" sz="1600" dirty="0">
                <a:solidFill>
                  <a:schemeClr val="tx1"/>
                </a:solidFill>
              </a:rPr>
              <a:t>가 클수록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거리 </a:t>
            </a:r>
            <a:r>
              <a:rPr lang="en-US" altLang="ko-KR" sz="1600" dirty="0">
                <a:solidFill>
                  <a:schemeClr val="tx1"/>
                </a:solidFill>
              </a:rPr>
              <a:t>d</a:t>
            </a:r>
            <a:r>
              <a:rPr lang="ko-KR" altLang="en-US" sz="1600" dirty="0">
                <a:solidFill>
                  <a:schemeClr val="tx1"/>
                </a:solidFill>
              </a:rPr>
              <a:t>가 가까움을 알 수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514717-76A6-2012-62CF-07CDBFC7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25" y="2607904"/>
            <a:ext cx="4649507" cy="24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50A6C8-0B8F-046C-FCAF-D9454577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52" y="811096"/>
            <a:ext cx="2721102" cy="18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1364BC-5A05-89E6-8D3B-490AA7139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27" y="1762225"/>
            <a:ext cx="4172273" cy="5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276995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Direct location prediction?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x,y,w,h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값을 </a:t>
            </a:r>
            <a:r>
              <a:rPr lang="ko-KR" altLang="en-US" sz="1600" dirty="0" err="1">
                <a:solidFill>
                  <a:schemeClr val="tx1"/>
                </a:solidFill>
              </a:rPr>
              <a:t>찾아나가는</a:t>
            </a:r>
            <a:r>
              <a:rPr lang="ko-KR" altLang="en-US" sz="1600" dirty="0">
                <a:solidFill>
                  <a:schemeClr val="tx1"/>
                </a:solidFill>
              </a:rPr>
              <a:t> 과정이 </a:t>
            </a:r>
            <a:r>
              <a:rPr lang="en-US" altLang="ko-KR" sz="1600" dirty="0">
                <a:solidFill>
                  <a:schemeClr val="tx1"/>
                </a:solidFill>
              </a:rPr>
              <a:t>instability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기존의 </a:t>
            </a:r>
            <a:r>
              <a:rPr lang="en-US" altLang="ko-KR" sz="1600" dirty="0">
                <a:solidFill>
                  <a:schemeClr val="tx1"/>
                </a:solidFill>
              </a:rPr>
              <a:t>region proposal network</a:t>
            </a:r>
            <a:r>
              <a:rPr lang="ko-KR" altLang="en-US" sz="1600" dirty="0">
                <a:solidFill>
                  <a:schemeClr val="tx1"/>
                </a:solidFill>
              </a:rPr>
              <a:t>에서 사용하던 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값에 제한된 범위가 없어 최적화에 어려움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6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4C9B4-6B47-3939-D29D-00E62563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5" y="319666"/>
            <a:ext cx="7753500" cy="553968"/>
          </a:xfrm>
        </p:spPr>
        <p:txBody>
          <a:bodyPr/>
          <a:lstStyle/>
          <a:p>
            <a:r>
              <a:rPr lang="en-US" altLang="ko-KR" dirty="0"/>
              <a:t>1. Better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8DC1E-9DE8-DC82-AC49-1FAF328E6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75" y="873634"/>
            <a:ext cx="8089900" cy="1661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tx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ty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(anchor box</a:t>
            </a:r>
            <a:r>
              <a:rPr lang="ko-KR" altLang="en-US" sz="1600" dirty="0">
                <a:solidFill>
                  <a:schemeClr val="tx1"/>
                </a:solidFill>
              </a:rPr>
              <a:t>의 몇배</a:t>
            </a:r>
            <a:r>
              <a:rPr lang="en-US" altLang="ko-KR" sz="1600" dirty="0">
                <a:solidFill>
                  <a:schemeClr val="tx1"/>
                </a:solidFill>
              </a:rPr>
              <a:t>?)</a:t>
            </a:r>
            <a:r>
              <a:rPr lang="ko-KR" altLang="en-US" sz="1600" dirty="0">
                <a:solidFill>
                  <a:schemeClr val="tx1"/>
                </a:solidFill>
              </a:rPr>
              <a:t>을 예측해서 사용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거기에 시그마를 씌워주고 </a:t>
            </a:r>
            <a:r>
              <a:rPr lang="en-US" altLang="ko-KR" sz="1600" dirty="0">
                <a:solidFill>
                  <a:schemeClr val="tx1"/>
                </a:solidFill>
              </a:rPr>
              <a:t>grid cell</a:t>
            </a:r>
            <a:r>
              <a:rPr lang="ko-KR" altLang="en-US" sz="1600" dirty="0">
                <a:solidFill>
                  <a:schemeClr val="tx1"/>
                </a:solidFill>
              </a:rPr>
              <a:t>을 더해줘서 </a:t>
            </a:r>
            <a:r>
              <a:rPr lang="en-US" altLang="ko-KR" sz="1600" dirty="0">
                <a:solidFill>
                  <a:schemeClr val="tx1"/>
                </a:solidFill>
              </a:rPr>
              <a:t>relative</a:t>
            </a:r>
            <a:r>
              <a:rPr lang="ko-KR" altLang="en-US" sz="1600" dirty="0">
                <a:solidFill>
                  <a:schemeClr val="tx1"/>
                </a:solidFill>
              </a:rPr>
              <a:t>를 줌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A5B2E2-52DC-A6F5-2409-ABF0FFB45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7756" r="20267" b="24385"/>
          <a:stretch/>
        </p:blipFill>
        <p:spPr bwMode="auto">
          <a:xfrm>
            <a:off x="4851208" y="1375675"/>
            <a:ext cx="3792920" cy="3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E61FBAD-7274-CAB4-6AA7-CC33E242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28" y="2424874"/>
            <a:ext cx="3197072" cy="238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Contrast Light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사용자 지정 1">
      <a:majorFont>
        <a:latin typeface="KoPubWorld돋움체 Bold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300" smtClean="0">
            <a:latin typeface="Calibri" panose="020F0502020204030204" pitchFamily="34" charset="0"/>
            <a:ea typeface="나눔고딕" panose="020D0604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494</Words>
  <Application>Microsoft Office PowerPoint</Application>
  <PresentationFormat>화면 슬라이드 쇼(16:9)</PresentationFormat>
  <Paragraphs>91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Noto Sans</vt:lpstr>
      <vt:lpstr>맑은 고딕</vt:lpstr>
      <vt:lpstr>Wingdings</vt:lpstr>
      <vt:lpstr>Open Sans</vt:lpstr>
      <vt:lpstr>Lato Light</vt:lpstr>
      <vt:lpstr>Arial</vt:lpstr>
      <vt:lpstr>Calibri</vt:lpstr>
      <vt:lpstr>Montserrat</vt:lpstr>
      <vt:lpstr>Montserrat SemiBold</vt:lpstr>
      <vt:lpstr>Open Sans Medium</vt:lpstr>
      <vt:lpstr>Poppins</vt:lpstr>
      <vt:lpstr>Simple Contrast Light - v1</vt:lpstr>
      <vt:lpstr>yolov2</vt:lpstr>
      <vt:lpstr>introduction</vt:lpstr>
      <vt:lpstr>1. Better</vt:lpstr>
      <vt:lpstr>1. Better</vt:lpstr>
      <vt:lpstr>1. Better</vt:lpstr>
      <vt:lpstr>1. Better</vt:lpstr>
      <vt:lpstr>1. Better</vt:lpstr>
      <vt:lpstr>1. Better</vt:lpstr>
      <vt:lpstr>1. Better</vt:lpstr>
      <vt:lpstr>1. Better</vt:lpstr>
      <vt:lpstr>2. faster</vt:lpstr>
      <vt:lpstr>3. stronger</vt:lpstr>
      <vt:lpstr>3. stronger</vt:lpstr>
      <vt:lpstr>4. loss function</vt:lpstr>
      <vt:lpstr>4. 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 Presentation</dc:title>
  <dc:creator>이민지</dc:creator>
  <cp:lastModifiedBy>민지 이</cp:lastModifiedBy>
  <cp:revision>13</cp:revision>
  <dcterms:modified xsi:type="dcterms:W3CDTF">2023-11-26T11:05:07Z</dcterms:modified>
</cp:coreProperties>
</file>