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783388" cy="99155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14" autoAdjust="0"/>
  </p:normalViewPr>
  <p:slideViewPr>
    <p:cSldViewPr>
      <p:cViewPr>
        <p:scale>
          <a:sx n="100" d="100"/>
          <a:sy n="100" d="100"/>
        </p:scale>
        <p:origin x="-702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DE00-96FB-4E97-8548-F942C97BBE31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EB7B-BB49-47E8-A7C2-1FF4CBBBE32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DE00-96FB-4E97-8548-F942C97BBE31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EB7B-BB49-47E8-A7C2-1FF4CBBBE32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DE00-96FB-4E97-8548-F942C97BBE31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EB7B-BB49-47E8-A7C2-1FF4CBBBE32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DE00-96FB-4E97-8548-F942C97BBE31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EB7B-BB49-47E8-A7C2-1FF4CBBBE32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DE00-96FB-4E97-8548-F942C97BBE31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EB7B-BB49-47E8-A7C2-1FF4CBBBE32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DE00-96FB-4E97-8548-F942C97BBE31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EB7B-BB49-47E8-A7C2-1FF4CBBBE32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DE00-96FB-4E97-8548-F942C97BBE31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EB7B-BB49-47E8-A7C2-1FF4CBBBE32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DE00-96FB-4E97-8548-F942C97BBE31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EB7B-BB49-47E8-A7C2-1FF4CBBBE32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DE00-96FB-4E97-8548-F942C97BBE31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EB7B-BB49-47E8-A7C2-1FF4CBBBE32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DE00-96FB-4E97-8548-F942C97BBE31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EB7B-BB49-47E8-A7C2-1FF4CBBBE32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DE00-96FB-4E97-8548-F942C97BBE31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EB7B-BB49-47E8-A7C2-1FF4CBBBE32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1DE00-96FB-4E97-8548-F942C97BBE31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6EB7B-BB49-47E8-A7C2-1FF4CBBBE32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Conector angulado 35"/>
          <p:cNvCxnSpPr/>
          <p:nvPr/>
        </p:nvCxnSpPr>
        <p:spPr>
          <a:xfrm>
            <a:off x="539552" y="6237312"/>
            <a:ext cx="936104" cy="288032"/>
          </a:xfrm>
          <a:prstGeom prst="bentConnector3">
            <a:avLst>
              <a:gd name="adj1" fmla="val 115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1331640" y="6381328"/>
            <a:ext cx="5616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  <a:latin typeface="Arial Narrow" pitchFamily="34" charset="0"/>
              </a:rPr>
              <a:t>CHAVE PRIMÁRIA  A PARTIR DA QUAL TODOS OS OUTROS ATRIBUTOS PODEM SER REFERENCIADOS. </a:t>
            </a:r>
            <a:endParaRPr lang="en-US" sz="10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2841999" y="116632"/>
            <a:ext cx="340830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latin typeface="Arial Narrow" pitchFamily="34" charset="0"/>
              </a:rPr>
              <a:t>MATERIAL MASTER</a:t>
            </a:r>
          </a:p>
          <a:p>
            <a:pPr algn="ctr"/>
            <a:r>
              <a:rPr lang="pt-BR" sz="2000" b="1" dirty="0" smtClean="0">
                <a:latin typeface="Arial Narrow" pitchFamily="34" charset="0"/>
              </a:rPr>
              <a:t>MATRIZ PRINCIPAL</a:t>
            </a:r>
            <a:endParaRPr lang="en-US" sz="2000" b="1" dirty="0">
              <a:latin typeface="Arial Narrow" pitchFamily="34" charset="0"/>
            </a:endParaRPr>
          </a:p>
        </p:txBody>
      </p:sp>
      <p:sp>
        <p:nvSpPr>
          <p:cNvPr id="39" name="Chave esquerda 38"/>
          <p:cNvSpPr/>
          <p:nvPr/>
        </p:nvSpPr>
        <p:spPr>
          <a:xfrm rot="5400000">
            <a:off x="4463987" y="-567445"/>
            <a:ext cx="288033" cy="8712968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 b="1"/>
          </a:p>
        </p:txBody>
      </p:sp>
      <p:sp>
        <p:nvSpPr>
          <p:cNvPr id="40" name="CaixaDeTexto 39"/>
          <p:cNvSpPr txBox="1"/>
          <p:nvPr/>
        </p:nvSpPr>
        <p:spPr>
          <a:xfrm>
            <a:off x="3491880" y="3326795"/>
            <a:ext cx="2304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smtClean="0">
                <a:latin typeface="Arial Narrow" pitchFamily="34" charset="0"/>
              </a:rPr>
              <a:t>CADASTRO PELA ENGENHARIA</a:t>
            </a:r>
            <a:endParaRPr lang="en-US" sz="1000" b="1" dirty="0">
              <a:latin typeface="Arial Narrow" pitchFamily="34" charset="0"/>
            </a:endParaRPr>
          </a:p>
        </p:txBody>
      </p:sp>
      <p:graphicFrame>
        <p:nvGraphicFramePr>
          <p:cNvPr id="42" name="Tabela 41"/>
          <p:cNvGraphicFramePr>
            <a:graphicFrameLocks noGrp="1"/>
          </p:cNvGraphicFramePr>
          <p:nvPr/>
        </p:nvGraphicFramePr>
        <p:xfrm>
          <a:off x="395537" y="3933056"/>
          <a:ext cx="8496944" cy="2252133"/>
        </p:xfrm>
        <a:graphic>
          <a:graphicData uri="http://schemas.openxmlformats.org/drawingml/2006/table">
            <a:tbl>
              <a:tblPr/>
              <a:tblGrid>
                <a:gridCol w="337887"/>
                <a:gridCol w="261928"/>
                <a:gridCol w="639105"/>
                <a:gridCol w="691489"/>
                <a:gridCol w="806738"/>
                <a:gridCol w="785785"/>
                <a:gridCol w="683632"/>
                <a:gridCol w="921987"/>
                <a:gridCol w="1060807"/>
                <a:gridCol w="903652"/>
                <a:gridCol w="701967"/>
                <a:gridCol w="701967"/>
              </a:tblGrid>
              <a:tr h="220133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latin typeface="Arial Narrow"/>
                        </a:rPr>
                        <a:t>CADASTRO GERAL</a:t>
                      </a:r>
                    </a:p>
                  </a:txBody>
                  <a:tcPr marL="5644" marR="5644" marT="56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MAKE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BUY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1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NCODE </a:t>
                      </a:r>
                    </a:p>
                  </a:txBody>
                  <a:tcPr marL="5644" marR="5644" marT="56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TIPO 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TECNOLOGIA 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CATEGORIA 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PARTNUMBER 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DESCRIÇÃO 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FORNECEDOR QUALIFICADO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PROCESSO ESPECIAL 1 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PROCESSO ESPECIAL 2 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PROCESSO ESPECIAL 3 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ESPECIFICAÇÃO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PARTNUMBER FORNECEDOR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22577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00001</a:t>
                      </a:r>
                    </a:p>
                  </a:txBody>
                  <a:tcPr marL="5644" marR="5644" marT="56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MAKE 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COMPÓSITOS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PREPREG LAY-UP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310-57-01-0001-301 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SUPERFÍCIE EXTRADORSO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ALESTIS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CURA EM AUTOCLAVE CONFORME ABC 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ULTRASSOM CONFORME XYZ 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9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00002</a:t>
                      </a:r>
                    </a:p>
                  </a:txBody>
                  <a:tcPr marL="5644" marR="5644" marT="56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BUY 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HARDWARES 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PRENDEDORES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AN3-10A 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PARAFUSO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POYGON AEROSPACE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AN3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AN3-10A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</a:tr>
              <a:tr h="1919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00003</a:t>
                      </a:r>
                    </a:p>
                  </a:txBody>
                  <a:tcPr marL="5644" marR="5644" marT="56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MAKE 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USINAGEM 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USINAGEM CONVENCIONAL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310-53-01-0001-001 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JUNTA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UTEC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TÊMPERA CONFORME ABC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PARTÍCULAS MAGNÉTICAS CONFORME XYZ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CÁDMIO CONFORME ABC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00004</a:t>
                      </a:r>
                    </a:p>
                  </a:txBody>
                  <a:tcPr marL="5644" marR="5644" marT="56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MAKE 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MONTAGEM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MONTAGEM TÉRMICA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310-27-0001-501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HASTE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NOVAER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MONTAGEM TERMICA CONFORME XYZ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SELAGEM CONFORME ABC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77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00005</a:t>
                      </a:r>
                    </a:p>
                  </a:txBody>
                  <a:tcPr marL="5644" marR="5644" marT="56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MAKE 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SOLDA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SOLDAGEM TIG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310-52-0001-501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GUINHOL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CALFER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NORMALIZAÇÃO CONFORME ZZZ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LÍQUIDO PENETRANTE CONFORME ABC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FOSFATIZAÇÃO CONFORME XPTO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00006</a:t>
                      </a:r>
                    </a:p>
                  </a:txBody>
                  <a:tcPr marL="5644" marR="5644" marT="56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BUY 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LRU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ATUADORES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555-5555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ATUADOR DE FLAPE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PARKER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ABCD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555-5555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</a:tr>
              <a:tr h="1919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00007</a:t>
                      </a:r>
                    </a:p>
                  </a:txBody>
                  <a:tcPr marL="5644" marR="5644" marT="56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BUY 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MATÉRIA PRIMA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BARRA REDONDA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BARRA REDONDA ALUMINIO 7050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BRALCO METALS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AMS-4050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ABC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</a:tr>
              <a:tr h="1919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00008</a:t>
                      </a:r>
                    </a:p>
                  </a:txBody>
                  <a:tcPr marL="5644" marR="5644" marT="56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MAKE 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FERRAMENTAL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FERRAMENTAL DE LAMINAÇÃO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310-57-01-0001-301-01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SUPERFÍCIE EXTRADORSO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FALTEC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5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00009</a:t>
                      </a:r>
                    </a:p>
                  </a:txBody>
                  <a:tcPr marL="5644" marR="5644" marT="56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BUY 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INSTRUMENTOS DE MEDIÇÃO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MEDIDORES DE TEMPERATURA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88AAS018-8888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TERMOPAR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GLOBAL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ASTM-D5588888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88AAS018-8888</a:t>
                      </a:r>
                    </a:p>
                  </a:txBody>
                  <a:tcPr marL="5644" marR="5644" marT="56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 l="18634" t="34120" r="36217" b="44040"/>
          <a:stretch>
            <a:fillRect/>
          </a:stretch>
        </p:blipFill>
        <p:spPr bwMode="auto">
          <a:xfrm>
            <a:off x="1259632" y="1268760"/>
            <a:ext cx="619268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 l="18634" t="33280" r="24667" b="29760"/>
          <a:stretch>
            <a:fillRect/>
          </a:stretch>
        </p:blipFill>
        <p:spPr bwMode="auto">
          <a:xfrm>
            <a:off x="611560" y="1268760"/>
            <a:ext cx="777686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2841999" y="116632"/>
            <a:ext cx="340830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latin typeface="Arial Narrow" pitchFamily="34" charset="0"/>
              </a:rPr>
              <a:t>MATERIAL MASTER</a:t>
            </a:r>
          </a:p>
          <a:p>
            <a:pPr algn="ctr"/>
            <a:r>
              <a:rPr lang="pt-BR" sz="2000" b="1" dirty="0" smtClean="0">
                <a:latin typeface="Arial Narrow" pitchFamily="34" charset="0"/>
              </a:rPr>
              <a:t>TABELAS ACESSÓRIAS</a:t>
            </a:r>
            <a:endParaRPr lang="en-US" sz="2000" b="1" dirty="0">
              <a:latin typeface="Arial Narrow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11560" y="1628800"/>
            <a:ext cx="1872208" cy="2808312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444208" y="1738908"/>
            <a:ext cx="1872208" cy="1215752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6444208" y="2996952"/>
            <a:ext cx="1872208" cy="1215752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4572000" y="2933328"/>
            <a:ext cx="1800200" cy="1215752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/>
          <p:cNvSpPr txBox="1"/>
          <p:nvPr/>
        </p:nvSpPr>
        <p:spPr>
          <a:xfrm>
            <a:off x="323528" y="4478923"/>
            <a:ext cx="2304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0070C0"/>
                </a:solidFill>
                <a:latin typeface="Arial Narrow" pitchFamily="34" charset="0"/>
              </a:rPr>
              <a:t>CADASTRO POR COMPRAS</a:t>
            </a:r>
            <a:endParaRPr lang="en-US" sz="1000" dirty="0">
              <a:solidFill>
                <a:srgbClr val="0070C0"/>
              </a:solidFill>
              <a:latin typeface="Arial Narrow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211960" y="4149080"/>
            <a:ext cx="2304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t>CADASTRO </a:t>
            </a:r>
            <a:r>
              <a:rPr lang="pt-BR" sz="1000" dirty="0" smtClean="0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t>PELO </a:t>
            </a:r>
            <a:r>
              <a:rPr lang="pt-BR" sz="1000" dirty="0" smtClean="0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t>PROJETO</a:t>
            </a:r>
            <a:endParaRPr lang="en-US" sz="1000" dirty="0">
              <a:solidFill>
                <a:schemeClr val="accent3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228184" y="4190891"/>
            <a:ext cx="2304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t>CADASTRO </a:t>
            </a:r>
            <a:r>
              <a:rPr lang="pt-BR" sz="1000" dirty="0" smtClean="0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t>PELO </a:t>
            </a:r>
            <a:r>
              <a:rPr lang="pt-BR" sz="1000" dirty="0" smtClean="0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t>PROJETO</a:t>
            </a:r>
            <a:endParaRPr lang="en-US" sz="1000" dirty="0">
              <a:solidFill>
                <a:schemeClr val="accent3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228184" y="1526595"/>
            <a:ext cx="2304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</a:rPr>
              <a:t>CADASTRO </a:t>
            </a:r>
            <a:r>
              <a:rPr lang="pt-BR" sz="1000" dirty="0" smtClean="0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</a:rPr>
              <a:t>PELO </a:t>
            </a:r>
            <a:r>
              <a:rPr lang="pt-BR" sz="1000" dirty="0" smtClean="0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</a:rPr>
              <a:t>PROCESSO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 cstate="print"/>
          <a:srcRect l="33600" t="31080" r="21776" b="39521"/>
          <a:stretch>
            <a:fillRect/>
          </a:stretch>
        </p:blipFill>
        <p:spPr bwMode="auto">
          <a:xfrm>
            <a:off x="1259632" y="1052736"/>
            <a:ext cx="612068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CaixaDeTexto 12"/>
          <p:cNvSpPr txBox="1"/>
          <p:nvPr/>
        </p:nvSpPr>
        <p:spPr>
          <a:xfrm>
            <a:off x="2841999" y="116632"/>
            <a:ext cx="340830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 smtClean="0">
                <a:latin typeface="Arial Narrow" pitchFamily="34" charset="0"/>
              </a:rPr>
              <a:t>MATERIAL MASTER</a:t>
            </a:r>
          </a:p>
          <a:p>
            <a:pPr algn="ctr"/>
            <a:r>
              <a:rPr lang="pt-BR" sz="2000" b="1" dirty="0" smtClean="0">
                <a:latin typeface="Arial Narrow" pitchFamily="34" charset="0"/>
              </a:rPr>
              <a:t>VISÃO DE PROJETO</a:t>
            </a:r>
            <a:endParaRPr lang="en-US" sz="2000" b="1" dirty="0">
              <a:latin typeface="Arial Narrow" pitchFamily="34" charset="0"/>
            </a:endParaRPr>
          </a:p>
        </p:txBody>
      </p:sp>
      <p:graphicFrame>
        <p:nvGraphicFramePr>
          <p:cNvPr id="38" name="Tabela 37"/>
          <p:cNvGraphicFramePr>
            <a:graphicFrameLocks noGrp="1"/>
          </p:cNvGraphicFramePr>
          <p:nvPr/>
        </p:nvGraphicFramePr>
        <p:xfrm>
          <a:off x="179508" y="4271383"/>
          <a:ext cx="8856987" cy="2109945"/>
        </p:xfrm>
        <a:graphic>
          <a:graphicData uri="http://schemas.openxmlformats.org/drawingml/2006/table">
            <a:tbl>
              <a:tblPr/>
              <a:tblGrid>
                <a:gridCol w="295385"/>
                <a:gridCol w="228981"/>
                <a:gridCol w="558714"/>
                <a:gridCol w="604509"/>
                <a:gridCol w="705263"/>
                <a:gridCol w="686944"/>
                <a:gridCol w="597641"/>
                <a:gridCol w="806014"/>
                <a:gridCol w="927373"/>
                <a:gridCol w="789984"/>
                <a:gridCol w="613669"/>
                <a:gridCol w="613669"/>
                <a:gridCol w="73274"/>
                <a:gridCol w="393847"/>
                <a:gridCol w="393847"/>
                <a:gridCol w="567873"/>
              </a:tblGrid>
              <a:tr h="197868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latin typeface="Arial Narrow"/>
                        </a:rPr>
                        <a:t>CADASTRO GERAL</a:t>
                      </a:r>
                    </a:p>
                  </a:txBody>
                  <a:tcPr marL="4733" marR="4733" marT="4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MAKE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BUY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4733" marR="4733" marT="47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VISÃO PROJETO</a:t>
                      </a:r>
                    </a:p>
                  </a:txBody>
                  <a:tcPr marL="4733" marR="4733" marT="4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2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NCODE </a:t>
                      </a:r>
                    </a:p>
                  </a:txBody>
                  <a:tcPr marL="4733" marR="4733" marT="4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TIPO 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TECNOLOGIA 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CATEGORIA 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PARTNUMBER 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DESCRIÇÃO 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FORNECEDOR QUALIFICADO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PROCESSO ESPECIAL 1 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PROCESSO ESPECIAL 2 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PROCESSO ESPECIAL 3 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ESPECIFICAÇÃO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PARTNUMBER FORNECEDOR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FFFFFF"/>
                        </a:solidFill>
                        <a:latin typeface="Arial Narrow"/>
                      </a:endParaRPr>
                    </a:p>
                  </a:txBody>
                  <a:tcPr marL="4733" marR="4733" marT="4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WEIGHT</a:t>
                      </a:r>
                    </a:p>
                  </a:txBody>
                  <a:tcPr marL="4733" marR="4733" marT="4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WGT UNIT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PROJECT UNIT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20294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00001</a:t>
                      </a:r>
                    </a:p>
                  </a:txBody>
                  <a:tcPr marL="4733" marR="4733" marT="4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MAKE 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COMPÓSITOS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PREPREG LAY-UP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310-57-01-0001-301 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SUPERFÍCIE EXTRADORSO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ALESTIS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CURA EM AUTOCLAVE CONFORME ABC 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ULTRASSOM CONFORME XYZ 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4733" marR="4733" marT="4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3,000</a:t>
                      </a:r>
                    </a:p>
                  </a:txBody>
                  <a:tcPr marL="4733" marR="4733" marT="4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KG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UN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</a:tr>
              <a:tr h="172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00002</a:t>
                      </a:r>
                    </a:p>
                  </a:txBody>
                  <a:tcPr marL="4733" marR="4733" marT="4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BUY 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HARDWARES 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PRENDEDORES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AN3-10A 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PARAFUSO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POYGON AEROSPACE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AN3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AN3-10A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4733" marR="4733" marT="4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0,001</a:t>
                      </a:r>
                    </a:p>
                  </a:txBody>
                  <a:tcPr marL="4733" marR="4733" marT="4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KG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UN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</a:tr>
              <a:tr h="172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00003</a:t>
                      </a:r>
                    </a:p>
                  </a:txBody>
                  <a:tcPr marL="4733" marR="4733" marT="4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MAKE 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USINAGEM 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USINAGEM CONVENCIONAL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310-53-01-0001-001 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JUNTA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UTEC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TÊMPERA CONFORME ABC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PARTÍCULAS MAGNÉTICAS CONFORME XYZ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CÁDMIO CONFORME ABC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4733" marR="4733" marT="4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0,450</a:t>
                      </a:r>
                    </a:p>
                  </a:txBody>
                  <a:tcPr marL="4733" marR="4733" marT="4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KG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PÇ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</a:tr>
              <a:tr h="19786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00004</a:t>
                      </a:r>
                    </a:p>
                  </a:txBody>
                  <a:tcPr marL="4733" marR="4733" marT="4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MAKE 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MONTAGEM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MONTAGEM TÉRMICA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310-27-0001-501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HASTE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NOVAER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MONTAGEM TERMICA CONFORME XYZ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SELAGEM CONFORME ABC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4733" marR="4733" marT="4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0,500</a:t>
                      </a:r>
                    </a:p>
                  </a:txBody>
                  <a:tcPr marL="4733" marR="4733" marT="4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KG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UN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</a:tr>
              <a:tr h="20294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00005</a:t>
                      </a:r>
                    </a:p>
                  </a:txBody>
                  <a:tcPr marL="4733" marR="4733" marT="4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MAKE 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SOLDA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SOLDAGEM TIG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310-52-0001-501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GUINHOL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CALFER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NORMALIZAÇÃO CONFORME ZZZ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LÍQUIDO PENETRANTE CONFORME ABC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FOSFATIZAÇÃO CONFORME XPTO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4733" marR="4733" marT="4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0,800</a:t>
                      </a:r>
                    </a:p>
                  </a:txBody>
                  <a:tcPr marL="4733" marR="4733" marT="4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KG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UN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</a:tr>
              <a:tr h="1826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00006</a:t>
                      </a:r>
                    </a:p>
                  </a:txBody>
                  <a:tcPr marL="4733" marR="4733" marT="4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BUY 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LRU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ATUADORES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555-5555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ATUADOR DE FLAPE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PARKER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ABCD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555-5555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4733" marR="4733" marT="4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0,450</a:t>
                      </a:r>
                    </a:p>
                  </a:txBody>
                  <a:tcPr marL="4733" marR="4733" marT="4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LB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UN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</a:tr>
              <a:tr h="172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00007</a:t>
                      </a:r>
                    </a:p>
                  </a:txBody>
                  <a:tcPr marL="4733" marR="4733" marT="4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BUY 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MATÉRIA PRIMA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BARRA REDONDA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BARRA REDONDA ALUMINIO 7050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BRALCO METALS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AMS-4050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ABC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4733" marR="4733" marT="4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733" marR="4733" marT="4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</a:tr>
              <a:tr h="172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00008</a:t>
                      </a:r>
                    </a:p>
                  </a:txBody>
                  <a:tcPr marL="4733" marR="4733" marT="4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MAKE 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FERRAMENTAL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FERRAMENTAL DE LAMINAÇÃO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310-57-01-0001-301-01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SUPERFÍCIE EXTRADORSO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FALTEC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ABCD NOVAER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AAAAA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4733" marR="4733" marT="4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3,000</a:t>
                      </a:r>
                    </a:p>
                  </a:txBody>
                  <a:tcPr marL="4733" marR="4733" marT="4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KG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UN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</a:tr>
              <a:tr h="17757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00009</a:t>
                      </a:r>
                    </a:p>
                  </a:txBody>
                  <a:tcPr marL="4733" marR="4733" marT="4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BUY 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INSTRUMENTOS DE MEDIÇÃO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MEDIDORES DE TEMPERATURA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88AAS018-8888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TERMOPAR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GLOBAL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ASTM-D5588888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88AAS018-8888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4733" marR="4733" marT="4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733" marR="4733" marT="4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733" marR="4733" marT="4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40" name="Chave esquerda 39"/>
          <p:cNvSpPr/>
          <p:nvPr/>
        </p:nvSpPr>
        <p:spPr>
          <a:xfrm rot="5400000">
            <a:off x="3779912" y="404662"/>
            <a:ext cx="288033" cy="7344818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 b="1"/>
          </a:p>
        </p:txBody>
      </p:sp>
      <p:sp>
        <p:nvSpPr>
          <p:cNvPr id="41" name="CaixaDeTexto 40"/>
          <p:cNvSpPr txBox="1"/>
          <p:nvPr/>
        </p:nvSpPr>
        <p:spPr>
          <a:xfrm>
            <a:off x="2843808" y="3645022"/>
            <a:ext cx="2304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smtClean="0">
                <a:latin typeface="Arial Narrow" pitchFamily="34" charset="0"/>
              </a:rPr>
              <a:t>CADASTRO PELA ENGENHARIA</a:t>
            </a:r>
            <a:endParaRPr lang="en-US" sz="1000" b="1" dirty="0">
              <a:latin typeface="Arial Narrow" pitchFamily="34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7236296" y="3700433"/>
            <a:ext cx="2304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smtClean="0">
                <a:latin typeface="Arial Narrow" pitchFamily="34" charset="0"/>
              </a:rPr>
              <a:t>CADASTRO PELO PROJETO</a:t>
            </a:r>
            <a:endParaRPr lang="en-US" sz="1000" b="1" dirty="0">
              <a:latin typeface="Arial Narrow" pitchFamily="34" charset="0"/>
            </a:endParaRPr>
          </a:p>
        </p:txBody>
      </p:sp>
      <p:sp>
        <p:nvSpPr>
          <p:cNvPr id="43" name="Chave esquerda 42"/>
          <p:cNvSpPr/>
          <p:nvPr/>
        </p:nvSpPr>
        <p:spPr>
          <a:xfrm rot="5400000">
            <a:off x="8208404" y="3320986"/>
            <a:ext cx="288033" cy="1512169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841999" y="116632"/>
            <a:ext cx="340830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 smtClean="0">
                <a:latin typeface="Arial Narrow" pitchFamily="34" charset="0"/>
              </a:rPr>
              <a:t>MATERIAL MASTER</a:t>
            </a:r>
          </a:p>
          <a:p>
            <a:pPr algn="ctr"/>
            <a:r>
              <a:rPr lang="pt-BR" sz="2000" b="1" dirty="0" smtClean="0">
                <a:latin typeface="Arial Narrow" pitchFamily="34" charset="0"/>
              </a:rPr>
              <a:t>VISÃO DE COMPRAS</a:t>
            </a:r>
            <a:endParaRPr lang="en-US" sz="2000" b="1" dirty="0">
              <a:latin typeface="Arial Narrow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 l="19159" t="33280" r="32017" b="29760"/>
          <a:stretch>
            <a:fillRect/>
          </a:stretch>
        </p:blipFill>
        <p:spPr bwMode="auto">
          <a:xfrm>
            <a:off x="1688117" y="951887"/>
            <a:ext cx="5692195" cy="269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35496" y="4365102"/>
          <a:ext cx="9036496" cy="2304258"/>
        </p:xfrm>
        <a:graphic>
          <a:graphicData uri="http://schemas.openxmlformats.org/drawingml/2006/table">
            <a:tbl>
              <a:tblPr/>
              <a:tblGrid>
                <a:gridCol w="218460"/>
                <a:gridCol w="169350"/>
                <a:gridCol w="413214"/>
                <a:gridCol w="447083"/>
                <a:gridCol w="521596"/>
                <a:gridCol w="508049"/>
                <a:gridCol w="442003"/>
                <a:gridCol w="596111"/>
                <a:gridCol w="685867"/>
                <a:gridCol w="584257"/>
                <a:gridCol w="54192"/>
                <a:gridCol w="372569"/>
                <a:gridCol w="460630"/>
                <a:gridCol w="381036"/>
                <a:gridCol w="209993"/>
                <a:gridCol w="379343"/>
                <a:gridCol w="325151"/>
                <a:gridCol w="320070"/>
                <a:gridCol w="690947"/>
                <a:gridCol w="442003"/>
                <a:gridCol w="535145"/>
                <a:gridCol w="279427"/>
              </a:tblGrid>
              <a:tr h="172820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latin typeface="Arial Narrow"/>
                        </a:rPr>
                        <a:t>CADASTRO GERAL</a:t>
                      </a:r>
                    </a:p>
                  </a:txBody>
                  <a:tcPr marL="3432" marR="3432" marT="34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MAKE</a:t>
                      </a:r>
                    </a:p>
                  </a:txBody>
                  <a:tcPr marL="3432" marR="3432" marT="34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3432" marR="3432" marT="343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VISÃO COMPRAS</a:t>
                      </a:r>
                    </a:p>
                  </a:txBody>
                  <a:tcPr marL="3432" marR="3432" marT="34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92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NCODE </a:t>
                      </a:r>
                    </a:p>
                  </a:txBody>
                  <a:tcPr marL="3432" marR="3432" marT="34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TIPO 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TECNOLOGIA 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CATEGORIA 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PARTNUMBER 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DESCRIÇÃO 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FORNECEDOR QUALIFICADO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PROCESSO ESPECIAL 1 </a:t>
                      </a:r>
                    </a:p>
                  </a:txBody>
                  <a:tcPr marL="3432" marR="3432" marT="34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PROCESSO ESPECIAL 2 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PROCESSO ESPECIAL 3 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FFFFFF"/>
                        </a:solidFill>
                        <a:latin typeface="Arial Narrow"/>
                      </a:endParaRPr>
                    </a:p>
                  </a:txBody>
                  <a:tcPr marL="3432" marR="3432" marT="343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UNIDADE FORNECEDOR</a:t>
                      </a:r>
                    </a:p>
                  </a:txBody>
                  <a:tcPr marL="3432" marR="3432" marT="34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PESO ESPECÍFICO FORNECEDOR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UNIDADE PESO FORNECEDOR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LOTE MINIMO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UNIDADE LOTE FORNECEDOR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CLASSE COMPRA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ITEM PRATELEIRA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APROVADOR COMPRA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INTERCAMBIÁVEL COM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PODE SER SUBSTITUÍDO POR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LEAD TIME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3264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00001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MAKE 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COMPÓSITOS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PREPREG LAY-UP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310-57-01-0001-301 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SUPERFÍCIE EXTRADORSO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ALESTIS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CURA EM AUTOCLAVE CONFORME ABC 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ULTRASSOM CONFORME XYZ 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UN</a:t>
                      </a:r>
                    </a:p>
                  </a:txBody>
                  <a:tcPr marL="3432" marR="3432" marT="34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1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UN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B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NÃO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GERENTE/ DIRETOR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6 WEEKS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</a:tr>
              <a:tr h="3264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00003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MAKE 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USINAGEM 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USINAGEM CONVENCIONAL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310-53-01-0001-001 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JUNTA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UTEC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TÊMPERA CONFORME ABC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PARTÍCULAS MAGNÉTICAS CONFORME XYZ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CÁDMIO CONFORME ABC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PÇ</a:t>
                      </a:r>
                    </a:p>
                  </a:txBody>
                  <a:tcPr marL="3432" marR="3432" marT="34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1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UN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B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NÃO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GERENTE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3 WEEKS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</a:tr>
              <a:tr h="3264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00004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MAKE 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MONTAGEM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MONTAGEM TÉRMICA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310-27-0001-501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HASTE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NOVAER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MONTAGEM TERMICA CONFORME XYZ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SELAGEM CONFORME ABC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3432" marR="3432" marT="34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</a:tr>
              <a:tr h="3264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00005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MAKE 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SOLDA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SOLDAGEM TIG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310-52-0001-501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GUINHOL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CALFER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NORMALIZAÇÃO CONFORME ZZZ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LÍQUIDO PENETRANTE CONFORME ABC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FOSFATIZAÇÃO CONFORME XPTO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UN</a:t>
                      </a:r>
                    </a:p>
                  </a:txBody>
                  <a:tcPr marL="3432" marR="3432" marT="34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1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UN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C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NÃO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COMPRADOR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2 WEEKS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</a:tr>
              <a:tr h="3264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00008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MAKE 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FERRAMENTAL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FERRAMENTAL DE LAMINAÇÃO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310-57-01-0001-301-01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SUPERFÍCIE EXTRADORSO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FALTEC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UN</a:t>
                      </a:r>
                    </a:p>
                  </a:txBody>
                  <a:tcPr marL="3432" marR="3432" marT="34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1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UN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A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NÃO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GERENTE/ DIRETOR/ CONTROLADORIA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24 WEEKS</a:t>
                      </a:r>
                    </a:p>
                  </a:txBody>
                  <a:tcPr marL="3432" marR="3432" marT="3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</a:tr>
            </a:tbl>
          </a:graphicData>
        </a:graphic>
      </p:graphicFrame>
      <p:sp>
        <p:nvSpPr>
          <p:cNvPr id="7" name="Chave esquerda 6"/>
          <p:cNvSpPr/>
          <p:nvPr/>
        </p:nvSpPr>
        <p:spPr>
          <a:xfrm rot="5400000">
            <a:off x="2195734" y="1844823"/>
            <a:ext cx="288033" cy="4608514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 b="1"/>
          </a:p>
        </p:txBody>
      </p:sp>
      <p:sp>
        <p:nvSpPr>
          <p:cNvPr id="8" name="CaixaDeTexto 7"/>
          <p:cNvSpPr txBox="1"/>
          <p:nvPr/>
        </p:nvSpPr>
        <p:spPr>
          <a:xfrm>
            <a:off x="1187624" y="3717032"/>
            <a:ext cx="2304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smtClean="0">
                <a:latin typeface="Arial Narrow" pitchFamily="34" charset="0"/>
              </a:rPr>
              <a:t>CADASTRO PELA ENGENHARIA</a:t>
            </a:r>
            <a:endParaRPr lang="en-US" sz="1000" b="1" dirty="0">
              <a:latin typeface="Arial Narrow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724128" y="3717032"/>
            <a:ext cx="2304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smtClean="0">
                <a:latin typeface="Arial Narrow" pitchFamily="34" charset="0"/>
              </a:rPr>
              <a:t>CADASTRO </a:t>
            </a:r>
            <a:r>
              <a:rPr lang="pt-BR" sz="1000" b="1" dirty="0" smtClean="0">
                <a:latin typeface="Arial Narrow" pitchFamily="34" charset="0"/>
              </a:rPr>
              <a:t>POR COMPRAS</a:t>
            </a:r>
            <a:endParaRPr lang="en-US" sz="1000" b="1" dirty="0">
              <a:latin typeface="Arial Narrow" pitchFamily="34" charset="0"/>
            </a:endParaRPr>
          </a:p>
        </p:txBody>
      </p:sp>
      <p:sp>
        <p:nvSpPr>
          <p:cNvPr id="10" name="Chave esquerda 9"/>
          <p:cNvSpPr/>
          <p:nvPr/>
        </p:nvSpPr>
        <p:spPr>
          <a:xfrm rot="5400000">
            <a:off x="6732239" y="1916831"/>
            <a:ext cx="288033" cy="4464497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19159" t="33280" r="32017" b="29760"/>
          <a:stretch>
            <a:fillRect/>
          </a:stretch>
        </p:blipFill>
        <p:spPr bwMode="auto">
          <a:xfrm>
            <a:off x="1259632" y="764704"/>
            <a:ext cx="669674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2841999" y="116632"/>
            <a:ext cx="340830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 smtClean="0">
                <a:latin typeface="Arial Narrow" pitchFamily="34" charset="0"/>
              </a:rPr>
              <a:t>MATERIAL MASTER</a:t>
            </a:r>
          </a:p>
          <a:p>
            <a:pPr algn="ctr"/>
            <a:r>
              <a:rPr lang="pt-BR" sz="2000" b="1" dirty="0" smtClean="0">
                <a:latin typeface="Arial Narrow" pitchFamily="34" charset="0"/>
              </a:rPr>
              <a:t>VISÃO DE COMPRAS</a:t>
            </a:r>
            <a:endParaRPr lang="en-US" sz="2000" b="1" dirty="0">
              <a:latin typeface="Arial Narrow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07504" y="4365104"/>
          <a:ext cx="8928990" cy="2376264"/>
        </p:xfrm>
        <a:graphic>
          <a:graphicData uri="http://schemas.openxmlformats.org/drawingml/2006/table">
            <a:tbl>
              <a:tblPr/>
              <a:tblGrid>
                <a:gridCol w="241476"/>
                <a:gridCol w="187191"/>
                <a:gridCol w="456745"/>
                <a:gridCol w="494183"/>
                <a:gridCol w="576546"/>
                <a:gridCol w="561572"/>
                <a:gridCol w="488567"/>
                <a:gridCol w="501671"/>
                <a:gridCol w="501671"/>
                <a:gridCol w="59902"/>
                <a:gridCol w="411819"/>
                <a:gridCol w="509159"/>
                <a:gridCol w="421179"/>
                <a:gridCol w="232117"/>
                <a:gridCol w="419307"/>
                <a:gridCol w="359405"/>
                <a:gridCol w="353790"/>
                <a:gridCol w="763737"/>
                <a:gridCol w="488567"/>
                <a:gridCol w="591522"/>
                <a:gridCol w="308864"/>
              </a:tblGrid>
              <a:tr h="201757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latin typeface="Arial Narrow"/>
                        </a:rPr>
                        <a:t>CADASTRO GERAL</a:t>
                      </a:r>
                    </a:p>
                  </a:txBody>
                  <a:tcPr marL="3839" marR="3839" marT="38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BUY</a:t>
                      </a:r>
                    </a:p>
                  </a:txBody>
                  <a:tcPr marL="3839" marR="3839" marT="38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3839" marR="3839" marT="38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VISÃO COMPRAS</a:t>
                      </a:r>
                    </a:p>
                  </a:txBody>
                  <a:tcPr marL="3839" marR="3839" marT="38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28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NCODE </a:t>
                      </a:r>
                    </a:p>
                  </a:txBody>
                  <a:tcPr marL="3839" marR="3839" marT="38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TIPO 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TECNOLOGIA 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CATEGORIA 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PARTNUMBER 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DESCRIÇÃO 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FORNECEDOR QUALIFICADO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ESPECIFICAÇÃO</a:t>
                      </a:r>
                    </a:p>
                  </a:txBody>
                  <a:tcPr marL="3839" marR="3839" marT="38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PARTNUMBER FORNECEDOR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FFFFFF"/>
                        </a:solidFill>
                        <a:latin typeface="Arial Narrow"/>
                      </a:endParaRPr>
                    </a:p>
                  </a:txBody>
                  <a:tcPr marL="3839" marR="3839" marT="38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UNIDADE FORNECEDOR</a:t>
                      </a:r>
                    </a:p>
                  </a:txBody>
                  <a:tcPr marL="3839" marR="3839" marT="38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PESO ESPECÍFICO FORNECEDOR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UNIDADE PESO FORNECEDOR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LOTE MINIMO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UNIDADE LOTE FORNECEDOR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CLASSE COMPRA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ITEM PRATELEIRA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APROVADOR COMPRA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INTERCAMBIÁVEL COM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PODE SER SUBSTITUÍDO POR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LEAD TIME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3923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00002</a:t>
                      </a:r>
                    </a:p>
                  </a:txBody>
                  <a:tcPr marL="3839" marR="3839" marT="38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BUY 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HARDWARES 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PRENDEDORES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AN3-10A 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PARAFUSO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POYGON AEROSPACE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AN3</a:t>
                      </a:r>
                    </a:p>
                  </a:txBody>
                  <a:tcPr marL="3839" marR="3839" marT="38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AN3-10A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3839" marR="3839" marT="38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CENTO</a:t>
                      </a:r>
                    </a:p>
                  </a:txBody>
                  <a:tcPr marL="3839" marR="3839" marT="38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0,3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g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2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CENTOS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C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SIM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GERENTE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NASXXX-1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????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18 WEEKS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</a:tr>
              <a:tr h="4147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00006</a:t>
                      </a:r>
                    </a:p>
                  </a:txBody>
                  <a:tcPr marL="3839" marR="3839" marT="38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BUY 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LRU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ATUADORES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555-5555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ATUADOR DE FLAPE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PARKER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ABCD</a:t>
                      </a:r>
                    </a:p>
                  </a:txBody>
                  <a:tcPr marL="3839" marR="3839" marT="38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555-5555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3839" marR="3839" marT="38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UN</a:t>
                      </a:r>
                    </a:p>
                  </a:txBody>
                  <a:tcPr marL="3839" marR="3839" marT="38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2,3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kg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1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UN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B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SIM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GERENTE / DIRETOR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16 WEEKS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</a:tr>
              <a:tr h="3923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00007</a:t>
                      </a:r>
                    </a:p>
                  </a:txBody>
                  <a:tcPr marL="3839" marR="3839" marT="38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BUY 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MATÉRIA PRIMA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BARRA REDONDA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BARRA REDONDA ALUMINIO 7050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BRALCO METALS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AMS-4050</a:t>
                      </a:r>
                    </a:p>
                  </a:txBody>
                  <a:tcPr marL="3839" marR="3839" marT="38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ABC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3839" marR="3839" marT="38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MM</a:t>
                      </a:r>
                    </a:p>
                  </a:txBody>
                  <a:tcPr marL="3839" marR="3839" marT="38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500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g/m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2000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MM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C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SIM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GERENTE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4 WEEKS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</a:tr>
              <a:tr h="3923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00009</a:t>
                      </a:r>
                    </a:p>
                  </a:txBody>
                  <a:tcPr marL="3839" marR="3839" marT="38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BUY 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INSTRUMENTOS DE MEDIÇÃO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MEDIDORES DE TEMPERATURA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88AAS018-8888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TERMOPAR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GLOBAL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ASTM-D5588888</a:t>
                      </a:r>
                    </a:p>
                  </a:txBody>
                  <a:tcPr marL="3839" marR="3839" marT="38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88AAS018-8888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3839" marR="3839" marT="38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UN</a:t>
                      </a:r>
                    </a:p>
                  </a:txBody>
                  <a:tcPr marL="3839" marR="3839" marT="38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100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g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1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UN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C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SIM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COMPRADOR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ZZZZZ-ZZZZ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????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IMEDIATO</a:t>
                      </a:r>
                    </a:p>
                  </a:txBody>
                  <a:tcPr marL="3839" marR="3839" marT="3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</a:tr>
            </a:tbl>
          </a:graphicData>
        </a:graphic>
      </p:graphicFrame>
      <p:sp>
        <p:nvSpPr>
          <p:cNvPr id="7" name="Chave esquerda 6"/>
          <p:cNvSpPr/>
          <p:nvPr/>
        </p:nvSpPr>
        <p:spPr>
          <a:xfrm rot="5400000">
            <a:off x="1979710" y="2132856"/>
            <a:ext cx="288033" cy="4032450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 b="1"/>
          </a:p>
        </p:txBody>
      </p:sp>
      <p:sp>
        <p:nvSpPr>
          <p:cNvPr id="8" name="CaixaDeTexto 7"/>
          <p:cNvSpPr txBox="1"/>
          <p:nvPr/>
        </p:nvSpPr>
        <p:spPr>
          <a:xfrm>
            <a:off x="971600" y="3717032"/>
            <a:ext cx="2304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smtClean="0">
                <a:latin typeface="Arial Narrow" pitchFamily="34" charset="0"/>
              </a:rPr>
              <a:t>CADASTRO PELA ENGENHARIA</a:t>
            </a:r>
            <a:endParaRPr lang="en-US" sz="1000" b="1" dirty="0">
              <a:latin typeface="Arial Narrow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580112" y="3717032"/>
            <a:ext cx="2304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smtClean="0">
                <a:latin typeface="Arial Narrow" pitchFamily="34" charset="0"/>
              </a:rPr>
              <a:t>CADASTRO </a:t>
            </a:r>
            <a:r>
              <a:rPr lang="pt-BR" sz="1000" b="1" dirty="0" smtClean="0">
                <a:latin typeface="Arial Narrow" pitchFamily="34" charset="0"/>
              </a:rPr>
              <a:t>POR COMPRAS</a:t>
            </a:r>
            <a:endParaRPr lang="en-US" sz="1000" b="1" dirty="0">
              <a:latin typeface="Arial Narrow" pitchFamily="34" charset="0"/>
            </a:endParaRPr>
          </a:p>
        </p:txBody>
      </p:sp>
      <p:sp>
        <p:nvSpPr>
          <p:cNvPr id="10" name="Chave esquerda 9"/>
          <p:cNvSpPr/>
          <p:nvPr/>
        </p:nvSpPr>
        <p:spPr>
          <a:xfrm rot="5400000">
            <a:off x="6480212" y="1664804"/>
            <a:ext cx="288033" cy="4968552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 l="37275" t="31080" r="19151" b="42881"/>
          <a:stretch>
            <a:fillRect/>
          </a:stretch>
        </p:blipFill>
        <p:spPr bwMode="auto">
          <a:xfrm>
            <a:off x="1475656" y="980728"/>
            <a:ext cx="597666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2841999" y="116632"/>
            <a:ext cx="340830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 smtClean="0">
                <a:latin typeface="Arial Narrow" pitchFamily="34" charset="0"/>
              </a:rPr>
              <a:t>MATERIAL MASTER</a:t>
            </a:r>
          </a:p>
          <a:p>
            <a:pPr algn="ctr"/>
            <a:r>
              <a:rPr lang="pt-BR" sz="2000" b="1" dirty="0" smtClean="0">
                <a:latin typeface="Arial Narrow" pitchFamily="34" charset="0"/>
              </a:rPr>
              <a:t>VISÃO DE </a:t>
            </a:r>
            <a:r>
              <a:rPr lang="pt-BR" sz="2000" b="1" dirty="0" smtClean="0">
                <a:latin typeface="Arial Narrow" pitchFamily="34" charset="0"/>
              </a:rPr>
              <a:t>MANUFATURA</a:t>
            </a:r>
            <a:endParaRPr lang="en-US" sz="2000" b="1" dirty="0">
              <a:latin typeface="Arial Narrow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51520" y="3717032"/>
          <a:ext cx="8784975" cy="1800201"/>
        </p:xfrm>
        <a:graphic>
          <a:graphicData uri="http://schemas.openxmlformats.org/drawingml/2006/table">
            <a:tbl>
              <a:tblPr/>
              <a:tblGrid>
                <a:gridCol w="316908"/>
                <a:gridCol w="245665"/>
                <a:gridCol w="599421"/>
                <a:gridCol w="648555"/>
                <a:gridCol w="756648"/>
                <a:gridCol w="736995"/>
                <a:gridCol w="641185"/>
                <a:gridCol w="864741"/>
                <a:gridCol w="994943"/>
                <a:gridCol w="847544"/>
                <a:gridCol w="78612"/>
                <a:gridCol w="432370"/>
                <a:gridCol w="707514"/>
                <a:gridCol w="334105"/>
                <a:gridCol w="579769"/>
              </a:tblGrid>
              <a:tr h="133348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latin typeface="Arial Narrow"/>
                        </a:rPr>
                        <a:t>CADASTRO GERAL</a:t>
                      </a:r>
                    </a:p>
                  </a:txBody>
                  <a:tcPr marL="5120" marR="5120" marT="51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MAKE</a:t>
                      </a:r>
                    </a:p>
                  </a:txBody>
                  <a:tcPr marL="5120" marR="5120" marT="51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5120" marR="5120" marT="51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VISÃO MANUFATURA</a:t>
                      </a:r>
                    </a:p>
                  </a:txBody>
                  <a:tcPr marL="5120" marR="5120" marT="51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2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latin typeface="Arial Narrow"/>
                        </a:rPr>
                        <a:t>NCODE </a:t>
                      </a:r>
                    </a:p>
                  </a:txBody>
                  <a:tcPr marL="5120" marR="5120" marT="51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latin typeface="Arial Narrow"/>
                        </a:rPr>
                        <a:t>TIPO 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latin typeface="Arial Narrow"/>
                        </a:rPr>
                        <a:t>TECNOLOGIA 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CATEGORIA 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latin typeface="Arial Narrow"/>
                        </a:rPr>
                        <a:t>PARTNUMBER 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latin typeface="Arial Narrow"/>
                        </a:rPr>
                        <a:t>DESCRIÇÃO 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FORNECEDOR QUALIFICADO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PROCESSO ESPECIAL 1 </a:t>
                      </a:r>
                    </a:p>
                  </a:txBody>
                  <a:tcPr marL="5120" marR="5120" marT="51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PROCESSO ESPECIAL 2 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PROCESSO ESPECIAL 3 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FFFFFF"/>
                        </a:solidFill>
                        <a:latin typeface="Arial Narrow"/>
                      </a:endParaRPr>
                    </a:p>
                  </a:txBody>
                  <a:tcPr marL="5120" marR="5120" marT="51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LEAD TIME</a:t>
                      </a:r>
                    </a:p>
                  </a:txBody>
                  <a:tcPr marL="5120" marR="5120" marT="51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CICLO MONTAGEM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LOTE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UNIDADE LOTE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592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00001</a:t>
                      </a:r>
                    </a:p>
                  </a:txBody>
                  <a:tcPr marL="5120" marR="5120" marT="51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MAKE 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COMPÓSITOS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PREPREG LAY-UP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310-57-01-0001-301 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SUPERFÍCIE EXTRADORSO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ALESTIS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CURA EM AUTOCLAVE CONFORME ABC 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ULTRASSOM CONFORME XYZ 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5120" marR="5120" marT="51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7 DIAS</a:t>
                      </a:r>
                    </a:p>
                  </a:txBody>
                  <a:tcPr marL="5120" marR="5120" marT="51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5 DIAS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1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UN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2518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00003</a:t>
                      </a:r>
                    </a:p>
                  </a:txBody>
                  <a:tcPr marL="5120" marR="5120" marT="51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MAKE 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USINAGEM 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USINAGEM CONVENCIONAL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310-53-01-0001-001 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JUNTA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UTEC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TÊMPERA CONFORME ABC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PARTÍCULAS MAGNÉTICAS CONFORME XYZ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CÁDMIO CONFORME ABC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5120" marR="5120" marT="51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latin typeface="Arial Narrow"/>
                        </a:rPr>
                        <a:t>13 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DIAS</a:t>
                      </a:r>
                    </a:p>
                  </a:txBody>
                  <a:tcPr marL="5120" marR="5120" marT="51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2 HORAS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1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UN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2518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00004</a:t>
                      </a:r>
                    </a:p>
                  </a:txBody>
                  <a:tcPr marL="5120" marR="5120" marT="51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MAKE 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MONTAGEM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MONTAGEM TÉRMICA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310-27-0001-501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HASTE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NOVAER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MONTAGEM TERMICA CONFORME XYZ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SELAGEM CONFORME ABC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5120" marR="5120" marT="51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2 DIAS</a:t>
                      </a:r>
                    </a:p>
                  </a:txBody>
                  <a:tcPr marL="5120" marR="5120" marT="51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1 DIA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1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UN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2592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00005</a:t>
                      </a:r>
                    </a:p>
                  </a:txBody>
                  <a:tcPr marL="5120" marR="5120" marT="51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MAKE 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SOLDA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SOLDAGEM TIG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310-52-0001-501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GUINHOL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CALFER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NORMALIZAÇÃO CONFORME ZZZ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LÍQUIDO PENETRANTE CONFORME ABC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FOSFATIZAÇÃO CONFORME XPTO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5120" marR="5120" marT="51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1 DIA</a:t>
                      </a:r>
                    </a:p>
                  </a:txBody>
                  <a:tcPr marL="5120" marR="5120" marT="51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2 HORAS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1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UN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2592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00008</a:t>
                      </a:r>
                    </a:p>
                  </a:txBody>
                  <a:tcPr marL="5120" marR="5120" marT="51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MAKE 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FERRAMENTAL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FERRAMENTAL DE LAMINAÇÃO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310-57-01-0001-301-01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SUPERFÍCIE EXTRADORSO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FALTEC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5120" marR="5120" marT="51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24 SEM</a:t>
                      </a:r>
                    </a:p>
                  </a:txBody>
                  <a:tcPr marL="5120" marR="5120" marT="51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1 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latin typeface="Arial Narrow"/>
                        </a:rPr>
                        <a:t>UN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5120" marR="5120" marT="5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8" name="Chave esquerda 7"/>
          <p:cNvSpPr/>
          <p:nvPr/>
        </p:nvSpPr>
        <p:spPr>
          <a:xfrm rot="5400000">
            <a:off x="3419872" y="188639"/>
            <a:ext cx="288033" cy="6624737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 b="1"/>
          </a:p>
        </p:txBody>
      </p:sp>
      <p:sp>
        <p:nvSpPr>
          <p:cNvPr id="9" name="CaixaDeTexto 8"/>
          <p:cNvSpPr txBox="1"/>
          <p:nvPr/>
        </p:nvSpPr>
        <p:spPr>
          <a:xfrm>
            <a:off x="2483768" y="3068960"/>
            <a:ext cx="2304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smtClean="0">
                <a:latin typeface="Arial Narrow" pitchFamily="34" charset="0"/>
              </a:rPr>
              <a:t>CADASTRO PELA ENGENHARIA</a:t>
            </a:r>
            <a:endParaRPr lang="en-US" sz="1000" b="1" dirty="0">
              <a:latin typeface="Arial Narrow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732240" y="3068958"/>
            <a:ext cx="2304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smtClean="0">
                <a:latin typeface="Arial Narrow" pitchFamily="34" charset="0"/>
              </a:rPr>
              <a:t>CADASTRO </a:t>
            </a:r>
            <a:r>
              <a:rPr lang="pt-BR" sz="1000" b="1" dirty="0" smtClean="0">
                <a:latin typeface="Arial Narrow" pitchFamily="34" charset="0"/>
              </a:rPr>
              <a:t>PELO PCP</a:t>
            </a:r>
            <a:endParaRPr lang="en-US" sz="1000" b="1" dirty="0">
              <a:latin typeface="Arial Narrow" pitchFamily="34" charset="0"/>
            </a:endParaRPr>
          </a:p>
        </p:txBody>
      </p:sp>
      <p:sp>
        <p:nvSpPr>
          <p:cNvPr id="11" name="Chave esquerda 10"/>
          <p:cNvSpPr/>
          <p:nvPr/>
        </p:nvSpPr>
        <p:spPr>
          <a:xfrm rot="5400000">
            <a:off x="7884367" y="2420886"/>
            <a:ext cx="288033" cy="2160241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251516" y="3902020"/>
          <a:ext cx="8784982" cy="2767340"/>
        </p:xfrm>
        <a:graphic>
          <a:graphicData uri="http://schemas.openxmlformats.org/drawingml/2006/table">
            <a:tbl>
              <a:tblPr/>
              <a:tblGrid>
                <a:gridCol w="252678"/>
                <a:gridCol w="195876"/>
                <a:gridCol w="477934"/>
                <a:gridCol w="517110"/>
                <a:gridCol w="603295"/>
                <a:gridCol w="587624"/>
                <a:gridCol w="511232"/>
                <a:gridCol w="689479"/>
                <a:gridCol w="793292"/>
                <a:gridCol w="675767"/>
                <a:gridCol w="524945"/>
                <a:gridCol w="524945"/>
                <a:gridCol w="62680"/>
                <a:gridCol w="430923"/>
                <a:gridCol w="336905"/>
                <a:gridCol w="446595"/>
                <a:gridCol w="391749"/>
                <a:gridCol w="417213"/>
                <a:gridCol w="344740"/>
              </a:tblGrid>
              <a:tr h="127638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latin typeface="Arial Narrow"/>
                        </a:rPr>
                        <a:t>CADASTRO GERAL</a:t>
                      </a: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MAKE</a:t>
                      </a: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BUY</a:t>
                      </a: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VISÃO QUALIDADE</a:t>
                      </a:r>
                    </a:p>
                  </a:txBody>
                  <a:tcPr marL="4082" marR="4082" marT="408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7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NCODE </a:t>
                      </a: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TIPO 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TECNOLOGIA 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CATEGORIA 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latin typeface="Arial Narrow"/>
                        </a:rPr>
                        <a:t>PARTNUMBER 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latin typeface="Arial Narrow"/>
                        </a:rPr>
                        <a:t>DESCRIÇÃO 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latin typeface="Arial Narrow"/>
                        </a:rPr>
                        <a:t>FORNECEDOR QUALIFICADO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PROCESSO ESPECIAL 1 </a:t>
                      </a: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PROCESSO ESPECIAL 2 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PROCESSO ESPECIAL 3 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ESPECIFICAÇÃO</a:t>
                      </a: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PARTNUMBER FORNECEDOR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FFFFFF"/>
                        </a:solidFill>
                        <a:latin typeface="Arial Narrow"/>
                      </a:endParaRP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FREQUENCIA CALIBRAÇÃO</a:t>
                      </a: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VIDA ÚTIL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AMBIENTE CONTROLADO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FAIXA DE INDICAÇÃO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RESOLUÇÃO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Arial Narrow"/>
                        </a:rPr>
                        <a:t>NÚMERO DE CICLOS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2481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00001</a:t>
                      </a: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MAKE 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COMPÓSITOS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PREPREG LAY-UP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310-57-01-0001-301 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SUPERFÍCIE EXTRADORSO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ALESTIS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CURA EM AUTOCLAVE CONFORME ABC 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ULTRASSOM CONFORME XYZ 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NÃO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CF"/>
                    </a:solidFill>
                  </a:tcPr>
                </a:tc>
              </a:tr>
              <a:tr h="248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00002</a:t>
                      </a: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BUY 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HARDWARES 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PRENDEDORES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AN3-10A 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PARAFUSO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POYGON AEROSPACE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AN3</a:t>
                      </a: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AN3-10A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NÃO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9"/>
                    </a:solidFill>
                  </a:tcPr>
                </a:tc>
              </a:tr>
              <a:tr h="2410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00003</a:t>
                      </a: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MAKE 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USINAGEM 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USINAGEM CONVENCIONAL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310-53-01-0001-001 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JUNTA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UTEC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TÊMPERA CONFORME ABC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PARTÍCULAS MAGNÉTICAS CONFORME XYZ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CÁDMIO CONFORME ABC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NÃO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CF"/>
                    </a:solidFill>
                  </a:tcPr>
                </a:tc>
              </a:tr>
              <a:tr h="2410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00004</a:t>
                      </a: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MAKE 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MONTAGEM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MONTAGEM TÉRMICA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310-27-0001-501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HASTE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NOVAER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MONTAGEM TERMICA CONFORME XYZ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SELAGEM CONFORME ABC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NÃO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CF"/>
                    </a:solidFill>
                  </a:tcPr>
                </a:tc>
              </a:tr>
              <a:tr h="2481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00005</a:t>
                      </a: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MAKE 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SOLDA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SOLDAGEM TIG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310-52-0001-501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GUINHOL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CALFER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NORMALIZAÇÃO CONFORME ZZZ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LÍQUIDO PENETRANTE CONFORME ABC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FOSFATIZAÇÃO CONFORME XPTO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NÃO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CF"/>
                    </a:solidFill>
                  </a:tcPr>
                </a:tc>
              </a:tr>
              <a:tr h="262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00006</a:t>
                      </a: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BUY 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LRU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ATUADORES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555-5555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ATUADOR DE FLAPE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PARKER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ABCD</a:t>
                      </a: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555-5555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3 ANOS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NÃO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9"/>
                    </a:solidFill>
                  </a:tcPr>
                </a:tc>
              </a:tr>
              <a:tr h="248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00007</a:t>
                      </a: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BUY 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MATÉRIA PRIMA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BARRA REDONDA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BARRA REDONDA ALUMINIO 7050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BRALCO METALS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AMS-4050</a:t>
                      </a: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ABC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NÃO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9"/>
                    </a:solidFill>
                  </a:tcPr>
                </a:tc>
              </a:tr>
              <a:tr h="2481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00008</a:t>
                      </a: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MAKE 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FERRAMENTAL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FERRAMENTAL DE LAMINAÇÃO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310-57-01-0001-301-01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SUPERFÍCIE EXTRADORSO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FALTEC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ABCD NOVAER</a:t>
                      </a: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AAAAA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12 MESES</a:t>
                      </a: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5 ANOS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SIM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5000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CF"/>
                    </a:solidFill>
                  </a:tcPr>
                </a:tc>
              </a:tr>
              <a:tr h="248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00009</a:t>
                      </a: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BUY 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INSTRUMENTOS DE MEDIÇÃO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MEDIDORES DE TEMPERATURA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88AAS018-8888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TERMOPAR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GLOBAL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ASTM-D5588888</a:t>
                      </a: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88AAS018-8888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6 MESES</a:t>
                      </a:r>
                    </a:p>
                  </a:txBody>
                  <a:tcPr marL="4082" marR="4082" marT="4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10 ANOS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SIM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-55°C A 150°C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+/-1°C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</a:p>
                  </a:txBody>
                  <a:tcPr marL="4082" marR="4082" marT="4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9"/>
                    </a:solidFill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2841999" y="116632"/>
            <a:ext cx="340830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 smtClean="0">
                <a:latin typeface="Arial Narrow" pitchFamily="34" charset="0"/>
              </a:rPr>
              <a:t>MATERIAL MASTER</a:t>
            </a:r>
          </a:p>
          <a:p>
            <a:pPr algn="ctr"/>
            <a:r>
              <a:rPr lang="pt-BR" sz="2000" b="1" dirty="0" smtClean="0">
                <a:latin typeface="Arial Narrow" pitchFamily="34" charset="0"/>
              </a:rPr>
              <a:t>VISÃO DE </a:t>
            </a:r>
            <a:r>
              <a:rPr lang="pt-BR" sz="2000" b="1" dirty="0" smtClean="0">
                <a:latin typeface="Arial Narrow" pitchFamily="34" charset="0"/>
              </a:rPr>
              <a:t>QUALIDADE</a:t>
            </a:r>
            <a:endParaRPr lang="en-US" sz="2000" b="1" dirty="0">
              <a:latin typeface="Arial Narrow" pitchFamily="34" charset="0"/>
            </a:endParaRP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/>
          <a:srcRect l="19950" t="34440" r="34117" b="36161"/>
          <a:stretch>
            <a:fillRect/>
          </a:stretch>
        </p:blipFill>
        <p:spPr bwMode="auto">
          <a:xfrm>
            <a:off x="1403648" y="980728"/>
            <a:ext cx="630019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have esquerda 8"/>
          <p:cNvSpPr/>
          <p:nvPr/>
        </p:nvSpPr>
        <p:spPr>
          <a:xfrm rot="5400000">
            <a:off x="3275855" y="548679"/>
            <a:ext cx="288033" cy="6336704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 b="1"/>
          </a:p>
        </p:txBody>
      </p:sp>
      <p:sp>
        <p:nvSpPr>
          <p:cNvPr id="10" name="CaixaDeTexto 9"/>
          <p:cNvSpPr txBox="1"/>
          <p:nvPr/>
        </p:nvSpPr>
        <p:spPr>
          <a:xfrm>
            <a:off x="2483768" y="3284983"/>
            <a:ext cx="2304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smtClean="0">
                <a:latin typeface="Arial Narrow" pitchFamily="34" charset="0"/>
              </a:rPr>
              <a:t>CADASTRO PELA ENGENHARIA</a:t>
            </a:r>
            <a:endParaRPr lang="en-US" sz="1000" b="1" dirty="0">
              <a:latin typeface="Arial Narrow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732240" y="3326795"/>
            <a:ext cx="2304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smtClean="0">
                <a:latin typeface="Arial Narrow" pitchFamily="34" charset="0"/>
              </a:rPr>
              <a:t>CADASTRO </a:t>
            </a:r>
            <a:r>
              <a:rPr lang="pt-BR" sz="1000" b="1" dirty="0" smtClean="0">
                <a:latin typeface="Arial Narrow" pitchFamily="34" charset="0"/>
              </a:rPr>
              <a:t> </a:t>
            </a:r>
            <a:r>
              <a:rPr lang="pt-BR" sz="1000" b="1" dirty="0" smtClean="0">
                <a:latin typeface="Arial Narrow" pitchFamily="34" charset="0"/>
              </a:rPr>
              <a:t>POR QUALIDADE</a:t>
            </a:r>
            <a:endParaRPr lang="en-US" sz="1000" b="1" dirty="0">
              <a:latin typeface="Arial Narrow" pitchFamily="34" charset="0"/>
            </a:endParaRPr>
          </a:p>
        </p:txBody>
      </p:sp>
      <p:sp>
        <p:nvSpPr>
          <p:cNvPr id="12" name="Chave esquerda 11"/>
          <p:cNvSpPr/>
          <p:nvPr/>
        </p:nvSpPr>
        <p:spPr>
          <a:xfrm rot="5400000">
            <a:off x="7704346" y="2528898"/>
            <a:ext cx="288033" cy="2376264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1053</Words>
  <Application>Microsoft Office PowerPoint</Application>
  <PresentationFormat>Apresentação na tela (4:3)</PresentationFormat>
  <Paragraphs>808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amanda.almeida</dc:creator>
  <cp:lastModifiedBy>amanda.almeida</cp:lastModifiedBy>
  <cp:revision>3</cp:revision>
  <dcterms:created xsi:type="dcterms:W3CDTF">2015-07-22T14:13:29Z</dcterms:created>
  <dcterms:modified xsi:type="dcterms:W3CDTF">2015-07-23T19:49:08Z</dcterms:modified>
</cp:coreProperties>
</file>