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B224B-8EE8-4A4D-8D4A-F35F019B2D4B}" type="datetimeFigureOut">
              <a:rPr lang="zh-CN" altLang="en-US" smtClean="0"/>
              <a:t>2016/7/16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A50486D-CEEE-4D8E-A632-880674CAD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783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B224B-8EE8-4A4D-8D4A-F35F019B2D4B}" type="datetimeFigureOut">
              <a:rPr lang="zh-CN" altLang="en-US" smtClean="0"/>
              <a:t>2016/7/16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A50486D-CEEE-4D8E-A632-880674CAD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615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B224B-8EE8-4A4D-8D4A-F35F019B2D4B}" type="datetimeFigureOut">
              <a:rPr lang="zh-CN" altLang="en-US" smtClean="0"/>
              <a:t>2016/7/16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A50486D-CEEE-4D8E-A632-880674CAD48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8264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B224B-8EE8-4A4D-8D4A-F35F019B2D4B}" type="datetimeFigureOut">
              <a:rPr lang="zh-CN" altLang="en-US" smtClean="0"/>
              <a:t>2016/7/16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50486D-CEEE-4D8E-A632-880674CAD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370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B224B-8EE8-4A4D-8D4A-F35F019B2D4B}" type="datetimeFigureOut">
              <a:rPr lang="zh-CN" altLang="en-US" smtClean="0"/>
              <a:t>2016/7/16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50486D-CEEE-4D8E-A632-880674CAD48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75248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B224B-8EE8-4A4D-8D4A-F35F019B2D4B}" type="datetimeFigureOut">
              <a:rPr lang="zh-CN" altLang="en-US" smtClean="0"/>
              <a:t>2016/7/16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50486D-CEEE-4D8E-A632-880674CAD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0758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B224B-8EE8-4A4D-8D4A-F35F019B2D4B}" type="datetimeFigureOut">
              <a:rPr lang="zh-CN" altLang="en-US" smtClean="0"/>
              <a:t>2016/7/16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486D-CEEE-4D8E-A632-880674CAD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3165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B224B-8EE8-4A4D-8D4A-F35F019B2D4B}" type="datetimeFigureOut">
              <a:rPr lang="zh-CN" altLang="en-US" smtClean="0"/>
              <a:t>2016/7/16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486D-CEEE-4D8E-A632-880674CAD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571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B224B-8EE8-4A4D-8D4A-F35F019B2D4B}" type="datetimeFigureOut">
              <a:rPr lang="zh-CN" altLang="en-US" smtClean="0"/>
              <a:t>2016/7/16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486D-CEEE-4D8E-A632-880674CAD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702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B224B-8EE8-4A4D-8D4A-F35F019B2D4B}" type="datetimeFigureOut">
              <a:rPr lang="zh-CN" altLang="en-US" smtClean="0"/>
              <a:t>2016/7/16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A50486D-CEEE-4D8E-A632-880674CAD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797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B224B-8EE8-4A4D-8D4A-F35F019B2D4B}" type="datetimeFigureOut">
              <a:rPr lang="zh-CN" altLang="en-US" smtClean="0"/>
              <a:t>2016/7/16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A50486D-CEEE-4D8E-A632-880674CAD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984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B224B-8EE8-4A4D-8D4A-F35F019B2D4B}" type="datetimeFigureOut">
              <a:rPr lang="zh-CN" altLang="en-US" smtClean="0"/>
              <a:t>2016/7/16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A50486D-CEEE-4D8E-A632-880674CAD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609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B224B-8EE8-4A4D-8D4A-F35F019B2D4B}" type="datetimeFigureOut">
              <a:rPr lang="zh-CN" altLang="en-US" smtClean="0"/>
              <a:t>2016/7/16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486D-CEEE-4D8E-A632-880674CAD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837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B224B-8EE8-4A4D-8D4A-F35F019B2D4B}" type="datetimeFigureOut">
              <a:rPr lang="zh-CN" altLang="en-US" smtClean="0"/>
              <a:t>2016/7/16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486D-CEEE-4D8E-A632-880674CAD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262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B224B-8EE8-4A4D-8D4A-F35F019B2D4B}" type="datetimeFigureOut">
              <a:rPr lang="zh-CN" altLang="en-US" smtClean="0"/>
              <a:t>2016/7/16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486D-CEEE-4D8E-A632-880674CAD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721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B224B-8EE8-4A4D-8D4A-F35F019B2D4B}" type="datetimeFigureOut">
              <a:rPr lang="zh-CN" altLang="en-US" smtClean="0"/>
              <a:t>2016/7/16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50486D-CEEE-4D8E-A632-880674CAD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6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B224B-8EE8-4A4D-8D4A-F35F019B2D4B}" type="datetimeFigureOut">
              <a:rPr lang="zh-CN" altLang="en-US" smtClean="0"/>
              <a:t>2016/7/16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A50486D-CEEE-4D8E-A632-880674CAD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110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89212" y="562970"/>
            <a:ext cx="8915399" cy="2262781"/>
          </a:xfrm>
        </p:spPr>
        <p:txBody>
          <a:bodyPr/>
          <a:lstStyle/>
          <a:p>
            <a:pPr algn="ctr"/>
            <a:r>
              <a:rPr lang="zh-CN" altLang="en-US" dirty="0"/>
              <a:t>数据结构</a:t>
            </a:r>
            <a:r>
              <a:rPr lang="en-US" altLang="zh-CN" dirty="0"/>
              <a:t>-2</a:t>
            </a:r>
            <a:r>
              <a:rPr lang="zh-CN" altLang="en-US" dirty="0"/>
              <a:t>（树状数组，线段树，</a:t>
            </a:r>
            <a:r>
              <a:rPr lang="en-US" altLang="zh-CN" dirty="0"/>
              <a:t>RMQ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89211" y="4135934"/>
            <a:ext cx="8915399" cy="1126283"/>
          </a:xfrm>
        </p:spPr>
        <p:txBody>
          <a:bodyPr>
            <a:noAutofit/>
          </a:bodyPr>
          <a:lstStyle/>
          <a:p>
            <a:pPr algn="r"/>
            <a:r>
              <a:rPr lang="zh-CN" altLang="en-US" sz="3200" dirty="0"/>
              <a:t>计算机</a:t>
            </a:r>
            <a:r>
              <a:rPr lang="en-US" altLang="zh-CN" sz="3200" dirty="0"/>
              <a:t>12</a:t>
            </a:r>
            <a:r>
              <a:rPr lang="zh-CN" altLang="en-US" sz="3200" dirty="0"/>
              <a:t>级 魏傲雪</a:t>
            </a:r>
            <a:endParaRPr lang="en-US" altLang="zh-CN" sz="3200" dirty="0"/>
          </a:p>
          <a:p>
            <a:pPr algn="r"/>
            <a:r>
              <a:rPr lang="en-US" altLang="zh-CN" sz="3200" dirty="0" err="1"/>
              <a:t>qq</a:t>
            </a:r>
            <a:r>
              <a:rPr lang="zh-CN" altLang="en-US" sz="3200" dirty="0"/>
              <a:t>：</a:t>
            </a:r>
            <a:r>
              <a:rPr lang="en-US" altLang="zh-CN" sz="3200" dirty="0"/>
              <a:t>872372500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3509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RMQ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33936" y="1797170"/>
            <a:ext cx="8915400" cy="377762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O</a:t>
            </a:r>
            <a:r>
              <a:rPr lang="zh-CN" altLang="en-US" dirty="0"/>
              <a:t>（</a:t>
            </a:r>
            <a:r>
              <a:rPr lang="en-US" altLang="zh-CN" dirty="0"/>
              <a:t>N</a:t>
            </a:r>
            <a:r>
              <a:rPr lang="zh-CN" altLang="en-US" dirty="0"/>
              <a:t>*</a:t>
            </a:r>
            <a:r>
              <a:rPr lang="en-US" altLang="zh-CN" dirty="0" err="1"/>
              <a:t>logN</a:t>
            </a:r>
            <a:r>
              <a:rPr lang="zh-CN" altLang="en-US" dirty="0"/>
              <a:t>）预处理    </a:t>
            </a:r>
            <a:r>
              <a:rPr lang="en-US" altLang="zh-CN" dirty="0"/>
              <a:t>O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）在线查询）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 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为以</a:t>
            </a:r>
            <a:r>
              <a:rPr lang="en-US" altLang="zh-CN" dirty="0" err="1"/>
              <a:t>i</a:t>
            </a:r>
            <a:r>
              <a:rPr lang="zh-CN" altLang="en-US" dirty="0"/>
              <a:t>开头的长度为</a:t>
            </a:r>
            <a:r>
              <a:rPr lang="en-US" altLang="zh-CN" dirty="0"/>
              <a:t>2^j</a:t>
            </a:r>
            <a:r>
              <a:rPr lang="zh-CN" altLang="en-US" dirty="0"/>
              <a:t>的区间的最大值，即</a:t>
            </a:r>
            <a:r>
              <a:rPr lang="en-US" altLang="zh-CN" dirty="0"/>
              <a:t>[i,i+2^j-1]</a:t>
            </a:r>
            <a:r>
              <a:rPr lang="zh-CN" altLang="en-US" dirty="0"/>
              <a:t>的最大值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状态转移方程</a:t>
            </a: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                     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][j]=max(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][j-1],</a:t>
            </a:r>
            <a:r>
              <a:rPr lang="en-US" altLang="zh-CN" dirty="0" err="1"/>
              <a:t>dp</a:t>
            </a:r>
            <a:r>
              <a:rPr lang="en-US" altLang="zh-CN" dirty="0"/>
              <a:t>[i+2^(j-1)][j-1])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询问</a:t>
            </a:r>
            <a:r>
              <a:rPr lang="en-US" altLang="zh-CN" dirty="0"/>
              <a:t>l</a:t>
            </a:r>
            <a:r>
              <a:rPr lang="zh-CN" altLang="en-US" dirty="0"/>
              <a:t>到</a:t>
            </a:r>
            <a:r>
              <a:rPr lang="en-US" altLang="zh-CN" dirty="0"/>
              <a:t>r</a:t>
            </a:r>
            <a:r>
              <a:rPr lang="zh-CN" altLang="en-US" dirty="0"/>
              <a:t>的最大值时</a:t>
            </a: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                      </a:t>
            </a:r>
            <a:r>
              <a:rPr lang="en-US" altLang="zh-CN" dirty="0" err="1"/>
              <a:t>ans</a:t>
            </a:r>
            <a:r>
              <a:rPr lang="en-US" altLang="zh-CN" dirty="0"/>
              <a:t>=max(</a:t>
            </a:r>
            <a:r>
              <a:rPr lang="en-US" altLang="zh-CN" dirty="0" err="1"/>
              <a:t>dp</a:t>
            </a:r>
            <a:r>
              <a:rPr lang="en-US" altLang="zh-CN" dirty="0"/>
              <a:t>[l][k],</a:t>
            </a:r>
            <a:r>
              <a:rPr lang="en-US" altLang="zh-CN" dirty="0" err="1"/>
              <a:t>dp</a:t>
            </a:r>
            <a:r>
              <a:rPr lang="en-US" altLang="zh-CN" dirty="0"/>
              <a:t>[r-2^k+1][k])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其中</a:t>
            </a:r>
            <a:r>
              <a:rPr lang="en-US" altLang="zh-CN" dirty="0"/>
              <a:t>k</a:t>
            </a:r>
            <a:r>
              <a:rPr lang="zh-CN" altLang="en-US" dirty="0"/>
              <a:t>为满足</a:t>
            </a:r>
            <a:r>
              <a:rPr lang="en-US" altLang="zh-CN" dirty="0"/>
              <a:t>2^k&lt;=r-l+1</a:t>
            </a:r>
            <a:r>
              <a:rPr lang="zh-CN" altLang="en-US" dirty="0"/>
              <a:t>的最大的数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2^k</a:t>
            </a:r>
            <a:r>
              <a:rPr lang="zh-CN" altLang="en-US" dirty="0"/>
              <a:t>可以使用位运算，单次查询复杂度</a:t>
            </a:r>
            <a:r>
              <a:rPr lang="en-US" altLang="zh-CN" dirty="0"/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2540756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rgbClr val="2F2F2F"/>
                </a:solidFill>
                <a:latin typeface="Franklin Gothic Medium"/>
              </a:rPr>
              <a:t>树状数组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710906"/>
            <a:ext cx="8915400" cy="3777622"/>
          </a:xfrm>
        </p:spPr>
        <p:txBody>
          <a:bodyPr/>
          <a:lstStyle/>
          <a:p>
            <a:pPr>
              <a:lnSpc>
                <a:spcPct val="100000"/>
              </a:lnSpc>
              <a:buSzPct val="50000"/>
              <a:buFont typeface="Wingdings 2" charset="2"/>
              <a:buChar char=""/>
            </a:pPr>
            <a:r>
              <a:rPr lang="zh-CN" altLang="zh-CN" dirty="0">
                <a:solidFill>
                  <a:srgbClr val="000000"/>
                </a:solidFill>
                <a:latin typeface="Franklin Gothic Book"/>
              </a:rPr>
              <a:t>树状数组是一个查询和修改复杂度都为log(n)的数据结构，假设数组a[1..n]，那么查询a[1]+...+a[n]的时间是log级别的，而且是一个在线的数据结构</a:t>
            </a:r>
            <a:r>
              <a:rPr lang="zh-CN" altLang="en-US" dirty="0" smtClean="0">
                <a:solidFill>
                  <a:srgbClr val="000000"/>
                </a:solidFill>
                <a:latin typeface="Franklin Gothic Book"/>
              </a:rPr>
              <a:t>。</a:t>
            </a:r>
            <a:endParaRPr lang="en-US" altLang="zh-CN" dirty="0">
              <a:solidFill>
                <a:srgbClr val="000000"/>
              </a:solidFill>
              <a:latin typeface="Franklin Gothic Book"/>
            </a:endParaRPr>
          </a:p>
          <a:p>
            <a:pPr>
              <a:lnSpc>
                <a:spcPct val="100000"/>
              </a:lnSpc>
              <a:buSzPct val="50000"/>
              <a:buFont typeface="Wingdings 2" charset="2"/>
              <a:buChar char=""/>
            </a:pPr>
            <a:endParaRPr lang="en-US" altLang="zh-CN" dirty="0" smtClean="0">
              <a:solidFill>
                <a:srgbClr val="000000"/>
              </a:solidFill>
              <a:latin typeface="Franklin Gothic Book"/>
            </a:endParaRPr>
          </a:p>
          <a:p>
            <a:pPr>
              <a:lnSpc>
                <a:spcPct val="100000"/>
              </a:lnSpc>
              <a:buSzPct val="50000"/>
              <a:buFont typeface="Wingdings 2" charset="2"/>
              <a:buChar char=""/>
            </a:pPr>
            <a:r>
              <a:rPr lang="zh-CN" altLang="en-US" dirty="0" smtClean="0">
                <a:solidFill>
                  <a:srgbClr val="000000"/>
                </a:solidFill>
                <a:latin typeface="Franklin Gothic Book"/>
              </a:rPr>
              <a:t>在线和离线：</a:t>
            </a:r>
            <a:endParaRPr lang="en-US" altLang="zh-CN" dirty="0" smtClean="0">
              <a:solidFill>
                <a:srgbClr val="000000"/>
              </a:solidFill>
              <a:latin typeface="Franklin Gothic Book"/>
            </a:endParaRPr>
          </a:p>
          <a:p>
            <a:pPr>
              <a:buSzPct val="50000"/>
              <a:buFont typeface="Wingdings 2" charset="2"/>
              <a:buChar char=""/>
            </a:pPr>
            <a:r>
              <a:rPr lang="zh-CN" altLang="en-US" dirty="0">
                <a:solidFill>
                  <a:srgbClr val="000000"/>
                </a:solidFill>
                <a:latin typeface="Franklin Gothic Book"/>
              </a:rPr>
              <a:t>在线的就是按照输入数据的顺序，询问时立刻就能返回结果。离线的就是说需要把所有的输入数据都读入后，进行一些操作然后一起输出结果。</a:t>
            </a:r>
            <a:endParaRPr lang="zh-CN" altLang="en-US" dirty="0"/>
          </a:p>
          <a:p>
            <a:pPr>
              <a:lnSpc>
                <a:spcPct val="100000"/>
              </a:lnSpc>
              <a:buSzPct val="50000"/>
              <a:buFont typeface="Wingdings 2" charset="2"/>
              <a:buChar char=""/>
            </a:pPr>
            <a:endParaRPr lang="en-US" altLang="zh-CN" dirty="0">
              <a:solidFill>
                <a:srgbClr val="000000"/>
              </a:solidFill>
              <a:latin typeface="Franklin Gothic Book"/>
            </a:endParaRPr>
          </a:p>
        </p:txBody>
      </p:sp>
      <p:pic>
        <p:nvPicPr>
          <p:cNvPr id="8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3906659" y="4118577"/>
            <a:ext cx="4831900" cy="204931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0676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5259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rgbClr val="2F2F2F"/>
                </a:solidFill>
                <a:latin typeface="Franklin Gothic Medium"/>
              </a:rPr>
              <a:t>代码</a:t>
            </a:r>
            <a:endParaRPr lang="zh-CN" altLang="en-US" dirty="0"/>
          </a:p>
        </p:txBody>
      </p:sp>
      <p:sp>
        <p:nvSpPr>
          <p:cNvPr id="11" name="TextShape 2"/>
          <p:cNvSpPr txBox="1"/>
          <p:nvPr/>
        </p:nvSpPr>
        <p:spPr>
          <a:xfrm>
            <a:off x="1466491" y="1557068"/>
            <a:ext cx="3234905" cy="45255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zh-CN" sz="2100" dirty="0">
                <a:solidFill>
                  <a:srgbClr val="000000"/>
                </a:solidFill>
                <a:latin typeface="Franklin Gothic Book"/>
              </a:rPr>
              <a:t>int s[40005],N;</a:t>
            </a:r>
            <a:endParaRPr dirty="0"/>
          </a:p>
          <a:p>
            <a:pPr>
              <a:lnSpc>
                <a:spcPct val="100000"/>
              </a:lnSpc>
            </a:pPr>
            <a:r>
              <a:rPr lang="zh-CN" sz="2100" dirty="0">
                <a:solidFill>
                  <a:srgbClr val="000000"/>
                </a:solidFill>
                <a:latin typeface="Franklin Gothic Book"/>
              </a:rPr>
              <a:t>int lb(int i){</a:t>
            </a:r>
            <a:endParaRPr dirty="0"/>
          </a:p>
          <a:p>
            <a:pPr>
              <a:lnSpc>
                <a:spcPct val="100000"/>
              </a:lnSpc>
            </a:pPr>
            <a:r>
              <a:rPr lang="zh-CN" sz="2100" dirty="0">
                <a:solidFill>
                  <a:srgbClr val="000000"/>
                </a:solidFill>
                <a:latin typeface="Franklin Gothic Book"/>
              </a:rPr>
              <a:t>      return i&amp;-i;</a:t>
            </a:r>
            <a:endParaRPr dirty="0"/>
          </a:p>
          <a:p>
            <a:pPr>
              <a:lnSpc>
                <a:spcPct val="100000"/>
              </a:lnSpc>
            </a:pPr>
            <a:r>
              <a:rPr lang="zh-CN" sz="2100" dirty="0">
                <a:solidFill>
                  <a:srgbClr val="000000"/>
                </a:solidFill>
                <a:latin typeface="Franklin Gothic Book"/>
              </a:rPr>
              <a:t>}</a:t>
            </a:r>
            <a:endParaRPr dirty="0"/>
          </a:p>
          <a:p>
            <a:pPr>
              <a:lnSpc>
                <a:spcPct val="100000"/>
              </a:lnSpc>
            </a:pPr>
            <a:r>
              <a:rPr lang="zh-CN" sz="2100" dirty="0">
                <a:solidFill>
                  <a:srgbClr val="000000"/>
                </a:solidFill>
                <a:latin typeface="Franklin Gothic Book"/>
              </a:rPr>
              <a:t>void set(int i, int a){</a:t>
            </a:r>
            <a:endParaRPr dirty="0"/>
          </a:p>
          <a:p>
            <a:pPr>
              <a:lnSpc>
                <a:spcPct val="100000"/>
              </a:lnSpc>
            </a:pPr>
            <a:r>
              <a:rPr lang="zh-CN" sz="2100" dirty="0">
                <a:solidFill>
                  <a:srgbClr val="000000"/>
                </a:solidFill>
                <a:latin typeface="Franklin Gothic Book"/>
              </a:rPr>
              <a:t>      </a:t>
            </a:r>
            <a:r>
              <a:rPr lang="en-US" altLang="zh-CN" sz="2100" dirty="0" smtClean="0">
                <a:solidFill>
                  <a:srgbClr val="000000"/>
                </a:solidFill>
                <a:latin typeface="Franklin Gothic Book"/>
              </a:rPr>
              <a:t>for (</a:t>
            </a:r>
            <a:r>
              <a:rPr lang="en-US" altLang="zh-CN" sz="2100" dirty="0" err="1" smtClean="0">
                <a:solidFill>
                  <a:srgbClr val="000000"/>
                </a:solidFill>
                <a:latin typeface="Franklin Gothic Book"/>
              </a:rPr>
              <a:t>i;i</a:t>
            </a:r>
            <a:r>
              <a:rPr lang="en-US" altLang="zh-CN" sz="2100" dirty="0" smtClean="0">
                <a:solidFill>
                  <a:srgbClr val="000000"/>
                </a:solidFill>
                <a:latin typeface="Franklin Gothic Book"/>
              </a:rPr>
              <a:t>&lt;</a:t>
            </a:r>
            <a:r>
              <a:rPr lang="en-US" altLang="zh-CN" sz="2100" dirty="0" err="1" smtClean="0">
                <a:solidFill>
                  <a:srgbClr val="000000"/>
                </a:solidFill>
                <a:latin typeface="Franklin Gothic Book"/>
              </a:rPr>
              <a:t>N;i</a:t>
            </a:r>
            <a:r>
              <a:rPr lang="en-US" altLang="zh-CN" sz="2100" dirty="0" smtClean="0">
                <a:solidFill>
                  <a:srgbClr val="000000"/>
                </a:solidFill>
                <a:latin typeface="Franklin Gothic Book"/>
              </a:rPr>
              <a:t>+=</a:t>
            </a:r>
            <a:r>
              <a:rPr lang="en-US" altLang="zh-CN" sz="2100" dirty="0" err="1" smtClean="0">
                <a:solidFill>
                  <a:srgbClr val="000000"/>
                </a:solidFill>
                <a:latin typeface="Franklin Gothic Book"/>
              </a:rPr>
              <a:t>lb</a:t>
            </a:r>
            <a:r>
              <a:rPr lang="en-US" altLang="zh-CN" sz="2100" dirty="0" smtClean="0">
                <a:solidFill>
                  <a:srgbClr val="000000"/>
                </a:solidFill>
                <a:latin typeface="Franklin Gothic Book"/>
              </a:rPr>
              <a:t>(</a:t>
            </a:r>
            <a:r>
              <a:rPr lang="en-US" altLang="zh-CN" sz="2100" dirty="0" err="1" smtClean="0">
                <a:solidFill>
                  <a:srgbClr val="000000"/>
                </a:solidFill>
                <a:latin typeface="Franklin Gothic Book"/>
              </a:rPr>
              <a:t>i</a:t>
            </a:r>
            <a:r>
              <a:rPr lang="en-US" altLang="zh-CN" sz="2100" dirty="0" smtClean="0">
                <a:solidFill>
                  <a:srgbClr val="000000"/>
                </a:solidFill>
                <a:latin typeface="Franklin Gothic Book"/>
              </a:rPr>
              <a:t>)) {</a:t>
            </a:r>
          </a:p>
          <a:p>
            <a:pPr>
              <a:lnSpc>
                <a:spcPct val="100000"/>
              </a:lnSpc>
            </a:pPr>
            <a:r>
              <a:rPr lang="en-US" altLang="zh-CN" sz="2100" dirty="0" smtClean="0">
                <a:solidFill>
                  <a:srgbClr val="000000"/>
                </a:solidFill>
                <a:latin typeface="Franklin Gothic Book"/>
              </a:rPr>
              <a:t>            s[</a:t>
            </a:r>
            <a:r>
              <a:rPr lang="en-US" altLang="zh-CN" sz="2100" dirty="0" err="1" smtClean="0">
                <a:solidFill>
                  <a:srgbClr val="000000"/>
                </a:solidFill>
                <a:latin typeface="Franklin Gothic Book"/>
              </a:rPr>
              <a:t>i</a:t>
            </a:r>
            <a:r>
              <a:rPr lang="en-US" altLang="zh-CN" sz="2100" dirty="0" smtClean="0">
                <a:solidFill>
                  <a:srgbClr val="000000"/>
                </a:solidFill>
                <a:latin typeface="Franklin Gothic Book"/>
              </a:rPr>
              <a:t>] += a;</a:t>
            </a:r>
            <a:endParaRPr lang="en-US" altLang="zh-CN" sz="2100" dirty="0" smtClean="0">
              <a:solidFill>
                <a:srgbClr val="000000"/>
              </a:solidFill>
              <a:latin typeface="Franklin Gothic Book"/>
            </a:endParaRPr>
          </a:p>
          <a:p>
            <a:pPr>
              <a:lnSpc>
                <a:spcPct val="100000"/>
              </a:lnSpc>
            </a:pPr>
            <a:r>
              <a:rPr lang="en-US" altLang="zh-CN" sz="2100" dirty="0" smtClean="0">
                <a:solidFill>
                  <a:srgbClr val="000000"/>
                </a:solidFill>
                <a:latin typeface="Franklin Gothic Book"/>
              </a:rPr>
              <a:t>      }</a:t>
            </a:r>
            <a:endParaRPr dirty="0"/>
          </a:p>
          <a:p>
            <a:pPr>
              <a:lnSpc>
                <a:spcPct val="100000"/>
              </a:lnSpc>
            </a:pPr>
            <a:r>
              <a:rPr lang="zh-CN" sz="2100" dirty="0">
                <a:solidFill>
                  <a:srgbClr val="000000"/>
                </a:solidFill>
                <a:latin typeface="Franklin Gothic Book"/>
              </a:rPr>
              <a:t>}</a:t>
            </a:r>
            <a:endParaRPr dirty="0"/>
          </a:p>
          <a:p>
            <a:pPr>
              <a:lnSpc>
                <a:spcPct val="100000"/>
              </a:lnSpc>
            </a:pPr>
            <a:r>
              <a:rPr lang="zh-CN" sz="2100" dirty="0">
                <a:solidFill>
                  <a:srgbClr val="000000"/>
                </a:solidFill>
                <a:latin typeface="Franklin Gothic Book"/>
              </a:rPr>
              <a:t>int  get(int i){</a:t>
            </a:r>
            <a:endParaRPr dirty="0"/>
          </a:p>
          <a:p>
            <a:pPr>
              <a:lnSpc>
                <a:spcPct val="100000"/>
              </a:lnSpc>
            </a:pPr>
            <a:r>
              <a:rPr lang="zh-CN" sz="2100" dirty="0">
                <a:solidFill>
                  <a:srgbClr val="000000"/>
                </a:solidFill>
                <a:latin typeface="Franklin Gothic Book"/>
              </a:rPr>
              <a:t>      </a:t>
            </a:r>
            <a:r>
              <a:rPr lang="en-US" altLang="zh-CN" sz="2100" dirty="0" err="1" smtClean="0">
                <a:solidFill>
                  <a:srgbClr val="000000"/>
                </a:solidFill>
                <a:latin typeface="Franklin Gothic Book"/>
              </a:rPr>
              <a:t>int</a:t>
            </a:r>
            <a:r>
              <a:rPr lang="en-US" altLang="zh-CN" sz="2100" dirty="0" smtClean="0">
                <a:solidFill>
                  <a:srgbClr val="000000"/>
                </a:solidFill>
                <a:latin typeface="Franklin Gothic Book"/>
              </a:rPr>
              <a:t> re = 0;</a:t>
            </a:r>
          </a:p>
          <a:p>
            <a:pPr>
              <a:lnSpc>
                <a:spcPct val="100000"/>
              </a:lnSpc>
            </a:pPr>
            <a:r>
              <a:rPr lang="en-US" sz="2100" dirty="0">
                <a:solidFill>
                  <a:srgbClr val="000000"/>
                </a:solidFill>
                <a:latin typeface="Franklin Gothic Book"/>
              </a:rPr>
              <a:t> </a:t>
            </a:r>
            <a:r>
              <a:rPr lang="en-US" sz="2100" dirty="0" smtClean="0">
                <a:solidFill>
                  <a:srgbClr val="000000"/>
                </a:solidFill>
                <a:latin typeface="Franklin Gothic Book"/>
              </a:rPr>
              <a:t>     for (</a:t>
            </a:r>
            <a:r>
              <a:rPr lang="en-US" sz="2100" dirty="0" err="1" smtClean="0">
                <a:solidFill>
                  <a:srgbClr val="000000"/>
                </a:solidFill>
                <a:latin typeface="Franklin Gothic Book"/>
              </a:rPr>
              <a:t>i;i;i</a:t>
            </a:r>
            <a:r>
              <a:rPr lang="en-US" sz="2100" dirty="0" smtClean="0">
                <a:solidFill>
                  <a:srgbClr val="000000"/>
                </a:solidFill>
                <a:latin typeface="Franklin Gothic Book"/>
              </a:rPr>
              <a:t>-=</a:t>
            </a:r>
            <a:r>
              <a:rPr lang="en-US" sz="2100" dirty="0" err="1" smtClean="0">
                <a:solidFill>
                  <a:srgbClr val="000000"/>
                </a:solidFill>
                <a:latin typeface="Franklin Gothic Book"/>
              </a:rPr>
              <a:t>lb</a:t>
            </a:r>
            <a:r>
              <a:rPr lang="en-US" sz="2100" dirty="0" smtClean="0">
                <a:solidFill>
                  <a:srgbClr val="000000"/>
                </a:solidFill>
                <a:latin typeface="Franklin Gothic Book"/>
              </a:rPr>
              <a:t>(</a:t>
            </a:r>
            <a:r>
              <a:rPr lang="en-US" sz="2100" dirty="0" err="1" smtClean="0">
                <a:solidFill>
                  <a:srgbClr val="000000"/>
                </a:solidFill>
                <a:latin typeface="Franklin Gothic Book"/>
              </a:rPr>
              <a:t>i</a:t>
            </a:r>
            <a:r>
              <a:rPr lang="en-US" sz="2100" dirty="0" smtClean="0">
                <a:solidFill>
                  <a:srgbClr val="000000"/>
                </a:solidFill>
                <a:latin typeface="Franklin Gothic Book"/>
              </a:rPr>
              <a:t>) {</a:t>
            </a:r>
          </a:p>
          <a:p>
            <a:pPr>
              <a:lnSpc>
                <a:spcPct val="100000"/>
              </a:lnSpc>
            </a:pPr>
            <a:r>
              <a:rPr lang="en-US" sz="2100" dirty="0">
                <a:solidFill>
                  <a:srgbClr val="000000"/>
                </a:solidFill>
                <a:latin typeface="Franklin Gothic Book"/>
              </a:rPr>
              <a:t> </a:t>
            </a:r>
            <a:r>
              <a:rPr lang="en-US" sz="2100" dirty="0" smtClean="0">
                <a:solidFill>
                  <a:srgbClr val="000000"/>
                </a:solidFill>
                <a:latin typeface="Franklin Gothic Book"/>
              </a:rPr>
              <a:t>          re += s[</a:t>
            </a:r>
            <a:r>
              <a:rPr lang="en-US" sz="2100" dirty="0" err="1" smtClean="0">
                <a:solidFill>
                  <a:srgbClr val="000000"/>
                </a:solidFill>
                <a:latin typeface="Franklin Gothic Book"/>
              </a:rPr>
              <a:t>i</a:t>
            </a:r>
            <a:r>
              <a:rPr lang="en-US" sz="2100" dirty="0" smtClean="0">
                <a:solidFill>
                  <a:srgbClr val="000000"/>
                </a:solidFill>
                <a:latin typeface="Franklin Gothic Book"/>
              </a:rPr>
              <a:t>];</a:t>
            </a:r>
          </a:p>
          <a:p>
            <a:pPr>
              <a:lnSpc>
                <a:spcPct val="100000"/>
              </a:lnSpc>
            </a:pPr>
            <a:r>
              <a:rPr lang="en-US" sz="2100" dirty="0">
                <a:solidFill>
                  <a:srgbClr val="000000"/>
                </a:solidFill>
                <a:latin typeface="Franklin Gothic Book"/>
              </a:rPr>
              <a:t> </a:t>
            </a:r>
            <a:r>
              <a:rPr lang="en-US" sz="2100" dirty="0" smtClean="0">
                <a:solidFill>
                  <a:srgbClr val="000000"/>
                </a:solidFill>
                <a:latin typeface="Franklin Gothic Book"/>
              </a:rPr>
              <a:t>     }</a:t>
            </a:r>
          </a:p>
          <a:p>
            <a:pPr>
              <a:lnSpc>
                <a:spcPct val="100000"/>
              </a:lnSpc>
            </a:pPr>
            <a:r>
              <a:rPr lang="en-US" sz="2100" dirty="0" smtClean="0">
                <a:solidFill>
                  <a:srgbClr val="000000"/>
                </a:solidFill>
                <a:latin typeface="Franklin Gothic Book"/>
              </a:rPr>
              <a:t>     r</a:t>
            </a:r>
            <a:r>
              <a:rPr lang="en-US" sz="2100" dirty="0" smtClean="0">
                <a:solidFill>
                  <a:srgbClr val="000000"/>
                </a:solidFill>
                <a:latin typeface="Franklin Gothic Book"/>
              </a:rPr>
              <a:t>eturn re;</a:t>
            </a:r>
            <a:endParaRPr dirty="0"/>
          </a:p>
          <a:p>
            <a:pPr>
              <a:lnSpc>
                <a:spcPct val="100000"/>
              </a:lnSpc>
            </a:pPr>
            <a:r>
              <a:rPr lang="zh-CN" sz="2100" dirty="0" smtClean="0">
                <a:solidFill>
                  <a:srgbClr val="000000"/>
                </a:solidFill>
                <a:latin typeface="Franklin Gothic Book"/>
              </a:rPr>
              <a:t>}</a:t>
            </a:r>
            <a:endParaRPr dirty="0"/>
          </a:p>
        </p:txBody>
      </p:sp>
      <p:sp>
        <p:nvSpPr>
          <p:cNvPr id="12" name="TextShape 3"/>
          <p:cNvSpPr txBox="1"/>
          <p:nvPr/>
        </p:nvSpPr>
        <p:spPr>
          <a:xfrm>
            <a:off x="6140690" y="1867618"/>
            <a:ext cx="4038120" cy="45255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  <a:buSzPct val="50000"/>
              <a:buFont typeface="Wingdings 2" charset="2"/>
              <a:buChar char=""/>
            </a:pPr>
            <a:r>
              <a:rPr lang="zh-CN" sz="2100" dirty="0">
                <a:solidFill>
                  <a:srgbClr val="636363"/>
                </a:solidFill>
                <a:latin typeface="Franklin Gothic Book"/>
              </a:rPr>
              <a:t>元素分别为a[1]~a[N]</a:t>
            </a:r>
            <a:endParaRPr dirty="0"/>
          </a:p>
          <a:p>
            <a:pPr>
              <a:lnSpc>
                <a:spcPct val="100000"/>
              </a:lnSpc>
              <a:buSzPct val="50000"/>
              <a:buFont typeface="Wingdings 2" charset="2"/>
              <a:buChar char=""/>
            </a:pPr>
            <a:r>
              <a:rPr lang="zh-CN" sz="2100" dirty="0">
                <a:solidFill>
                  <a:srgbClr val="636363"/>
                </a:solidFill>
                <a:latin typeface="Franklin Gothic Book"/>
              </a:rPr>
              <a:t>lb(i)为</a:t>
            </a:r>
            <a:endParaRPr dirty="0"/>
          </a:p>
          <a:p>
            <a:pPr>
              <a:lnSpc>
                <a:spcPct val="100000"/>
              </a:lnSpc>
              <a:buSzPct val="50000"/>
              <a:buFont typeface="Wingdings 2" charset="2"/>
              <a:buChar char=""/>
            </a:pPr>
            <a:r>
              <a:rPr lang="zh-CN" sz="2100" dirty="0">
                <a:solidFill>
                  <a:srgbClr val="636363"/>
                </a:solidFill>
                <a:latin typeface="Franklin Gothic Book"/>
              </a:rPr>
              <a:t>s[i]存储的就是</a:t>
            </a:r>
            <a:endParaRPr dirty="0"/>
          </a:p>
          <a:p>
            <a:pPr>
              <a:lnSpc>
                <a:spcPct val="100000"/>
              </a:lnSpc>
            </a:pPr>
            <a:r>
              <a:rPr lang="zh-CN" sz="2100" dirty="0">
                <a:solidFill>
                  <a:srgbClr val="636363"/>
                </a:solidFill>
                <a:latin typeface="Franklin Gothic Book"/>
              </a:rPr>
              <a:t>                    j∈(i-lb(i), i]的a[j]的和</a:t>
            </a:r>
            <a:endParaRPr dirty="0"/>
          </a:p>
          <a:p>
            <a:pPr>
              <a:lnSpc>
                <a:spcPct val="100000"/>
              </a:lnSpc>
              <a:buSzPct val="50000"/>
              <a:buFont typeface="Wingdings 2" charset="2"/>
              <a:buChar char=""/>
            </a:pPr>
            <a:r>
              <a:rPr lang="zh-CN" sz="2100" dirty="0">
                <a:solidFill>
                  <a:srgbClr val="636363"/>
                </a:solidFill>
                <a:latin typeface="Franklin Gothic Book"/>
              </a:rPr>
              <a:t>这样s[i]构成了一个树形结构</a:t>
            </a:r>
            <a:endParaRPr dirty="0"/>
          </a:p>
          <a:p>
            <a:pPr>
              <a:lnSpc>
                <a:spcPct val="100000"/>
              </a:lnSpc>
              <a:buSzPct val="50000"/>
              <a:buFont typeface="Wingdings 2" charset="2"/>
              <a:buChar char=""/>
            </a:pPr>
            <a:r>
              <a:rPr lang="zh-CN" sz="2100" dirty="0">
                <a:solidFill>
                  <a:srgbClr val="636363"/>
                </a:solidFill>
                <a:latin typeface="Franklin Gothic Book"/>
              </a:rPr>
              <a:t>s[i]的父亲是s[i+lb(i)]</a:t>
            </a:r>
            <a:endParaRPr dirty="0"/>
          </a:p>
          <a:p>
            <a:pPr>
              <a:lnSpc>
                <a:spcPct val="100000"/>
              </a:lnSpc>
              <a:buSzPct val="50000"/>
              <a:buFont typeface="Wingdings 2" charset="2"/>
              <a:buChar char=""/>
            </a:pPr>
            <a:r>
              <a:rPr lang="zh-CN" sz="2100" dirty="0">
                <a:solidFill>
                  <a:srgbClr val="636363"/>
                </a:solidFill>
                <a:latin typeface="Franklin Gothic Book"/>
              </a:rPr>
              <a:t>s[i]记录的是所有他的孩子的和</a:t>
            </a:r>
            <a:endParaRPr dirty="0"/>
          </a:p>
          <a:p>
            <a:pPr>
              <a:lnSpc>
                <a:spcPct val="100000"/>
              </a:lnSpc>
              <a:buSzPct val="50000"/>
              <a:buFont typeface="Wingdings 2" charset="2"/>
              <a:buChar char=""/>
            </a:pPr>
            <a:r>
              <a:rPr lang="zh-CN" sz="2100" dirty="0">
                <a:solidFill>
                  <a:srgbClr val="636363"/>
                </a:solidFill>
                <a:latin typeface="Franklin Gothic Book"/>
              </a:rPr>
              <a:t>set(i, x)是将第i个元素增加x</a:t>
            </a:r>
            <a:endParaRPr dirty="0"/>
          </a:p>
          <a:p>
            <a:pPr>
              <a:lnSpc>
                <a:spcPct val="100000"/>
              </a:lnSpc>
              <a:buSzPct val="50000"/>
              <a:buFont typeface="Wingdings 2" charset="2"/>
              <a:buChar char=""/>
            </a:pPr>
            <a:r>
              <a:rPr lang="zh-CN" sz="2100" dirty="0">
                <a:solidFill>
                  <a:srgbClr val="636363"/>
                </a:solidFill>
                <a:latin typeface="Franklin Gothic Book"/>
              </a:rPr>
              <a:t>那么我们应该把所有的包含a[i]的s[j]的值都加上x，即把s[i]和所有s[i]的祖先都加上x</a:t>
            </a:r>
            <a:endParaRPr dirty="0"/>
          </a:p>
          <a:p>
            <a:pPr>
              <a:lnSpc>
                <a:spcPct val="100000"/>
              </a:lnSpc>
              <a:buSzPct val="50000"/>
              <a:buFont typeface="Wingdings 2" charset="2"/>
              <a:buChar char=""/>
            </a:pPr>
            <a:r>
              <a:rPr lang="zh-CN" sz="2100" dirty="0">
                <a:solidFill>
                  <a:srgbClr val="636363"/>
                </a:solidFill>
                <a:latin typeface="Franklin Gothic Book"/>
              </a:rPr>
              <a:t>get(i)是求sum[i]，那么显然</a:t>
            </a:r>
            <a:endParaRPr dirty="0"/>
          </a:p>
          <a:p>
            <a:pPr>
              <a:lnSpc>
                <a:spcPct val="100000"/>
              </a:lnSpc>
            </a:pPr>
            <a:r>
              <a:rPr lang="zh-CN" sz="2100" dirty="0">
                <a:solidFill>
                  <a:srgbClr val="636363"/>
                </a:solidFill>
                <a:latin typeface="Franklin Gothic Book"/>
              </a:rPr>
              <a:t>                     sum[i]=s[i]+sum[i-lb(i)]</a:t>
            </a:r>
            <a:endParaRPr dirty="0"/>
          </a:p>
          <a:p>
            <a:pPr>
              <a:lnSpc>
                <a:spcPct val="100000"/>
              </a:lnSpc>
              <a:buSzPct val="50000"/>
              <a:buFont typeface="Wingdings 2" charset="2"/>
              <a:buChar char=""/>
            </a:pPr>
            <a:r>
              <a:rPr lang="zh-CN" sz="2100" dirty="0">
                <a:solidFill>
                  <a:srgbClr val="636363"/>
                </a:solidFill>
                <a:latin typeface="Franklin Gothic Book"/>
              </a:rPr>
              <a:t>树状数组会用即可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1595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2F2F2F"/>
                </a:solidFill>
                <a:latin typeface="Franklin Gothic Medium"/>
              </a:rPr>
              <a:t>树状数组求逆序数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SzPct val="50000"/>
              <a:buFont typeface="Wingdings 2" charset="2"/>
              <a:buChar char=""/>
            </a:pPr>
            <a:r>
              <a:rPr lang="zh-CN" altLang="en-US" dirty="0">
                <a:solidFill>
                  <a:srgbClr val="000000"/>
                </a:solidFill>
                <a:latin typeface="Franklin Gothic Book"/>
              </a:rPr>
              <a:t>给定一序列</a:t>
            </a:r>
            <a:r>
              <a:rPr lang="en-US" altLang="zh-CN" dirty="0">
                <a:solidFill>
                  <a:srgbClr val="000000"/>
                </a:solidFill>
                <a:latin typeface="Franklin Gothic Book"/>
              </a:rPr>
              <a:t>a[]</a:t>
            </a:r>
            <a:r>
              <a:rPr lang="zh-CN" altLang="en-US" dirty="0">
                <a:solidFill>
                  <a:srgbClr val="000000"/>
                </a:solidFill>
                <a:latin typeface="Franklin Gothic Book"/>
              </a:rPr>
              <a:t>，求序列中的逆序对的</a:t>
            </a:r>
            <a:r>
              <a:rPr lang="zh-CN" altLang="en-US" dirty="0" smtClean="0">
                <a:solidFill>
                  <a:srgbClr val="000000"/>
                </a:solidFill>
                <a:latin typeface="Franklin Gothic Book"/>
              </a:rPr>
              <a:t>个数。</a:t>
            </a:r>
            <a:endParaRPr lang="zh-CN" altLang="en-US" dirty="0"/>
          </a:p>
          <a:p>
            <a:pPr>
              <a:lnSpc>
                <a:spcPct val="100000"/>
              </a:lnSpc>
              <a:buSzPct val="50000"/>
              <a:buFont typeface="Wingdings 2" charset="2"/>
              <a:buChar char=""/>
            </a:pPr>
            <a:r>
              <a:rPr lang="zh-CN" altLang="en-US" dirty="0">
                <a:solidFill>
                  <a:srgbClr val="000000"/>
                </a:solidFill>
                <a:latin typeface="Franklin Gothic Book"/>
              </a:rPr>
              <a:t>从序列的末尾开始遍历，树状数组中存储的</a:t>
            </a:r>
            <a:r>
              <a:rPr lang="en-US" altLang="zh-CN" dirty="0">
                <a:solidFill>
                  <a:srgbClr val="000000"/>
                </a:solidFill>
                <a:latin typeface="Franklin Gothic Book"/>
              </a:rPr>
              <a:t>get(a[</a:t>
            </a:r>
            <a:r>
              <a:rPr lang="en-US" altLang="zh-CN" dirty="0" err="1">
                <a:solidFill>
                  <a:srgbClr val="000000"/>
                </a:solidFill>
                <a:latin typeface="Franklin Gothic Book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Franklin Gothic Book"/>
              </a:rPr>
              <a:t>])</a:t>
            </a:r>
            <a:r>
              <a:rPr lang="zh-CN" altLang="en-US" dirty="0">
                <a:solidFill>
                  <a:srgbClr val="000000"/>
                </a:solidFill>
                <a:latin typeface="Franklin Gothic Book"/>
              </a:rPr>
              <a:t>是遍历过的小于等于</a:t>
            </a:r>
            <a:r>
              <a:rPr lang="en-US" altLang="zh-CN" dirty="0">
                <a:solidFill>
                  <a:srgbClr val="000000"/>
                </a:solidFill>
                <a:latin typeface="Franklin Gothic Book"/>
              </a:rPr>
              <a:t>a[</a:t>
            </a:r>
            <a:r>
              <a:rPr lang="en-US" altLang="zh-CN" dirty="0" err="1">
                <a:solidFill>
                  <a:srgbClr val="000000"/>
                </a:solidFill>
                <a:latin typeface="Franklin Gothic Book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Franklin Gothic Book"/>
              </a:rPr>
              <a:t>]</a:t>
            </a:r>
            <a:r>
              <a:rPr lang="zh-CN" altLang="en-US" dirty="0">
                <a:solidFill>
                  <a:srgbClr val="000000"/>
                </a:solidFill>
                <a:latin typeface="Franklin Gothic Book"/>
              </a:rPr>
              <a:t>的元素</a:t>
            </a:r>
            <a:r>
              <a:rPr lang="zh-CN" altLang="en-US" dirty="0" smtClean="0">
                <a:solidFill>
                  <a:srgbClr val="000000"/>
                </a:solidFill>
                <a:latin typeface="Franklin Gothic Book"/>
              </a:rPr>
              <a:t>个数</a:t>
            </a:r>
            <a:r>
              <a:rPr lang="zh-CN" altLang="en-US" dirty="0">
                <a:solidFill>
                  <a:srgbClr val="000000"/>
                </a:solidFill>
                <a:latin typeface="Franklin Gothic Book"/>
              </a:rPr>
              <a:t>。</a:t>
            </a:r>
            <a:endParaRPr lang="zh-CN" altLang="en-US" dirty="0"/>
          </a:p>
          <a:p>
            <a:pPr>
              <a:lnSpc>
                <a:spcPct val="100000"/>
              </a:lnSpc>
              <a:buSzPct val="50000"/>
              <a:buFont typeface="Wingdings 2" charset="2"/>
              <a:buChar char=""/>
            </a:pPr>
            <a:r>
              <a:rPr lang="zh-CN" altLang="en-US" dirty="0">
                <a:solidFill>
                  <a:srgbClr val="000000"/>
                </a:solidFill>
                <a:latin typeface="Franklin Gothic Book"/>
              </a:rPr>
              <a:t>每次</a:t>
            </a:r>
            <a:r>
              <a:rPr lang="en-US" altLang="zh-CN" dirty="0">
                <a:solidFill>
                  <a:srgbClr val="000000"/>
                </a:solidFill>
                <a:latin typeface="Franklin Gothic Book"/>
              </a:rPr>
              <a:t>set(a[</a:t>
            </a:r>
            <a:r>
              <a:rPr lang="en-US" altLang="zh-CN" dirty="0" err="1">
                <a:solidFill>
                  <a:srgbClr val="000000"/>
                </a:solidFill>
                <a:latin typeface="Franklin Gothic Book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Franklin Gothic Book"/>
              </a:rPr>
              <a:t>], 1)</a:t>
            </a:r>
            <a:r>
              <a:rPr lang="zh-CN" altLang="en-US" dirty="0">
                <a:solidFill>
                  <a:srgbClr val="000000"/>
                </a:solidFill>
                <a:latin typeface="Franklin Gothic Book"/>
              </a:rPr>
              <a:t>，然后</a:t>
            </a:r>
            <a:r>
              <a:rPr lang="en-US" altLang="zh-CN" dirty="0" err="1">
                <a:solidFill>
                  <a:srgbClr val="000000"/>
                </a:solidFill>
                <a:latin typeface="Franklin Gothic Book"/>
              </a:rPr>
              <a:t>ans</a:t>
            </a:r>
            <a:r>
              <a:rPr lang="en-US" altLang="zh-CN" dirty="0">
                <a:solidFill>
                  <a:srgbClr val="000000"/>
                </a:solidFill>
                <a:latin typeface="Franklin Gothic Book"/>
              </a:rPr>
              <a:t>+=get(a[</a:t>
            </a:r>
            <a:r>
              <a:rPr lang="en-US" altLang="zh-CN" dirty="0" err="1">
                <a:solidFill>
                  <a:srgbClr val="000000"/>
                </a:solidFill>
                <a:latin typeface="Franklin Gothic Book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Franklin Gothic Book"/>
              </a:rPr>
              <a:t>]-1</a:t>
            </a:r>
            <a:r>
              <a:rPr lang="en-US" altLang="zh-CN" dirty="0" smtClean="0">
                <a:solidFill>
                  <a:srgbClr val="000000"/>
                </a:solidFill>
                <a:latin typeface="Franklin Gothic Book"/>
              </a:rPr>
              <a:t>)</a:t>
            </a:r>
            <a:r>
              <a:rPr lang="zh-CN" altLang="en-US" dirty="0" smtClean="0">
                <a:solidFill>
                  <a:srgbClr val="000000"/>
                </a:solidFill>
                <a:latin typeface="Franklin Gothic Book"/>
              </a:rPr>
              <a:t>。</a:t>
            </a:r>
            <a:endParaRPr lang="zh-CN" altLang="en-US" dirty="0"/>
          </a:p>
          <a:p>
            <a:pPr>
              <a:lnSpc>
                <a:spcPct val="100000"/>
              </a:lnSpc>
              <a:buSzPct val="50000"/>
              <a:buFont typeface="Wingdings 2" charset="2"/>
              <a:buChar char=""/>
            </a:pPr>
            <a:r>
              <a:rPr lang="zh-CN" altLang="en-US" dirty="0">
                <a:solidFill>
                  <a:srgbClr val="000000"/>
                </a:solidFill>
                <a:latin typeface="Franklin Gothic Book"/>
              </a:rPr>
              <a:t>即每次加上在</a:t>
            </a:r>
            <a:r>
              <a:rPr lang="en-US" altLang="zh-CN" dirty="0">
                <a:solidFill>
                  <a:srgbClr val="000000"/>
                </a:solidFill>
                <a:latin typeface="Franklin Gothic Book"/>
              </a:rPr>
              <a:t>a[</a:t>
            </a:r>
            <a:r>
              <a:rPr lang="en-US" altLang="zh-CN" dirty="0" err="1">
                <a:solidFill>
                  <a:srgbClr val="000000"/>
                </a:solidFill>
                <a:latin typeface="Franklin Gothic Book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Franklin Gothic Book"/>
              </a:rPr>
              <a:t>]</a:t>
            </a:r>
            <a:r>
              <a:rPr lang="zh-CN" altLang="en-US" dirty="0">
                <a:solidFill>
                  <a:srgbClr val="000000"/>
                </a:solidFill>
                <a:latin typeface="Franklin Gothic Book"/>
              </a:rPr>
              <a:t>后边小于</a:t>
            </a:r>
            <a:r>
              <a:rPr lang="en-US" altLang="zh-CN" dirty="0">
                <a:solidFill>
                  <a:srgbClr val="000000"/>
                </a:solidFill>
                <a:latin typeface="Franklin Gothic Book"/>
              </a:rPr>
              <a:t>a[</a:t>
            </a:r>
            <a:r>
              <a:rPr lang="en-US" altLang="zh-CN" dirty="0" err="1">
                <a:solidFill>
                  <a:srgbClr val="000000"/>
                </a:solidFill>
                <a:latin typeface="Franklin Gothic Book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Franklin Gothic Book"/>
              </a:rPr>
              <a:t>]</a:t>
            </a:r>
            <a:r>
              <a:rPr lang="zh-CN" altLang="en-US" dirty="0">
                <a:solidFill>
                  <a:srgbClr val="000000"/>
                </a:solidFill>
                <a:latin typeface="Franklin Gothic Book"/>
              </a:rPr>
              <a:t>的元素的</a:t>
            </a:r>
            <a:r>
              <a:rPr lang="zh-CN" altLang="en-US" dirty="0" smtClean="0">
                <a:solidFill>
                  <a:srgbClr val="000000"/>
                </a:solidFill>
                <a:latin typeface="Franklin Gothic Book"/>
              </a:rPr>
              <a:t>个数。</a:t>
            </a:r>
            <a:endParaRPr lang="zh-CN" altLang="en-US" dirty="0"/>
          </a:p>
          <a:p>
            <a:pPr>
              <a:lnSpc>
                <a:spcPct val="100000"/>
              </a:lnSpc>
              <a:buSzPct val="50000"/>
              <a:buFont typeface="Wingdings 2" charset="2"/>
              <a:buChar char=""/>
            </a:pPr>
            <a:r>
              <a:rPr lang="zh-CN" altLang="en-US" dirty="0">
                <a:solidFill>
                  <a:srgbClr val="000000"/>
                </a:solidFill>
                <a:latin typeface="Franklin Gothic Book"/>
              </a:rPr>
              <a:t>这样最后的</a:t>
            </a:r>
            <a:r>
              <a:rPr lang="en-US" altLang="zh-CN" dirty="0" err="1">
                <a:solidFill>
                  <a:srgbClr val="000000"/>
                </a:solidFill>
                <a:latin typeface="Franklin Gothic Book"/>
              </a:rPr>
              <a:t>ans</a:t>
            </a:r>
            <a:r>
              <a:rPr lang="zh-CN" altLang="en-US" dirty="0">
                <a:solidFill>
                  <a:srgbClr val="000000"/>
                </a:solidFill>
                <a:latin typeface="Franklin Gothic Book"/>
              </a:rPr>
              <a:t>就是逆序对</a:t>
            </a:r>
            <a:r>
              <a:rPr lang="zh-CN" altLang="en-US" dirty="0" smtClean="0">
                <a:solidFill>
                  <a:srgbClr val="000000"/>
                </a:solidFill>
                <a:latin typeface="Franklin Gothic Book"/>
              </a:rPr>
              <a:t>个数。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098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rgbClr val="2F2F2F"/>
                </a:solidFill>
                <a:latin typeface="Franklin Gothic Medium"/>
              </a:rPr>
              <a:t>区间修改点查询转换成树状数组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SzPct val="50000"/>
              <a:buFont typeface="Wingdings 2" charset="2"/>
              <a:buChar char=""/>
            </a:pPr>
            <a:r>
              <a:rPr lang="zh-CN" altLang="en-US" dirty="0">
                <a:solidFill>
                  <a:srgbClr val="000000"/>
                </a:solidFill>
                <a:latin typeface="Franklin Gothic Book"/>
              </a:rPr>
              <a:t>有时题目是区间修改，点查询</a:t>
            </a:r>
            <a:endParaRPr lang="zh-CN" altLang="en-US" dirty="0"/>
          </a:p>
          <a:p>
            <a:pPr>
              <a:lnSpc>
                <a:spcPct val="100000"/>
              </a:lnSpc>
              <a:buSzPct val="50000"/>
              <a:buFont typeface="Wingdings 2" charset="2"/>
              <a:buChar char=""/>
            </a:pPr>
            <a:r>
              <a:rPr lang="zh-CN" altLang="en-US" dirty="0">
                <a:solidFill>
                  <a:srgbClr val="000000"/>
                </a:solidFill>
                <a:latin typeface="Franklin Gothic Book"/>
              </a:rPr>
              <a:t>我们可以把它转化为点修改，区间查询</a:t>
            </a:r>
            <a:endParaRPr lang="zh-CN" altLang="en-US" dirty="0"/>
          </a:p>
          <a:p>
            <a:pPr>
              <a:lnSpc>
                <a:spcPct val="100000"/>
              </a:lnSpc>
              <a:buSzPct val="50000"/>
              <a:buFont typeface="Wingdings 2" charset="2"/>
              <a:buChar char=""/>
            </a:pPr>
            <a:r>
              <a:rPr lang="zh-CN" altLang="en-US" dirty="0">
                <a:solidFill>
                  <a:srgbClr val="000000"/>
                </a:solidFill>
                <a:latin typeface="Franklin Gothic Book"/>
              </a:rPr>
              <a:t>如已知数列</a:t>
            </a:r>
            <a:r>
              <a:rPr lang="en-US" altLang="zh-CN" dirty="0">
                <a:solidFill>
                  <a:srgbClr val="000000"/>
                </a:solidFill>
                <a:latin typeface="Franklin Gothic Book"/>
              </a:rPr>
              <a:t>a[]</a:t>
            </a:r>
            <a:r>
              <a:rPr lang="zh-CN" altLang="en-US" dirty="0">
                <a:solidFill>
                  <a:srgbClr val="000000"/>
                </a:solidFill>
                <a:latin typeface="Franklin Gothic Book"/>
              </a:rPr>
              <a:t>，有两种操作，一种是询问</a:t>
            </a:r>
            <a:r>
              <a:rPr lang="en-US" altLang="zh-CN" dirty="0">
                <a:solidFill>
                  <a:srgbClr val="000000"/>
                </a:solidFill>
                <a:latin typeface="Franklin Gothic Book"/>
              </a:rPr>
              <a:t>a[</a:t>
            </a:r>
            <a:r>
              <a:rPr lang="en-US" altLang="zh-CN" dirty="0" err="1">
                <a:solidFill>
                  <a:srgbClr val="000000"/>
                </a:solidFill>
                <a:latin typeface="Franklin Gothic Book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Franklin Gothic Book"/>
              </a:rPr>
              <a:t>]</a:t>
            </a:r>
            <a:r>
              <a:rPr lang="zh-CN" altLang="en-US" dirty="0">
                <a:solidFill>
                  <a:srgbClr val="000000"/>
                </a:solidFill>
                <a:latin typeface="Franklin Gothic Book"/>
              </a:rPr>
              <a:t>的值，另一种是将</a:t>
            </a:r>
            <a:r>
              <a:rPr lang="en-US" altLang="zh-CN" dirty="0">
                <a:solidFill>
                  <a:srgbClr val="000000"/>
                </a:solidFill>
                <a:latin typeface="Franklin Gothic Book"/>
              </a:rPr>
              <a:t>a[</a:t>
            </a:r>
            <a:r>
              <a:rPr lang="en-US" altLang="zh-CN" dirty="0" err="1">
                <a:solidFill>
                  <a:srgbClr val="000000"/>
                </a:solidFill>
                <a:latin typeface="Franklin Gothic Book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Franklin Gothic Book"/>
              </a:rPr>
              <a:t>]</a:t>
            </a:r>
            <a:r>
              <a:rPr lang="zh-CN" altLang="en-US" dirty="0">
                <a:solidFill>
                  <a:srgbClr val="000000"/>
                </a:solidFill>
                <a:latin typeface="Franklin Gothic Book"/>
              </a:rPr>
              <a:t>到</a:t>
            </a:r>
            <a:r>
              <a:rPr lang="en-US" altLang="zh-CN" dirty="0">
                <a:solidFill>
                  <a:srgbClr val="000000"/>
                </a:solidFill>
                <a:latin typeface="Franklin Gothic Book"/>
              </a:rPr>
              <a:t>a[j]</a:t>
            </a:r>
            <a:r>
              <a:rPr lang="zh-CN" altLang="en-US" dirty="0">
                <a:solidFill>
                  <a:srgbClr val="000000"/>
                </a:solidFill>
                <a:latin typeface="Franklin Gothic Book"/>
              </a:rPr>
              <a:t>的元素都加上</a:t>
            </a:r>
            <a:r>
              <a:rPr lang="en-US" altLang="zh-CN" dirty="0">
                <a:solidFill>
                  <a:srgbClr val="000000"/>
                </a:solidFill>
                <a:latin typeface="Franklin Gothic Book"/>
              </a:rPr>
              <a:t>k</a:t>
            </a:r>
            <a:endParaRPr lang="en-US" altLang="zh-CN" dirty="0"/>
          </a:p>
          <a:p>
            <a:pPr>
              <a:lnSpc>
                <a:spcPct val="100000"/>
              </a:lnSpc>
              <a:buSzPct val="50000"/>
              <a:buFont typeface="Wingdings 2" charset="2"/>
              <a:buChar char=""/>
            </a:pPr>
            <a:r>
              <a:rPr lang="zh-CN" altLang="en-US" dirty="0">
                <a:solidFill>
                  <a:srgbClr val="000000"/>
                </a:solidFill>
                <a:latin typeface="Franklin Gothic Book"/>
              </a:rPr>
              <a:t>建立数组</a:t>
            </a:r>
            <a:r>
              <a:rPr lang="en-US" altLang="zh-CN" dirty="0">
                <a:solidFill>
                  <a:srgbClr val="000000"/>
                </a:solidFill>
                <a:latin typeface="Franklin Gothic Book"/>
              </a:rPr>
              <a:t>b[]</a:t>
            </a:r>
            <a:r>
              <a:rPr lang="zh-CN" altLang="en-US" dirty="0">
                <a:solidFill>
                  <a:srgbClr val="000000"/>
                </a:solidFill>
                <a:latin typeface="Franklin Gothic Book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Franklin Gothic Book"/>
              </a:rPr>
              <a:t>b[1]=a[1]</a:t>
            </a:r>
            <a:r>
              <a:rPr lang="zh-CN" altLang="en-US" dirty="0">
                <a:solidFill>
                  <a:srgbClr val="000000"/>
                </a:solidFill>
                <a:latin typeface="Franklin Gothic Book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Franklin Gothic Book"/>
              </a:rPr>
              <a:t>b[2]=a[2]-a[1]</a:t>
            </a:r>
            <a:r>
              <a:rPr lang="zh-CN" altLang="en-US" dirty="0">
                <a:solidFill>
                  <a:srgbClr val="000000"/>
                </a:solidFill>
                <a:latin typeface="Franklin Gothic Book"/>
              </a:rPr>
              <a:t>，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Franklin Gothic Book"/>
              </a:rPr>
              <a:t>                               </a:t>
            </a:r>
            <a:r>
              <a:rPr lang="en-US" altLang="zh-CN" dirty="0">
                <a:solidFill>
                  <a:srgbClr val="000000"/>
                </a:solidFill>
                <a:latin typeface="Franklin Gothic Book"/>
              </a:rPr>
              <a:t>b[3]=a[3]-a[2]</a:t>
            </a:r>
            <a:r>
              <a:rPr lang="zh-CN" altLang="en-US" dirty="0">
                <a:solidFill>
                  <a:srgbClr val="000000"/>
                </a:solidFill>
                <a:latin typeface="Franklin Gothic Book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Franklin Gothic Book"/>
              </a:rPr>
              <a:t>……</a:t>
            </a:r>
            <a:r>
              <a:rPr lang="zh-CN" altLang="en-US" dirty="0">
                <a:solidFill>
                  <a:srgbClr val="000000"/>
                </a:solidFill>
                <a:latin typeface="Franklin Gothic Book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Franklin Gothic Book"/>
              </a:rPr>
              <a:t>b[</a:t>
            </a:r>
            <a:r>
              <a:rPr lang="en-US" altLang="zh-CN" dirty="0" err="1">
                <a:solidFill>
                  <a:srgbClr val="000000"/>
                </a:solidFill>
                <a:latin typeface="Franklin Gothic Book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Franklin Gothic Book"/>
              </a:rPr>
              <a:t>]=a[</a:t>
            </a:r>
            <a:r>
              <a:rPr lang="en-US" altLang="zh-CN" dirty="0" err="1">
                <a:solidFill>
                  <a:srgbClr val="000000"/>
                </a:solidFill>
                <a:latin typeface="Franklin Gothic Book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Franklin Gothic Book"/>
              </a:rPr>
              <a:t>]-a[i-1]</a:t>
            </a:r>
            <a:endParaRPr lang="en-US" altLang="zh-CN" dirty="0"/>
          </a:p>
          <a:p>
            <a:pPr>
              <a:lnSpc>
                <a:spcPct val="100000"/>
              </a:lnSpc>
              <a:buSzPct val="50000"/>
              <a:buFont typeface="Wingdings 2" charset="2"/>
              <a:buChar char=""/>
            </a:pPr>
            <a:r>
              <a:rPr lang="zh-CN" altLang="en-US" dirty="0">
                <a:solidFill>
                  <a:srgbClr val="000000"/>
                </a:solidFill>
                <a:latin typeface="Franklin Gothic Book"/>
              </a:rPr>
              <a:t>这样</a:t>
            </a:r>
            <a:r>
              <a:rPr lang="en-US" altLang="zh-CN" dirty="0">
                <a:solidFill>
                  <a:srgbClr val="000000"/>
                </a:solidFill>
                <a:latin typeface="Franklin Gothic Book"/>
              </a:rPr>
              <a:t>b[1]+b[2]+……+b[</a:t>
            </a:r>
            <a:r>
              <a:rPr lang="en-US" altLang="zh-CN" dirty="0" err="1">
                <a:solidFill>
                  <a:srgbClr val="000000"/>
                </a:solidFill>
                <a:latin typeface="Franklin Gothic Book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Franklin Gothic Book"/>
              </a:rPr>
              <a:t>]=a[</a:t>
            </a:r>
            <a:r>
              <a:rPr lang="en-US" altLang="zh-CN" dirty="0" err="1">
                <a:solidFill>
                  <a:srgbClr val="000000"/>
                </a:solidFill>
                <a:latin typeface="Franklin Gothic Book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Franklin Gothic Book"/>
              </a:rPr>
              <a:t>]</a:t>
            </a:r>
            <a:endParaRPr lang="en-US" altLang="zh-CN" dirty="0"/>
          </a:p>
          <a:p>
            <a:pPr>
              <a:lnSpc>
                <a:spcPct val="100000"/>
              </a:lnSpc>
              <a:buSzPct val="50000"/>
              <a:buFont typeface="Wingdings 2" charset="2"/>
              <a:buChar char=""/>
            </a:pPr>
            <a:r>
              <a:rPr lang="zh-CN" altLang="en-US" dirty="0">
                <a:solidFill>
                  <a:srgbClr val="000000"/>
                </a:solidFill>
                <a:latin typeface="Franklin Gothic Book"/>
              </a:rPr>
              <a:t>将点查询变成了区间查询</a:t>
            </a:r>
            <a:endParaRPr lang="zh-CN" altLang="en-US" dirty="0"/>
          </a:p>
          <a:p>
            <a:pPr>
              <a:lnSpc>
                <a:spcPct val="100000"/>
              </a:lnSpc>
              <a:buSzPct val="50000"/>
              <a:buFont typeface="Wingdings 2" charset="2"/>
              <a:buChar char=""/>
            </a:pPr>
            <a:r>
              <a:rPr lang="zh-CN" altLang="en-US" dirty="0">
                <a:solidFill>
                  <a:srgbClr val="000000"/>
                </a:solidFill>
                <a:latin typeface="Franklin Gothic Book"/>
              </a:rPr>
              <a:t>若要将</a:t>
            </a:r>
            <a:r>
              <a:rPr lang="en-US" altLang="zh-CN" dirty="0">
                <a:solidFill>
                  <a:srgbClr val="000000"/>
                </a:solidFill>
                <a:latin typeface="Franklin Gothic Book"/>
              </a:rPr>
              <a:t>a[</a:t>
            </a:r>
            <a:r>
              <a:rPr lang="en-US" altLang="zh-CN" dirty="0" err="1">
                <a:solidFill>
                  <a:srgbClr val="000000"/>
                </a:solidFill>
                <a:latin typeface="Franklin Gothic Book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Franklin Gothic Book"/>
              </a:rPr>
              <a:t>]</a:t>
            </a:r>
            <a:r>
              <a:rPr lang="zh-CN" altLang="en-US" dirty="0">
                <a:solidFill>
                  <a:srgbClr val="000000"/>
                </a:solidFill>
                <a:latin typeface="Franklin Gothic Book"/>
              </a:rPr>
              <a:t>到</a:t>
            </a:r>
            <a:r>
              <a:rPr lang="en-US" altLang="zh-CN" dirty="0">
                <a:solidFill>
                  <a:srgbClr val="000000"/>
                </a:solidFill>
                <a:latin typeface="Franklin Gothic Book"/>
              </a:rPr>
              <a:t>a[j]</a:t>
            </a:r>
            <a:r>
              <a:rPr lang="zh-CN" altLang="en-US" dirty="0">
                <a:solidFill>
                  <a:srgbClr val="000000"/>
                </a:solidFill>
                <a:latin typeface="Franklin Gothic Book"/>
              </a:rPr>
              <a:t>的元素都加上</a:t>
            </a:r>
            <a:r>
              <a:rPr lang="en-US" altLang="zh-CN" dirty="0">
                <a:solidFill>
                  <a:srgbClr val="000000"/>
                </a:solidFill>
                <a:latin typeface="Franklin Gothic Book"/>
              </a:rPr>
              <a:t>k</a:t>
            </a:r>
            <a:endParaRPr lang="en-US" altLang="zh-CN" dirty="0"/>
          </a:p>
          <a:p>
            <a:pPr>
              <a:lnSpc>
                <a:spcPct val="100000"/>
              </a:lnSpc>
              <a:buSzPct val="50000"/>
              <a:buFont typeface="Wingdings 2" charset="2"/>
              <a:buChar char=""/>
            </a:pPr>
            <a:r>
              <a:rPr lang="zh-CN" altLang="en-US" dirty="0">
                <a:solidFill>
                  <a:srgbClr val="000000"/>
                </a:solidFill>
                <a:latin typeface="Franklin Gothic Book"/>
              </a:rPr>
              <a:t>令</a:t>
            </a:r>
            <a:r>
              <a:rPr lang="en-US" altLang="zh-CN" dirty="0">
                <a:solidFill>
                  <a:srgbClr val="000000"/>
                </a:solidFill>
                <a:latin typeface="Franklin Gothic Book"/>
              </a:rPr>
              <a:t>b[</a:t>
            </a:r>
            <a:r>
              <a:rPr lang="en-US" altLang="zh-CN" dirty="0" err="1">
                <a:solidFill>
                  <a:srgbClr val="000000"/>
                </a:solidFill>
                <a:latin typeface="Franklin Gothic Book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Franklin Gothic Book"/>
              </a:rPr>
              <a:t>]+=k</a:t>
            </a:r>
            <a:r>
              <a:rPr lang="zh-CN" altLang="en-US" dirty="0">
                <a:solidFill>
                  <a:srgbClr val="000000"/>
                </a:solidFill>
                <a:latin typeface="Franklin Gothic Book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Franklin Gothic Book"/>
              </a:rPr>
              <a:t>b[j+1]-=k</a:t>
            </a:r>
            <a:r>
              <a:rPr lang="zh-CN" altLang="en-US" dirty="0">
                <a:solidFill>
                  <a:srgbClr val="000000"/>
                </a:solidFill>
                <a:latin typeface="Franklin Gothic Book"/>
              </a:rPr>
              <a:t>，就将区间修改转化为了点修改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5937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rgbClr val="2F2F2F"/>
                </a:solidFill>
                <a:latin typeface="Franklin Gothic Medium"/>
              </a:rPr>
              <a:t>把一维的树状数组扩展到二维</a:t>
            </a:r>
            <a:endParaRPr lang="zh-CN" altLang="en-US" dirty="0"/>
          </a:p>
        </p:txBody>
      </p:sp>
      <p:sp>
        <p:nvSpPr>
          <p:cNvPr id="9" name="TextShape 2"/>
          <p:cNvSpPr txBox="1"/>
          <p:nvPr/>
        </p:nvSpPr>
        <p:spPr>
          <a:xfrm>
            <a:off x="2475781" y="1448776"/>
            <a:ext cx="4039920" cy="6393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zh-CN" b="1" dirty="0">
                <a:solidFill>
                  <a:srgbClr val="000000"/>
                </a:solidFill>
                <a:latin typeface="Franklin Gothic Book"/>
              </a:rPr>
              <a:t>一维树状数组</a:t>
            </a:r>
            <a:endParaRPr dirty="0"/>
          </a:p>
        </p:txBody>
      </p:sp>
      <p:sp>
        <p:nvSpPr>
          <p:cNvPr id="10" name="TextShape 3"/>
          <p:cNvSpPr txBox="1"/>
          <p:nvPr/>
        </p:nvSpPr>
        <p:spPr>
          <a:xfrm>
            <a:off x="2550481" y="2562948"/>
            <a:ext cx="4039920" cy="395100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zh-CN" sz="1600" dirty="0">
                <a:solidFill>
                  <a:srgbClr val="636363"/>
                </a:solidFill>
                <a:latin typeface="Franklin Gothic Book"/>
              </a:rPr>
              <a:t>int s[40005],N;</a:t>
            </a:r>
            <a:endParaRPr sz="1600" dirty="0"/>
          </a:p>
          <a:p>
            <a:pPr>
              <a:lnSpc>
                <a:spcPct val="100000"/>
              </a:lnSpc>
            </a:pPr>
            <a:r>
              <a:rPr lang="zh-CN" sz="1600" dirty="0">
                <a:solidFill>
                  <a:srgbClr val="636363"/>
                </a:solidFill>
                <a:latin typeface="Franklin Gothic Book"/>
              </a:rPr>
              <a:t>int lb(int i) {</a:t>
            </a:r>
            <a:endParaRPr sz="1600" dirty="0"/>
          </a:p>
          <a:p>
            <a:pPr>
              <a:lnSpc>
                <a:spcPct val="100000"/>
              </a:lnSpc>
            </a:pPr>
            <a:r>
              <a:rPr lang="zh-CN" sz="1600" dirty="0">
                <a:solidFill>
                  <a:srgbClr val="636363"/>
                </a:solidFill>
                <a:latin typeface="Franklin Gothic Book"/>
              </a:rPr>
              <a:t>      return i&amp;-i;
}</a:t>
            </a:r>
            <a:endParaRPr sz="1600" dirty="0"/>
          </a:p>
          <a:p>
            <a:pPr>
              <a:lnSpc>
                <a:spcPct val="100000"/>
              </a:lnSpc>
            </a:pPr>
            <a:r>
              <a:rPr lang="zh-CN" sz="1600" dirty="0">
                <a:solidFill>
                  <a:srgbClr val="636363"/>
                </a:solidFill>
                <a:latin typeface="Franklin Gothic Book"/>
              </a:rPr>
              <a:t>void set(int i, int x) {</a:t>
            </a:r>
            <a:endParaRPr sz="1600" dirty="0"/>
          </a:p>
          <a:p>
            <a:pPr>
              <a:lnSpc>
                <a:spcPct val="100000"/>
              </a:lnSpc>
            </a:pPr>
            <a:r>
              <a:rPr lang="zh-CN" sz="1600" dirty="0">
                <a:solidFill>
                  <a:srgbClr val="636363"/>
                </a:solidFill>
                <a:latin typeface="Franklin Gothic Book"/>
              </a:rPr>
              <a:t>      while (i&lt;=N) {</a:t>
            </a:r>
            <a:endParaRPr sz="1600" dirty="0"/>
          </a:p>
          <a:p>
            <a:pPr>
              <a:lnSpc>
                <a:spcPct val="100000"/>
              </a:lnSpc>
            </a:pPr>
            <a:r>
              <a:rPr lang="zh-CN" sz="1600" dirty="0">
                <a:solidFill>
                  <a:srgbClr val="636363"/>
                </a:solidFill>
                <a:latin typeface="Franklin Gothic Book"/>
              </a:rPr>
              <a:t>            s[i]+=x;</a:t>
            </a:r>
            <a:endParaRPr sz="1600" dirty="0"/>
          </a:p>
          <a:p>
            <a:pPr>
              <a:lnSpc>
                <a:spcPct val="100000"/>
              </a:lnSpc>
            </a:pPr>
            <a:r>
              <a:rPr lang="zh-CN" sz="1600" dirty="0">
                <a:solidFill>
                  <a:srgbClr val="636363"/>
                </a:solidFill>
                <a:latin typeface="Franklin Gothic Book"/>
              </a:rPr>
              <a:t>            i+=lb(i);
</a:t>
            </a:r>
            <a:r>
              <a:rPr lang="zh-CN" sz="1600" dirty="0">
                <a:solidFill>
                  <a:srgbClr val="000000"/>
                </a:solidFill>
                <a:latin typeface="Franklin Gothic Book"/>
              </a:rPr>
              <a:t>      </a:t>
            </a:r>
            <a:r>
              <a:rPr lang="zh-CN" sz="1600" dirty="0">
                <a:solidFill>
                  <a:srgbClr val="636363"/>
                </a:solidFill>
                <a:latin typeface="Franklin Gothic Book"/>
              </a:rPr>
              <a:t>}
}</a:t>
            </a:r>
            <a:endParaRPr sz="1600" dirty="0"/>
          </a:p>
          <a:p>
            <a:pPr>
              <a:lnSpc>
                <a:spcPct val="100000"/>
              </a:lnSpc>
            </a:pPr>
            <a:r>
              <a:rPr lang="zh-CN" sz="1600" dirty="0">
                <a:solidFill>
                  <a:srgbClr val="636363"/>
                </a:solidFill>
                <a:latin typeface="Franklin Gothic Book"/>
              </a:rPr>
              <a:t>int get(int i) {</a:t>
            </a:r>
            <a:endParaRPr sz="1600" dirty="0"/>
          </a:p>
          <a:p>
            <a:pPr>
              <a:lnSpc>
                <a:spcPct val="100000"/>
              </a:lnSpc>
            </a:pPr>
            <a:r>
              <a:rPr lang="zh-CN" sz="1600" dirty="0">
                <a:solidFill>
                  <a:srgbClr val="636363"/>
                </a:solidFill>
                <a:latin typeface="Franklin Gothic Book"/>
              </a:rPr>
              <a:t>      int ans=0;</a:t>
            </a:r>
            <a:endParaRPr sz="1600" dirty="0"/>
          </a:p>
          <a:p>
            <a:pPr>
              <a:lnSpc>
                <a:spcPct val="100000"/>
              </a:lnSpc>
            </a:pPr>
            <a:r>
              <a:rPr lang="zh-CN" sz="1600" dirty="0">
                <a:solidFill>
                  <a:srgbClr val="636363"/>
                </a:solidFill>
                <a:latin typeface="Franklin Gothic Book"/>
              </a:rPr>
              <a:t>      while (i&gt;0) {</a:t>
            </a:r>
            <a:endParaRPr sz="1600" dirty="0"/>
          </a:p>
          <a:p>
            <a:pPr>
              <a:lnSpc>
                <a:spcPct val="100000"/>
              </a:lnSpc>
            </a:pPr>
            <a:r>
              <a:rPr lang="zh-CN" sz="1600" dirty="0">
                <a:solidFill>
                  <a:srgbClr val="636363"/>
                </a:solidFill>
                <a:latin typeface="Franklin Gothic Book"/>
              </a:rPr>
              <a:t>            ans+=s[i];</a:t>
            </a:r>
            <a:endParaRPr sz="1600" dirty="0"/>
          </a:p>
          <a:p>
            <a:pPr>
              <a:lnSpc>
                <a:spcPct val="100000"/>
              </a:lnSpc>
            </a:pPr>
            <a:r>
              <a:rPr lang="zh-CN" sz="1600" dirty="0">
                <a:solidFill>
                  <a:srgbClr val="636363"/>
                </a:solidFill>
                <a:latin typeface="Franklin Gothic Book"/>
              </a:rPr>
              <a:t>            i=i-lb(i);
      }</a:t>
            </a:r>
            <a:endParaRPr sz="1600" dirty="0"/>
          </a:p>
          <a:p>
            <a:pPr>
              <a:lnSpc>
                <a:spcPct val="100000"/>
              </a:lnSpc>
            </a:pPr>
            <a:r>
              <a:rPr lang="zh-CN" sz="1600" dirty="0">
                <a:solidFill>
                  <a:srgbClr val="636363"/>
                </a:solidFill>
                <a:latin typeface="Franklin Gothic Book"/>
              </a:rPr>
              <a:t>      return ans;
}</a:t>
            </a:r>
            <a:endParaRPr sz="1600" dirty="0"/>
          </a:p>
        </p:txBody>
      </p:sp>
      <p:sp>
        <p:nvSpPr>
          <p:cNvPr id="11" name="TextShape 4"/>
          <p:cNvSpPr txBox="1"/>
          <p:nvPr/>
        </p:nvSpPr>
        <p:spPr>
          <a:xfrm>
            <a:off x="6663661" y="1448776"/>
            <a:ext cx="4041360" cy="6393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zh-CN" b="1">
                <a:solidFill>
                  <a:srgbClr val="636363"/>
                </a:solidFill>
                <a:latin typeface="Franklin Gothic Book"/>
              </a:rPr>
              <a:t>二维树状数组</a:t>
            </a:r>
            <a:endParaRPr/>
          </a:p>
        </p:txBody>
      </p:sp>
      <p:sp>
        <p:nvSpPr>
          <p:cNvPr id="12" name="TextShape 5"/>
          <p:cNvSpPr txBox="1"/>
          <p:nvPr/>
        </p:nvSpPr>
        <p:spPr>
          <a:xfrm>
            <a:off x="6663661" y="2330036"/>
            <a:ext cx="4041360" cy="3951000"/>
          </a:xfrm>
          <a:prstGeom prst="rect">
            <a:avLst/>
          </a:prstGeom>
        </p:spPr>
        <p:txBody>
          <a:bodyPr lIns="45720" tIns="45000" rIns="45720" bIns="45000" anchor="ctr"/>
          <a:lstStyle/>
          <a:p>
            <a:pPr>
              <a:lnSpc>
                <a:spcPct val="100000"/>
              </a:lnSpc>
            </a:pPr>
            <a:r>
              <a:rPr lang="zh-CN" sz="1600" dirty="0">
                <a:solidFill>
                  <a:srgbClr val="636363"/>
                </a:solidFill>
                <a:latin typeface="Franklin Gothic Book"/>
              </a:rPr>
              <a:t>int s[105][105], N, M;</a:t>
            </a:r>
            <a:endParaRPr sz="1600" dirty="0"/>
          </a:p>
          <a:p>
            <a:pPr>
              <a:lnSpc>
                <a:spcPct val="100000"/>
              </a:lnSpc>
            </a:pPr>
            <a:r>
              <a:rPr lang="zh-CN" sz="1600" dirty="0">
                <a:solidFill>
                  <a:srgbClr val="636363"/>
                </a:solidFill>
                <a:latin typeface="Franklin Gothic Book"/>
              </a:rPr>
              <a:t>int lb(int i) {</a:t>
            </a:r>
            <a:endParaRPr sz="1600" dirty="0"/>
          </a:p>
          <a:p>
            <a:pPr>
              <a:lnSpc>
                <a:spcPct val="100000"/>
              </a:lnSpc>
            </a:pPr>
            <a:r>
              <a:rPr lang="zh-CN" sz="1600" dirty="0">
                <a:solidFill>
                  <a:srgbClr val="636363"/>
                </a:solidFill>
                <a:latin typeface="Franklin Gothic Book"/>
              </a:rPr>
              <a:t>      return i&amp;-i;
}</a:t>
            </a:r>
            <a:endParaRPr sz="1600" dirty="0"/>
          </a:p>
          <a:p>
            <a:pPr>
              <a:lnSpc>
                <a:spcPct val="100000"/>
              </a:lnSpc>
            </a:pPr>
            <a:r>
              <a:rPr lang="zh-CN" sz="1600" dirty="0">
                <a:solidFill>
                  <a:srgbClr val="636363"/>
                </a:solidFill>
                <a:latin typeface="Franklin Gothic Book"/>
              </a:rPr>
              <a:t>void set(int i, int j, int x) {</a:t>
            </a:r>
            <a:endParaRPr sz="1600" dirty="0"/>
          </a:p>
          <a:p>
            <a:pPr>
              <a:lnSpc>
                <a:spcPct val="100000"/>
              </a:lnSpc>
            </a:pPr>
            <a:r>
              <a:rPr lang="zh-CN" sz="1600" dirty="0">
                <a:solidFill>
                  <a:srgbClr val="636363"/>
                </a:solidFill>
                <a:latin typeface="Franklin Gothic Book"/>
              </a:rPr>
              <a:t>      for (int ii=i; ii&lt;=N; ii+=lb(ii)) {</a:t>
            </a:r>
            <a:endParaRPr sz="1600" dirty="0"/>
          </a:p>
          <a:p>
            <a:pPr>
              <a:lnSpc>
                <a:spcPct val="100000"/>
              </a:lnSpc>
            </a:pPr>
            <a:r>
              <a:rPr lang="zh-CN" sz="1600" dirty="0">
                <a:solidFill>
                  <a:srgbClr val="636363"/>
                </a:solidFill>
                <a:latin typeface="Franklin Gothic Book"/>
              </a:rPr>
              <a:t>            for (int jj=j; jj&lt;=M; jj+=lb(jj)) {</a:t>
            </a:r>
            <a:endParaRPr sz="1600" dirty="0"/>
          </a:p>
          <a:p>
            <a:pPr>
              <a:lnSpc>
                <a:spcPct val="100000"/>
              </a:lnSpc>
            </a:pPr>
            <a:r>
              <a:rPr lang="zh-CN" sz="1600" dirty="0">
                <a:solidFill>
                  <a:srgbClr val="636363"/>
                </a:solidFill>
                <a:latin typeface="Franklin Gothic Book"/>
              </a:rPr>
              <a:t>                  s[ii][jj]+=x;
            }</a:t>
            </a:r>
            <a:endParaRPr sz="1600" dirty="0"/>
          </a:p>
          <a:p>
            <a:pPr>
              <a:lnSpc>
                <a:spcPct val="100000"/>
              </a:lnSpc>
            </a:pPr>
            <a:r>
              <a:rPr lang="zh-CN" sz="1600" dirty="0">
                <a:solidFill>
                  <a:srgbClr val="636363"/>
                </a:solidFill>
                <a:latin typeface="Franklin Gothic Book"/>
              </a:rPr>
              <a:t>      }
}</a:t>
            </a:r>
            <a:endParaRPr sz="1600" dirty="0"/>
          </a:p>
          <a:p>
            <a:pPr>
              <a:lnSpc>
                <a:spcPct val="100000"/>
              </a:lnSpc>
            </a:pPr>
            <a:r>
              <a:rPr lang="zh-CN" sz="1600" dirty="0">
                <a:solidFill>
                  <a:srgbClr val="636363"/>
                </a:solidFill>
                <a:latin typeface="Franklin Gothic Book"/>
              </a:rPr>
              <a:t>int get(int i,int j) {</a:t>
            </a:r>
            <a:endParaRPr sz="1600" dirty="0"/>
          </a:p>
          <a:p>
            <a:pPr>
              <a:lnSpc>
                <a:spcPct val="100000"/>
              </a:lnSpc>
            </a:pPr>
            <a:r>
              <a:rPr lang="zh-CN" sz="1600" dirty="0">
                <a:solidFill>
                  <a:srgbClr val="636363"/>
                </a:solidFill>
                <a:latin typeface="Franklin Gothic Book"/>
              </a:rPr>
              <a:t>      int ans=0;</a:t>
            </a:r>
            <a:endParaRPr sz="1600" dirty="0"/>
          </a:p>
          <a:p>
            <a:pPr>
              <a:lnSpc>
                <a:spcPct val="100000"/>
              </a:lnSpc>
            </a:pPr>
            <a:r>
              <a:rPr lang="zh-CN" sz="1600" dirty="0">
                <a:solidFill>
                  <a:srgbClr val="636363"/>
                </a:solidFill>
                <a:latin typeface="Franklin Gothic Book"/>
              </a:rPr>
              <a:t>      for (int ii=i; ii&gt;0; ii-=lb(ii</a:t>
            </a:r>
            <a:r>
              <a:rPr lang="zh-CN" sz="1600" dirty="0" smtClean="0">
                <a:solidFill>
                  <a:srgbClr val="636363"/>
                </a:solidFill>
                <a:latin typeface="Franklin Gothic Book"/>
              </a:rPr>
              <a:t>))</a:t>
            </a:r>
            <a:endParaRPr sz="1600" dirty="0"/>
          </a:p>
          <a:p>
            <a:pPr>
              <a:lnSpc>
                <a:spcPct val="100000"/>
              </a:lnSpc>
            </a:pPr>
            <a:r>
              <a:rPr lang="zh-CN" sz="1600" dirty="0">
                <a:solidFill>
                  <a:srgbClr val="636363"/>
                </a:solidFill>
                <a:latin typeface="Franklin Gothic Book"/>
              </a:rPr>
              <a:t>            for (int jj=j; jj&gt;0; jj-=lb(jj</a:t>
            </a:r>
            <a:r>
              <a:rPr lang="zh-CN" sz="1600" dirty="0" smtClean="0">
                <a:solidFill>
                  <a:srgbClr val="636363"/>
                </a:solidFill>
                <a:latin typeface="Franklin Gothic Book"/>
              </a:rPr>
              <a:t>))</a:t>
            </a:r>
            <a:endParaRPr sz="1600" dirty="0"/>
          </a:p>
          <a:p>
            <a:pPr>
              <a:lnSpc>
                <a:spcPct val="100000"/>
              </a:lnSpc>
            </a:pPr>
            <a:r>
              <a:rPr lang="zh-CN" sz="1600" dirty="0">
                <a:solidFill>
                  <a:srgbClr val="636363"/>
                </a:solidFill>
                <a:latin typeface="Franklin Gothic Book"/>
              </a:rPr>
              <a:t>                  ans+=s[ii][jj]</a:t>
            </a:r>
            <a:r>
              <a:rPr lang="zh-CN" sz="1600" dirty="0" smtClean="0">
                <a:solidFill>
                  <a:srgbClr val="636363"/>
                </a:solidFill>
                <a:latin typeface="Franklin Gothic Book"/>
              </a:rPr>
              <a:t>;</a:t>
            </a:r>
            <a:r>
              <a:rPr lang="zh-CN" sz="1600" dirty="0">
                <a:solidFill>
                  <a:srgbClr val="636363"/>
                </a:solidFill>
                <a:latin typeface="Franklin Gothic Book"/>
              </a:rPr>
              <a:t>
</a:t>
            </a:r>
            <a:r>
              <a:rPr lang="zh-CN" sz="1600" dirty="0" smtClean="0">
                <a:solidFill>
                  <a:srgbClr val="636363"/>
                </a:solidFill>
                <a:latin typeface="Franklin Gothic Book"/>
              </a:rPr>
              <a:t>      </a:t>
            </a:r>
            <a:r>
              <a:rPr lang="zh-CN" sz="1600" dirty="0">
                <a:solidFill>
                  <a:srgbClr val="636363"/>
                </a:solidFill>
                <a:latin typeface="Franklin Gothic Book"/>
              </a:rPr>
              <a:t>return ans;
}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2410348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rgbClr val="2F2F2F"/>
                </a:solidFill>
                <a:latin typeface="Franklin Gothic Medium"/>
              </a:rPr>
              <a:t>线段树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55967" y="1486540"/>
            <a:ext cx="8915400" cy="3777622"/>
          </a:xfrm>
        </p:spPr>
        <p:txBody>
          <a:bodyPr/>
          <a:lstStyle/>
          <a:p>
            <a:pPr>
              <a:lnSpc>
                <a:spcPct val="100000"/>
              </a:lnSpc>
              <a:buSzPct val="50000"/>
              <a:buFont typeface="Wingdings 2" charset="2"/>
              <a:buChar char=""/>
            </a:pPr>
            <a:r>
              <a:rPr lang="zh-CN" altLang="en-US" dirty="0">
                <a:solidFill>
                  <a:srgbClr val="000000"/>
                </a:solidFill>
                <a:latin typeface="Franklin Gothic Book"/>
              </a:rPr>
              <a:t>线段树将一个区间划分为一些单元区间</a:t>
            </a:r>
            <a:endParaRPr lang="zh-CN" altLang="en-US" dirty="0"/>
          </a:p>
          <a:p>
            <a:pPr>
              <a:lnSpc>
                <a:spcPct val="100000"/>
              </a:lnSpc>
              <a:buSzPct val="50000"/>
              <a:buFont typeface="Wingdings 2" charset="2"/>
              <a:buChar char=""/>
            </a:pPr>
            <a:r>
              <a:rPr lang="zh-CN" altLang="en-US" dirty="0">
                <a:solidFill>
                  <a:srgbClr val="000000"/>
                </a:solidFill>
                <a:latin typeface="Franklin Gothic Book"/>
              </a:rPr>
              <a:t>每个单元区间对应树中的一个节点</a:t>
            </a:r>
            <a:endParaRPr lang="zh-CN" altLang="en-US" dirty="0"/>
          </a:p>
          <a:p>
            <a:pPr>
              <a:lnSpc>
                <a:spcPct val="100000"/>
              </a:lnSpc>
              <a:buSzPct val="50000"/>
              <a:buFont typeface="Wingdings 2" charset="2"/>
              <a:buChar char=""/>
            </a:pPr>
            <a:r>
              <a:rPr lang="zh-CN" altLang="en-US" dirty="0">
                <a:solidFill>
                  <a:srgbClr val="000000"/>
                </a:solidFill>
                <a:latin typeface="Franklin Gothic Book"/>
              </a:rPr>
              <a:t>线段树可以进行区间查询以及区间修改</a:t>
            </a:r>
            <a:endParaRPr lang="zh-CN" altLang="en-US" dirty="0"/>
          </a:p>
          <a:p>
            <a:pPr>
              <a:lnSpc>
                <a:spcPct val="100000"/>
              </a:lnSpc>
              <a:buSzPct val="50000"/>
              <a:buFont typeface="Wingdings 2" charset="2"/>
              <a:buChar char=""/>
            </a:pPr>
            <a:r>
              <a:rPr lang="zh-CN" altLang="en-US" dirty="0">
                <a:solidFill>
                  <a:srgbClr val="000000"/>
                </a:solidFill>
                <a:latin typeface="Franklin Gothic Book"/>
              </a:rPr>
              <a:t>线段树每个节点所存储的信息</a:t>
            </a:r>
            <a:r>
              <a:rPr lang="zh-CN" altLang="en-US" dirty="0" smtClean="0">
                <a:solidFill>
                  <a:srgbClr val="000000"/>
                </a:solidFill>
                <a:latin typeface="Franklin Gothic Book"/>
              </a:rPr>
              <a:t>：</a:t>
            </a:r>
            <a:endParaRPr lang="en-US" altLang="zh-CN" dirty="0" smtClean="0">
              <a:solidFill>
                <a:srgbClr val="000000"/>
              </a:solidFill>
              <a:latin typeface="Franklin Gothic Book"/>
            </a:endParaRPr>
          </a:p>
          <a:p>
            <a:pPr>
              <a:lnSpc>
                <a:spcPct val="100000"/>
              </a:lnSpc>
              <a:buSzPct val="50000"/>
              <a:buFont typeface="Wingdings 2" charset="2"/>
              <a:buChar char=""/>
            </a:pP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967" y="3476445"/>
            <a:ext cx="2781300" cy="169652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2736" y="1486540"/>
            <a:ext cx="320040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074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rgbClr val="2F2F2F"/>
                </a:solidFill>
                <a:latin typeface="Franklin Gothic Medium"/>
              </a:rPr>
              <a:t>线段树</a:t>
            </a:r>
            <a:endParaRPr lang="zh-CN" altLang="en-US" dirty="0"/>
          </a:p>
        </p:txBody>
      </p:sp>
      <p:sp>
        <p:nvSpPr>
          <p:cNvPr id="5" name="TextShape 2"/>
          <p:cNvSpPr txBox="1"/>
          <p:nvPr/>
        </p:nvSpPr>
        <p:spPr>
          <a:xfrm>
            <a:off x="2053086" y="1591574"/>
            <a:ext cx="8229240" cy="46861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50000"/>
              <a:buFont typeface="Wingdings 2" charset="2"/>
              <a:buChar char=""/>
            </a:pPr>
            <a:r>
              <a:rPr lang="zh-CN" sz="2400" dirty="0">
                <a:solidFill>
                  <a:srgbClr val="000000"/>
                </a:solidFill>
                <a:latin typeface="Franklin Gothic Book"/>
              </a:rPr>
              <a:t>有一列数a[]，有若干次操作，操作分为两种，一种是令a[i]到a[j]的值都加上k，另一种是求a[i]到a[j]的值的和</a:t>
            </a:r>
            <a:endParaRPr dirty="0"/>
          </a:p>
          <a:p>
            <a:pPr>
              <a:lnSpc>
                <a:spcPct val="100000"/>
              </a:lnSpc>
              <a:buSzPct val="50000"/>
              <a:buFont typeface="Wingdings 2" charset="2"/>
              <a:buChar char=""/>
            </a:pPr>
            <a:r>
              <a:rPr lang="zh-CN" sz="2400" dirty="0">
                <a:solidFill>
                  <a:srgbClr val="000000"/>
                </a:solidFill>
                <a:latin typeface="Franklin Gothic Book"/>
              </a:rPr>
              <a:t>首先建树，以a[]一共有五个数字为例，根节点所代表的区间为[1,5]，然后我们从这个区间的中间断开，即在(1+5)/2=3的位置，他的左孩子代表区间为[1,3]，右孩子代表区间为[4,5]，以此类推…直到最后，区间长度为1为止</a:t>
            </a:r>
            <a:endParaRPr dirty="0"/>
          </a:p>
          <a:p>
            <a:pPr>
              <a:lnSpc>
                <a:spcPct val="100000"/>
              </a:lnSpc>
              <a:buSzPct val="50000"/>
              <a:buFont typeface="Wingdings 2" charset="2"/>
              <a:buChar char=""/>
            </a:pPr>
            <a:r>
              <a:rPr lang="zh-CN" sz="2400" dirty="0">
                <a:solidFill>
                  <a:srgbClr val="000000"/>
                </a:solidFill>
                <a:latin typeface="Franklin Gothic Book"/>
              </a:rPr>
              <a:t>对于区间长度为1的叶子节点，他的值就等于这个叶子节点所代表的元素的值，即v=a[l]，对于一般的节点，</a:t>
            </a:r>
            <a:endParaRPr dirty="0"/>
          </a:p>
          <a:p>
            <a:pPr>
              <a:lnSpc>
                <a:spcPct val="100000"/>
              </a:lnSpc>
            </a:pPr>
            <a:r>
              <a:rPr lang="zh-CN" sz="2400" dirty="0">
                <a:solidFill>
                  <a:srgbClr val="000000"/>
                </a:solidFill>
                <a:latin typeface="Franklin Gothic Book"/>
              </a:rPr>
              <a:t>    v=ls-&gt;v+rs-&gt;v，即v=a[l]+a[l+1]+…+a[r]</a:t>
            </a:r>
            <a:endParaRPr dirty="0"/>
          </a:p>
          <a:p>
            <a:pPr>
              <a:lnSpc>
                <a:spcPct val="100000"/>
              </a:lnSpc>
              <a:buSzPct val="50000"/>
              <a:buFont typeface="Wingdings 2" charset="2"/>
              <a:buChar char=""/>
            </a:pPr>
            <a:r>
              <a:rPr lang="zh-CN" sz="2400" dirty="0">
                <a:solidFill>
                  <a:srgbClr val="000000"/>
                </a:solidFill>
                <a:latin typeface="Franklin Gothic Book"/>
              </a:rPr>
              <a:t>这样我们就可以在log的时间内进行查询和</a:t>
            </a:r>
            <a:endParaRPr dirty="0"/>
          </a:p>
          <a:p>
            <a:pPr>
              <a:lnSpc>
                <a:spcPct val="100000"/>
              </a:lnSpc>
            </a:pPr>
            <a:r>
              <a:rPr lang="zh-CN" sz="2400" dirty="0">
                <a:solidFill>
                  <a:srgbClr val="000000"/>
                </a:solidFill>
                <a:latin typeface="Franklin Gothic Book"/>
              </a:rPr>
              <a:t>   修改了</a:t>
            </a:r>
            <a:endParaRPr dirty="0"/>
          </a:p>
        </p:txBody>
      </p:sp>
      <p:pic>
        <p:nvPicPr>
          <p:cNvPr id="8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8176089" y="4934894"/>
            <a:ext cx="2028600" cy="13428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9712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rgbClr val="2F2F2F"/>
                </a:solidFill>
                <a:latin typeface="Franklin Gothic Medium"/>
              </a:rPr>
              <a:t>查询操作</a:t>
            </a:r>
            <a:endParaRPr lang="zh-CN" altLang="en-US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592925" y="3410066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>
                <a:solidFill>
                  <a:srgbClr val="2F2F2F"/>
                </a:solidFill>
                <a:latin typeface="Franklin Gothic Medium"/>
              </a:rPr>
              <a:t>更新</a:t>
            </a:r>
            <a:r>
              <a:rPr lang="zh-CN" altLang="en-US" dirty="0" smtClean="0">
                <a:solidFill>
                  <a:srgbClr val="2F2F2F"/>
                </a:solidFill>
                <a:latin typeface="Franklin Gothic Medium"/>
              </a:rPr>
              <a:t>操作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984" y="4197160"/>
            <a:ext cx="4743450" cy="23812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984" y="1567746"/>
            <a:ext cx="557212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813794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1305</TotalTime>
  <Words>1018</Words>
  <Application>Microsoft Office PowerPoint</Application>
  <PresentationFormat>宽屏</PresentationFormat>
  <Paragraphs>105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幼圆</vt:lpstr>
      <vt:lpstr>Arial</vt:lpstr>
      <vt:lpstr>Century Gothic</vt:lpstr>
      <vt:lpstr>Franklin Gothic Book</vt:lpstr>
      <vt:lpstr>Franklin Gothic Medium</vt:lpstr>
      <vt:lpstr>Wingdings 2</vt:lpstr>
      <vt:lpstr>Wingdings 3</vt:lpstr>
      <vt:lpstr>丝状</vt:lpstr>
      <vt:lpstr>数据结构-2（树状数组，线段树，RMQ）</vt:lpstr>
      <vt:lpstr>树状数组</vt:lpstr>
      <vt:lpstr>代码</vt:lpstr>
      <vt:lpstr>树状数组求逆序数 </vt:lpstr>
      <vt:lpstr>区间修改点查询转换成树状数组</vt:lpstr>
      <vt:lpstr>把一维的树状数组扩展到二维</vt:lpstr>
      <vt:lpstr>线段树</vt:lpstr>
      <vt:lpstr>线段树</vt:lpstr>
      <vt:lpstr>查询操作</vt:lpstr>
      <vt:lpstr>RMQ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图论之最小生成树和最短路</dc:title>
  <dc:creator>wax</dc:creator>
  <cp:lastModifiedBy>黄才宝</cp:lastModifiedBy>
  <cp:revision>90</cp:revision>
  <dcterms:created xsi:type="dcterms:W3CDTF">2016-02-17T11:39:40Z</dcterms:created>
  <dcterms:modified xsi:type="dcterms:W3CDTF">2016-07-16T07:32:55Z</dcterms:modified>
</cp:coreProperties>
</file>