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D9CA"/>
          </a:solidFill>
        </a:fill>
      </a:tcStyle>
    </a:wholeTbl>
    <a:band2H>
      <a:tcTxStyle b="def" i="def"/>
      <a:tcStyle>
        <a:tcBdr/>
        <a:fill>
          <a:solidFill>
            <a:srgbClr val="FAED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FCC"/>
          </a:solidFill>
        </a:fill>
      </a:tcStyle>
    </a:wholeTbl>
    <a:band2H>
      <a:tcTxStyle b="def" i="def"/>
      <a:tcStyle>
        <a:tcBdr/>
        <a:fill>
          <a:solidFill>
            <a:srgbClr val="EDE9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BD5"/>
          </a:solidFill>
        </a:fill>
      </a:tcStyle>
    </a:wholeTbl>
    <a:band2H>
      <a:tcTxStyle b="def" i="def"/>
      <a:tcStyle>
        <a:tcBdr/>
        <a:fill>
          <a:solidFill>
            <a:srgbClr val="ECEEEB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4" name="Shape 4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9" name="Shape 39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Shape 40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Shape 41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Shape 42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Shape 43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Shape 44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Shape 46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Shape 47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Shape 48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Shape 49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Shape 50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Shape 53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Shape 54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Shape 55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Shape 56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Shape 57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Shape 59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Shape 60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Shape 61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Shape 62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Shape 63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" name="Shape 65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/>
        </p:nvSpPr>
        <p:spPr>
          <a:xfrm>
            <a:off x="-1" y="4323810"/>
            <a:ext cx="1742308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fill="norm" stroke="1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6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04" name="Shape 204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" name="Shape 230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hape 231"/>
          <p:cNvSpPr/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b="0"/>
            </a:lvl1pPr>
          </a:lstStyle>
          <a:p>
            <a:pPr/>
            <a:r>
              <a:t>标题文本</a:t>
            </a:r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" name="Shape 233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3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41" name="Shape 24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54" name="Shape 254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7" name="Shape 267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Shape 268"/>
          <p:cNvSpPr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b="0"/>
            </a:lvl1pPr>
          </a:lstStyle>
          <a:p>
            <a:pPr/>
            <a:r>
              <a:t>标题文本</a:t>
            </a:r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0" name="Shape 270"/>
          <p:cNvSpPr/>
          <p:nvPr>
            <p:ph type="body" sz="quarter" idx="13"/>
          </p:nvPr>
        </p:nvSpPr>
        <p:spPr>
          <a:xfrm>
            <a:off x="2589211" y="4354045"/>
            <a:ext cx="8915400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Shape 272"/>
          <p:cNvSpPr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Shape 273"/>
          <p:cNvSpPr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74" name="Shape 274"/>
          <p:cNvSpPr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93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81" name="Shape 28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 306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" name="Shape 307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Shape 308"/>
          <p:cNvSpPr/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b="0"/>
            </a:lvl1pPr>
          </a:lstStyle>
          <a:p>
            <a:pPr/>
            <a:r>
              <a:t>标题文本</a:t>
            </a:r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buFontTx/>
              <a:defRPr>
                <a:solidFill>
                  <a:srgbClr val="595959"/>
                </a:solidFill>
              </a:defRPr>
            </a:lvl2pPr>
            <a:lvl3pPr>
              <a:buClrTx/>
              <a:buFontTx/>
              <a:defRPr>
                <a:solidFill>
                  <a:srgbClr val="595959"/>
                </a:solidFill>
              </a:defRPr>
            </a:lvl3pPr>
            <a:lvl4pPr>
              <a:buClrTx/>
              <a:buFontTx/>
              <a:defRPr>
                <a:solidFill>
                  <a:srgbClr val="595959"/>
                </a:solidFill>
              </a:defRPr>
            </a:lvl4pPr>
            <a:lvl5pPr>
              <a:buClrTx/>
              <a:buFontTx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Shape 310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Shape 311"/>
          <p:cNvSpPr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330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18" name="Shape 318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3" name="Group 343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331" name="Shape 331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4" name="Shape 344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Shape 345"/>
          <p:cNvSpPr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b="0"/>
            </a:lvl1pPr>
          </a:lstStyle>
          <a:p>
            <a:pPr/>
            <a:r>
              <a:t>标题文本</a:t>
            </a:r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7" name="Shape 347"/>
          <p:cNvSpPr/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Shape 349"/>
          <p:cNvSpPr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Shape 350"/>
          <p:cNvSpPr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1" name="Shape 351"/>
          <p:cNvSpPr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70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58" name="Shape 358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371" name="Shape 371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4" name="Shape 384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Shape 385"/>
          <p:cNvSpPr/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b="0"/>
            </a:lvl1pPr>
          </a:lstStyle>
          <a:p>
            <a:pPr/>
            <a:r>
              <a:t>标题文本</a:t>
            </a:r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/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88" name="Shape 388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Shape 389"/>
          <p:cNvSpPr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7" name="Shape 397"/>
          <p:cNvSpPr/>
          <p:nvPr>
            <p:ph type="body" idx="1"/>
          </p:nvPr>
        </p:nvSpPr>
        <p:spPr>
          <a:xfrm>
            <a:off x="2589211" y="2133600"/>
            <a:ext cx="8915401" cy="3886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8" name="Shape 3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title"/>
          </p:nvPr>
        </p:nvSpPr>
        <p:spPr>
          <a:xfrm>
            <a:off x="9294811" y="627405"/>
            <a:ext cx="2207602" cy="5283818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406" name="Shape 406"/>
          <p:cNvSpPr/>
          <p:nvPr>
            <p:ph type="body" idx="1"/>
          </p:nvPr>
        </p:nvSpPr>
        <p:spPr>
          <a:xfrm>
            <a:off x="2589211" y="627405"/>
            <a:ext cx="6477001" cy="528381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7" name="Shape 4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7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85" name="Shape 85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Shape 87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Shape 88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Shape 89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Shape 90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Shape 91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Shape 92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Shape 93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Shape 94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Shape 95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Shape 96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Shape 99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1" name="Shape 111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Shape 112"/>
          <p:cNvSpPr/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b="0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Shape 114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 sz="2400"/>
            </a:lvl1pPr>
            <a:lvl2pPr marL="0" indent="457200">
              <a:buClrTx/>
              <a:buSzTx/>
              <a:buFontTx/>
              <a:buNone/>
              <a:defRPr b="0" sz="2400"/>
            </a:lvl2pPr>
            <a:lvl3pPr marL="0" indent="914400">
              <a:buClrTx/>
              <a:buSzTx/>
              <a:buFontTx/>
              <a:buNone/>
              <a:defRPr b="0" sz="2400"/>
            </a:lvl3pPr>
            <a:lvl4pPr marL="0" indent="1371600">
              <a:buClrTx/>
              <a:buSzTx/>
              <a:buFontTx/>
              <a:buNone/>
              <a:defRPr b="0" sz="2400"/>
            </a:lvl4pPr>
            <a:lvl5pPr marL="0" indent="1828800">
              <a:buClrTx/>
              <a:buSzTx/>
              <a:buFontTx/>
              <a:buNone/>
              <a:defRPr b="0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" name="Shape 133"/>
          <p:cNvSpPr/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0" sz="2400"/>
            </a:pP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b="0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157" name="Shape 157"/>
          <p:cNvSpPr/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Shape 158"/>
          <p:cNvSpPr/>
          <p:nvPr>
            <p:ph type="body" sz="quarter" idx="13"/>
          </p:nvPr>
        </p:nvSpPr>
        <p:spPr>
          <a:xfrm>
            <a:off x="2589211" y="1598612"/>
            <a:ext cx="3505199" cy="426243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8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66" name="Shape 166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2" name="Shape 192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b="0"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94" name="Shape 194"/>
          <p:cNvSpPr/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457200">
              <a:buClrTx/>
              <a:buSzTx/>
              <a:buFontTx/>
              <a:buNone/>
              <a:defRPr sz="1200"/>
            </a:lvl2pPr>
            <a:lvl3pPr marL="0" indent="914400">
              <a:buClrTx/>
              <a:buSzTx/>
              <a:buFontTx/>
              <a:buNone/>
              <a:defRPr sz="1200"/>
            </a:lvl3pPr>
            <a:lvl4pPr marL="0" indent="1371600">
              <a:buClrTx/>
              <a:buSzTx/>
              <a:buFontTx/>
              <a:buNone/>
              <a:defRPr sz="1200"/>
            </a:lvl4pPr>
            <a:lvl5pPr marL="0" indent="1828800">
              <a:buClrTx/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6" name="Shape 196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" name="Shape 2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hape 3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hape 4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hape 5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hape 6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hape 7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hape 8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Shape 9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Shape 10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Shape 11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Shape 12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Shape 13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Shape 16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Shape 17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Shape 18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Shape 19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Shape 20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Shape 21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Shape 22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hape 23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hape 24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Shape 25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Shape 26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Shape 28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hape 29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b="1" baseline="0" cap="none" i="0" spc="0" strike="noStrike" sz="2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90575" marR="0" indent="-333375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b="1" baseline="0" cap="none" i="0" spc="0" strike="noStrike" sz="2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34439" marR="0" indent="-32003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b="1" baseline="0" cap="none" i="0" spc="0" strike="noStrike" sz="2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27200" marR="0" indent="-3556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b="1" baseline="0" cap="none" i="0" spc="0" strike="noStrike" sz="2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84400" marR="0" indent="-3556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b="1" baseline="0" cap="none" i="0" spc="0" strike="noStrike" sz="2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819400" marR="0" indent="-5334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b="1" baseline="0" cap="none" i="0" spc="0" strike="noStrike" sz="2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276600" marR="0" indent="-5334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b="1" baseline="0" cap="none" i="0" spc="0" strike="noStrike" sz="2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733800" marR="0" indent="-5334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b="1" baseline="0" cap="none" i="0" spc="0" strike="noStrike" sz="2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191000" marR="0" indent="-5334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b="1" baseline="0" cap="none" i="0" spc="0" strike="noStrike" sz="2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ctrTitle"/>
          </p:nvPr>
        </p:nvSpPr>
        <p:spPr>
          <a:xfrm>
            <a:off x="3937401" y="1271492"/>
            <a:ext cx="4317198" cy="110902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计算几何</a:t>
            </a:r>
          </a:p>
        </p:txBody>
      </p:sp>
      <p:sp>
        <p:nvSpPr>
          <p:cNvPr id="417" name="Shape 417"/>
          <p:cNvSpPr/>
          <p:nvPr>
            <p:ph type="subTitle" sz="quarter" idx="1"/>
          </p:nvPr>
        </p:nvSpPr>
        <p:spPr>
          <a:xfrm>
            <a:off x="2632242" y="4616013"/>
            <a:ext cx="8915401" cy="1126284"/>
          </a:xfrm>
          <a:prstGeom prst="rect">
            <a:avLst/>
          </a:prstGeom>
        </p:spPr>
        <p:txBody>
          <a:bodyPr/>
          <a:lstStyle/>
          <a:p>
            <a:pPr algn="r" defTabSz="452627">
              <a:spcBef>
                <a:spcPts val="900"/>
              </a:spcBef>
              <a:defRPr sz="2772"/>
            </a:pPr>
            <a:r>
              <a:t>2014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级 </a:t>
            </a:r>
            <a:r>
              <a:t>赵越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83" name="Shape 483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/>
            <a:r>
              <a:t>某些细节</a:t>
            </a:r>
          </a:p>
        </p:txBody>
      </p:sp>
      <p:sp>
        <p:nvSpPr>
          <p:cNvPr id="484" name="Shape 484"/>
          <p:cNvSpPr/>
          <p:nvPr>
            <p:ph type="body" sz="quarter" idx="1"/>
          </p:nvPr>
        </p:nvSpPr>
        <p:spPr>
          <a:xfrm>
            <a:off x="2455397" y="1698703"/>
            <a:ext cx="7859480" cy="1323279"/>
          </a:xfrm>
          <a:prstGeom prst="rect">
            <a:avLst/>
          </a:prstGeom>
        </p:spPr>
        <p:txBody>
          <a:bodyPr/>
          <a:lstStyle/>
          <a:p>
            <a:pPr marL="298322" indent="-298322" defTabSz="397763">
              <a:lnSpc>
                <a:spcPct val="150000"/>
              </a:lnSpc>
              <a:spcBef>
                <a:spcPts val="800"/>
              </a:spcBef>
              <a:defRPr b="0" sz="174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边界点容易被忽略，因为我们思考问题时，总是先想到一般情况，问题涉及到的边界条件容易被忽略。举个例子，考虑直线与多边形相交的情形，如图</a:t>
            </a:r>
            <a:r>
              <a:t>-5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、图</a:t>
            </a:r>
            <a:r>
              <a:t>-6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所示。</a:t>
            </a:r>
          </a:p>
        </p:txBody>
      </p:sp>
      <p:pic>
        <p:nvPicPr>
          <p:cNvPr id="485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4270" y="3493442"/>
            <a:ext cx="3065323" cy="1616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8352" y="3495718"/>
            <a:ext cx="2983677" cy="158871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/>
          <p:nvPr/>
        </p:nvSpPr>
        <p:spPr>
          <a:xfrm>
            <a:off x="3238048" y="5335792"/>
            <a:ext cx="217304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-6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直线与多边形相交</a:t>
            </a:r>
            <a:r>
              <a:t>1</a:t>
            </a:r>
          </a:p>
        </p:txBody>
      </p:sp>
      <p:sp>
        <p:nvSpPr>
          <p:cNvPr id="488" name="Shape 488"/>
          <p:cNvSpPr/>
          <p:nvPr/>
        </p:nvSpPr>
        <p:spPr>
          <a:xfrm>
            <a:off x="7327758" y="5359094"/>
            <a:ext cx="217304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-7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直线与多边形相交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91" name="Shape 491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叉积及其应用</a:t>
            </a:r>
          </a:p>
        </p:txBody>
      </p:sp>
      <p:sp>
        <p:nvSpPr>
          <p:cNvPr id="492" name="Shape 492"/>
          <p:cNvSpPr/>
          <p:nvPr/>
        </p:nvSpPr>
        <p:spPr>
          <a:xfrm>
            <a:off x="1997032" y="1118510"/>
            <a:ext cx="755576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叉积是计算几何中最常用的运算，看似简单，作用却很大。</a:t>
            </a:r>
          </a:p>
        </p:txBody>
      </p:sp>
      <p:sp>
        <p:nvSpPr>
          <p:cNvPr id="493" name="Shape 493"/>
          <p:cNvSpPr/>
          <p:nvPr/>
        </p:nvSpPr>
        <p:spPr>
          <a:xfrm>
            <a:off x="2074825" y="3302498"/>
            <a:ext cx="5687520" cy="256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性质</a:t>
            </a: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：由上式可以看出，叉积的正负只取决于          的正负。依据这个性质，对于一条有向直线</a:t>
            </a:r>
            <a:r>
              <a:t>AB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和点</a:t>
            </a:r>
            <a:r>
              <a:t>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（三点各不相同）</a:t>
            </a:r>
            <a:r>
              <a:t>,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可以判断其相互位置。如果</a:t>
            </a:r>
            <a:r>
              <a:t>AB*AC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为正，则</a:t>
            </a:r>
            <a:r>
              <a:t>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在</a:t>
            </a:r>
            <a:r>
              <a:t>AB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的顺时针方向；为负，则在其逆时针方向；否则点</a:t>
            </a:r>
            <a:r>
              <a:t>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在直线</a:t>
            </a:r>
            <a:r>
              <a:t>AB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上。</a:t>
            </a:r>
          </a:p>
        </p:txBody>
      </p:sp>
      <p:sp>
        <p:nvSpPr>
          <p:cNvPr id="494" name="Shape 494"/>
          <p:cNvSpPr/>
          <p:nvPr/>
        </p:nvSpPr>
        <p:spPr>
          <a:xfrm>
            <a:off x="8231830" y="2969504"/>
            <a:ext cx="114634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-10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叉积</a:t>
            </a:r>
          </a:p>
        </p:txBody>
      </p:sp>
      <p:sp>
        <p:nvSpPr>
          <p:cNvPr id="495" name="Shape 495"/>
          <p:cNvSpPr/>
          <p:nvPr/>
        </p:nvSpPr>
        <p:spPr>
          <a:xfrm>
            <a:off x="2075920" y="2063573"/>
            <a:ext cx="568533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考虑</a:t>
            </a:r>
            <a:r>
              <a:t>OP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跟</a:t>
            </a:r>
            <a:r>
              <a:t>OQ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的叉积</a:t>
            </a: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令    等于角</a:t>
            </a:r>
            <a:r>
              <a:t>POQ):</a:t>
            </a:r>
          </a:p>
        </p:txBody>
      </p:sp>
      <p:pic>
        <p:nvPicPr>
          <p:cNvPr id="496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4468" y="2001760"/>
            <a:ext cx="1952626" cy="981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image16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1604" y="2585765"/>
            <a:ext cx="4064001" cy="439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image17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48341" y="2179210"/>
            <a:ext cx="328613" cy="303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18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8763" y="3695925"/>
            <a:ext cx="821801" cy="38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image2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93321" y="3980177"/>
            <a:ext cx="2047876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8173840" y="4984163"/>
            <a:ext cx="146081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-11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点与直线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04" name="Shape 504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叉积及其应用</a:t>
            </a:r>
          </a:p>
        </p:txBody>
      </p:sp>
      <p:sp>
        <p:nvSpPr>
          <p:cNvPr id="505" name="Shape 505"/>
          <p:cNvSpPr/>
          <p:nvPr/>
        </p:nvSpPr>
        <p:spPr>
          <a:xfrm>
            <a:off x="1997032" y="1118510"/>
            <a:ext cx="755576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应用</a:t>
            </a: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：判断点是否在凸多边形内</a:t>
            </a:r>
          </a:p>
        </p:txBody>
      </p:sp>
      <p:sp>
        <p:nvSpPr>
          <p:cNvPr id="506" name="Shape 506"/>
          <p:cNvSpPr/>
          <p:nvPr/>
        </p:nvSpPr>
        <p:spPr>
          <a:xfrm>
            <a:off x="1624084" y="1706740"/>
            <a:ext cx="4347183" cy="307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如图</a:t>
            </a:r>
            <a:r>
              <a:t>-12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所示，当点在凸多边形内部时，不论对那条边，点均在其</a:t>
            </a:r>
            <a:r>
              <a:t>“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左侧</a:t>
            </a:r>
            <a:r>
              <a:t>”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，即顺时针方向，而在外部时，总能找到一条边，满足点在其</a:t>
            </a:r>
            <a:r>
              <a:t>“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右侧</a:t>
            </a:r>
            <a:r>
              <a:t>”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，依据性质</a:t>
            </a: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对每一条边做判断即可。</a:t>
            </a:r>
          </a:p>
        </p:txBody>
      </p:sp>
      <p:pic>
        <p:nvPicPr>
          <p:cNvPr id="507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8137" y="4279930"/>
            <a:ext cx="2609035" cy="2065805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hape 508"/>
          <p:cNvSpPr/>
          <p:nvPr/>
        </p:nvSpPr>
        <p:spPr>
          <a:xfrm>
            <a:off x="6866084" y="1576504"/>
            <a:ext cx="4653916" cy="428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65000"/>
              </a:lnSpc>
              <a:defRPr b="1" sz="1600"/>
            </a:pPr>
            <a:r>
              <a:t>point c, polygon pg;</a:t>
            </a:r>
          </a:p>
          <a:p>
            <a:pPr>
              <a:lnSpc>
                <a:spcPct val="165000"/>
              </a:lnSpc>
              <a:defRPr b="1" sz="1600"/>
            </a:pPr>
            <a:r>
              <a:t>pg.p[n]=pg.p[0];</a:t>
            </a:r>
          </a:p>
          <a:p>
            <a:pPr>
              <a:lnSpc>
                <a:spcPct val="165000"/>
              </a:lnSpc>
              <a:defRPr b="1" sz="1600"/>
            </a:pPr>
            <a:r>
              <a:t>for i from 0 to n</a:t>
            </a:r>
          </a:p>
          <a:p>
            <a:pPr>
              <a:lnSpc>
                <a:spcPct val="165000"/>
              </a:lnSpc>
              <a:defRPr b="1" sz="1600"/>
            </a:pPr>
            <a:r>
              <a:t>    if 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在线段</a:t>
            </a:r>
            <a:r>
              <a:t>pg.p[i]~pg.p[i+1]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上 </a:t>
            </a:r>
          </a:p>
          <a:p>
            <a:pPr>
              <a:lnSpc>
                <a:spcPct val="165000"/>
              </a:lnSpc>
              <a:defRPr b="1" sz="1600"/>
            </a:pPr>
            <a:r>
              <a:t>        </a:t>
            </a:r>
            <a:r>
              <a:t>then return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点在凸多边形边上 </a:t>
            </a:r>
          </a:p>
          <a:p>
            <a:pPr>
              <a:lnSpc>
                <a:spcPct val="165000"/>
              </a:lnSpc>
              <a:defRPr b="1" sz="1600"/>
            </a:pPr>
            <a:r>
              <a:t>    </a:t>
            </a:r>
            <a:r>
              <a:t>else if </a:t>
            </a:r>
          </a:p>
          <a:p>
            <a:pPr>
              <a:lnSpc>
                <a:spcPct val="165000"/>
              </a:lnSpc>
              <a:defRPr b="1" sz="1600"/>
            </a:pPr>
            <a:r>
              <a:t>	(pg.p[i+1]-pg.p[i]) ×(c-pg.p[i]) &lt; 0</a:t>
            </a:r>
          </a:p>
          <a:p>
            <a:pPr>
              <a:lnSpc>
                <a:spcPct val="165000"/>
              </a:lnSpc>
              <a:defRPr b="1" sz="1600"/>
            </a:pPr>
            <a:r>
              <a:t>        then return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点</a:t>
            </a:r>
            <a:r>
              <a:t>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在多边形</a:t>
            </a:r>
            <a:r>
              <a:t>pg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外侧 </a:t>
            </a:r>
          </a:p>
          <a:p>
            <a:pPr>
              <a:lnSpc>
                <a:spcPct val="165000"/>
              </a:lnSpc>
              <a:defRPr b="1" sz="1600"/>
            </a:pPr>
            <a:r>
              <a:t>return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点</a:t>
            </a:r>
            <a:r>
              <a:t>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在凸多边形内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11" name="Shape 511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/>
            <a:r>
              <a:t>叉积及其应用</a:t>
            </a:r>
          </a:p>
        </p:txBody>
      </p:sp>
      <p:sp>
        <p:nvSpPr>
          <p:cNvPr id="512" name="Shape 512"/>
          <p:cNvSpPr/>
          <p:nvPr/>
        </p:nvSpPr>
        <p:spPr>
          <a:xfrm>
            <a:off x="1997032" y="1118510"/>
            <a:ext cx="755576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应用</a:t>
            </a: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：求多边形面积</a:t>
            </a:r>
          </a:p>
        </p:txBody>
      </p:sp>
      <p:sp>
        <p:nvSpPr>
          <p:cNvPr id="513" name="Shape 513"/>
          <p:cNvSpPr/>
          <p:nvPr/>
        </p:nvSpPr>
        <p:spPr>
          <a:xfrm>
            <a:off x="2032874" y="1695984"/>
            <a:ext cx="4615352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0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性质</a:t>
            </a:r>
            <a:r>
              <a:t>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</a:t>
            </a:r>
            <a:r>
              <a:t>AB×AC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等于三角形</a:t>
            </a:r>
            <a:r>
              <a:t>ABC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rPr>
              <a:t>有向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面积。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0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找任意一点（如</a:t>
            </a:r>
            <a:r>
              <a:t>pg.p[0]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），与多边形的顶点顶点连线，这样就将多边形划分成了一些三角形，分别计算其面积，相加得到整个多边形的面积。</a:t>
            </a:r>
          </a:p>
        </p:txBody>
      </p:sp>
      <p:sp>
        <p:nvSpPr>
          <p:cNvPr id="514" name="Shape 514"/>
          <p:cNvSpPr/>
          <p:nvPr/>
        </p:nvSpPr>
        <p:spPr>
          <a:xfrm>
            <a:off x="7267054" y="3572064"/>
            <a:ext cx="183391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-13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多边形面积</a:t>
            </a:r>
          </a:p>
        </p:txBody>
      </p:sp>
      <p:pic>
        <p:nvPicPr>
          <p:cNvPr id="515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1068" y="1606480"/>
            <a:ext cx="3062571" cy="1879001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hape 516"/>
          <p:cNvSpPr/>
          <p:nvPr/>
        </p:nvSpPr>
        <p:spPr>
          <a:xfrm>
            <a:off x="2341879" y="4330858"/>
            <a:ext cx="4316672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65000"/>
              </a:lnSpc>
              <a:defRPr b="1" sz="1600"/>
            </a:pPr>
            <a:r>
              <a:t>for i from 1 to n-1</a:t>
            </a:r>
          </a:p>
          <a:p>
            <a:pPr>
              <a:lnSpc>
                <a:spcPct val="165000"/>
              </a:lnSpc>
              <a:defRPr b="1" sz="1600"/>
            </a:pPr>
            <a:r>
              <a:t>    S += (pg.p[i]-pg.p[0])×(pg.p[i+1]-pg.p[0])</a:t>
            </a:r>
          </a:p>
          <a:p>
            <a:pPr>
              <a:lnSpc>
                <a:spcPct val="165000"/>
              </a:lnSpc>
              <a:defRPr b="1" sz="1600"/>
            </a:pPr>
            <a:r>
              <a:t>return fabs(0.5*S);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19" name="Shape 519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  <p:sp>
        <p:nvSpPr>
          <p:cNvPr id="520" name="Shape 520"/>
          <p:cNvSpPr/>
          <p:nvPr/>
        </p:nvSpPr>
        <p:spPr>
          <a:xfrm>
            <a:off x="1997032" y="1118510"/>
            <a:ext cx="6738178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0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凸包即凸多边形，在计算几何中，通常被理解为是能够包含所有给定点的最小凸多边形。如图</a:t>
            </a:r>
            <a:r>
              <a:t>-14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所示。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0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一般，求凸包求解一道题目的基础。凸包具有一些良好的性质，举例如下：</a:t>
            </a:r>
          </a:p>
        </p:txBody>
      </p:sp>
      <p:sp>
        <p:nvSpPr>
          <p:cNvPr id="521" name="Shape 521"/>
          <p:cNvSpPr/>
          <p:nvPr/>
        </p:nvSpPr>
        <p:spPr>
          <a:xfrm>
            <a:off x="2107183" y="3108817"/>
            <a:ext cx="5687520" cy="324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性质</a:t>
            </a: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：对于一组给顶点，最远点对产生于对应的凸包顶点。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性质</a:t>
            </a:r>
            <a:r>
              <a:t>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：对于任一条边，沿其正方向看去，凸包点总在其一侧。</a:t>
            </a:r>
          </a:p>
          <a:p>
            <a:pPr marL="342900" indent="-3429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性质</a:t>
            </a:r>
            <a:r>
              <a:t>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：对于任一条边，凸包点到其的距离是一个单峰函数（即凸包对凸包点排序），</a:t>
            </a:r>
            <a:r>
              <a:t>“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旋转卡壳</a:t>
            </a:r>
            <a:r>
              <a:t>”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算法就是基于此性质。</a:t>
            </a:r>
          </a:p>
        </p:txBody>
      </p:sp>
      <p:pic>
        <p:nvPicPr>
          <p:cNvPr id="52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9527" y="3125270"/>
            <a:ext cx="2777130" cy="1998129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Shape 523"/>
          <p:cNvSpPr/>
          <p:nvPr/>
        </p:nvSpPr>
        <p:spPr>
          <a:xfrm>
            <a:off x="8353576" y="5185710"/>
            <a:ext cx="183391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-14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26" name="Shape 526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  <p:sp>
        <p:nvSpPr>
          <p:cNvPr id="527" name="Shape 527"/>
          <p:cNvSpPr/>
          <p:nvPr/>
        </p:nvSpPr>
        <p:spPr>
          <a:xfrm>
            <a:off x="1994278" y="1112607"/>
            <a:ext cx="8560889" cy="198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0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凸包求法</a:t>
            </a:r>
          </a:p>
          <a:p>
            <a:pPr marL="342900" indent="-342900">
              <a:lnSpc>
                <a:spcPct val="125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0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问题描述：给定</a:t>
            </a:r>
            <a:r>
              <a:t>n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个点，求该点集对应的凸包（最小包围凸多边形）。</a:t>
            </a:r>
          </a:p>
          <a:p>
            <a:pPr marL="342900" indent="-342900">
              <a:lnSpc>
                <a:spcPct val="125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Graham</a:t>
            </a:r>
            <a:r>
              <a:t>扫描法：</a:t>
            </a:r>
          </a:p>
        </p:txBody>
      </p:sp>
      <p:sp>
        <p:nvSpPr>
          <p:cNvPr id="528" name="Shape 528"/>
          <p:cNvSpPr/>
          <p:nvPr/>
        </p:nvSpPr>
        <p:spPr>
          <a:xfrm>
            <a:off x="2081331" y="2792729"/>
            <a:ext cx="9269523" cy="3187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5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1</a:t>
            </a:r>
            <a:r>
              <a:t>、将点按照</a:t>
            </a:r>
            <a:r>
              <a:t>x</a:t>
            </a:r>
            <a:r>
              <a:t>坐标排序，</a:t>
            </a:r>
            <a:r>
              <a:t>x</a:t>
            </a:r>
            <a:r>
              <a:t>坐标相同就按照</a:t>
            </a:r>
            <a:r>
              <a:t>y</a:t>
            </a:r>
            <a:r>
              <a:t>坐标排序</a:t>
            </a:r>
          </a:p>
          <a:p>
            <a:pPr>
              <a:lnSpc>
                <a:spcPct val="125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2</a:t>
            </a:r>
            <a:r>
              <a:t>、第一个点必定是凸包中的点，加入栈</a:t>
            </a:r>
            <a:r>
              <a:t>S</a:t>
            </a:r>
            <a:r>
              <a:t>中。（否则凸包不能包住它）</a:t>
            </a:r>
          </a:p>
          <a:p>
            <a:pPr>
              <a:lnSpc>
                <a:spcPct val="125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3</a:t>
            </a:r>
            <a:r>
              <a:t>、对下一个点进行判断，如果栈中元素小于</a:t>
            </a:r>
            <a:r>
              <a:t>2</a:t>
            </a:r>
            <a:r>
              <a:t>，则直接将该点加入栈中，否则进行叉积判断，只要遇到向右转的情况，就从栈中弹出一个点，直到栈中只剩一个点或者出现左转。重复此步骤，直到</a:t>
            </a:r>
            <a:r>
              <a:t>n</a:t>
            </a:r>
            <a:r>
              <a:t>个点全部遍历完毕。</a:t>
            </a:r>
          </a:p>
          <a:p>
            <a:pPr>
              <a:lnSpc>
                <a:spcPct val="125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4</a:t>
            </a:r>
            <a:r>
              <a:t>、从</a:t>
            </a:r>
            <a:r>
              <a:t>n</a:t>
            </a:r>
            <a:r>
              <a:t>开始，向前遍历，遍历方法同第三步，直到遍历到第一个点。</a:t>
            </a:r>
          </a:p>
          <a:p>
            <a:pPr>
              <a:lnSpc>
                <a:spcPct val="125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如此得到的堆栈序列便是最后凸包的各个顶点，由步骤可以看出，从栈底到栈顶元素一直是向左转的，满足凸包逆时针遍历需要满足的条件。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31" name="Shape 531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538" name="Connector 538"/>
          <p:cNvCxnSpPr>
            <a:stCxn id="531" idx="0"/>
            <a:endCxn id="537" idx="0"/>
          </p:cNvCxnSpPr>
          <p:nvPr/>
        </p:nvCxnSpPr>
        <p:spPr>
          <a:xfrm flipV="1">
            <a:off x="3631389" y="2393148"/>
            <a:ext cx="642942" cy="1357323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sp>
        <p:nvSpPr>
          <p:cNvPr id="539" name="Shape 539"/>
          <p:cNvSpPr/>
          <p:nvPr/>
        </p:nvSpPr>
        <p:spPr>
          <a:xfrm>
            <a:off x="1908725" y="1389602"/>
            <a:ext cx="2390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栈中元素用黑点表示</a:t>
            </a:r>
          </a:p>
        </p:txBody>
      </p:sp>
      <p:sp>
        <p:nvSpPr>
          <p:cNvPr id="540" name="Shape 540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43" name="Shape 543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4" name="Shape 544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7" name="Shape 547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9" name="Shape 549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550" name="Connector 550"/>
          <p:cNvCxnSpPr>
            <a:stCxn id="543" idx="0"/>
            <a:endCxn id="549" idx="0"/>
          </p:cNvCxnSpPr>
          <p:nvPr/>
        </p:nvCxnSpPr>
        <p:spPr>
          <a:xfrm flipV="1">
            <a:off x="3631389" y="2393148"/>
            <a:ext cx="642942" cy="1357323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551" name="Connector 551"/>
          <p:cNvCxnSpPr>
            <a:stCxn id="549" idx="0"/>
            <a:endCxn id="544" idx="0"/>
          </p:cNvCxnSpPr>
          <p:nvPr/>
        </p:nvCxnSpPr>
        <p:spPr>
          <a:xfrm>
            <a:off x="4274330" y="2393148"/>
            <a:ext cx="487209" cy="1143009"/>
          </a:xfrm>
          <a:prstGeom prst="straightConnector1">
            <a:avLst/>
          </a:prstGeom>
          <a:ln>
            <a:solidFill>
              <a:srgbClr val="DC8111"/>
            </a:solidFill>
            <a:custDash>
              <a:ds d="700000" sp="400000"/>
            </a:custDash>
          </a:ln>
        </p:spPr>
      </p:cxnSp>
      <p:sp>
        <p:nvSpPr>
          <p:cNvPr id="552" name="Shape 552"/>
          <p:cNvSpPr/>
          <p:nvPr/>
        </p:nvSpPr>
        <p:spPr>
          <a:xfrm>
            <a:off x="3245611" y="1740288"/>
            <a:ext cx="18821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叉积判断，右旋</a:t>
            </a:r>
          </a:p>
        </p:txBody>
      </p:sp>
      <p:sp>
        <p:nvSpPr>
          <p:cNvPr id="553" name="Shape 553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56" name="Shape 556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7" name="Shape 557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0" name="Shape 560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1" name="Shape 561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2" name="Shape 562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563" name="Connector 563"/>
          <p:cNvCxnSpPr>
            <a:stCxn id="556" idx="0"/>
            <a:endCxn id="557" idx="0"/>
          </p:cNvCxnSpPr>
          <p:nvPr/>
        </p:nvCxnSpPr>
        <p:spPr>
          <a:xfrm flipV="1">
            <a:off x="3631389" y="3536156"/>
            <a:ext cx="1130150" cy="214315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sp>
        <p:nvSpPr>
          <p:cNvPr id="564" name="Shape 564"/>
          <p:cNvSpPr/>
          <p:nvPr/>
        </p:nvSpPr>
        <p:spPr>
          <a:xfrm>
            <a:off x="1952595" y="3071809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退栈入栈之后</a:t>
            </a:r>
          </a:p>
        </p:txBody>
      </p:sp>
      <p:sp>
        <p:nvSpPr>
          <p:cNvPr id="565" name="Shape 565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68" name="Shape 568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9" name="Shape 569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0" name="Shape 570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1" name="Shape 571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3" name="Shape 573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4" name="Shape 574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575" name="Connector 575"/>
          <p:cNvCxnSpPr>
            <a:stCxn id="568" idx="0"/>
            <a:endCxn id="569" idx="0"/>
          </p:cNvCxnSpPr>
          <p:nvPr/>
        </p:nvCxnSpPr>
        <p:spPr>
          <a:xfrm flipV="1">
            <a:off x="3631389" y="3536156"/>
            <a:ext cx="1130150" cy="214315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sp>
        <p:nvSpPr>
          <p:cNvPr id="576" name="Shape 576"/>
          <p:cNvSpPr/>
          <p:nvPr/>
        </p:nvSpPr>
        <p:spPr>
          <a:xfrm>
            <a:off x="4171377" y="2906242"/>
            <a:ext cx="1120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发生右旋</a:t>
            </a:r>
          </a:p>
        </p:txBody>
      </p:sp>
      <p:cxnSp>
        <p:nvCxnSpPr>
          <p:cNvPr id="577" name="Connector 577"/>
          <p:cNvCxnSpPr>
            <a:stCxn id="569" idx="0"/>
            <a:endCxn id="570" idx="0"/>
          </p:cNvCxnSpPr>
          <p:nvPr/>
        </p:nvCxnSpPr>
        <p:spPr>
          <a:xfrm>
            <a:off x="4761538" y="3536156"/>
            <a:ext cx="512926" cy="1428761"/>
          </a:xfrm>
          <a:prstGeom prst="straightConnector1">
            <a:avLst/>
          </a:prstGeom>
          <a:ln>
            <a:solidFill>
              <a:srgbClr val="DC8111"/>
            </a:solidFill>
            <a:custDash>
              <a:ds d="700000" sp="400000"/>
            </a:custDash>
          </a:ln>
        </p:spPr>
      </p:cxnSp>
      <p:sp>
        <p:nvSpPr>
          <p:cNvPr id="578" name="Shape 578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20" name="Shape 420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/>
          <a:p>
            <a:pPr algn="ctr">
              <a:defRPr sz="2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几何元素的定义</a:t>
            </a:r>
            <a:r>
              <a:rPr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rPr>
              <a:t>及运算</a:t>
            </a:r>
          </a:p>
        </p:txBody>
      </p:sp>
      <p:sp>
        <p:nvSpPr>
          <p:cNvPr id="421" name="Shape 421"/>
          <p:cNvSpPr/>
          <p:nvPr/>
        </p:nvSpPr>
        <p:spPr>
          <a:xfrm>
            <a:off x="2788766" y="1477847"/>
            <a:ext cx="2643847" cy="219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点的定义：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struct point {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    double x;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    double y;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};</a:t>
            </a:r>
          </a:p>
        </p:txBody>
      </p:sp>
      <p:sp>
        <p:nvSpPr>
          <p:cNvPr id="422" name="Shape 422"/>
          <p:cNvSpPr/>
          <p:nvPr>
            <p:ph type="body" sz="quarter" idx="1"/>
          </p:nvPr>
        </p:nvSpPr>
        <p:spPr>
          <a:xfrm>
            <a:off x="5714658" y="1695887"/>
            <a:ext cx="4338675" cy="1520654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b="0"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这是点的基本定义，还可以在结构体里增加一些操作，比如计算到零点的距离等。</a:t>
            </a:r>
          </a:p>
        </p:txBody>
      </p:sp>
      <p:sp>
        <p:nvSpPr>
          <p:cNvPr id="423" name="Shape 423"/>
          <p:cNvSpPr/>
          <p:nvPr/>
        </p:nvSpPr>
        <p:spPr>
          <a:xfrm>
            <a:off x="2790556" y="3878588"/>
            <a:ext cx="2643848" cy="219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线的定义：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struct line {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    point s;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    point t;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};</a:t>
            </a:r>
          </a:p>
        </p:txBody>
      </p:sp>
      <p:sp>
        <p:nvSpPr>
          <p:cNvPr id="424" name="Shape 424"/>
          <p:cNvSpPr/>
          <p:nvPr/>
        </p:nvSpPr>
        <p:spPr>
          <a:xfrm>
            <a:off x="5867058" y="4075119"/>
            <a:ext cx="4338675" cy="190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此处的线既可以是直线，也可以是射线或线段，因为结构体中只给出了两个端点，使用的时候明确定义即可。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81" name="Shape 581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6" name="Shape 586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588" name="Connector 588"/>
          <p:cNvCxnSpPr>
            <a:stCxn id="581" idx="0"/>
            <a:endCxn id="583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sp>
        <p:nvSpPr>
          <p:cNvPr id="589" name="Shape 589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592" name="Shape 592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3" name="Shape 593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4" name="Shape 594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5" name="Shape 595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7" name="Shape 597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Shape 598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599" name="Connector 599"/>
          <p:cNvCxnSpPr>
            <a:stCxn id="592" idx="0"/>
            <a:endCxn id="594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00" name="Connector 600"/>
          <p:cNvCxnSpPr>
            <a:stCxn id="597" idx="0"/>
            <a:endCxn id="594" idx="0"/>
          </p:cNvCxnSpPr>
          <p:nvPr/>
        </p:nvCxnSpPr>
        <p:spPr>
          <a:xfrm flipH="1">
            <a:off x="5274463" y="1750206"/>
            <a:ext cx="285753" cy="3214711"/>
          </a:xfrm>
          <a:prstGeom prst="straightConnector1">
            <a:avLst/>
          </a:prstGeom>
          <a:ln>
            <a:solidFill>
              <a:srgbClr val="DC8111"/>
            </a:solidFill>
            <a:custDash>
              <a:ds d="700000" sp="400000"/>
            </a:custDash>
          </a:ln>
        </p:spPr>
      </p:cxnSp>
      <p:sp>
        <p:nvSpPr>
          <p:cNvPr id="601" name="Shape 601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604" name="Shape 604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6" name="Shape 606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7" name="Shape 607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8" name="Shape 608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9" name="Shape 609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0" name="Shape 610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611" name="Connector 611"/>
          <p:cNvCxnSpPr>
            <a:stCxn id="604" idx="0"/>
            <a:endCxn id="606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12" name="Connector 612"/>
          <p:cNvCxnSpPr>
            <a:stCxn id="609" idx="0"/>
            <a:endCxn id="606" idx="0"/>
          </p:cNvCxnSpPr>
          <p:nvPr/>
        </p:nvCxnSpPr>
        <p:spPr>
          <a:xfrm flipH="1">
            <a:off x="5274463" y="1750206"/>
            <a:ext cx="285753" cy="3214711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13" name="Connector 613"/>
          <p:cNvCxnSpPr>
            <a:stCxn id="609" idx="0"/>
            <a:endCxn id="607" idx="0"/>
          </p:cNvCxnSpPr>
          <p:nvPr/>
        </p:nvCxnSpPr>
        <p:spPr>
          <a:xfrm>
            <a:off x="5560215" y="1750206"/>
            <a:ext cx="928694" cy="2416035"/>
          </a:xfrm>
          <a:prstGeom prst="straightConnector1">
            <a:avLst/>
          </a:prstGeom>
          <a:ln>
            <a:solidFill>
              <a:srgbClr val="DC8111"/>
            </a:solidFill>
            <a:custDash>
              <a:ds d="700000" sp="400000"/>
            </a:custDash>
          </a:ln>
        </p:spPr>
      </p:cxnSp>
      <p:sp>
        <p:nvSpPr>
          <p:cNvPr id="614" name="Shape 614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617" name="Shape 617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0" name="Shape 620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2" name="Shape 622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624" name="Connector 624"/>
          <p:cNvCxnSpPr>
            <a:stCxn id="617" idx="0"/>
            <a:endCxn id="619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25" name="Connector 625"/>
          <p:cNvCxnSpPr>
            <a:stCxn id="619" idx="0"/>
            <a:endCxn id="620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sp>
        <p:nvSpPr>
          <p:cNvPr id="626" name="Shape 626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629" name="Shape 629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3" name="Shape 633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4" name="Shape 634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636" name="Connector 636"/>
          <p:cNvCxnSpPr>
            <a:stCxn id="629" idx="0"/>
            <a:endCxn id="631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37" name="Connector 637"/>
          <p:cNvCxnSpPr>
            <a:stCxn id="631" idx="0"/>
            <a:endCxn id="632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38" name="Connector 638"/>
          <p:cNvCxnSpPr>
            <a:stCxn id="632" idx="0"/>
            <a:endCxn id="633" idx="0"/>
          </p:cNvCxnSpPr>
          <p:nvPr/>
        </p:nvCxnSpPr>
        <p:spPr>
          <a:xfrm flipV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sp>
        <p:nvSpPr>
          <p:cNvPr id="639" name="Shape 639"/>
          <p:cNvSpPr/>
          <p:nvPr/>
        </p:nvSpPr>
        <p:spPr>
          <a:xfrm>
            <a:off x="7739074" y="2428868"/>
            <a:ext cx="2954027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000">
                <a:solidFill>
                  <a:srgbClr val="404040"/>
                </a:solidFill>
              </a:defRPr>
            </a:pPr>
            <a:r>
              <a:t>N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个点扫描完毕，凸包下半部分完成。按照同样的方法，从</a:t>
            </a:r>
            <a:r>
              <a:t>N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到</a:t>
            </a: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开始反向扫描，即可完成上半部分。即先加入最后两个点到栈顶，在依次扫描。</a:t>
            </a:r>
          </a:p>
        </p:txBody>
      </p:sp>
      <p:sp>
        <p:nvSpPr>
          <p:cNvPr id="640" name="Shape 640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643" name="Shape 643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4" name="Shape 644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5" name="Shape 645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7" name="Shape 647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9" name="Shape 649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650" name="Connector 650"/>
          <p:cNvCxnSpPr>
            <a:stCxn id="643" idx="0"/>
            <a:endCxn id="645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51" name="Connector 651"/>
          <p:cNvCxnSpPr>
            <a:stCxn id="645" idx="0"/>
            <a:endCxn id="646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52" name="Connector 652"/>
          <p:cNvCxnSpPr>
            <a:stCxn id="646" idx="0"/>
            <a:endCxn id="647" idx="0"/>
          </p:cNvCxnSpPr>
          <p:nvPr/>
        </p:nvCxnSpPr>
        <p:spPr>
          <a:xfrm flipV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53" name="Connector 653"/>
          <p:cNvCxnSpPr>
            <a:stCxn id="647" idx="0"/>
            <a:endCxn id="646" idx="0"/>
          </p:cNvCxnSpPr>
          <p:nvPr/>
        </p:nvCxnSpPr>
        <p:spPr>
          <a:xfrm flipH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54" name="Connector 654"/>
          <p:cNvCxnSpPr>
            <a:stCxn id="648" idx="0"/>
            <a:endCxn id="646" idx="0"/>
          </p:cNvCxnSpPr>
          <p:nvPr/>
        </p:nvCxnSpPr>
        <p:spPr>
          <a:xfrm>
            <a:off x="5560215" y="1750206"/>
            <a:ext cx="928694" cy="2416035"/>
          </a:xfrm>
          <a:prstGeom prst="straightConnector1">
            <a:avLst/>
          </a:prstGeom>
          <a:ln>
            <a:solidFill>
              <a:srgbClr val="DC8111"/>
            </a:solidFill>
            <a:custDash>
              <a:ds d="700000" sp="400000"/>
            </a:custDash>
          </a:ln>
        </p:spPr>
      </p:cxnSp>
      <p:sp>
        <p:nvSpPr>
          <p:cNvPr id="655" name="Shape 655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658" name="Shape 658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9" name="Shape 659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1" name="Shape 661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3" name="Shape 663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4" name="Shape 664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665" name="Connector 665"/>
          <p:cNvCxnSpPr>
            <a:stCxn id="658" idx="0"/>
            <a:endCxn id="660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66" name="Connector 666"/>
          <p:cNvCxnSpPr>
            <a:stCxn id="660" idx="0"/>
            <a:endCxn id="661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67" name="Connector 667"/>
          <p:cNvCxnSpPr>
            <a:stCxn id="661" idx="0"/>
            <a:endCxn id="662" idx="0"/>
          </p:cNvCxnSpPr>
          <p:nvPr/>
        </p:nvCxnSpPr>
        <p:spPr>
          <a:xfrm flipV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68" name="Connector 668"/>
          <p:cNvCxnSpPr>
            <a:stCxn id="663" idx="0"/>
            <a:endCxn id="662" idx="0"/>
          </p:cNvCxnSpPr>
          <p:nvPr/>
        </p:nvCxnSpPr>
        <p:spPr>
          <a:xfrm>
            <a:off x="5560215" y="1750206"/>
            <a:ext cx="1643075" cy="772962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sp>
        <p:nvSpPr>
          <p:cNvPr id="669" name="Shape 669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672" name="Shape 672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3" name="Shape 673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4" name="Shape 674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7" name="Shape 677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8" name="Shape 678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679" name="Connector 679"/>
          <p:cNvCxnSpPr>
            <a:stCxn id="672" idx="0"/>
            <a:endCxn id="674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80" name="Connector 680"/>
          <p:cNvCxnSpPr>
            <a:stCxn id="674" idx="0"/>
            <a:endCxn id="675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81" name="Connector 681"/>
          <p:cNvCxnSpPr>
            <a:stCxn id="675" idx="0"/>
            <a:endCxn id="676" idx="0"/>
          </p:cNvCxnSpPr>
          <p:nvPr/>
        </p:nvCxnSpPr>
        <p:spPr>
          <a:xfrm flipV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82" name="Connector 682"/>
          <p:cNvCxnSpPr>
            <a:stCxn id="677" idx="0"/>
            <a:endCxn id="676" idx="0"/>
          </p:cNvCxnSpPr>
          <p:nvPr/>
        </p:nvCxnSpPr>
        <p:spPr>
          <a:xfrm>
            <a:off x="5560215" y="1750206"/>
            <a:ext cx="1643075" cy="772962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83" name="Connector 683"/>
          <p:cNvCxnSpPr>
            <a:stCxn id="677" idx="0"/>
            <a:endCxn id="674" idx="0"/>
          </p:cNvCxnSpPr>
          <p:nvPr/>
        </p:nvCxnSpPr>
        <p:spPr>
          <a:xfrm flipH="1">
            <a:off x="5274463" y="1750206"/>
            <a:ext cx="285753" cy="3214711"/>
          </a:xfrm>
          <a:prstGeom prst="straightConnector1">
            <a:avLst/>
          </a:prstGeom>
          <a:ln>
            <a:solidFill>
              <a:srgbClr val="DC8111"/>
            </a:solidFill>
            <a:custDash>
              <a:ds d="700000" sp="400000"/>
            </a:custDash>
          </a:ln>
        </p:spPr>
      </p:cxnSp>
      <p:sp>
        <p:nvSpPr>
          <p:cNvPr id="684" name="Shape 684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687" name="Shape 687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0" name="Shape 690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3" name="Shape 693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694" name="Connector 694"/>
          <p:cNvCxnSpPr>
            <a:stCxn id="687" idx="0"/>
            <a:endCxn id="689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95" name="Connector 695"/>
          <p:cNvCxnSpPr>
            <a:stCxn id="689" idx="0"/>
            <a:endCxn id="690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96" name="Connector 696"/>
          <p:cNvCxnSpPr>
            <a:stCxn id="690" idx="0"/>
            <a:endCxn id="691" idx="0"/>
          </p:cNvCxnSpPr>
          <p:nvPr/>
        </p:nvCxnSpPr>
        <p:spPr>
          <a:xfrm flipV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97" name="Connector 697"/>
          <p:cNvCxnSpPr>
            <a:stCxn id="692" idx="0"/>
            <a:endCxn id="691" idx="0"/>
          </p:cNvCxnSpPr>
          <p:nvPr/>
        </p:nvCxnSpPr>
        <p:spPr>
          <a:xfrm>
            <a:off x="5560215" y="1750206"/>
            <a:ext cx="1643075" cy="772962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98" name="Connector 698"/>
          <p:cNvCxnSpPr>
            <a:stCxn id="692" idx="0"/>
            <a:endCxn id="689" idx="0"/>
          </p:cNvCxnSpPr>
          <p:nvPr/>
        </p:nvCxnSpPr>
        <p:spPr>
          <a:xfrm flipH="1">
            <a:off x="5274463" y="1750206"/>
            <a:ext cx="285753" cy="3214711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699" name="Connector 699"/>
          <p:cNvCxnSpPr>
            <a:stCxn id="688" idx="0"/>
            <a:endCxn id="689" idx="0"/>
          </p:cNvCxnSpPr>
          <p:nvPr/>
        </p:nvCxnSpPr>
        <p:spPr>
          <a:xfrm>
            <a:off x="4761538" y="3536156"/>
            <a:ext cx="512926" cy="1428761"/>
          </a:xfrm>
          <a:prstGeom prst="straightConnector1">
            <a:avLst/>
          </a:prstGeom>
          <a:ln>
            <a:solidFill>
              <a:srgbClr val="DC8111"/>
            </a:solidFill>
            <a:custDash>
              <a:ds d="700000" sp="400000"/>
            </a:custDash>
          </a:ln>
        </p:spPr>
      </p:cxnSp>
      <p:sp>
        <p:nvSpPr>
          <p:cNvPr id="700" name="Shape 700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703" name="Shape 703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4" name="Shape 704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5" name="Shape 705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6" name="Shape 706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7" name="Shape 707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8" name="Shape 708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9" name="Shape 709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710" name="Connector 710"/>
          <p:cNvCxnSpPr>
            <a:stCxn id="703" idx="0"/>
            <a:endCxn id="705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11" name="Connector 711"/>
          <p:cNvCxnSpPr>
            <a:stCxn id="705" idx="0"/>
            <a:endCxn id="706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12" name="Connector 712"/>
          <p:cNvCxnSpPr>
            <a:stCxn id="706" idx="0"/>
            <a:endCxn id="707" idx="0"/>
          </p:cNvCxnSpPr>
          <p:nvPr/>
        </p:nvCxnSpPr>
        <p:spPr>
          <a:xfrm flipV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13" name="Connector 713"/>
          <p:cNvCxnSpPr>
            <a:stCxn id="708" idx="0"/>
            <a:endCxn id="707" idx="0"/>
          </p:cNvCxnSpPr>
          <p:nvPr/>
        </p:nvCxnSpPr>
        <p:spPr>
          <a:xfrm>
            <a:off x="5560215" y="1750206"/>
            <a:ext cx="1643075" cy="772962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14" name="Connector 714"/>
          <p:cNvCxnSpPr>
            <a:stCxn id="704" idx="0"/>
            <a:endCxn id="708" idx="0"/>
          </p:cNvCxnSpPr>
          <p:nvPr/>
        </p:nvCxnSpPr>
        <p:spPr>
          <a:xfrm flipV="1">
            <a:off x="4761538" y="1750206"/>
            <a:ext cx="798678" cy="1785951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sp>
        <p:nvSpPr>
          <p:cNvPr id="715" name="Shape 715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27" name="Shape 427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/>
          <a:p>
            <a:pPr algn="ctr">
              <a:defRPr sz="2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几何元素的定义</a:t>
            </a:r>
            <a:r>
              <a:rPr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rPr>
              <a:t>及运算</a:t>
            </a:r>
          </a:p>
        </p:txBody>
      </p:sp>
      <p:sp>
        <p:nvSpPr>
          <p:cNvPr id="428" name="Shape 428"/>
          <p:cNvSpPr/>
          <p:nvPr/>
        </p:nvSpPr>
        <p:spPr>
          <a:xfrm>
            <a:off x="2353877" y="1477847"/>
            <a:ext cx="2643848" cy="219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多边形的定义：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struct polygon{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      point p[maxn];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      int n;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};</a:t>
            </a:r>
          </a:p>
        </p:txBody>
      </p:sp>
      <p:sp>
        <p:nvSpPr>
          <p:cNvPr id="429" name="Shape 429"/>
          <p:cNvSpPr/>
          <p:nvPr>
            <p:ph type="body" sz="quarter" idx="1"/>
          </p:nvPr>
        </p:nvSpPr>
        <p:spPr>
          <a:xfrm>
            <a:off x="5279768" y="1609824"/>
            <a:ext cx="4483592" cy="1886407"/>
          </a:xfrm>
          <a:prstGeom prst="rect">
            <a:avLst/>
          </a:prstGeom>
        </p:spPr>
        <p:txBody>
          <a:bodyPr/>
          <a:lstStyle/>
          <a:p>
            <a:pPr marL="329184" indent="-329184" defTabSz="438911">
              <a:lnSpc>
                <a:spcPct val="125000"/>
              </a:lnSpc>
              <a:spcBef>
                <a:spcPts val="900"/>
              </a:spcBef>
              <a:defRPr b="0" sz="2112"/>
            </a:pPr>
            <a:r>
              <a:t>p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是多边形顶点的集合，</a:t>
            </a:r>
            <a:r>
              <a:t>n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是顶点个数，将</a:t>
            </a:r>
            <a:r>
              <a:t>p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数组中的点依次连起来（第</a:t>
            </a:r>
            <a:r>
              <a:t>n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个点连第</a:t>
            </a: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个点）。就得到该结构体所代表的多边形。</a:t>
            </a:r>
          </a:p>
        </p:txBody>
      </p:sp>
      <p:sp>
        <p:nvSpPr>
          <p:cNvPr id="430" name="Shape 430"/>
          <p:cNvSpPr/>
          <p:nvPr/>
        </p:nvSpPr>
        <p:spPr>
          <a:xfrm>
            <a:off x="5571461" y="3657601"/>
            <a:ext cx="4082903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534987">
              <a:lnSpc>
                <a:spcPct val="125000"/>
              </a:lnSpc>
              <a:spcBef>
                <a:spcPts val="1000"/>
              </a:spcBef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凸包是多边形的一种特殊形式，也就是通常所说的凸多边形，其表达形式与上述结构相同。凸包因具有一些很好的性质，在计算几何中占有很重要的地位。</a:t>
            </a:r>
          </a:p>
        </p:txBody>
      </p:sp>
      <p:sp>
        <p:nvSpPr>
          <p:cNvPr id="431" name="Shape 431"/>
          <p:cNvSpPr/>
          <p:nvPr/>
        </p:nvSpPr>
        <p:spPr>
          <a:xfrm>
            <a:off x="2346787" y="3767390"/>
            <a:ext cx="2643848" cy="219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圆的定义：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struct circle{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      point c;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      double r;</a:t>
            </a:r>
          </a:p>
          <a:p>
            <a:pPr>
              <a:lnSpc>
                <a:spcPct val="125000"/>
              </a:lnSpc>
              <a:defRPr sz="2200">
                <a:solidFill>
                  <a:srgbClr val="404040"/>
                </a:solidFill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718" name="Shape 718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0" name="Shape 720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1" name="Shape 721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2" name="Shape 722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4" name="Shape 724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chemeClr val="accent4"/>
          </a:solidFill>
          <a:ln w="15875" cap="rnd">
            <a:solidFill>
              <a:srgbClr val="83623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725" name="Connector 725"/>
          <p:cNvCxnSpPr>
            <a:stCxn id="718" idx="0"/>
            <a:endCxn id="720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26" name="Connector 726"/>
          <p:cNvCxnSpPr>
            <a:stCxn id="720" idx="0"/>
            <a:endCxn id="721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27" name="Connector 727"/>
          <p:cNvCxnSpPr>
            <a:stCxn id="721" idx="0"/>
            <a:endCxn id="722" idx="0"/>
          </p:cNvCxnSpPr>
          <p:nvPr/>
        </p:nvCxnSpPr>
        <p:spPr>
          <a:xfrm flipV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28" name="Connector 728"/>
          <p:cNvCxnSpPr>
            <a:stCxn id="723" idx="0"/>
            <a:endCxn id="722" idx="0"/>
          </p:cNvCxnSpPr>
          <p:nvPr/>
        </p:nvCxnSpPr>
        <p:spPr>
          <a:xfrm>
            <a:off x="5560215" y="1750206"/>
            <a:ext cx="1643075" cy="772962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29" name="Connector 729"/>
          <p:cNvCxnSpPr>
            <a:stCxn id="719" idx="0"/>
            <a:endCxn id="723" idx="0"/>
          </p:cNvCxnSpPr>
          <p:nvPr/>
        </p:nvCxnSpPr>
        <p:spPr>
          <a:xfrm flipV="1">
            <a:off x="4761538" y="1750206"/>
            <a:ext cx="798678" cy="1785951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30" name="Connector 730"/>
          <p:cNvCxnSpPr>
            <a:stCxn id="724" idx="0"/>
            <a:endCxn id="719" idx="0"/>
          </p:cNvCxnSpPr>
          <p:nvPr/>
        </p:nvCxnSpPr>
        <p:spPr>
          <a:xfrm>
            <a:off x="4274330" y="2393148"/>
            <a:ext cx="487209" cy="1143009"/>
          </a:xfrm>
          <a:prstGeom prst="straightConnector1">
            <a:avLst/>
          </a:prstGeom>
          <a:ln>
            <a:solidFill>
              <a:srgbClr val="DC8111"/>
            </a:solidFill>
            <a:custDash>
              <a:ds d="700000" sp="400000"/>
            </a:custDash>
          </a:ln>
        </p:spPr>
      </p:cxnSp>
      <p:sp>
        <p:nvSpPr>
          <p:cNvPr id="731" name="Shape 731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734" name="Shape 734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5" name="Shape 735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7" name="Shape 737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8" name="Shape 738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9" name="Shape 739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0" name="Shape 740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741" name="Connector 741"/>
          <p:cNvCxnSpPr>
            <a:stCxn id="734" idx="0"/>
            <a:endCxn id="736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42" name="Connector 742"/>
          <p:cNvCxnSpPr>
            <a:stCxn id="736" idx="0"/>
            <a:endCxn id="737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43" name="Connector 743"/>
          <p:cNvCxnSpPr>
            <a:stCxn id="737" idx="0"/>
            <a:endCxn id="738" idx="0"/>
          </p:cNvCxnSpPr>
          <p:nvPr/>
        </p:nvCxnSpPr>
        <p:spPr>
          <a:xfrm flipV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44" name="Connector 744"/>
          <p:cNvCxnSpPr>
            <a:stCxn id="739" idx="0"/>
            <a:endCxn id="738" idx="0"/>
          </p:cNvCxnSpPr>
          <p:nvPr/>
        </p:nvCxnSpPr>
        <p:spPr>
          <a:xfrm>
            <a:off x="5560215" y="1750206"/>
            <a:ext cx="1643075" cy="772962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45" name="Connector 745"/>
          <p:cNvCxnSpPr>
            <a:stCxn id="740" idx="0"/>
            <a:endCxn id="739" idx="0"/>
          </p:cNvCxnSpPr>
          <p:nvPr/>
        </p:nvCxnSpPr>
        <p:spPr>
          <a:xfrm flipV="1">
            <a:off x="4274330" y="1750206"/>
            <a:ext cx="1285886" cy="642943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46" name="Connector 746"/>
          <p:cNvCxnSpPr>
            <a:stCxn id="740" idx="0"/>
            <a:endCxn id="734" idx="0"/>
          </p:cNvCxnSpPr>
          <p:nvPr/>
        </p:nvCxnSpPr>
        <p:spPr>
          <a:xfrm flipH="1">
            <a:off x="3631389" y="2393148"/>
            <a:ext cx="642942" cy="1357323"/>
          </a:xfrm>
          <a:prstGeom prst="straightConnector1">
            <a:avLst/>
          </a:prstGeom>
          <a:ln>
            <a:solidFill>
              <a:srgbClr val="DC8111"/>
            </a:solidFill>
            <a:custDash>
              <a:ds d="700000" sp="400000"/>
            </a:custDash>
          </a:ln>
        </p:spPr>
      </p:cxnSp>
      <p:sp>
        <p:nvSpPr>
          <p:cNvPr id="747" name="Shape 747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750" name="Shape 750"/>
          <p:cNvSpPr/>
          <p:nvPr/>
        </p:nvSpPr>
        <p:spPr>
          <a:xfrm>
            <a:off x="3595670" y="3714751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1" name="Shape 751"/>
          <p:cNvSpPr/>
          <p:nvPr/>
        </p:nvSpPr>
        <p:spPr>
          <a:xfrm>
            <a:off x="4738678" y="3500437"/>
            <a:ext cx="45721" cy="71439"/>
          </a:xfrm>
          <a:prstGeom prst="ellipse">
            <a:avLst/>
          </a:prstGeom>
          <a:solidFill>
            <a:schemeClr val="accent5"/>
          </a:solidFill>
          <a:ln w="15875" cap="rnd">
            <a:solidFill>
              <a:srgbClr val="88835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2" name="Shape 752"/>
          <p:cNvSpPr/>
          <p:nvPr/>
        </p:nvSpPr>
        <p:spPr>
          <a:xfrm>
            <a:off x="5238744" y="492919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3" name="Shape 753"/>
          <p:cNvSpPr/>
          <p:nvPr/>
        </p:nvSpPr>
        <p:spPr>
          <a:xfrm>
            <a:off x="6453189" y="4143380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4" name="Shape 754"/>
          <p:cNvSpPr/>
          <p:nvPr/>
        </p:nvSpPr>
        <p:spPr>
          <a:xfrm>
            <a:off x="7167570" y="2500307"/>
            <a:ext cx="71439" cy="45721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5" name="Shape 755"/>
          <p:cNvSpPr/>
          <p:nvPr/>
        </p:nvSpPr>
        <p:spPr>
          <a:xfrm>
            <a:off x="5524496" y="1714487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6" name="Shape 756"/>
          <p:cNvSpPr/>
          <p:nvPr/>
        </p:nvSpPr>
        <p:spPr>
          <a:xfrm>
            <a:off x="4238611" y="2357429"/>
            <a:ext cx="71439" cy="71439"/>
          </a:xfrm>
          <a:prstGeom prst="ellipse">
            <a:avLst/>
          </a:prstGeom>
          <a:solidFill>
            <a:srgbClr val="000000"/>
          </a:solidFill>
          <a:ln w="1587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757" name="Connector 757"/>
          <p:cNvCxnSpPr>
            <a:stCxn id="750" idx="0"/>
            <a:endCxn id="752" idx="0"/>
          </p:cNvCxnSpPr>
          <p:nvPr/>
        </p:nvCxnSpPr>
        <p:spPr>
          <a:xfrm>
            <a:off x="3631389" y="3750470"/>
            <a:ext cx="1643075" cy="121444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58" name="Connector 758"/>
          <p:cNvCxnSpPr>
            <a:stCxn id="752" idx="0"/>
            <a:endCxn id="753" idx="0"/>
          </p:cNvCxnSpPr>
          <p:nvPr/>
        </p:nvCxnSpPr>
        <p:spPr>
          <a:xfrm flipV="1">
            <a:off x="5274463" y="4166240"/>
            <a:ext cx="1214446" cy="798677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59" name="Connector 759"/>
          <p:cNvCxnSpPr>
            <a:stCxn id="753" idx="0"/>
            <a:endCxn id="754" idx="0"/>
          </p:cNvCxnSpPr>
          <p:nvPr/>
        </p:nvCxnSpPr>
        <p:spPr>
          <a:xfrm flipV="1">
            <a:off x="6488908" y="2523167"/>
            <a:ext cx="714382" cy="1643074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60" name="Connector 760"/>
          <p:cNvCxnSpPr>
            <a:stCxn id="755" idx="0"/>
            <a:endCxn id="754" idx="0"/>
          </p:cNvCxnSpPr>
          <p:nvPr/>
        </p:nvCxnSpPr>
        <p:spPr>
          <a:xfrm>
            <a:off x="5560215" y="1750206"/>
            <a:ext cx="1643075" cy="772962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61" name="Connector 761"/>
          <p:cNvCxnSpPr>
            <a:stCxn id="756" idx="0"/>
            <a:endCxn id="755" idx="0"/>
          </p:cNvCxnSpPr>
          <p:nvPr/>
        </p:nvCxnSpPr>
        <p:spPr>
          <a:xfrm flipV="1">
            <a:off x="4274330" y="1750206"/>
            <a:ext cx="1285886" cy="642943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cxnSp>
        <p:nvCxnSpPr>
          <p:cNvPr id="762" name="Connector 762"/>
          <p:cNvCxnSpPr>
            <a:stCxn id="756" idx="0"/>
            <a:endCxn id="750" idx="0"/>
          </p:cNvCxnSpPr>
          <p:nvPr/>
        </p:nvCxnSpPr>
        <p:spPr>
          <a:xfrm flipH="1">
            <a:off x="3631389" y="2393148"/>
            <a:ext cx="642942" cy="1357323"/>
          </a:xfrm>
          <a:prstGeom prst="straightConnector1">
            <a:avLst/>
          </a:prstGeom>
          <a:ln cap="rnd">
            <a:solidFill>
              <a:srgbClr val="DC8111"/>
            </a:solidFill>
          </a:ln>
        </p:spPr>
      </p:cxnSp>
      <p:sp>
        <p:nvSpPr>
          <p:cNvPr id="763" name="Shape 763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766" name="Shape 766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凸包</a:t>
            </a:r>
          </a:p>
        </p:txBody>
      </p:sp>
      <p:sp>
        <p:nvSpPr>
          <p:cNvPr id="767" name="Shape 767"/>
          <p:cNvSpPr/>
          <p:nvPr/>
        </p:nvSpPr>
        <p:spPr>
          <a:xfrm>
            <a:off x="1997032" y="1118510"/>
            <a:ext cx="2488907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实现代码：</a:t>
            </a:r>
          </a:p>
        </p:txBody>
      </p:sp>
      <p:sp>
        <p:nvSpPr>
          <p:cNvPr id="768" name="Shape 768"/>
          <p:cNvSpPr/>
          <p:nvPr/>
        </p:nvSpPr>
        <p:spPr>
          <a:xfrm>
            <a:off x="2189479" y="1675129"/>
            <a:ext cx="6336518" cy="4709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void ConvexHull(point *p, int &amp;n)</a:t>
            </a:r>
            <a:r>
              <a:t> </a:t>
            </a:r>
            <a:r>
              <a:t>{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std::sort(p, p + n);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int i,j,r,top,m;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s[0] = p[0];s[1] = p[1];top = 1;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for(int i = 2; i &lt; n; i++)</a:t>
            </a:r>
            <a:r>
              <a:t> </a:t>
            </a:r>
            <a:r>
              <a:t>{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	while( top &gt; 0 &amp;&amp; cp(p[i], s[top], s[top - 1]) &gt;= 0 ) top--;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	top++;s[top] = p[i];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}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m = top;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top++;s[top] = p[n - 2];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for(int i = n - 3; i &gt;= 0; i--)</a:t>
            </a:r>
            <a:r>
              <a:t> </a:t>
            </a:r>
            <a:r>
              <a:t>{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	while( top &gt; m &amp;&amp; cp(p[i], s[top], s[top - 1]) &gt;= 0 ) top--;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	top++;s[top] = p[i];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}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top--;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	n = top+1;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 3"/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补充说明:点到直线的距离</a:t>
            </a:r>
          </a:p>
        </p:txBody>
      </p:sp>
      <p:sp>
        <p:nvSpPr>
          <p:cNvPr id="771" name="Shape 7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求P到OQ的距离</a:t>
            </a:r>
          </a:p>
          <a:p>
            <a:pPr marL="0" indent="0">
              <a:buClrTx/>
              <a:buSzTx/>
              <a:buFontTx/>
              <a:buNone/>
              <a:defRPr b="0"/>
            </a:pPr>
            <a:r>
              <a:t>运用叉积求面积，再利用距离为</a:t>
            </a:r>
          </a:p>
          <a:p>
            <a:pPr marL="0" indent="0">
              <a:buClrTx/>
              <a:buSzTx/>
              <a:buFontTx/>
              <a:buNone/>
              <a:defRPr b="0"/>
            </a:pPr>
            <a:r>
              <a:t>三角形的高。</a:t>
            </a:r>
          </a:p>
        </p:txBody>
      </p:sp>
      <p:sp>
        <p:nvSpPr>
          <p:cNvPr id="772" name="Shape 7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3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7914" y="2454088"/>
            <a:ext cx="2279057" cy="1195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776" name="Shape 776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defTabSz="448055">
              <a:defRPr sz="3528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补充说明：直线求交</a:t>
            </a:r>
          </a:p>
        </p:txBody>
      </p:sp>
      <p:pic>
        <p:nvPicPr>
          <p:cNvPr id="777" name="image2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4283" y="1272539"/>
            <a:ext cx="2921001" cy="426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8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5345" y="1940332"/>
            <a:ext cx="2441657" cy="2213938"/>
          </a:xfrm>
          <a:prstGeom prst="rect">
            <a:avLst/>
          </a:prstGeom>
          <a:ln w="12700">
            <a:miter lim="400000"/>
          </a:ln>
        </p:spPr>
      </p:pic>
      <p:sp>
        <p:nvSpPr>
          <p:cNvPr id="779" name="Shape 779"/>
          <p:cNvSpPr/>
          <p:nvPr/>
        </p:nvSpPr>
        <p:spPr>
          <a:xfrm>
            <a:off x="2759600" y="4443433"/>
            <a:ext cx="183391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-15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交点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补充说明：</a:t>
            </a:r>
            <a:r>
              <a:t>欧拉定理</a:t>
            </a:r>
          </a:p>
        </p:txBody>
      </p:sp>
      <p:sp>
        <p:nvSpPr>
          <p:cNvPr id="782" name="Shape 7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对于一个平面多边形，顶点数为V，边数为E，面数为F，则有V-E+F=2</a:t>
            </a:r>
          </a:p>
          <a:p>
            <a:pPr/>
          </a:p>
          <a:p>
            <a:pPr/>
            <a:r>
              <a:t>也可推广到三维的情况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34" name="Shape 434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/>
          <a:p>
            <a:pPr algn="ctr">
              <a:defRPr sz="2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几何元素的</a:t>
            </a:r>
            <a:r>
              <a:rPr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rPr>
              <a:t>定义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及运算</a:t>
            </a:r>
          </a:p>
        </p:txBody>
      </p:sp>
      <p:sp>
        <p:nvSpPr>
          <p:cNvPr id="435" name="Shape 435"/>
          <p:cNvSpPr/>
          <p:nvPr/>
        </p:nvSpPr>
        <p:spPr>
          <a:xfrm>
            <a:off x="1997032" y="1355185"/>
            <a:ext cx="30544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向量的叉积、点积</a:t>
            </a:r>
          </a:p>
        </p:txBody>
      </p:sp>
      <p:sp>
        <p:nvSpPr>
          <p:cNvPr id="436" name="Shape 436"/>
          <p:cNvSpPr/>
          <p:nvPr>
            <p:ph type="body" sz="quarter" idx="1"/>
          </p:nvPr>
        </p:nvSpPr>
        <p:spPr>
          <a:xfrm>
            <a:off x="2294637" y="2159316"/>
            <a:ext cx="5763045" cy="12004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45000"/>
              </a:lnSpc>
              <a:buSzTx/>
              <a:buNone/>
              <a:defRPr b="0" sz="2200"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对于向量                    和向量</a:t>
            </a:r>
          </a:p>
          <a:p>
            <a:pPr>
              <a:lnSpc>
                <a:spcPct val="145000"/>
              </a:lnSpc>
              <a:buSzTx/>
              <a:buNone/>
              <a:defRPr b="0" sz="2200"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令                        则：  </a:t>
            </a:r>
          </a:p>
        </p:txBody>
      </p:sp>
      <p:pic>
        <p:nvPicPr>
          <p:cNvPr id="437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0614" y="2136588"/>
            <a:ext cx="2279057" cy="1195388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Shape 438"/>
          <p:cNvSpPr/>
          <p:nvPr/>
        </p:nvSpPr>
        <p:spPr>
          <a:xfrm>
            <a:off x="2286001" y="5029201"/>
            <a:ext cx="791736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defRPr sz="2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直观的理解：点积跟一个向量在一个向量上的投影相关，叉积表示一个有向面积。</a:t>
            </a:r>
          </a:p>
        </p:txBody>
      </p:sp>
      <p:pic>
        <p:nvPicPr>
          <p:cNvPr id="439" name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5450" y="2082489"/>
            <a:ext cx="1445636" cy="595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MathType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59415" y="2067011"/>
            <a:ext cx="1587931" cy="626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MathType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30320" y="2780941"/>
            <a:ext cx="1588011" cy="537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62200" y="3354067"/>
            <a:ext cx="5318177" cy="729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MathTypeEquation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29400" y="3346450"/>
            <a:ext cx="1143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MathType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74900" y="4215596"/>
            <a:ext cx="5343648" cy="729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47" name="Shape 447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/>
          <a:p>
            <a:pPr algn="ctr">
              <a:defRPr sz="2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几何元素的</a:t>
            </a:r>
            <a:r>
              <a:rPr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rPr>
              <a:t>定义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及运算</a:t>
            </a:r>
          </a:p>
        </p:txBody>
      </p:sp>
      <p:sp>
        <p:nvSpPr>
          <p:cNvPr id="448" name="Shape 448"/>
          <p:cNvSpPr/>
          <p:nvPr/>
        </p:nvSpPr>
        <p:spPr>
          <a:xfrm>
            <a:off x="1997032" y="1355185"/>
            <a:ext cx="254151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向量的其它运算</a:t>
            </a:r>
          </a:p>
        </p:txBody>
      </p:sp>
      <p:pic>
        <p:nvPicPr>
          <p:cNvPr id="449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4275" y="1620644"/>
            <a:ext cx="2854713" cy="2973659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>
            <p:ph type="body" sz="quarter" idx="1"/>
          </p:nvPr>
        </p:nvSpPr>
        <p:spPr>
          <a:xfrm>
            <a:off x="2018371" y="2111298"/>
            <a:ext cx="5386039" cy="888381"/>
          </a:xfrm>
          <a:prstGeom prst="rect">
            <a:avLst/>
          </a:prstGeom>
        </p:spPr>
        <p:txBody>
          <a:bodyPr/>
          <a:lstStyle>
            <a:lvl1pPr marL="315468" indent="-315468" defTabSz="420623">
              <a:lnSpc>
                <a:spcPct val="125000"/>
              </a:lnSpc>
              <a:spcBef>
                <a:spcPts val="900"/>
              </a:spcBef>
              <a:buFont typeface="Wingdings"/>
              <a:buChar char="➢"/>
              <a:defRPr b="0" sz="2024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除了点积、叉积，向量的运算还有加法、减法，缩放（与数做乘除），求长度等。</a:t>
            </a:r>
          </a:p>
        </p:txBody>
      </p:sp>
      <p:sp>
        <p:nvSpPr>
          <p:cNvPr id="451" name="Shape 451"/>
          <p:cNvSpPr/>
          <p:nvPr/>
        </p:nvSpPr>
        <p:spPr>
          <a:xfrm>
            <a:off x="2014657" y="3323063"/>
            <a:ext cx="5568172" cy="199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考虑到向量是可以平移的（如图所示），平移向量使其起点与坐标原点重合，则向量可只用终点来表示。</a:t>
            </a:r>
          </a:p>
        </p:txBody>
      </p:sp>
      <p:sp>
        <p:nvSpPr>
          <p:cNvPr id="452" name="Shape 452"/>
          <p:cNvSpPr/>
          <p:nvPr/>
        </p:nvSpPr>
        <p:spPr>
          <a:xfrm>
            <a:off x="2018371" y="4921353"/>
            <a:ext cx="5386039" cy="94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鉴于以上原因，通常将向量的运算写入点的结构体里。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55" name="Shape 455"/>
          <p:cNvSpPr/>
          <p:nvPr>
            <p:ph type="title"/>
          </p:nvPr>
        </p:nvSpPr>
        <p:spPr>
          <a:xfrm>
            <a:off x="2269090" y="360250"/>
            <a:ext cx="8911688" cy="709839"/>
          </a:xfrm>
          <a:prstGeom prst="rect">
            <a:avLst/>
          </a:prstGeom>
        </p:spPr>
        <p:txBody>
          <a:bodyPr/>
          <a:lstStyle/>
          <a:p>
            <a:pPr algn="ctr">
              <a:defRPr sz="2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几何元素的</a:t>
            </a:r>
            <a:r>
              <a:rPr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rPr>
              <a:t>定义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及运算</a:t>
            </a:r>
          </a:p>
        </p:txBody>
      </p:sp>
      <p:sp>
        <p:nvSpPr>
          <p:cNvPr id="456" name="Shape 456"/>
          <p:cNvSpPr/>
          <p:nvPr/>
        </p:nvSpPr>
        <p:spPr>
          <a:xfrm>
            <a:off x="2269090" y="1078230"/>
            <a:ext cx="4767224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struct point {</a:t>
            </a:r>
          </a:p>
          <a:p>
            <a:pPr>
              <a:defRPr sz="2000"/>
            </a:pPr>
            <a:r>
              <a:t>    double x,y;</a:t>
            </a:r>
          </a:p>
          <a:p>
            <a:pPr>
              <a:defRPr sz="2000"/>
            </a:pPr>
            <a:r>
              <a:t>    </a:t>
            </a:r>
          </a:p>
          <a:p>
            <a:pPr>
              <a:defRPr sz="2000"/>
            </a:pPr>
            <a:r>
              <a:t>    point(){}</a:t>
            </a:r>
          </a:p>
          <a:p>
            <a:pPr>
              <a:defRPr sz="2000"/>
            </a:pPr>
            <a:r>
              <a:t>        </a:t>
            </a:r>
          </a:p>
          <a:p>
            <a:pPr>
              <a:defRPr sz="2000"/>
            </a:pPr>
            <a:r>
              <a:t>    point(double _x, double _y) {</a:t>
            </a:r>
          </a:p>
          <a:p>
            <a:pPr>
              <a:defRPr sz="2000"/>
            </a:pPr>
            <a:r>
              <a:t>        x = _x, y = _y;</a:t>
            </a:r>
          </a:p>
          <a:p>
            <a:pPr>
              <a:defRPr sz="2000"/>
            </a:pPr>
            <a:r>
              <a:t>    }</a:t>
            </a:r>
          </a:p>
          <a:p>
            <a:pPr>
              <a:defRPr sz="2000"/>
            </a:pPr>
            <a:r>
              <a:t>    </a:t>
            </a:r>
          </a:p>
          <a:p>
            <a:pPr>
              <a:defRPr sz="2000"/>
            </a:pPr>
            <a:r>
              <a:t>    point operator + (point t) {</a:t>
            </a:r>
          </a:p>
          <a:p>
            <a:pPr>
              <a:defRPr sz="2000"/>
            </a:pPr>
            <a:r>
              <a:t>        return point(x + t.x, y + t.y);</a:t>
            </a:r>
          </a:p>
          <a:p>
            <a:pPr>
              <a:defRPr sz="2000"/>
            </a:pPr>
            <a:r>
              <a:t>    }</a:t>
            </a:r>
          </a:p>
          <a:p>
            <a:pPr>
              <a:defRPr sz="2000"/>
            </a:pPr>
            <a:r>
              <a:t>    </a:t>
            </a:r>
          </a:p>
          <a:p>
            <a:pPr>
              <a:defRPr sz="2000"/>
            </a:pPr>
            <a:r>
              <a:t>    point operator - (point t) {</a:t>
            </a:r>
          </a:p>
          <a:p>
            <a:pPr>
              <a:defRPr sz="2000"/>
            </a:pPr>
            <a:r>
              <a:t>        return point(x - t.x, y - t.y);</a:t>
            </a:r>
          </a:p>
          <a:p>
            <a:pPr>
              <a:defRPr sz="2000"/>
            </a:pPr>
            <a:r>
              <a:t>    }</a:t>
            </a:r>
          </a:p>
          <a:p>
            <a:pPr>
              <a:defRPr sz="2000"/>
            </a:pPr>
            <a:r>
              <a:t>    </a:t>
            </a:r>
          </a:p>
        </p:txBody>
      </p:sp>
      <p:sp>
        <p:nvSpPr>
          <p:cNvPr id="457" name="Shape 457"/>
          <p:cNvSpPr/>
          <p:nvPr/>
        </p:nvSpPr>
        <p:spPr>
          <a:xfrm>
            <a:off x="7180580" y="1402080"/>
            <a:ext cx="4767224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point operator * (double a) {</a:t>
            </a:r>
          </a:p>
          <a:p>
            <a:pPr>
              <a:defRPr sz="2000"/>
            </a:pPr>
            <a:r>
              <a:t>        return point(a * x, a * y);</a:t>
            </a:r>
          </a:p>
          <a:p>
            <a:pPr>
              <a:defRPr sz="2000"/>
            </a:pPr>
            <a:r>
              <a:t>    }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   point operator / (double a) {</a:t>
            </a:r>
          </a:p>
          <a:p>
            <a:pPr>
              <a:defRPr sz="2000"/>
            </a:pPr>
            <a:r>
              <a:t>        return point(x / a, y / a);</a:t>
            </a:r>
          </a:p>
          <a:p>
            <a:pPr>
              <a:defRPr sz="2000"/>
            </a:pPr>
            <a:r>
              <a:t>    }</a:t>
            </a:r>
          </a:p>
          <a:p>
            <a:pPr>
              <a:defRPr sz="2000"/>
            </a:pPr>
            <a:r>
              <a:t>    double operator * (point t) {</a:t>
            </a:r>
          </a:p>
          <a:p>
            <a:pPr>
              <a:defRPr sz="2000"/>
            </a:pPr>
            <a:r>
              <a:t>        return x * t.y - t.x * y;</a:t>
            </a:r>
          </a:p>
          <a:p>
            <a:pPr>
              <a:defRPr sz="2000"/>
            </a:pPr>
            <a:r>
              <a:t>    }</a:t>
            </a:r>
          </a:p>
          <a:p>
            <a:pPr>
              <a:defRPr sz="2000"/>
            </a:pPr>
            <a:r>
              <a:t>    double len() {</a:t>
            </a:r>
          </a:p>
          <a:p>
            <a:pPr>
              <a:defRPr sz="2000"/>
            </a:pPr>
            <a:r>
              <a:t>        return sqrt(x * x + y * y);</a:t>
            </a:r>
          </a:p>
          <a:p>
            <a:pPr>
              <a:defRPr sz="2000"/>
            </a:pPr>
            <a:r>
              <a:t>    }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   </a:t>
            </a:r>
          </a:p>
          <a:p>
            <a:pPr>
              <a:defRPr sz="2000"/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60" name="Shape 460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第二部分：几何元素的</a:t>
            </a:r>
            <a:r>
              <a:rPr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rPr>
              <a:t>定义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及运算</a:t>
            </a:r>
          </a:p>
        </p:txBody>
      </p:sp>
      <p:sp>
        <p:nvSpPr>
          <p:cNvPr id="461" name="Shape 461"/>
          <p:cNvSpPr/>
          <p:nvPr/>
        </p:nvSpPr>
        <p:spPr>
          <a:xfrm>
            <a:off x="1997032" y="1118510"/>
            <a:ext cx="254151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 3"/>
              <a:buChar char=""/>
              <a:defRPr sz="2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应用举例</a:t>
            </a:r>
          </a:p>
        </p:txBody>
      </p:sp>
      <p:sp>
        <p:nvSpPr>
          <p:cNvPr id="462" name="Shape 462"/>
          <p:cNvSpPr/>
          <p:nvPr>
            <p:ph type="body" sz="quarter" idx="1"/>
          </p:nvPr>
        </p:nvSpPr>
        <p:spPr>
          <a:xfrm>
            <a:off x="2107271" y="1683847"/>
            <a:ext cx="5386039" cy="104069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Wingdings"/>
              <a:buChar char="➢"/>
              <a:defRPr b="0" sz="2200"/>
            </a:pPr>
            <a:r>
              <a:t>1.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求向量的模（长度）</a:t>
            </a:r>
          </a:p>
          <a:p>
            <a:pPr>
              <a:lnSpc>
                <a:spcPct val="110000"/>
              </a:lnSpc>
              <a:buSzTx/>
              <a:buNone/>
              <a:defRPr b="0" sz="2200"/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解为：</a:t>
            </a:r>
            <a:r>
              <a:t>(B-A).len()</a:t>
            </a:r>
          </a:p>
        </p:txBody>
      </p:sp>
      <p:sp>
        <p:nvSpPr>
          <p:cNvPr id="463" name="Shape 463"/>
          <p:cNvSpPr/>
          <p:nvPr/>
        </p:nvSpPr>
        <p:spPr>
          <a:xfrm>
            <a:off x="2071289" y="2835155"/>
            <a:ext cx="7871622" cy="211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</a:defRPr>
            </a:pPr>
            <a:r>
              <a:t>2. 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求向量</a:t>
            </a:r>
            <a:r>
              <a:t>a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和</a:t>
            </a:r>
            <a:r>
              <a:t>向量b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的角度。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defRPr sz="2200">
                <a:solidFill>
                  <a:srgbClr val="404040"/>
                </a:solidFill>
              </a:defRPr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令 </a:t>
            </a:r>
            <a:r>
              <a:t>len1 = (p.t-p.s).len(), len2 = (q.t-q.s).len()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defRPr sz="2200">
                <a:solidFill>
                  <a:srgbClr val="404040"/>
                </a:solidFill>
              </a:defRPr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则弧度为</a:t>
            </a:r>
            <a:r>
              <a:t> u = acos((p^q)/(len1*len2);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（</a:t>
            </a:r>
            <a:r>
              <a:t>’^’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表示点乘）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defRPr sz="2200">
                <a:solidFill>
                  <a:srgbClr val="404040"/>
                </a:solidFill>
              </a:defRPr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解为：</a:t>
            </a:r>
            <a:r>
              <a:t>180.0*u/acos(-1.0)</a:t>
            </a:r>
          </a:p>
        </p:txBody>
      </p:sp>
      <p:sp>
        <p:nvSpPr>
          <p:cNvPr id="464" name="Shape 464"/>
          <p:cNvSpPr/>
          <p:nvPr/>
        </p:nvSpPr>
        <p:spPr>
          <a:xfrm>
            <a:off x="2029128" y="4932103"/>
            <a:ext cx="7265480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/>
              <a:buChar char="➢"/>
              <a:defRPr sz="2200">
                <a:solidFill>
                  <a:srgbClr val="404040"/>
                </a:solidFill>
              </a:defRPr>
            </a:pPr>
            <a:r>
              <a:t>3.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求三角形</a:t>
            </a:r>
            <a:r>
              <a:t>ABC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的面积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defRPr sz="2200">
                <a:solidFill>
                  <a:srgbClr val="404040"/>
                </a:solidFill>
              </a:defRPr>
            </a:pPr>
            <a:r>
              <a:t>	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解为：</a:t>
            </a:r>
            <a:r>
              <a:t>0.5*fabs((B-A)*(C-A))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67" name="Shape 467"/>
          <p:cNvSpPr/>
          <p:nvPr>
            <p:ph type="title"/>
          </p:nvPr>
        </p:nvSpPr>
        <p:spPr>
          <a:xfrm>
            <a:off x="2488495" y="537655"/>
            <a:ext cx="8911689" cy="752871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某些细节</a:t>
            </a:r>
          </a:p>
        </p:txBody>
      </p:sp>
      <p:sp>
        <p:nvSpPr>
          <p:cNvPr id="468" name="Shape 468"/>
          <p:cNvSpPr/>
          <p:nvPr>
            <p:ph type="body" idx="1"/>
          </p:nvPr>
        </p:nvSpPr>
        <p:spPr>
          <a:xfrm>
            <a:off x="2395576" y="1229956"/>
            <a:ext cx="8915401" cy="4729780"/>
          </a:xfrm>
          <a:prstGeom prst="rect">
            <a:avLst/>
          </a:prstGeom>
        </p:spPr>
        <p:txBody>
          <a:bodyPr/>
          <a:lstStyle/>
          <a:p>
            <a:pPr marL="329184" indent="-329184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t>#include &lt;cmath&gt;</a:t>
            </a:r>
          </a:p>
          <a:p>
            <a:pPr marL="329184" indent="-329184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精度</a:t>
            </a:r>
          </a:p>
          <a:p>
            <a:pPr lvl="1" marL="713231" indent="-274320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t>define eps 1e-8</a:t>
            </a:r>
            <a:endParaRPr sz="2304"/>
          </a:p>
          <a:p>
            <a:pPr lvl="1" marL="713231" indent="-274320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t>define pi acos(-1.0)</a:t>
            </a:r>
            <a:endParaRPr sz="2304"/>
          </a:p>
          <a:p>
            <a:pPr lvl="1" marL="713231" indent="-274320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判断两数的大小关系：</a:t>
            </a:r>
          </a:p>
          <a:p>
            <a:pPr lvl="2" marL="1097280" indent="-219455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t>a = b :  fabs(a – b) &lt; eps</a:t>
            </a:r>
          </a:p>
          <a:p>
            <a:pPr lvl="2" marL="1097280" indent="-219455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t>a &gt; b :  a &gt; b + eps</a:t>
            </a:r>
          </a:p>
          <a:p>
            <a:pPr lvl="2" marL="1097280" indent="-219455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t>a &lt; b :  a &lt; b – eps</a:t>
            </a:r>
          </a:p>
          <a:p>
            <a:pPr lvl="1" marL="713231" indent="-274320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尽量少用三角函数，开方，斜率（除法）等</a:t>
            </a:r>
          </a:p>
          <a:p>
            <a:pPr lvl="1" marL="329184" indent="-329184" defTabSz="438911">
              <a:lnSpc>
                <a:spcPct val="125000"/>
              </a:lnSpc>
              <a:spcBef>
                <a:spcPts val="900"/>
              </a:spcBef>
              <a:defRPr b="0" sz="1727"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代码一般比较长，写代码要有耐心。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2589211" y="6190100"/>
            <a:ext cx="76200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>
                <a:solidFill>
                  <a:srgbClr val="888888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天津大学</a:t>
            </a:r>
            <a:r>
              <a:t>ACM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队</a:t>
            </a:r>
          </a:p>
        </p:txBody>
      </p:sp>
      <p:sp>
        <p:nvSpPr>
          <p:cNvPr id="471" name="Shape 471"/>
          <p:cNvSpPr/>
          <p:nvPr>
            <p:ph type="title"/>
          </p:nvPr>
        </p:nvSpPr>
        <p:spPr>
          <a:xfrm>
            <a:off x="2487710" y="538050"/>
            <a:ext cx="8911688" cy="709839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/>
            <a:r>
              <a:t>某些细节</a:t>
            </a:r>
          </a:p>
        </p:txBody>
      </p:sp>
      <p:sp>
        <p:nvSpPr>
          <p:cNvPr id="472" name="Shape 472"/>
          <p:cNvSpPr/>
          <p:nvPr>
            <p:ph type="body" sz="quarter" idx="1"/>
          </p:nvPr>
        </p:nvSpPr>
        <p:spPr>
          <a:xfrm>
            <a:off x="2455397" y="1698703"/>
            <a:ext cx="7859480" cy="1323279"/>
          </a:xfrm>
          <a:prstGeom prst="rect">
            <a:avLst/>
          </a:prstGeom>
        </p:spPr>
        <p:txBody>
          <a:bodyPr/>
          <a:lstStyle/>
          <a:p>
            <a:pPr marL="298322" indent="-298322" defTabSz="397763">
              <a:lnSpc>
                <a:spcPct val="150000"/>
              </a:lnSpc>
              <a:spcBef>
                <a:spcPts val="800"/>
              </a:spcBef>
              <a:defRPr b="0" sz="174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经常需要考虑特殊情况，比方考虑线段相交的时候，不能只想到图</a:t>
            </a: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所示的情景，还应该想到图</a:t>
            </a:r>
            <a:r>
              <a:t>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和图</a:t>
            </a:r>
            <a:r>
              <a:t>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中的这些情况，而图</a:t>
            </a:r>
            <a:r>
              <a:t>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所示的情况不能被判定为相交。</a:t>
            </a:r>
          </a:p>
        </p:txBody>
      </p:sp>
      <p:pic>
        <p:nvPicPr>
          <p:cNvPr id="47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2044" y="3842610"/>
            <a:ext cx="2047876" cy="1238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6569" y="3905753"/>
            <a:ext cx="1809751" cy="1133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1471" y="3949848"/>
            <a:ext cx="184785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56687" y="3949853"/>
            <a:ext cx="1819276" cy="1066801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Shape 477"/>
          <p:cNvSpPr/>
          <p:nvPr/>
        </p:nvSpPr>
        <p:spPr>
          <a:xfrm>
            <a:off x="2517288" y="5206701"/>
            <a:ext cx="147380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-1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相交情形</a:t>
            </a:r>
            <a:r>
              <a:t>1</a:t>
            </a:r>
          </a:p>
        </p:txBody>
      </p:sp>
      <p:sp>
        <p:nvSpPr>
          <p:cNvPr id="478" name="Shape 478"/>
          <p:cNvSpPr/>
          <p:nvPr/>
        </p:nvSpPr>
        <p:spPr>
          <a:xfrm>
            <a:off x="4518211" y="5217457"/>
            <a:ext cx="147379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-2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相交情形</a:t>
            </a:r>
            <a:r>
              <a:t>2</a:t>
            </a:r>
          </a:p>
        </p:txBody>
      </p:sp>
      <p:sp>
        <p:nvSpPr>
          <p:cNvPr id="479" name="Shape 479"/>
          <p:cNvSpPr/>
          <p:nvPr/>
        </p:nvSpPr>
        <p:spPr>
          <a:xfrm>
            <a:off x="6626711" y="5217457"/>
            <a:ext cx="147379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-3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相交情形</a:t>
            </a:r>
            <a:r>
              <a:t>3</a:t>
            </a:r>
          </a:p>
        </p:txBody>
      </p:sp>
      <p:sp>
        <p:nvSpPr>
          <p:cNvPr id="480" name="Shape 480"/>
          <p:cNvSpPr/>
          <p:nvPr/>
        </p:nvSpPr>
        <p:spPr>
          <a:xfrm>
            <a:off x="8638398" y="5206696"/>
            <a:ext cx="157061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图</a:t>
            </a:r>
            <a:r>
              <a:t>-4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不相交情形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丝状">
  <a:themeElements>
    <a:clrScheme name="丝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丝状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丝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丝状">
  <a:themeElements>
    <a:clrScheme name="丝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丝状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丝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