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8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61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26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524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75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1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7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0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9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8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0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83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6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2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224B-8EE8-4A4D-8D4A-F35F019B2D4B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B224B-8EE8-4A4D-8D4A-F35F019B2D4B}" type="datetimeFigureOut">
              <a:rPr lang="zh-CN" altLang="en-US" smtClean="0"/>
              <a:t>2016/7/15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50486D-CEEE-4D8E-A632-880674CAD4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1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2" y="562970"/>
            <a:ext cx="8915399" cy="2262781"/>
          </a:xfrm>
        </p:spPr>
        <p:txBody>
          <a:bodyPr/>
          <a:lstStyle/>
          <a:p>
            <a:pPr algn="ctr"/>
            <a:r>
              <a:rPr lang="zh-CN" altLang="en-US" dirty="0"/>
              <a:t>图论之二分图匹配、拓扑排序和割点、割边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1" y="4135934"/>
            <a:ext cx="8915399" cy="1126283"/>
          </a:xfrm>
        </p:spPr>
        <p:txBody>
          <a:bodyPr>
            <a:noAutofit/>
          </a:bodyPr>
          <a:lstStyle/>
          <a:p>
            <a:pPr algn="r"/>
            <a:r>
              <a:rPr lang="zh-CN" altLang="en-US" sz="3200" dirty="0"/>
              <a:t>计算机</a:t>
            </a:r>
            <a:r>
              <a:rPr lang="en-US" altLang="zh-CN" sz="3200" dirty="0"/>
              <a:t>12</a:t>
            </a:r>
            <a:r>
              <a:rPr lang="zh-CN" altLang="en-US" sz="3200" dirty="0"/>
              <a:t>级 魏傲雪</a:t>
            </a:r>
            <a:endParaRPr lang="en-US" altLang="zh-CN" sz="3200" dirty="0"/>
          </a:p>
          <a:p>
            <a:pPr algn="r"/>
            <a:r>
              <a:rPr lang="en-US" altLang="zh-CN" sz="3200" dirty="0" err="1"/>
              <a:t>qq</a:t>
            </a:r>
            <a:r>
              <a:rPr lang="zh-CN" altLang="en-US" sz="3200" dirty="0"/>
              <a:t>：</a:t>
            </a:r>
            <a:r>
              <a:rPr lang="en-US" altLang="zh-CN" sz="3200" dirty="0"/>
              <a:t>872372500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350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对于一个有向无环图</a:t>
            </a:r>
            <a:r>
              <a:rPr lang="en-US" altLang="zh-CN" dirty="0"/>
              <a:t>G</a:t>
            </a:r>
            <a:r>
              <a:rPr lang="zh-CN" altLang="en-US" dirty="0"/>
              <a:t>进行拓扑排序，是将</a:t>
            </a:r>
            <a:r>
              <a:rPr lang="en-US" altLang="zh-CN" dirty="0"/>
              <a:t>G</a:t>
            </a:r>
            <a:r>
              <a:rPr lang="zh-CN" altLang="en-US" dirty="0"/>
              <a:t>中所有顶点排成一个线性序列，使得图中任意一对顶点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，若有向边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∈</a:t>
            </a:r>
            <a:r>
              <a:rPr lang="en-US" altLang="zh-CN" dirty="0"/>
              <a:t>E(G)</a:t>
            </a:r>
            <a:r>
              <a:rPr lang="zh-CN" altLang="en-US" dirty="0"/>
              <a:t>，则</a:t>
            </a:r>
            <a:r>
              <a:rPr lang="en-US" altLang="zh-CN" dirty="0"/>
              <a:t>u</a:t>
            </a:r>
            <a:r>
              <a:rPr lang="zh-CN" altLang="en-US" dirty="0"/>
              <a:t>在线性序列中出现在</a:t>
            </a:r>
            <a:r>
              <a:rPr lang="en-US" altLang="zh-CN" dirty="0"/>
              <a:t>v</a:t>
            </a:r>
            <a:r>
              <a:rPr lang="zh-CN" altLang="en-US" dirty="0"/>
              <a:t>之前。通常，这样的线性序列称为满足拓扑次序的序列，简称拓扑序列。</a:t>
            </a:r>
            <a:endParaRPr lang="en-US" altLang="zh-CN" dirty="0"/>
          </a:p>
          <a:p>
            <a:pPr lvl="1"/>
            <a:r>
              <a:rPr lang="zh-CN" altLang="en-US" dirty="0"/>
              <a:t>只有有向无环图才存在拓扑序列。</a:t>
            </a:r>
            <a:endParaRPr lang="en-US" altLang="zh-CN" dirty="0"/>
          </a:p>
          <a:p>
            <a:pPr lvl="1"/>
            <a:r>
              <a:rPr lang="zh-CN" altLang="en-US" dirty="0"/>
              <a:t>对于一个有向无环图，可能存在多个拓扑序列。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18547"/>
            <a:ext cx="3795278" cy="2392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918" y="3518547"/>
            <a:ext cx="3917266" cy="23680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10086" y="5911222"/>
            <a:ext cx="5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67786" y="5911222"/>
            <a:ext cx="5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75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计算每个顶点的入度，入度为</a:t>
            </a:r>
            <a:r>
              <a:rPr lang="en-US" altLang="zh-CN" dirty="0"/>
              <a:t>0</a:t>
            </a:r>
            <a:r>
              <a:rPr lang="zh-CN" altLang="en-US" dirty="0"/>
              <a:t>的顶点加入队列</a:t>
            </a:r>
            <a:r>
              <a:rPr lang="en-US" altLang="zh-CN" dirty="0"/>
              <a:t>Q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Q</a:t>
            </a:r>
            <a:r>
              <a:rPr lang="zh-CN" altLang="en-US" dirty="0"/>
              <a:t>中取出一个顶点</a:t>
            </a:r>
            <a:r>
              <a:rPr lang="en-US" altLang="zh-CN" dirty="0"/>
              <a:t>p</a:t>
            </a:r>
            <a:r>
              <a:rPr lang="zh-CN" altLang="en-US" dirty="0"/>
              <a:t>，输出。</a:t>
            </a:r>
            <a:endParaRPr lang="en-US" altLang="zh-CN" dirty="0"/>
          </a:p>
          <a:p>
            <a:r>
              <a:rPr lang="zh-CN" altLang="en-US" dirty="0"/>
              <a:t>删除顶点</a:t>
            </a:r>
            <a:r>
              <a:rPr lang="en-US" altLang="zh-CN" dirty="0"/>
              <a:t>p</a:t>
            </a:r>
            <a:r>
              <a:rPr lang="zh-CN" altLang="en-US" dirty="0"/>
              <a:t>及以</a:t>
            </a:r>
            <a:r>
              <a:rPr lang="en-US" altLang="zh-CN" dirty="0"/>
              <a:t>p</a:t>
            </a:r>
            <a:r>
              <a:rPr lang="zh-CN" altLang="en-US" dirty="0"/>
              <a:t>为起点的有向边，所有有向边的终点的入度减</a:t>
            </a:r>
            <a:r>
              <a:rPr lang="en-US" altLang="zh-CN" dirty="0"/>
              <a:t>1</a:t>
            </a:r>
            <a:r>
              <a:rPr lang="zh-CN" altLang="en-US" dirty="0"/>
              <a:t>。如果得到了新的入度为</a:t>
            </a:r>
            <a:r>
              <a:rPr lang="en-US" altLang="zh-CN" dirty="0"/>
              <a:t>0</a:t>
            </a:r>
            <a:r>
              <a:rPr lang="zh-CN" altLang="en-US" dirty="0"/>
              <a:t>的点，则加入队列</a:t>
            </a:r>
            <a:r>
              <a:rPr lang="en-US" altLang="zh-CN" dirty="0"/>
              <a:t>Q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转到步骤</a:t>
            </a:r>
            <a:r>
              <a:rPr lang="en-US" altLang="zh-CN" dirty="0"/>
              <a:t>2</a:t>
            </a:r>
            <a:r>
              <a:rPr lang="zh-CN" altLang="en-US" dirty="0"/>
              <a:t>，直到队列为空。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58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割点割边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割点：如果从图中删去某点和与该点相关联的边后，图不再连通，那么这个点叫做割点</a:t>
            </a:r>
            <a:r>
              <a:rPr lang="en-US" altLang="zh-CN" dirty="0"/>
              <a:t>(cut point)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割边：如果从图中删去某条边后，图不再连通，那么这条边叫做割边或桥</a:t>
            </a:r>
            <a:r>
              <a:rPr lang="en-US" altLang="zh-CN" dirty="0"/>
              <a:t>(bridge)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一个图中可以存在多个割点和割边。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00" y="3464482"/>
            <a:ext cx="1805939" cy="2609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838" y="3398412"/>
            <a:ext cx="1915684" cy="2741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14604" y="6079104"/>
            <a:ext cx="5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251098" y="6073752"/>
            <a:ext cx="67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962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割点割边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基本思路：在</a:t>
            </a:r>
            <a:r>
              <a:rPr lang="en-US" altLang="zh-CN" dirty="0"/>
              <a:t>DFS</a:t>
            </a:r>
            <a:r>
              <a:rPr lang="zh-CN" altLang="en-US" dirty="0"/>
              <a:t>的过程中，记录每个点</a:t>
            </a:r>
            <a:r>
              <a:rPr lang="en-US" altLang="zh-CN" dirty="0"/>
              <a:t>u</a:t>
            </a:r>
            <a:r>
              <a:rPr lang="zh-CN" altLang="en-US" dirty="0"/>
              <a:t>在</a:t>
            </a:r>
            <a:r>
              <a:rPr lang="en-US" altLang="zh-CN" dirty="0"/>
              <a:t>DFS</a:t>
            </a:r>
            <a:r>
              <a:rPr lang="zh-CN" altLang="en-US" dirty="0"/>
              <a:t>树中的深度</a:t>
            </a:r>
            <a:r>
              <a:rPr lang="en-US" altLang="zh-CN" dirty="0"/>
              <a:t>dep[u]</a:t>
            </a:r>
            <a:r>
              <a:rPr lang="zh-CN" altLang="en-US" dirty="0"/>
              <a:t>以及该点的子孙所能到达的最浅位置</a:t>
            </a:r>
            <a:r>
              <a:rPr lang="en-US" altLang="zh-CN" dirty="0"/>
              <a:t>low[u]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如果根结点有大于</a:t>
            </a:r>
            <a:r>
              <a:rPr lang="en-US" altLang="zh-CN" dirty="0"/>
              <a:t>1</a:t>
            </a:r>
            <a:r>
              <a:rPr lang="zh-CN" altLang="en-US" dirty="0"/>
              <a:t>个的儿子，那么根结点是割点。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如果对于点</a:t>
            </a:r>
            <a:r>
              <a:rPr lang="en-US" altLang="zh-CN" dirty="0"/>
              <a:t>u</a:t>
            </a:r>
            <a:r>
              <a:rPr lang="zh-CN" altLang="en-US" dirty="0"/>
              <a:t>的某个儿子</a:t>
            </a:r>
            <a:r>
              <a:rPr lang="en-US" altLang="zh-CN" dirty="0"/>
              <a:t>v</a:t>
            </a:r>
            <a:r>
              <a:rPr lang="zh-CN" altLang="en-US" dirty="0"/>
              <a:t>，有</a:t>
            </a:r>
            <a:r>
              <a:rPr lang="en-US" altLang="zh-CN" dirty="0"/>
              <a:t>low[v] &gt;=dep[u]</a:t>
            </a:r>
            <a:r>
              <a:rPr lang="zh-CN" altLang="en-US" dirty="0"/>
              <a:t>，那么</a:t>
            </a:r>
            <a:r>
              <a:rPr lang="en-US" altLang="zh-CN" dirty="0"/>
              <a:t>u</a:t>
            </a:r>
            <a:r>
              <a:rPr lang="zh-CN" altLang="en-US" dirty="0"/>
              <a:t>就是一个割点。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如果对于点</a:t>
            </a:r>
            <a:r>
              <a:rPr lang="en-US" altLang="zh-CN" dirty="0"/>
              <a:t>u</a:t>
            </a:r>
            <a:r>
              <a:rPr lang="zh-CN" altLang="en-US" dirty="0"/>
              <a:t>的某个儿子</a:t>
            </a:r>
            <a:r>
              <a:rPr lang="en-US" altLang="zh-CN" dirty="0"/>
              <a:t>v</a:t>
            </a:r>
            <a:r>
              <a:rPr lang="zh-CN" altLang="en-US" dirty="0"/>
              <a:t>，有</a:t>
            </a:r>
            <a:r>
              <a:rPr lang="en-US" altLang="zh-CN" dirty="0"/>
              <a:t>low[v] &gt;dep[u]</a:t>
            </a:r>
            <a:r>
              <a:rPr lang="zh-CN" altLang="en-US" dirty="0"/>
              <a:t>，那么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  <a:r>
              <a:rPr lang="zh-CN" altLang="en-US" dirty="0"/>
              <a:t>是一条割边。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022411"/>
            <a:ext cx="2647619" cy="1038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36" y="3908125"/>
            <a:ext cx="4228571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1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二分图：简单来说，如果图中点可以被分为两组，并且使得所有边都跨越组的边界，则这就是一个二分图。准确地说：把一个图的顶点划分为两个不相交集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，使得每一条边都分别连接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中的顶点。如果存在这样的划分，则此图为一个二分图。二分图的一个等价定义是：不含有“奇数条边的环”的图。图</a:t>
            </a:r>
            <a:r>
              <a:rPr lang="en-US" altLang="zh-CN" dirty="0"/>
              <a:t>1</a:t>
            </a:r>
            <a:r>
              <a:rPr lang="zh-CN" altLang="en-US" dirty="0"/>
              <a:t>是一个二分图。为了清晰，我们以后都把它画成图</a:t>
            </a:r>
            <a:r>
              <a:rPr lang="en-US" altLang="zh-CN" dirty="0"/>
              <a:t>2</a:t>
            </a:r>
            <a:r>
              <a:rPr lang="zh-CN" altLang="en-US" dirty="0"/>
              <a:t>的形式。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41" y="3541634"/>
            <a:ext cx="2762300" cy="23695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770" y="3311819"/>
            <a:ext cx="2280764" cy="282921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53838" y="6112070"/>
            <a:ext cx="64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22387" y="6112070"/>
            <a:ext cx="5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067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匹配：在图论中，一个“匹配”是一个边的集合，其中任意两条边都没有公共顶点。例如图</a:t>
            </a:r>
            <a:r>
              <a:rPr lang="en-US" altLang="zh-CN" dirty="0"/>
              <a:t>3</a:t>
            </a:r>
            <a:r>
              <a:rPr lang="zh-CN" altLang="en-US" dirty="0"/>
              <a:t>、图</a:t>
            </a:r>
            <a:r>
              <a:rPr lang="en-US" altLang="zh-CN" dirty="0"/>
              <a:t>4</a:t>
            </a:r>
            <a:r>
              <a:rPr lang="zh-CN" altLang="en-US" dirty="0"/>
              <a:t>中红色的边就是图</a:t>
            </a:r>
            <a:r>
              <a:rPr lang="en-US" altLang="zh-CN" dirty="0"/>
              <a:t>2</a:t>
            </a:r>
            <a:r>
              <a:rPr lang="zh-CN" altLang="en-US" dirty="0"/>
              <a:t>的匹配。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970239"/>
            <a:ext cx="2280764" cy="28292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52829" y="5770490"/>
            <a:ext cx="5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09" y="2970239"/>
            <a:ext cx="2292458" cy="28437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96973" y="5770490"/>
            <a:ext cx="5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234" y="2939602"/>
            <a:ext cx="2282111" cy="28308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485524" y="5770490"/>
            <a:ext cx="5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59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最大匹配：一个图所有匹配中，所含匹配边数最多的匹配，称为这个图的最大匹配。图</a:t>
            </a:r>
            <a:r>
              <a:rPr lang="en-US" altLang="zh-CN" dirty="0"/>
              <a:t>4</a:t>
            </a:r>
            <a:r>
              <a:rPr lang="zh-CN" altLang="en-US" dirty="0"/>
              <a:t>是一个最大匹配，它包含</a:t>
            </a:r>
            <a:r>
              <a:rPr lang="en-US" altLang="zh-CN" dirty="0"/>
              <a:t>4</a:t>
            </a:r>
            <a:r>
              <a:rPr lang="zh-CN" altLang="en-US" dirty="0"/>
              <a:t>条匹配边。</a:t>
            </a:r>
            <a:endParaRPr lang="en-US" altLang="zh-CN" dirty="0"/>
          </a:p>
          <a:p>
            <a:r>
              <a:rPr lang="zh-CN" altLang="en-US" dirty="0"/>
              <a:t>完美匹配：如果一个图的某个匹配中，所有的顶点都是匹配点，那么它就是一个完美匹配。图</a:t>
            </a:r>
            <a:r>
              <a:rPr lang="en-US" altLang="zh-CN" dirty="0"/>
              <a:t>4</a:t>
            </a:r>
            <a:r>
              <a:rPr lang="zh-CN" altLang="en-US" dirty="0"/>
              <a:t>是一个完美匹配。显然，完美匹配一定是最大匹配。但并非每个图都存在完美匹配。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15321"/>
            <a:ext cx="2280764" cy="28292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52829" y="6315572"/>
            <a:ext cx="5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09" y="3515321"/>
            <a:ext cx="2292458" cy="28437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96973" y="6315572"/>
            <a:ext cx="5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234" y="3484684"/>
            <a:ext cx="2282111" cy="28308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485524" y="6315572"/>
            <a:ext cx="5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9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举例来说，如果在某一对男孩和女孩之间存在相连的边，就意味着他们彼此喜欢。是否可能让所有男孩和女孩两两配对，使得每对儿都互相喜欢呢？图论中，这就是</a:t>
            </a:r>
            <a:r>
              <a:rPr lang="zh-CN" altLang="en-US" sz="2400" dirty="0">
                <a:solidFill>
                  <a:srgbClr val="FF0000"/>
                </a:solidFill>
              </a:rPr>
              <a:t>完美匹配</a:t>
            </a:r>
            <a:r>
              <a:rPr lang="zh-CN" altLang="en-US" dirty="0"/>
              <a:t>问题。如果换一种说法：最多有多少互相喜欢的男孩女孩可以配对？这就是</a:t>
            </a:r>
            <a:r>
              <a:rPr lang="zh-CN" altLang="en-US" sz="2400" dirty="0">
                <a:solidFill>
                  <a:srgbClr val="FF0000"/>
                </a:solidFill>
              </a:rPr>
              <a:t>最大匹配</a:t>
            </a:r>
            <a:r>
              <a:rPr lang="zh-CN" altLang="en-US" dirty="0"/>
              <a:t>问题。</a:t>
            </a:r>
          </a:p>
        </p:txBody>
      </p:sp>
    </p:spTree>
    <p:extLst>
      <p:ext uri="{BB962C8B-B14F-4D97-AF65-F5344CB8AC3E}">
        <p14:creationId xmlns:p14="http://schemas.microsoft.com/office/powerpoint/2010/main" val="277593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匈牙利算法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求解最大匹配问题。显然解决了最大匹配也就解决了完美匹配。</a:t>
            </a:r>
            <a:endParaRPr lang="en-US" altLang="zh-CN" dirty="0"/>
          </a:p>
          <a:p>
            <a:r>
              <a:rPr lang="zh-CN" altLang="en-US" dirty="0"/>
              <a:t>交替路：从一个未匹配点出发，依次经过非匹配边、匹配边、非匹配边</a:t>
            </a:r>
            <a:r>
              <a:rPr lang="en-US" altLang="zh-CN" dirty="0"/>
              <a:t>……</a:t>
            </a:r>
            <a:r>
              <a:rPr lang="zh-CN" altLang="en-US" dirty="0"/>
              <a:t>形成的路径叫交替路。</a:t>
            </a:r>
            <a:endParaRPr lang="en-US" altLang="zh-CN" dirty="0"/>
          </a:p>
          <a:p>
            <a:r>
              <a:rPr lang="zh-CN" altLang="en-US" dirty="0"/>
              <a:t>增广路：从一个未匹配点出发，走交替路，如果途径另一个未匹配点（出发的点不算），则这条交替路称为增广路。例如，图 </a:t>
            </a:r>
            <a:r>
              <a:rPr lang="en-US" altLang="zh-CN" dirty="0"/>
              <a:t>5 </a:t>
            </a:r>
            <a:r>
              <a:rPr lang="zh-CN" altLang="en-US" dirty="0"/>
              <a:t>中的一条增广路如图 </a:t>
            </a:r>
            <a:r>
              <a:rPr lang="en-US" altLang="zh-CN" dirty="0"/>
              <a:t>6 </a:t>
            </a:r>
            <a:r>
              <a:rPr lang="zh-CN" altLang="en-US" dirty="0"/>
              <a:t>所示。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98" y="4516433"/>
            <a:ext cx="5006035" cy="912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318" y="3690810"/>
            <a:ext cx="2066675" cy="25636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19890" y="6139822"/>
            <a:ext cx="5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630350" y="6139822"/>
            <a:ext cx="5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34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匈牙利算法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增广路有一个重要特点：非匹配边比匹配边多一条。因此，研究增广路的意义是</a:t>
            </a:r>
            <a:r>
              <a:rPr lang="zh-CN" altLang="en-US" sz="2400" dirty="0">
                <a:solidFill>
                  <a:srgbClr val="FF0000"/>
                </a:solidFill>
              </a:rPr>
              <a:t>改进匹配</a:t>
            </a:r>
            <a:r>
              <a:rPr lang="zh-CN" altLang="en-US" dirty="0"/>
              <a:t>。只要把增广路中的匹配边和非匹配边的身份交换即可。由于中间的匹配节点不存在其他相连的匹配边，所以这样做不会破坏匹配的性质。交换后，图中的匹配边数目比原来多了 </a:t>
            </a:r>
            <a:r>
              <a:rPr lang="en-US" altLang="zh-CN" dirty="0"/>
              <a:t>1 </a:t>
            </a:r>
            <a:r>
              <a:rPr lang="zh-CN" altLang="en-US" dirty="0"/>
              <a:t>条。</a:t>
            </a:r>
            <a:endParaRPr lang="en-US" altLang="zh-CN" dirty="0"/>
          </a:p>
          <a:p>
            <a:r>
              <a:rPr lang="zh-CN" altLang="en-US" dirty="0"/>
              <a:t>我们可以通过不停地找增广路来增加匹配中的匹配边和匹配点。找不到增广路时，达到最大匹配（这是增广路定理）。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77" y="4865279"/>
            <a:ext cx="5006035" cy="912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797" y="4039656"/>
            <a:ext cx="2066675" cy="256364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14369" y="6488668"/>
            <a:ext cx="5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724829" y="6488668"/>
            <a:ext cx="5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07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匈牙利算法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089949"/>
            <a:ext cx="3971429" cy="21809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29" y="2089949"/>
            <a:ext cx="3380952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1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二分图的一些定理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最小点覆盖：最大匹配数</a:t>
            </a:r>
            <a:endParaRPr lang="en-US" altLang="zh-CN" dirty="0"/>
          </a:p>
          <a:p>
            <a:r>
              <a:rPr lang="zh-CN" altLang="en-US" dirty="0"/>
              <a:t>最小路径覆盖：总点数</a:t>
            </a:r>
            <a:r>
              <a:rPr lang="en-US" altLang="zh-CN" dirty="0"/>
              <a:t>-</a:t>
            </a:r>
            <a:r>
              <a:rPr lang="zh-CN" altLang="en-US" dirty="0"/>
              <a:t>最大匹配数（先需要对原图进行拆点）</a:t>
            </a:r>
            <a:endParaRPr lang="en-US" altLang="zh-CN" dirty="0"/>
          </a:p>
          <a:p>
            <a:r>
              <a:rPr lang="zh-CN" altLang="en-US" dirty="0"/>
              <a:t>最大独立集数：总点数</a:t>
            </a:r>
            <a:r>
              <a:rPr lang="en-US" altLang="zh-CN" dirty="0"/>
              <a:t>-</a:t>
            </a:r>
            <a:r>
              <a:rPr lang="zh-CN" altLang="en-US" dirty="0"/>
              <a:t>最大匹配数</a:t>
            </a:r>
          </a:p>
        </p:txBody>
      </p:sp>
    </p:spTree>
    <p:extLst>
      <p:ext uri="{BB962C8B-B14F-4D97-AF65-F5344CB8AC3E}">
        <p14:creationId xmlns:p14="http://schemas.microsoft.com/office/powerpoint/2010/main" val="350481379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1218</TotalTime>
  <Words>1041</Words>
  <Application>Microsoft Office PowerPoint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幼圆</vt:lpstr>
      <vt:lpstr>Arial</vt:lpstr>
      <vt:lpstr>Century Gothic</vt:lpstr>
      <vt:lpstr>Wingdings 3</vt:lpstr>
      <vt:lpstr>丝状</vt:lpstr>
      <vt:lpstr>图论之二分图匹配、拓扑排序和割点、割边</vt:lpstr>
      <vt:lpstr>二分图匹配</vt:lpstr>
      <vt:lpstr>二分图匹配</vt:lpstr>
      <vt:lpstr>二分图匹配</vt:lpstr>
      <vt:lpstr>二分图匹配</vt:lpstr>
      <vt:lpstr>匈牙利算法</vt:lpstr>
      <vt:lpstr>匈牙利算法</vt:lpstr>
      <vt:lpstr>匈牙利算法</vt:lpstr>
      <vt:lpstr>二分图的一些定理</vt:lpstr>
      <vt:lpstr>拓扑排序</vt:lpstr>
      <vt:lpstr>拓扑排序</vt:lpstr>
      <vt:lpstr>割点割边</vt:lpstr>
      <vt:lpstr>割点割边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图论之最小生成树和最短路</dc:title>
  <dc:creator>wax</dc:creator>
  <cp:lastModifiedBy>tjuacm-cs</cp:lastModifiedBy>
  <cp:revision>83</cp:revision>
  <dcterms:created xsi:type="dcterms:W3CDTF">2016-02-17T11:39:40Z</dcterms:created>
  <dcterms:modified xsi:type="dcterms:W3CDTF">2016-07-14T23:59:13Z</dcterms:modified>
</cp:coreProperties>
</file>