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8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61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26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52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7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1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7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0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9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8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3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6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2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224B-8EE8-4A4D-8D4A-F35F019B2D4B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562970"/>
            <a:ext cx="8915399" cy="2262781"/>
          </a:xfrm>
        </p:spPr>
        <p:txBody>
          <a:bodyPr/>
          <a:lstStyle/>
          <a:p>
            <a:pPr algn="ctr"/>
            <a:r>
              <a:rPr lang="zh-CN" altLang="en-US" dirty="0" smtClean="0"/>
              <a:t>图论</a:t>
            </a:r>
            <a:r>
              <a:rPr lang="zh-CN" altLang="en-US" dirty="0"/>
              <a:t>之</a:t>
            </a:r>
            <a:r>
              <a:rPr lang="zh-CN" altLang="en-US" dirty="0" smtClean="0"/>
              <a:t>最小生成树和最短路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4135934"/>
            <a:ext cx="8915399" cy="1126283"/>
          </a:xfrm>
        </p:spPr>
        <p:txBody>
          <a:bodyPr>
            <a:noAutofit/>
          </a:bodyPr>
          <a:lstStyle/>
          <a:p>
            <a:pPr algn="r"/>
            <a:r>
              <a:rPr lang="zh-CN" altLang="en-US" sz="3200" dirty="0" smtClean="0"/>
              <a:t>计算机</a:t>
            </a:r>
            <a:r>
              <a:rPr lang="en-US" altLang="zh-CN" sz="3200" dirty="0" smtClean="0"/>
              <a:t>12</a:t>
            </a:r>
            <a:r>
              <a:rPr lang="zh-CN" altLang="en-US" sz="3200" dirty="0" smtClean="0"/>
              <a:t>级 魏傲雪</a:t>
            </a:r>
            <a:endParaRPr lang="en-US" altLang="zh-CN" sz="3200" dirty="0" smtClean="0"/>
          </a:p>
          <a:p>
            <a:pPr algn="r"/>
            <a:r>
              <a:rPr lang="en-US" altLang="zh-CN" sz="3200" dirty="0" err="1"/>
              <a:t>q</a:t>
            </a:r>
            <a:r>
              <a:rPr lang="en-US" altLang="zh-CN" sz="3200" dirty="0" err="1" smtClean="0"/>
              <a:t>q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872372500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50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Bellman-Ford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这个算法能在更一般的情况下解决最短路问题。</a:t>
            </a:r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、该算法下边的权值可以为负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、可以判定图中是否存在负环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649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算法流程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sz="3200" dirty="0" smtClean="0"/>
                  <a:t>1</a:t>
                </a:r>
                <a:r>
                  <a:rPr lang="zh-CN" altLang="en-US" sz="3200" dirty="0" smtClean="0"/>
                  <a:t>、初始化所有点，每一个点保存一个值，表示从源点到达这个点的距离，将源点的值设为</a:t>
                </a:r>
                <a:r>
                  <a:rPr lang="en-US" altLang="zh-CN" sz="3200" dirty="0" smtClean="0"/>
                  <a:t>0</a:t>
                </a:r>
                <a:r>
                  <a:rPr lang="zh-CN" altLang="en-US" sz="3200" dirty="0" smtClean="0"/>
                  <a:t>，其他点的值设为无穷大（表示不可达）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2</a:t>
                </a:r>
                <a:r>
                  <a:rPr lang="zh-CN" altLang="en-US" sz="3200" dirty="0" smtClean="0"/>
                  <a:t>、进行循环，循环</a:t>
                </a:r>
                <a:r>
                  <a:rPr lang="en-US" altLang="zh-CN" sz="3200" dirty="0" smtClean="0"/>
                  <a:t>n-1</a:t>
                </a:r>
                <a:r>
                  <a:rPr lang="zh-CN" altLang="en-US" sz="3200" dirty="0" smtClean="0"/>
                  <a:t>次。在循环内部，遍历所有的边，进行松弛计算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3</a:t>
                </a:r>
                <a:r>
                  <a:rPr lang="zh-CN" altLang="en-US" sz="3200" dirty="0" smtClean="0"/>
                  <a:t>、遍历图中所有的边，判断是否存在这样情况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 smtClean="0"/>
                  <a:t>，则表示图中存在从源点可达的负权回路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 t="-2581" r="-1710" b="-17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01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Bellman-Ford</a:t>
            </a:r>
            <a:r>
              <a:rPr lang="zh-CN" altLang="en-US" dirty="0" smtClean="0"/>
              <a:t>伪代码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err="1"/>
              <a:t>bool</a:t>
            </a:r>
            <a:r>
              <a:rPr lang="en-US" altLang="zh-CN" sz="1600" dirty="0"/>
              <a:t> Bellman-Ford(</a:t>
            </a:r>
            <a:r>
              <a:rPr lang="en-US" altLang="zh-CN" sz="1600" dirty="0" err="1"/>
              <a:t>G,w,s</a:t>
            </a:r>
            <a:r>
              <a:rPr lang="en-US" altLang="zh-CN" sz="1600" dirty="0" smtClean="0"/>
              <a:t>){ </a:t>
            </a:r>
            <a:r>
              <a:rPr lang="en-US" altLang="zh-CN" sz="1600" dirty="0"/>
              <a:t>//</a:t>
            </a:r>
            <a:r>
              <a:rPr lang="zh-CN" altLang="en-US" sz="1600" dirty="0"/>
              <a:t>图</a:t>
            </a:r>
            <a:r>
              <a:rPr lang="en-US" altLang="zh-CN" sz="1600" dirty="0" smtClean="0"/>
              <a:t>G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边</a:t>
            </a:r>
            <a:r>
              <a:rPr lang="zh-CN" altLang="en-US" sz="1600" dirty="0" smtClean="0"/>
              <a:t>集函数</a:t>
            </a:r>
            <a:r>
              <a:rPr lang="en-US" altLang="zh-CN" sz="1600" dirty="0" smtClean="0"/>
              <a:t>w</a:t>
            </a:r>
            <a:r>
              <a:rPr lang="zh-CN" altLang="en-US" sz="1600" dirty="0" smtClean="0"/>
              <a:t>，</a:t>
            </a:r>
            <a:r>
              <a:rPr lang="en-US" altLang="zh-CN" sz="1600" dirty="0"/>
              <a:t>s</a:t>
            </a:r>
            <a:r>
              <a:rPr lang="zh-CN" altLang="en-US" sz="1600" dirty="0"/>
              <a:t>为源点</a:t>
            </a:r>
          </a:p>
          <a:p>
            <a:pPr marL="0" indent="0">
              <a:buNone/>
            </a:pPr>
            <a:r>
              <a:rPr lang="en-US" altLang="zh-CN" sz="1600" dirty="0" smtClean="0"/>
              <a:t>	for </a:t>
            </a:r>
            <a:r>
              <a:rPr lang="en-US" altLang="zh-CN" sz="1600" dirty="0"/>
              <a:t>each vertex v ∈ V</a:t>
            </a:r>
            <a:r>
              <a:rPr lang="zh-CN" altLang="en-US" sz="1600" dirty="0"/>
              <a:t>（</a:t>
            </a:r>
            <a:r>
              <a:rPr lang="en-US" altLang="zh-CN" sz="1600" dirty="0"/>
              <a:t>G</a:t>
            </a:r>
            <a:r>
              <a:rPr lang="zh-CN" altLang="en-US" sz="1600" dirty="0"/>
              <a:t>） </a:t>
            </a:r>
            <a:r>
              <a:rPr lang="en-US" altLang="zh-CN" sz="1600" dirty="0"/>
              <a:t>//</a:t>
            </a:r>
            <a:r>
              <a:rPr lang="zh-CN" altLang="en-US" sz="1600" dirty="0" smtClean="0"/>
              <a:t>初始化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 smtClean="0"/>
              <a:t>		d[v</a:t>
            </a:r>
            <a:r>
              <a:rPr lang="en-US" altLang="zh-CN" sz="1600" dirty="0"/>
              <a:t>] ←+∞;</a:t>
            </a:r>
          </a:p>
          <a:p>
            <a:pPr marL="0" indent="0">
              <a:buNone/>
            </a:pPr>
            <a:r>
              <a:rPr lang="en-US" altLang="zh-CN" sz="1600" dirty="0" smtClean="0"/>
              <a:t>	d[s</a:t>
            </a:r>
            <a:r>
              <a:rPr lang="en-US" altLang="zh-CN" sz="1600" dirty="0"/>
              <a:t>] ←</a:t>
            </a:r>
            <a:r>
              <a:rPr lang="en-US" altLang="zh-CN" sz="1600" dirty="0" smtClean="0"/>
              <a:t>0</a:t>
            </a:r>
            <a:r>
              <a:rPr lang="en-US" altLang="zh-CN" sz="1600" dirty="0"/>
              <a:t>;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 smtClean="0"/>
              <a:t>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=1;i&lt;|v|;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</a:t>
            </a:r>
            <a:endParaRPr lang="zh-CN" altLang="en-US" sz="1600" dirty="0" smtClean="0"/>
          </a:p>
          <a:p>
            <a:pPr marL="0" indent="0">
              <a:buNone/>
            </a:pPr>
            <a:r>
              <a:rPr lang="en-US" altLang="zh-CN" sz="1600" dirty="0" smtClean="0"/>
              <a:t>		for each edge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u,v</a:t>
            </a:r>
            <a:r>
              <a:rPr lang="zh-CN" altLang="en-US" sz="1600" dirty="0" smtClean="0"/>
              <a:t>） ∈</a:t>
            </a:r>
            <a:r>
              <a:rPr lang="en-US" altLang="zh-CN" sz="1600" dirty="0" smtClean="0"/>
              <a:t>E(G) //</a:t>
            </a:r>
            <a:r>
              <a:rPr lang="zh-CN" altLang="en-US" sz="1600" dirty="0" smtClean="0"/>
              <a:t>穷举每条边</a:t>
            </a:r>
          </a:p>
          <a:p>
            <a:pPr marL="0" indent="0">
              <a:buNone/>
            </a:pPr>
            <a:r>
              <a:rPr lang="en-US" altLang="zh-CN" sz="1600" dirty="0" smtClean="0"/>
              <a:t>			if(d[v</a:t>
            </a:r>
            <a:r>
              <a:rPr lang="en-US" altLang="zh-CN" sz="1600" dirty="0"/>
              <a:t>]&gt; d[u]+ w(</a:t>
            </a:r>
            <a:r>
              <a:rPr lang="en-US" altLang="zh-CN" sz="1600" dirty="0" err="1"/>
              <a:t>u,v</a:t>
            </a:r>
            <a:r>
              <a:rPr lang="en-US" altLang="zh-CN" sz="1600" dirty="0"/>
              <a:t>))//</a:t>
            </a:r>
            <a:r>
              <a:rPr lang="zh-CN" altLang="en-US" sz="1600" dirty="0"/>
              <a:t>松弛判断</a:t>
            </a:r>
          </a:p>
          <a:p>
            <a:pPr marL="0" indent="0">
              <a:buNone/>
            </a:pPr>
            <a:r>
              <a:rPr lang="en-US" altLang="zh-CN" sz="1600" dirty="0" smtClean="0"/>
              <a:t>				d[v</a:t>
            </a:r>
            <a:r>
              <a:rPr lang="en-US" altLang="zh-CN" sz="1600" dirty="0"/>
              <a:t>]=d[u]+w(</a:t>
            </a:r>
            <a:r>
              <a:rPr lang="en-US" altLang="zh-CN" sz="1600" dirty="0" err="1"/>
              <a:t>u,v</a:t>
            </a:r>
            <a:r>
              <a:rPr lang="en-US" altLang="zh-CN" sz="1600" dirty="0"/>
              <a:t>); 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 smtClean="0"/>
              <a:t>	for </a:t>
            </a:r>
            <a:r>
              <a:rPr lang="en-US" altLang="zh-CN" sz="1600" dirty="0"/>
              <a:t>each edge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u,v</a:t>
            </a:r>
            <a:r>
              <a:rPr lang="zh-CN" altLang="en-US" sz="1600" dirty="0"/>
              <a:t>） ∈</a:t>
            </a:r>
            <a:r>
              <a:rPr lang="en-US" altLang="zh-CN" sz="1600" dirty="0"/>
              <a:t>E(G)</a:t>
            </a:r>
          </a:p>
          <a:p>
            <a:pPr marL="0" indent="0">
              <a:buNone/>
            </a:pPr>
            <a:r>
              <a:rPr lang="en-US" altLang="zh-CN" sz="1600" dirty="0" smtClean="0"/>
              <a:t>		if(d[v</a:t>
            </a:r>
            <a:r>
              <a:rPr lang="en-US" altLang="zh-CN" sz="1600" dirty="0"/>
              <a:t>]&gt; d[u]+ w(</a:t>
            </a:r>
            <a:r>
              <a:rPr lang="en-US" altLang="zh-CN" sz="1600" dirty="0" err="1"/>
              <a:t>u,v</a:t>
            </a:r>
            <a:r>
              <a:rPr lang="en-US" altLang="zh-CN" sz="1600" dirty="0"/>
              <a:t>))</a:t>
            </a:r>
          </a:p>
          <a:p>
            <a:pPr marL="0" indent="0">
              <a:buNone/>
            </a:pPr>
            <a:r>
              <a:rPr lang="en-US" altLang="zh-CN" sz="1600" dirty="0" smtClean="0"/>
              <a:t>			return </a:t>
            </a:r>
            <a:r>
              <a:rPr lang="en-US" altLang="zh-CN" sz="1600" dirty="0"/>
              <a:t>false</a:t>
            </a:r>
            <a:r>
              <a:rPr lang="en-US" altLang="zh-CN" sz="1600" dirty="0" smtClean="0"/>
              <a:t>;  //</a:t>
            </a:r>
            <a:r>
              <a:rPr lang="zh-CN" altLang="en-US" sz="1600" dirty="0" smtClean="0"/>
              <a:t>存在负权环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	return </a:t>
            </a:r>
            <a:r>
              <a:rPr lang="en-US" altLang="zh-CN" sz="1600" dirty="0"/>
              <a:t>true</a:t>
            </a:r>
            <a:r>
              <a:rPr lang="en-US" altLang="zh-CN" sz="1600" dirty="0" smtClean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888406" y="5800298"/>
                <a:ext cx="38395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/>
                  <a:t>时间复杂度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06" y="5800298"/>
                <a:ext cx="383957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3968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78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TOJ2831 Wormholes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zh-CN" altLang="en-US" sz="3200" dirty="0" smtClean="0"/>
              <a:t>大意：</a:t>
            </a:r>
            <a:r>
              <a:rPr lang="en-US" altLang="zh-CN" sz="3200" dirty="0" smtClean="0"/>
              <a:t>John</a:t>
            </a:r>
            <a:r>
              <a:rPr lang="zh-CN" altLang="en-US" sz="3200" dirty="0" smtClean="0"/>
              <a:t>在他的农场里发现了许多虫洞，这些虫洞连接着他的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块土地，有些虫洞是双向的，穿越它们需要花费一定的时间，另一些虫洞是单向的，单向的虫洞很奇特，穿越它们时间可以倒流。</a:t>
            </a:r>
            <a:r>
              <a:rPr lang="en-US" altLang="zh-CN" sz="3200" dirty="0" smtClean="0"/>
              <a:t>John</a:t>
            </a:r>
            <a:r>
              <a:rPr lang="zh-CN" altLang="en-US" sz="3200" dirty="0" smtClean="0"/>
              <a:t>开始探险了，他想知道他能否通过穿越虫洞与以前的自己相遇呢？</a:t>
            </a:r>
            <a:endParaRPr lang="en-US" altLang="zh-CN" sz="3200" dirty="0" smtClean="0"/>
          </a:p>
          <a:p>
            <a:r>
              <a:rPr lang="zh-CN" altLang="en-US" sz="3200" dirty="0" smtClean="0"/>
              <a:t>解题思路？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133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SPFA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全称是</a:t>
            </a:r>
            <a:r>
              <a:rPr lang="en-US" altLang="zh-CN" sz="3200" dirty="0" smtClean="0"/>
              <a:t>Shortest Path Faster Algorithm</a:t>
            </a:r>
          </a:p>
          <a:p>
            <a:r>
              <a:rPr lang="zh-CN" altLang="en-US" sz="3200" dirty="0"/>
              <a:t>有</a:t>
            </a:r>
            <a:r>
              <a:rPr lang="zh-CN" altLang="en-US" sz="3200" dirty="0" smtClean="0"/>
              <a:t>的时候给定的图存在负权边，这时类似</a:t>
            </a:r>
            <a:r>
              <a:rPr lang="en-US" altLang="zh-CN" sz="3200" dirty="0" err="1" smtClean="0"/>
              <a:t>Dijkstra</a:t>
            </a:r>
            <a:r>
              <a:rPr lang="zh-CN" altLang="en-US" sz="3200" dirty="0" smtClean="0"/>
              <a:t>等算法便没有了用武之地，而</a:t>
            </a:r>
            <a:r>
              <a:rPr lang="en-US" altLang="zh-CN" sz="3200" dirty="0" smtClean="0"/>
              <a:t>Bellman-Ford</a:t>
            </a:r>
            <a:r>
              <a:rPr lang="zh-CN" altLang="en-US" sz="3200" dirty="0" smtClean="0"/>
              <a:t>算法虽然可以解决含负权边的图的最短路问题，但是</a:t>
            </a:r>
            <a:r>
              <a:rPr lang="en-US" altLang="zh-CN" sz="3200" dirty="0" smtClean="0"/>
              <a:t>Bellman-Ford</a:t>
            </a:r>
            <a:r>
              <a:rPr lang="zh-CN" altLang="en-US" sz="3200" dirty="0" smtClean="0"/>
              <a:t>算法的复杂度很高，其中进行了很多不必要的操作，因为不是每个顶点都会在松弛操作中改变。</a:t>
            </a:r>
            <a:r>
              <a:rPr lang="en-US" altLang="zh-CN" sz="3200" dirty="0" smtClean="0"/>
              <a:t>SPFA</a:t>
            </a:r>
            <a:r>
              <a:rPr lang="zh-CN" altLang="en-US" sz="3200" dirty="0" smtClean="0"/>
              <a:t>算法加入了一个队列来保存信息，对</a:t>
            </a:r>
            <a:r>
              <a:rPr lang="en-US" altLang="zh-CN" sz="3200" dirty="0" smtClean="0"/>
              <a:t>Bellman-Ford</a:t>
            </a:r>
            <a:r>
              <a:rPr lang="zh-CN" altLang="en-US" sz="3200" dirty="0" smtClean="0"/>
              <a:t>算法进行了很大的优化。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271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1899313"/>
            <a:ext cx="8915401" cy="3777622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设</a:t>
            </a:r>
            <a:r>
              <a:rPr lang="en-US" altLang="zh-CN" sz="2800" dirty="0" err="1" smtClean="0"/>
              <a:t>dist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表示从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到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的最短距离，初始时</a:t>
            </a:r>
            <a:r>
              <a:rPr lang="en-US" altLang="zh-CN" sz="2800" dirty="0" err="1" smtClean="0"/>
              <a:t>dist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全部为正无穷，只有</a:t>
            </a:r>
            <a:r>
              <a:rPr lang="en-US" altLang="zh-CN" sz="2800" dirty="0" err="1" smtClean="0"/>
              <a:t>dist</a:t>
            </a:r>
            <a:r>
              <a:rPr lang="en-US" altLang="zh-CN" sz="2800" dirty="0" smtClean="0"/>
              <a:t>[s]=0</a:t>
            </a:r>
            <a:r>
              <a:rPr lang="zh-CN" altLang="en-US" sz="2800" dirty="0" smtClean="0"/>
              <a:t>。维护一个队列，里面存放所有需要迭代的顶点。初始时队列中只有一个源点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。用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个布尔数组来记录每个点是否在队列中</a:t>
            </a:r>
            <a:endParaRPr lang="en-US" altLang="zh-CN" sz="2800" dirty="0" smtClean="0"/>
          </a:p>
          <a:p>
            <a:r>
              <a:rPr lang="zh-CN" altLang="en-US" sz="2800" dirty="0" smtClean="0"/>
              <a:t>每次迭代，取出队头的点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，依次枚举从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出发的边</a:t>
            </a:r>
            <a:r>
              <a:rPr lang="en-US" altLang="zh-CN" sz="2800" dirty="0" smtClean="0"/>
              <a:t>v-&gt;u</a:t>
            </a:r>
            <a:r>
              <a:rPr lang="zh-CN" altLang="en-US" sz="2800" dirty="0" smtClean="0"/>
              <a:t>，设边的长度为</a:t>
            </a:r>
            <a:r>
              <a:rPr lang="en-US" altLang="zh-CN" sz="2800" dirty="0" err="1" smtClean="0"/>
              <a:t>len</a:t>
            </a:r>
            <a:r>
              <a:rPr lang="zh-CN" altLang="en-US" sz="2800" dirty="0" smtClean="0"/>
              <a:t>，判断</a:t>
            </a:r>
            <a:r>
              <a:rPr lang="en-US" altLang="zh-CN" sz="2800" dirty="0" err="1" smtClean="0"/>
              <a:t>dist</a:t>
            </a:r>
            <a:r>
              <a:rPr lang="en-US" altLang="zh-CN" sz="2800" dirty="0" smtClean="0"/>
              <a:t>[v]+</a:t>
            </a:r>
            <a:r>
              <a:rPr lang="en-US" altLang="zh-CN" sz="2800" dirty="0" err="1" smtClean="0"/>
              <a:t>len</a:t>
            </a:r>
            <a:r>
              <a:rPr lang="zh-CN" altLang="en-US" sz="2800" dirty="0" smtClean="0"/>
              <a:t>是否小于</a:t>
            </a:r>
            <a:r>
              <a:rPr lang="en-US" altLang="zh-CN" sz="2800" dirty="0" err="1" smtClean="0"/>
              <a:t>dist</a:t>
            </a:r>
            <a:r>
              <a:rPr lang="en-US" altLang="zh-CN" sz="2800" dirty="0" smtClean="0"/>
              <a:t>[u]</a:t>
            </a:r>
            <a:r>
              <a:rPr lang="zh-CN" altLang="en-US" sz="2800" dirty="0" smtClean="0"/>
              <a:t>，若小于则改进</a:t>
            </a:r>
            <a:r>
              <a:rPr lang="en-US" altLang="zh-CN" sz="2800" dirty="0" err="1" smtClean="0"/>
              <a:t>dist</a:t>
            </a:r>
            <a:r>
              <a:rPr lang="en-US" altLang="zh-CN" sz="2800" dirty="0" smtClean="0"/>
              <a:t>[u]</a:t>
            </a:r>
            <a:r>
              <a:rPr lang="zh-CN" altLang="en-US" sz="2800" dirty="0" smtClean="0"/>
              <a:t>，并且由于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的最短距离变小了，有可能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会改进其他顶点，所以若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不在队列中，就将它放入队尾。这样一直迭代下去直到队列变空，也就是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到所有顶点的最短距离都确定下来，这时结束算法。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941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SPFA</a:t>
            </a:r>
            <a:r>
              <a:rPr lang="zh-CN" altLang="en-US" dirty="0" smtClean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2133600"/>
            <a:ext cx="4521273" cy="3777622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void 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Spfa</a:t>
            </a: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(){</a:t>
            </a:r>
            <a:endParaRPr lang="en-US" altLang="zh-CN" dirty="0">
              <a:latin typeface="Adobe Caslon Pro Bold" charset="0"/>
              <a:ea typeface="华文仿宋" panose="02010600040101010101" pitchFamily="2" charset="-122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for (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int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</a:t>
            </a: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I = 0; 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&lt;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num_town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; ++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){  //</a:t>
            </a:r>
            <a:r>
              <a:rPr lang="zh-CN" altLang="en-US" dirty="0">
                <a:latin typeface="Adobe Caslon Pro Bold" charset="0"/>
                <a:ea typeface="华文仿宋" panose="02010600040101010101" pitchFamily="2" charset="-122"/>
              </a:rPr>
              <a:t>初始化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</a:t>
            </a: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       dis[</a:t>
            </a:r>
            <a:r>
              <a:rPr lang="en-US" altLang="zh-CN" dirty="0" err="1" smtClean="0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] = MAX;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    visited[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] = false;  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queue&lt;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int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&gt; Q;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dis[start] =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visited[start] = true;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Q.push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(start);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96385" y="1527412"/>
            <a:ext cx="4521273" cy="4989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    while 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(!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Q.empty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()){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    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int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temp = 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Q.front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    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Q.pop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    for (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int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(0); 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&lt;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num_town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; ++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){</a:t>
            </a:r>
            <a:endParaRPr lang="en-US" altLang="zh-CN" dirty="0">
              <a:latin typeface="Adobe Caslon Pro Bold" charset="0"/>
              <a:ea typeface="华文仿宋" panose="02010600040101010101" pitchFamily="2" charset="-122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        if (dis[temp] + road[temp][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] </a:t>
            </a: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&lt;dis[</a:t>
            </a:r>
            <a:r>
              <a:rPr lang="en-US" altLang="zh-CN" dirty="0" err="1" smtClean="0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]){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                dis[</a:t>
            </a:r>
            <a:r>
              <a:rPr lang="en-US" altLang="zh-CN" dirty="0" err="1" smtClean="0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] = dis[temp] + road[temp][</a:t>
            </a:r>
            <a:r>
              <a:rPr lang="en-US" altLang="zh-CN" dirty="0" err="1" smtClean="0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];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                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if (!visited[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]){</a:t>
            </a:r>
            <a:endParaRPr lang="en-US" altLang="zh-CN" dirty="0">
              <a:latin typeface="Adobe Caslon Pro Bold" charset="0"/>
              <a:ea typeface="华文仿宋" panose="02010600040101010101" pitchFamily="2" charset="-122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                    </a:t>
            </a:r>
            <a:r>
              <a:rPr lang="en-US" altLang="zh-CN" dirty="0" err="1" smtClean="0">
                <a:latin typeface="Adobe Caslon Pro Bold" charset="0"/>
                <a:ea typeface="华文仿宋" panose="02010600040101010101" pitchFamily="2" charset="-122"/>
              </a:rPr>
              <a:t>Q.push</a:t>
            </a:r>
            <a:r>
              <a:rPr lang="en-US" altLang="zh-CN" dirty="0" smtClean="0">
                <a:latin typeface="Adobe Caslon Pro Bold" charset="0"/>
                <a:ea typeface="华文仿宋" panose="02010600040101010101" pitchFamily="2" charset="-122"/>
              </a:rPr>
              <a:t>(</a:t>
            </a:r>
            <a:r>
              <a:rPr lang="en-US" altLang="zh-CN" dirty="0" err="1" smtClean="0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                visited[</a:t>
            </a:r>
            <a:r>
              <a:rPr lang="en-US" altLang="zh-CN" dirty="0" err="1">
                <a:latin typeface="Adobe Caslon Pro Bold" charset="0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] = true;  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            }      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        }          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   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    visited[temp] = false;          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    }  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dobe Caslon Pro Bold" charset="0"/>
                <a:ea typeface="华文仿宋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500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SPFA</a:t>
            </a:r>
            <a:r>
              <a:rPr lang="zh-CN" altLang="en-US" dirty="0" smtClean="0"/>
              <a:t>算法判断负权环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Adobe Caslon Pro Bold" charset="0"/>
                <a:ea typeface="华文仿宋" panose="02010600040101010101" pitchFamily="2" charset="-122"/>
              </a:rPr>
              <a:t>若要判断是否存在负权环，可以用一个</a:t>
            </a:r>
            <a:r>
              <a:rPr lang="en-US" altLang="zh-CN" sz="3200" dirty="0" err="1">
                <a:latin typeface="Adobe Caslon Pro Bold" charset="0"/>
                <a:ea typeface="华文仿宋" panose="02010600040101010101" pitchFamily="2" charset="-122"/>
              </a:rPr>
              <a:t>cnt</a:t>
            </a:r>
            <a:r>
              <a:rPr lang="zh-CN" altLang="en-US" sz="3200" dirty="0">
                <a:latin typeface="Adobe Caslon Pro Bold" charset="0"/>
                <a:ea typeface="华文仿宋" panose="02010600040101010101" pitchFamily="2" charset="-122"/>
              </a:rPr>
              <a:t>数组来记录顶点的入队次数，当某点的入队次数超过</a:t>
            </a:r>
            <a:r>
              <a:rPr lang="en-US" altLang="zh-CN" sz="3200" dirty="0">
                <a:latin typeface="Adobe Caslon Pro Bold" charset="0"/>
                <a:ea typeface="华文仿宋" panose="02010600040101010101" pitchFamily="2" charset="-122"/>
              </a:rPr>
              <a:t>n(</a:t>
            </a:r>
            <a:r>
              <a:rPr lang="zh-CN" altLang="en-US" sz="3200" dirty="0">
                <a:latin typeface="Adobe Caslon Pro Bold" charset="0"/>
                <a:ea typeface="华文仿宋" panose="02010600040101010101" pitchFamily="2" charset="-122"/>
              </a:rPr>
              <a:t>顶点数</a:t>
            </a:r>
            <a:r>
              <a:rPr lang="en-US" altLang="zh-CN" sz="3200" dirty="0">
                <a:latin typeface="Adobe Caslon Pro Bold" charset="0"/>
                <a:ea typeface="华文仿宋" panose="02010600040101010101" pitchFamily="2" charset="-122"/>
              </a:rPr>
              <a:t>)</a:t>
            </a:r>
            <a:r>
              <a:rPr lang="zh-CN" altLang="en-US" sz="3200" dirty="0">
                <a:latin typeface="Adobe Caslon Pro Bold" charset="0"/>
                <a:ea typeface="华文仿宋" panose="02010600040101010101" pitchFamily="2" charset="-122"/>
              </a:rPr>
              <a:t>则</a:t>
            </a:r>
            <a:r>
              <a:rPr lang="zh-CN" altLang="en-US" sz="3200" dirty="0" smtClean="0">
                <a:latin typeface="Adobe Caslon Pro Bold" charset="0"/>
                <a:ea typeface="华文仿宋" panose="02010600040101010101" pitchFamily="2" charset="-122"/>
              </a:rPr>
              <a:t>返回存在负权环。</a:t>
            </a:r>
            <a:endParaRPr lang="en-US" altLang="zh-CN" sz="3200" dirty="0" smtClean="0">
              <a:latin typeface="Adobe Caslon Pro Bold" charset="0"/>
              <a:ea typeface="华文仿宋" panose="02010600040101010101" pitchFamily="2" charset="-122"/>
            </a:endParaRPr>
          </a:p>
          <a:p>
            <a:r>
              <a:rPr lang="en-US" altLang="zh-CN" sz="3200" dirty="0" smtClean="0">
                <a:latin typeface="Adobe Caslon Pro Bold" charset="0"/>
                <a:ea typeface="华文仿宋" panose="02010600040101010101" pitchFamily="2" charset="-122"/>
              </a:rPr>
              <a:t>SPFA</a:t>
            </a:r>
            <a:r>
              <a:rPr lang="zh-CN" altLang="en-US" sz="3200" dirty="0" smtClean="0">
                <a:latin typeface="Adobe Caslon Pro Bold" charset="0"/>
                <a:ea typeface="华文仿宋" panose="02010600040101010101" pitchFamily="2" charset="-122"/>
              </a:rPr>
              <a:t>算法是</a:t>
            </a:r>
            <a:r>
              <a:rPr lang="en-US" altLang="zh-CN" sz="3200" dirty="0" smtClean="0">
                <a:latin typeface="Adobe Caslon Pro Bold" charset="0"/>
                <a:ea typeface="华文仿宋" panose="02010600040101010101" pitchFamily="2" charset="-122"/>
              </a:rPr>
              <a:t>Bellman-Ford</a:t>
            </a:r>
            <a:r>
              <a:rPr lang="zh-CN" altLang="en-US" sz="3200" dirty="0" smtClean="0">
                <a:latin typeface="Adobe Caslon Pro Bold" charset="0"/>
                <a:ea typeface="华文仿宋" panose="02010600040101010101" pitchFamily="2" charset="-122"/>
              </a:rPr>
              <a:t>算法的优化，</a:t>
            </a:r>
            <a:r>
              <a:rPr lang="en-US" altLang="zh-CN" sz="3200" dirty="0" smtClean="0">
                <a:latin typeface="Adobe Caslon Pro Bold" charset="0"/>
                <a:ea typeface="华文仿宋" panose="02010600040101010101" pitchFamily="2" charset="-122"/>
              </a:rPr>
              <a:t>Bellman-Ford</a:t>
            </a:r>
            <a:r>
              <a:rPr lang="zh-CN" altLang="en-US" sz="3200" dirty="0" smtClean="0">
                <a:latin typeface="Adobe Caslon Pro Bold" charset="0"/>
                <a:ea typeface="华文仿宋" panose="02010600040101010101" pitchFamily="2" charset="-122"/>
              </a:rPr>
              <a:t>算法能实现的都可以用</a:t>
            </a:r>
            <a:r>
              <a:rPr lang="en-US" altLang="zh-CN" sz="3200" dirty="0" smtClean="0">
                <a:latin typeface="Adobe Caslon Pro Bold" charset="0"/>
                <a:ea typeface="华文仿宋" panose="02010600040101010101" pitchFamily="2" charset="-122"/>
              </a:rPr>
              <a:t>SPFA</a:t>
            </a:r>
            <a:r>
              <a:rPr lang="zh-CN" altLang="en-US" sz="3200" dirty="0" smtClean="0">
                <a:latin typeface="Adobe Caslon Pro Bold" charset="0"/>
                <a:ea typeface="华文仿宋" panose="02010600040101010101" pitchFamily="2" charset="-122"/>
              </a:rPr>
              <a:t>算法实现，所以我们以后</a:t>
            </a:r>
            <a:r>
              <a:rPr lang="zh-CN" altLang="en-US" sz="3200" dirty="0">
                <a:latin typeface="Adobe Caslon Pro Bold" charset="0"/>
                <a:ea typeface="华文仿宋" panose="02010600040101010101" pitchFamily="2" charset="-122"/>
              </a:rPr>
              <a:t>一般</a:t>
            </a:r>
            <a:r>
              <a:rPr lang="zh-CN" altLang="en-US" sz="3200" dirty="0" smtClean="0">
                <a:latin typeface="Adobe Caslon Pro Bold" charset="0"/>
                <a:ea typeface="华文仿宋" panose="02010600040101010101" pitchFamily="2" charset="-122"/>
              </a:rPr>
              <a:t>会直接用</a:t>
            </a:r>
            <a:r>
              <a:rPr lang="en-US" altLang="zh-CN" sz="3200" dirty="0" smtClean="0">
                <a:latin typeface="Adobe Caslon Pro Bold" charset="0"/>
                <a:ea typeface="华文仿宋" panose="02010600040101010101" pitchFamily="2" charset="-122"/>
              </a:rPr>
              <a:t>SPFA</a:t>
            </a:r>
            <a:r>
              <a:rPr lang="zh-CN" altLang="en-US" sz="3200" dirty="0" smtClean="0">
                <a:latin typeface="Adobe Caslon Pro Bold" charset="0"/>
                <a:ea typeface="华文仿宋" panose="02010600040101010101" pitchFamily="2" charset="-122"/>
              </a:rPr>
              <a:t>算法解决问题。</a:t>
            </a:r>
            <a:endParaRPr lang="zh-CN" altLang="en-US" sz="3200" dirty="0">
              <a:latin typeface="Adobe Caslon Pro Bold" charset="0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19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Floyd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基本思想：动态规划</a:t>
            </a:r>
            <a:endParaRPr lang="en-US" altLang="zh-CN" sz="3200" dirty="0" smtClean="0"/>
          </a:p>
          <a:p>
            <a:r>
              <a:rPr lang="zh-CN" altLang="en-US" sz="3200" dirty="0" smtClean="0"/>
              <a:t>算法流程：依次考虑顶点</a:t>
            </a:r>
            <a:r>
              <a:rPr lang="en-US" altLang="zh-CN" sz="3200" dirty="0" smtClean="0"/>
              <a:t>1,2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…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，对任意顶点对</a:t>
            </a:r>
            <a:r>
              <a:rPr lang="en-US" altLang="zh-CN" sz="3200" dirty="0" smtClean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 err="1" smtClean="0"/>
              <a:t>,j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做松弛操作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714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Floyd</a:t>
            </a:r>
            <a:r>
              <a:rPr lang="zh-CN" altLang="en-US" dirty="0" smtClean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9297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for</a:t>
            </a:r>
            <a:r>
              <a:rPr lang="en-US" altLang="zh-CN" dirty="0" smtClean="0"/>
              <a:t>(k=1;k</a:t>
            </a:r>
            <a:r>
              <a:rPr lang="en-US" altLang="zh-CN" dirty="0"/>
              <a:t>&lt;=</a:t>
            </a:r>
            <a:r>
              <a:rPr lang="en-US" altLang="zh-CN" dirty="0" err="1"/>
              <a:t>n;k</a:t>
            </a:r>
            <a:r>
              <a:rPr lang="en-US" altLang="zh-CN" dirty="0"/>
              <a:t>++)  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	for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</a:t>
            </a:r>
            <a:r>
              <a:rPr lang="en-US" altLang="zh-CN" dirty="0"/>
              <a:t>&lt;=</a:t>
            </a:r>
            <a:r>
              <a:rPr lang="en-US" altLang="zh-CN" dirty="0" err="1"/>
              <a:t>n;i</a:t>
            </a:r>
            <a:r>
              <a:rPr lang="en-US" altLang="zh-CN" dirty="0"/>
              <a:t>++)  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		for</a:t>
            </a:r>
            <a:r>
              <a:rPr lang="en-US" altLang="zh-CN" dirty="0" smtClean="0"/>
              <a:t>(j=1;j</a:t>
            </a:r>
            <a:r>
              <a:rPr lang="en-US" altLang="zh-CN" dirty="0"/>
              <a:t>&lt;=</a:t>
            </a:r>
            <a:r>
              <a:rPr lang="en-US" altLang="zh-CN" dirty="0" err="1"/>
              <a:t>n;j</a:t>
            </a:r>
            <a:r>
              <a:rPr lang="en-US" altLang="zh-CN" dirty="0"/>
              <a:t>++)   </a:t>
            </a:r>
          </a:p>
          <a:p>
            <a:pPr marL="0" indent="0">
              <a:buNone/>
            </a:pPr>
            <a:r>
              <a:rPr lang="en-US" altLang="zh-CN" b="1" dirty="0" smtClean="0"/>
              <a:t>			if</a:t>
            </a:r>
            <a:r>
              <a:rPr lang="en-US" altLang="zh-CN" dirty="0" smtClean="0"/>
              <a:t>(e[</a:t>
            </a:r>
            <a:r>
              <a:rPr lang="en-US" altLang="zh-CN" dirty="0" err="1" smtClean="0"/>
              <a:t>i</a:t>
            </a:r>
            <a:r>
              <a:rPr lang="en-US" altLang="zh-CN" dirty="0"/>
              <a:t>][j]&gt;e[</a:t>
            </a:r>
            <a:r>
              <a:rPr lang="en-US" altLang="zh-CN" dirty="0" err="1"/>
              <a:t>i</a:t>
            </a:r>
            <a:r>
              <a:rPr lang="en-US" altLang="zh-CN" dirty="0"/>
              <a:t>][k]+e[k][j])   </a:t>
            </a:r>
          </a:p>
          <a:p>
            <a:pPr marL="0" indent="0">
              <a:buNone/>
            </a:pPr>
            <a:r>
              <a:rPr lang="en-US" altLang="zh-CN" dirty="0" smtClean="0"/>
              <a:t>				e[</a:t>
            </a:r>
            <a:r>
              <a:rPr lang="en-US" altLang="zh-CN" dirty="0" err="1" smtClean="0"/>
              <a:t>i</a:t>
            </a:r>
            <a:r>
              <a:rPr lang="en-US" altLang="zh-CN" dirty="0"/>
              <a:t>][j]=e[</a:t>
            </a:r>
            <a:r>
              <a:rPr lang="en-US" altLang="zh-CN" dirty="0" err="1"/>
              <a:t>i</a:t>
            </a:r>
            <a:r>
              <a:rPr lang="en-US" altLang="zh-CN" dirty="0"/>
              <a:t>][k]+e[k][j</a:t>
            </a:r>
            <a:r>
              <a:rPr lang="en-US" altLang="zh-CN" dirty="0" smtClean="0"/>
              <a:t>];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2589212" y="5063319"/>
                <a:ext cx="8915400" cy="2929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5063319"/>
                <a:ext cx="8915400" cy="2929719"/>
              </a:xfrm>
              <a:prstGeom prst="rect">
                <a:avLst/>
              </a:prstGeom>
              <a:blipFill rotWithShape="0">
                <a:blip r:embed="rId2"/>
                <a:stretch>
                  <a:fillRect l="-47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3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定义：给定一个有（无）向图，每一条边有一个权值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，给定一个起始点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和终止点</a:t>
            </a:r>
            <a:r>
              <a:rPr lang="en-US" altLang="zh-CN" sz="3200" dirty="0" smtClean="0"/>
              <a:t>d</a:t>
            </a:r>
            <a:r>
              <a:rPr lang="zh-CN" altLang="en-US" sz="3200" dirty="0" smtClean="0"/>
              <a:t>，求从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出发走到</a:t>
            </a:r>
            <a:r>
              <a:rPr lang="en-US" altLang="zh-CN" sz="3200" dirty="0" smtClean="0"/>
              <a:t>d</a:t>
            </a:r>
            <a:r>
              <a:rPr lang="zh-CN" altLang="en-US" sz="3200" dirty="0" smtClean="0"/>
              <a:t>的权值总和最小的路径，即为最短路。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8791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200" dirty="0" smtClean="0"/>
              <a:t>树：没有回路的无向连通图称为无向树，简称树。</a:t>
            </a:r>
            <a:endParaRPr lang="en-US" altLang="zh-CN" sz="3200" dirty="0" smtClean="0"/>
          </a:p>
          <a:p>
            <a:r>
              <a:rPr lang="zh-CN" altLang="en-US" sz="3200" dirty="0"/>
              <a:t>生成</a:t>
            </a:r>
            <a:r>
              <a:rPr lang="zh-CN" altLang="en-US" sz="3200" dirty="0" smtClean="0"/>
              <a:t>树：任何只由图的边构成，并包含图的所有顶点的树称为图的生成树。</a:t>
            </a:r>
            <a:endParaRPr lang="en-US" altLang="zh-CN" sz="3200" dirty="0" smtClean="0"/>
          </a:p>
          <a:p>
            <a:r>
              <a:rPr lang="zh-CN" altLang="en-US" sz="3200" dirty="0" smtClean="0"/>
              <a:t>最小生成树：所有生成树中代价最小的生成树。</a:t>
            </a:r>
            <a:endParaRPr lang="en-US" altLang="zh-CN" sz="3200" dirty="0" smtClean="0"/>
          </a:p>
          <a:p>
            <a:r>
              <a:rPr lang="zh-CN" altLang="en-US" sz="3200" dirty="0" smtClean="0"/>
              <a:t>求最小生成树的算法：</a:t>
            </a:r>
            <a:endParaRPr lang="en-US" altLang="zh-CN" sz="3200" dirty="0" smtClean="0"/>
          </a:p>
          <a:p>
            <a:pPr lvl="1"/>
            <a:r>
              <a:rPr lang="en-US" altLang="zh-CN" sz="3000" dirty="0" smtClean="0"/>
              <a:t>1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Prim</a:t>
            </a:r>
            <a:r>
              <a:rPr lang="zh-CN" altLang="en-US" sz="3000" dirty="0" smtClean="0"/>
              <a:t>算法</a:t>
            </a:r>
            <a:endParaRPr lang="en-US" altLang="zh-CN" sz="3000" dirty="0" smtClean="0"/>
          </a:p>
          <a:p>
            <a:pPr lvl="1"/>
            <a:r>
              <a:rPr lang="en-US" altLang="zh-CN" sz="3000" dirty="0" smtClean="0"/>
              <a:t>2</a:t>
            </a:r>
            <a:r>
              <a:rPr lang="zh-CN" altLang="en-US" sz="3000" dirty="0" smtClean="0"/>
              <a:t>、</a:t>
            </a:r>
            <a:r>
              <a:rPr lang="en-US" altLang="zh-CN" sz="3000" dirty="0" err="1" smtClean="0"/>
              <a:t>Kruskal</a:t>
            </a:r>
            <a:r>
              <a:rPr lang="zh-CN" altLang="en-US" sz="3000" dirty="0" smtClean="0"/>
              <a:t>算法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802708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rim</a:t>
            </a:r>
            <a:r>
              <a:rPr lang="zh-CN" altLang="en-US" dirty="0" smtClean="0"/>
              <a:t>算法流程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、输入：一个加权连通图，其中顶点集合为</a:t>
                </a:r>
                <a:r>
                  <a:rPr lang="en-US" altLang="zh-CN" sz="2400" dirty="0" smtClean="0"/>
                  <a:t>V</a:t>
                </a:r>
                <a:r>
                  <a:rPr lang="zh-CN" altLang="en-US" sz="2400" dirty="0" smtClean="0"/>
                  <a:t>，边集合为</a:t>
                </a:r>
                <a:r>
                  <a:rPr lang="en-US" altLang="zh-CN" sz="2400" dirty="0" smtClean="0"/>
                  <a:t>E</a:t>
                </a:r>
              </a:p>
              <a:p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、初始化：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 smtClean="0"/>
                  <a:t>，其中</a:t>
                </a:r>
                <a:r>
                  <a:rPr lang="en-US" altLang="zh-CN" sz="2400" dirty="0" smtClean="0"/>
                  <a:t>s</a:t>
                </a:r>
                <a:r>
                  <a:rPr lang="zh-CN" altLang="en-US" sz="2400" dirty="0" smtClean="0"/>
                  <a:t>为集合</a:t>
                </a:r>
                <a:r>
                  <a:rPr lang="en-US" altLang="zh-CN" sz="2400" dirty="0" smtClean="0"/>
                  <a:t>V</a:t>
                </a:r>
                <a:r>
                  <a:rPr lang="zh-CN" altLang="en-US" sz="2400" dirty="0" smtClean="0"/>
                  <a:t>中的任意节点（起始点），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r>
                  <a:rPr lang="zh-CN" altLang="en-US" sz="2400" dirty="0" smtClean="0"/>
                  <a:t>为空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、重复下列操作，直到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lvl="1"/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）在集合</a:t>
                </a:r>
                <a:r>
                  <a:rPr lang="en-US" altLang="zh-CN" sz="2000" dirty="0" smtClean="0"/>
                  <a:t>E</a:t>
                </a:r>
                <a:r>
                  <a:rPr lang="zh-CN" altLang="en-US" sz="2000" dirty="0" smtClean="0"/>
                  <a:t>中选取权值最小的边</a:t>
                </a:r>
                <a:r>
                  <a:rPr lang="en-US" altLang="zh-CN" sz="2000" dirty="0" smtClean="0"/>
                  <a:t>&lt;</a:t>
                </a:r>
                <a:r>
                  <a:rPr lang="en-US" altLang="zh-CN" sz="2000" dirty="0" err="1" smtClean="0"/>
                  <a:t>u,v</a:t>
                </a:r>
                <a:r>
                  <a:rPr lang="en-US" altLang="zh-CN" sz="2000" dirty="0" smtClean="0"/>
                  <a:t>&gt;</a:t>
                </a:r>
                <a:r>
                  <a:rPr lang="zh-CN" altLang="en-US" sz="2000" dirty="0" smtClean="0"/>
                  <a:t>，其中</a:t>
                </a:r>
                <a:r>
                  <a:rPr lang="en-US" altLang="zh-CN" sz="2000" dirty="0" smtClean="0"/>
                  <a:t>u</a:t>
                </a:r>
                <a:r>
                  <a:rPr lang="zh-CN" altLang="en-US" sz="2000" dirty="0" smtClean="0"/>
                  <a:t>为集合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中的元素，而</a:t>
                </a:r>
                <a:r>
                  <a:rPr lang="en-US" altLang="zh-CN" sz="2000" dirty="0" smtClean="0"/>
                  <a:t>v</a:t>
                </a:r>
                <a:r>
                  <a:rPr lang="zh-CN" altLang="en-US" sz="2000" dirty="0" smtClean="0"/>
                  <a:t>不在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中，并且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sz="2000" dirty="0" smtClean="0"/>
                  <a:t>（如果存在有多条满足前述条件即具有相同权值的边，则可任意选取其中之一）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）将</a:t>
                </a:r>
                <a:r>
                  <a:rPr lang="en-US" altLang="zh-CN" sz="2000" dirty="0" smtClean="0"/>
                  <a:t>v</a:t>
                </a:r>
                <a:r>
                  <a:rPr lang="zh-CN" altLang="en-US" sz="2000" dirty="0" smtClean="0"/>
                  <a:t>加入集合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中，将</a:t>
                </a:r>
                <a:r>
                  <a:rPr lang="en-US" altLang="zh-CN" sz="2000" dirty="0" smtClean="0"/>
                  <a:t>&lt;</a:t>
                </a:r>
                <a:r>
                  <a:rPr lang="en-US" altLang="zh-CN" sz="2000" dirty="0" err="1" smtClean="0"/>
                  <a:t>u,v</a:t>
                </a:r>
                <a:r>
                  <a:rPr lang="en-US" altLang="zh-CN" sz="2000" dirty="0" smtClean="0"/>
                  <a:t>&gt;</a:t>
                </a:r>
                <a:r>
                  <a:rPr lang="zh-CN" altLang="en-US" sz="2000" dirty="0" smtClean="0"/>
                  <a:t>边加入集合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中</a:t>
                </a:r>
                <a:endParaRPr lang="en-US" altLang="zh-CN" sz="2000" dirty="0"/>
              </a:p>
              <a:p>
                <a:r>
                  <a:rPr lang="en-US" altLang="zh-CN" sz="2400" dirty="0" smtClean="0"/>
                  <a:t>4</a:t>
                </a:r>
                <a:r>
                  <a:rPr lang="zh-CN" altLang="en-US" sz="2400" dirty="0" smtClean="0"/>
                  <a:t>、输出：使用集合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来描述所得到的最小生成树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774" r="-684" b="-3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822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算法实例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159762" y="3511772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550162" y="4349972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407162" y="4349972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4407162" y="3435572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169162" y="5264372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6159762" y="4426172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5092962" y="3359372"/>
            <a:ext cx="9906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1" descr="羊皮纸"/>
          <p:cNvSpPr>
            <a:spLocks noChangeArrowheads="1"/>
          </p:cNvSpPr>
          <p:nvPr/>
        </p:nvSpPr>
        <p:spPr bwMode="auto">
          <a:xfrm>
            <a:off x="4178562" y="4121372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5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3" name="Oval 12" descr="羊皮纸"/>
          <p:cNvSpPr>
            <a:spLocks noChangeArrowheads="1"/>
          </p:cNvSpPr>
          <p:nvPr/>
        </p:nvSpPr>
        <p:spPr bwMode="auto">
          <a:xfrm>
            <a:off x="4711962" y="3130772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4" name="Oval 13" descr="羊皮纸"/>
          <p:cNvSpPr>
            <a:spLocks noChangeArrowheads="1"/>
          </p:cNvSpPr>
          <p:nvPr/>
        </p:nvSpPr>
        <p:spPr bwMode="auto">
          <a:xfrm>
            <a:off x="4711962" y="5035772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4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5" name="Oval 14" descr="羊皮纸"/>
          <p:cNvSpPr>
            <a:spLocks noChangeArrowheads="1"/>
          </p:cNvSpPr>
          <p:nvPr/>
        </p:nvSpPr>
        <p:spPr bwMode="auto">
          <a:xfrm>
            <a:off x="5321562" y="4121372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6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6" name="Oval 15" descr="羊皮纸"/>
          <p:cNvSpPr>
            <a:spLocks noChangeArrowheads="1"/>
          </p:cNvSpPr>
          <p:nvPr/>
        </p:nvSpPr>
        <p:spPr bwMode="auto">
          <a:xfrm>
            <a:off x="5854962" y="3130772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7" name="Oval 16" descr="羊皮纸"/>
          <p:cNvSpPr>
            <a:spLocks noChangeArrowheads="1"/>
          </p:cNvSpPr>
          <p:nvPr/>
        </p:nvSpPr>
        <p:spPr bwMode="auto">
          <a:xfrm>
            <a:off x="5854962" y="5035772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3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8" name="Oval 17" descr="羊皮纸"/>
          <p:cNvSpPr>
            <a:spLocks noChangeArrowheads="1"/>
          </p:cNvSpPr>
          <p:nvPr/>
        </p:nvSpPr>
        <p:spPr bwMode="auto">
          <a:xfrm flipH="1">
            <a:off x="6464562" y="4121372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178562" y="3449860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178562" y="4669060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25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245362" y="3526060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14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788162" y="4440460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24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245362" y="5202460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382012" y="3526060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16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72412" y="442617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18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382012" y="457857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5169162" y="3359372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245362" y="282597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28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357759" y="3502495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195709" y="5285258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9357759" y="4416895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V="1">
            <a:off x="8748159" y="3350095"/>
            <a:ext cx="533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7681359" y="4416895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7605159" y="3426295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34" descr="羊皮纸"/>
          <p:cNvSpPr>
            <a:spLocks noChangeArrowheads="1"/>
          </p:cNvSpPr>
          <p:nvPr/>
        </p:nvSpPr>
        <p:spPr bwMode="auto">
          <a:xfrm>
            <a:off x="7376559" y="4112095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5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6" name="Oval 35" descr="羊皮纸"/>
          <p:cNvSpPr>
            <a:spLocks noChangeArrowheads="1"/>
          </p:cNvSpPr>
          <p:nvPr/>
        </p:nvSpPr>
        <p:spPr bwMode="auto">
          <a:xfrm>
            <a:off x="7909959" y="3121495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7" name="Oval 36" descr="羊皮纸"/>
          <p:cNvSpPr>
            <a:spLocks noChangeArrowheads="1"/>
          </p:cNvSpPr>
          <p:nvPr/>
        </p:nvSpPr>
        <p:spPr bwMode="auto">
          <a:xfrm>
            <a:off x="7909959" y="5026495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4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8" name="Oval 37" descr="羊皮纸"/>
          <p:cNvSpPr>
            <a:spLocks noChangeArrowheads="1"/>
          </p:cNvSpPr>
          <p:nvPr/>
        </p:nvSpPr>
        <p:spPr bwMode="auto">
          <a:xfrm>
            <a:off x="8519559" y="4112095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6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9" name="Oval 38" descr="羊皮纸"/>
          <p:cNvSpPr>
            <a:spLocks noChangeArrowheads="1"/>
          </p:cNvSpPr>
          <p:nvPr/>
        </p:nvSpPr>
        <p:spPr bwMode="auto">
          <a:xfrm>
            <a:off x="9052959" y="3121495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0" name="Oval 39" descr="羊皮纸"/>
          <p:cNvSpPr>
            <a:spLocks noChangeArrowheads="1"/>
          </p:cNvSpPr>
          <p:nvPr/>
        </p:nvSpPr>
        <p:spPr bwMode="auto">
          <a:xfrm flipH="1">
            <a:off x="9662559" y="4112095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376559" y="344058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7290834" y="474074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25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8443359" y="337232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14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8443359" y="538844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9580009" y="351678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16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9667321" y="474074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7" name="Oval 46" descr="羊皮纸"/>
          <p:cNvSpPr>
            <a:spLocks noChangeArrowheads="1"/>
          </p:cNvSpPr>
          <p:nvPr/>
        </p:nvSpPr>
        <p:spPr bwMode="auto">
          <a:xfrm>
            <a:off x="9129159" y="5026495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3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Kruskal</a:t>
            </a:r>
            <a:r>
              <a:rPr lang="zh-CN" altLang="en-US" dirty="0" smtClean="0"/>
              <a:t>算法流程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sz="2800" dirty="0" smtClean="0">
                    <a:latin typeface="+mn-ea"/>
                  </a:rPr>
                  <a:t>1</a:t>
                </a:r>
                <a:r>
                  <a:rPr lang="zh-CN" altLang="en-US" sz="2800" dirty="0" smtClean="0">
                    <a:latin typeface="+mn-ea"/>
                  </a:rPr>
                  <a:t>、记</a:t>
                </a:r>
                <a:r>
                  <a:rPr lang="en-US" altLang="zh-CN" sz="2800" dirty="0" smtClean="0">
                    <a:latin typeface="+mn-ea"/>
                  </a:rPr>
                  <a:t>G</a:t>
                </a:r>
                <a:r>
                  <a:rPr lang="zh-CN" altLang="en-US" sz="2800" dirty="0" smtClean="0">
                    <a:latin typeface="+mn-ea"/>
                  </a:rPr>
                  <a:t>中有</a:t>
                </a:r>
                <a:r>
                  <a:rPr lang="en-US" altLang="zh-CN" sz="2800" dirty="0" smtClean="0">
                    <a:latin typeface="+mn-ea"/>
                  </a:rPr>
                  <a:t>V</a:t>
                </a:r>
                <a:r>
                  <a:rPr lang="zh-CN" altLang="en-US" sz="2800" dirty="0" smtClean="0">
                    <a:latin typeface="+mn-ea"/>
                  </a:rPr>
                  <a:t>个顶点，</a:t>
                </a:r>
                <a:r>
                  <a:rPr lang="en-US" altLang="zh-CN" sz="2800" dirty="0" smtClean="0">
                    <a:latin typeface="+mn-ea"/>
                  </a:rPr>
                  <a:t>E</a:t>
                </a:r>
                <a:r>
                  <a:rPr lang="zh-CN" altLang="en-US" sz="2800" dirty="0" smtClean="0">
                    <a:latin typeface="+mn-ea"/>
                  </a:rPr>
                  <a:t>条边</a:t>
                </a:r>
                <a:endParaRPr lang="en-US" altLang="zh-CN" sz="2800" dirty="0" smtClean="0">
                  <a:latin typeface="+mn-ea"/>
                </a:endParaRPr>
              </a:p>
              <a:p>
                <a:r>
                  <a:rPr lang="en-US" altLang="zh-CN" sz="2800" dirty="0" smtClean="0">
                    <a:latin typeface="+mn-ea"/>
                  </a:rPr>
                  <a:t>2</a:t>
                </a:r>
                <a:r>
                  <a:rPr lang="zh-CN" altLang="en-US" sz="2800" dirty="0" smtClean="0">
                    <a:latin typeface="+mn-ea"/>
                  </a:rPr>
                  <a:t>、新建图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+mn-ea"/>
                  </a:rPr>
                  <a:t>中拥有原图中相同的</a:t>
                </a:r>
                <a:r>
                  <a:rPr lang="en-US" altLang="zh-CN" sz="2800" dirty="0" smtClean="0">
                    <a:latin typeface="+mn-ea"/>
                  </a:rPr>
                  <a:t>V</a:t>
                </a:r>
                <a:r>
                  <a:rPr lang="zh-CN" altLang="en-US" sz="2800" dirty="0" smtClean="0">
                    <a:latin typeface="+mn-ea"/>
                  </a:rPr>
                  <a:t>个节点，但没有边</a:t>
                </a:r>
                <a:endParaRPr lang="en-US" altLang="zh-CN" sz="2800" dirty="0" smtClean="0">
                  <a:latin typeface="+mn-ea"/>
                </a:endParaRPr>
              </a:p>
              <a:p>
                <a:r>
                  <a:rPr lang="en-US" altLang="zh-CN" sz="2800" dirty="0" smtClean="0">
                    <a:latin typeface="+mn-ea"/>
                  </a:rPr>
                  <a:t>3</a:t>
                </a:r>
                <a:r>
                  <a:rPr lang="zh-CN" altLang="en-US" sz="2800" dirty="0" smtClean="0">
                    <a:latin typeface="+mn-ea"/>
                  </a:rPr>
                  <a:t>、将原图</a:t>
                </a:r>
                <a:r>
                  <a:rPr lang="en-US" altLang="zh-CN" sz="2800" dirty="0" smtClean="0">
                    <a:latin typeface="+mn-ea"/>
                  </a:rPr>
                  <a:t>G</a:t>
                </a:r>
                <a:r>
                  <a:rPr lang="zh-CN" altLang="en-US" sz="2800" dirty="0" smtClean="0">
                    <a:latin typeface="+mn-ea"/>
                  </a:rPr>
                  <a:t>中所有</a:t>
                </a:r>
                <a:r>
                  <a:rPr lang="en-US" altLang="zh-CN" sz="2800" dirty="0" smtClean="0">
                    <a:latin typeface="+mn-ea"/>
                  </a:rPr>
                  <a:t>E</a:t>
                </a:r>
                <a:r>
                  <a:rPr lang="zh-CN" altLang="en-US" sz="2800" dirty="0" smtClean="0">
                    <a:latin typeface="+mn-ea"/>
                  </a:rPr>
                  <a:t>条边按权值从小到大排序</a:t>
                </a:r>
                <a:endParaRPr lang="en-US" altLang="zh-CN" sz="2800" dirty="0" smtClean="0">
                  <a:latin typeface="+mn-ea"/>
                </a:endParaRPr>
              </a:p>
              <a:p>
                <a:r>
                  <a:rPr lang="en-US" altLang="zh-CN" sz="2800" dirty="0" smtClean="0">
                    <a:latin typeface="+mn-ea"/>
                  </a:rPr>
                  <a:t>4</a:t>
                </a:r>
                <a:r>
                  <a:rPr lang="zh-CN" altLang="en-US" sz="2800" dirty="0" smtClean="0">
                    <a:latin typeface="+mn-ea"/>
                  </a:rPr>
                  <a:t>、循环：从权值最小的边开始遍历每条边，直至图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+mn-ea"/>
                  </a:rPr>
                  <a:t>中所有的节点都在同一个连通分量中</a:t>
                </a:r>
                <a:endParaRPr lang="en-US" altLang="zh-CN" sz="2800" dirty="0" smtClean="0">
                  <a:latin typeface="+mn-ea"/>
                </a:endParaRPr>
              </a:p>
              <a:p>
                <a:pPr lvl="1"/>
                <a:r>
                  <a:rPr lang="en-US" altLang="zh-CN" sz="2400" dirty="0">
                    <a:latin typeface="+mn-ea"/>
                  </a:rPr>
                  <a:t>i</a:t>
                </a:r>
                <a:r>
                  <a:rPr lang="en-US" altLang="zh-CN" sz="2400" dirty="0" smtClean="0">
                    <a:latin typeface="+mn-ea"/>
                  </a:rPr>
                  <a:t>f </a:t>
                </a:r>
                <a:r>
                  <a:rPr lang="zh-CN" altLang="en-US" sz="2400" dirty="0" smtClean="0">
                    <a:latin typeface="+mn-ea"/>
                  </a:rPr>
                  <a:t>这条边连接的两个节点在图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</a:rPr>
                  <a:t>中不在同一个连通分量中</a:t>
                </a:r>
                <a:endParaRPr lang="en-US" altLang="zh-CN" sz="2400" dirty="0" smtClean="0">
                  <a:latin typeface="+mn-ea"/>
                </a:endParaRPr>
              </a:p>
              <a:p>
                <a:pPr lvl="2"/>
                <a:r>
                  <a:rPr lang="zh-CN" altLang="en-US" sz="2000" dirty="0" smtClean="0">
                    <a:latin typeface="+mn-ea"/>
                  </a:rPr>
                  <a:t>添加这条边到图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中</a:t>
                </a:r>
                <a:endParaRPr lang="en-US" altLang="zh-CN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 r="-205" b="-1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040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Kruskal</a:t>
            </a:r>
            <a:r>
              <a:rPr lang="zh-CN" altLang="en-US" dirty="0" smtClean="0"/>
              <a:t>算法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139407" y="3100340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529807" y="3938540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386807" y="3938540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4386807" y="302414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148807" y="485294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6139407" y="401474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5072607" y="2947940"/>
            <a:ext cx="9906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1" descr="羊皮纸"/>
          <p:cNvSpPr>
            <a:spLocks noChangeArrowheads="1"/>
          </p:cNvSpPr>
          <p:nvPr/>
        </p:nvSpPr>
        <p:spPr bwMode="auto">
          <a:xfrm>
            <a:off x="4158207" y="370994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5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2" name="Oval 12" descr="羊皮纸"/>
          <p:cNvSpPr>
            <a:spLocks noChangeArrowheads="1"/>
          </p:cNvSpPr>
          <p:nvPr/>
        </p:nvSpPr>
        <p:spPr bwMode="auto">
          <a:xfrm>
            <a:off x="4691607" y="271934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3" name="Oval 13" descr="羊皮纸"/>
          <p:cNvSpPr>
            <a:spLocks noChangeArrowheads="1"/>
          </p:cNvSpPr>
          <p:nvPr/>
        </p:nvSpPr>
        <p:spPr bwMode="auto">
          <a:xfrm>
            <a:off x="4691607" y="462434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4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4" name="Oval 14" descr="羊皮纸"/>
          <p:cNvSpPr>
            <a:spLocks noChangeArrowheads="1"/>
          </p:cNvSpPr>
          <p:nvPr/>
        </p:nvSpPr>
        <p:spPr bwMode="auto">
          <a:xfrm>
            <a:off x="5296445" y="369089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6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5" name="Oval 15" descr="羊皮纸"/>
          <p:cNvSpPr>
            <a:spLocks noChangeArrowheads="1"/>
          </p:cNvSpPr>
          <p:nvPr/>
        </p:nvSpPr>
        <p:spPr bwMode="auto">
          <a:xfrm>
            <a:off x="5834607" y="271934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6" name="Oval 16" descr="羊皮纸"/>
          <p:cNvSpPr>
            <a:spLocks noChangeArrowheads="1"/>
          </p:cNvSpPr>
          <p:nvPr/>
        </p:nvSpPr>
        <p:spPr bwMode="auto">
          <a:xfrm>
            <a:off x="5834607" y="462434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3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7" name="Oval 17" descr="羊皮纸"/>
          <p:cNvSpPr>
            <a:spLocks noChangeArrowheads="1"/>
          </p:cNvSpPr>
          <p:nvPr/>
        </p:nvSpPr>
        <p:spPr bwMode="auto">
          <a:xfrm flipH="1">
            <a:off x="6444207" y="370994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158207" y="303842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158207" y="425762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25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225007" y="311462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14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767807" y="402902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24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361657" y="311462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16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752057" y="4014740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18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361657" y="4167140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148807" y="294794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225007" y="491485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225007" y="239390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28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7327402" y="3919490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7327402" y="300509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8089402" y="483389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9080002" y="399569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32" descr="羊皮纸"/>
          <p:cNvSpPr>
            <a:spLocks noChangeArrowheads="1"/>
          </p:cNvSpPr>
          <p:nvPr/>
        </p:nvSpPr>
        <p:spPr bwMode="auto">
          <a:xfrm>
            <a:off x="7098802" y="369089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5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" name="Oval 33" descr="羊皮纸"/>
          <p:cNvSpPr>
            <a:spLocks noChangeArrowheads="1"/>
          </p:cNvSpPr>
          <p:nvPr/>
        </p:nvSpPr>
        <p:spPr bwMode="auto">
          <a:xfrm>
            <a:off x="7632202" y="270029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 dirty="0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endParaRPr lang="en-US" altLang="zh-CN" sz="2400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4" name="Oval 34" descr="羊皮纸"/>
          <p:cNvSpPr>
            <a:spLocks noChangeArrowheads="1"/>
          </p:cNvSpPr>
          <p:nvPr/>
        </p:nvSpPr>
        <p:spPr bwMode="auto">
          <a:xfrm>
            <a:off x="7632202" y="460529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4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5" name="Oval 35" descr="羊皮纸"/>
          <p:cNvSpPr>
            <a:spLocks noChangeArrowheads="1"/>
          </p:cNvSpPr>
          <p:nvPr/>
        </p:nvSpPr>
        <p:spPr bwMode="auto">
          <a:xfrm>
            <a:off x="8241802" y="369089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6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6" name="Oval 36" descr="羊皮纸"/>
          <p:cNvSpPr>
            <a:spLocks noChangeArrowheads="1"/>
          </p:cNvSpPr>
          <p:nvPr/>
        </p:nvSpPr>
        <p:spPr bwMode="auto">
          <a:xfrm>
            <a:off x="8775202" y="270029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7" name="Oval 37" descr="羊皮纸"/>
          <p:cNvSpPr>
            <a:spLocks noChangeArrowheads="1"/>
          </p:cNvSpPr>
          <p:nvPr/>
        </p:nvSpPr>
        <p:spPr bwMode="auto">
          <a:xfrm>
            <a:off x="8775202" y="460529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3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8" name="Oval 38" descr="羊皮纸"/>
          <p:cNvSpPr>
            <a:spLocks noChangeArrowheads="1"/>
          </p:cNvSpPr>
          <p:nvPr/>
        </p:nvSpPr>
        <p:spPr bwMode="auto">
          <a:xfrm flipH="1">
            <a:off x="9384802" y="369089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CC3300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endParaRPr lang="en-US" alt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7090320" y="442907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25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8165602" y="309557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14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9394327" y="419571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V="1">
            <a:off x="8532315" y="3114628"/>
            <a:ext cx="360362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9108577" y="3114628"/>
            <a:ext cx="358775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9322890" y="297175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16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955441" y="301937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8200527" y="482436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8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9" grpId="0" autoUpdateAnimBg="0"/>
      <p:bldP spid="40" grpId="0" autoUpdateAnimBg="0"/>
      <p:bldP spid="41" grpId="0" autoUpdateAnimBg="0"/>
      <p:bldP spid="42" grpId="0" animBg="1"/>
      <p:bldP spid="43" grpId="0" animBg="1"/>
      <p:bldP spid="44" grpId="0" autoUpdateAnimBg="0"/>
      <p:bldP spid="45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f[N];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find(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 {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eturn f[x]!=</a:t>
            </a:r>
            <a:r>
              <a:rPr lang="en-US" altLang="zh-CN" dirty="0" err="1" smtClean="0"/>
              <a:t>x?f</a:t>
            </a:r>
            <a:r>
              <a:rPr lang="en-US" altLang="zh-CN" dirty="0" smtClean="0"/>
              <a:t>[x]=find(f[x]):f[x];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v</a:t>
            </a:r>
            <a:r>
              <a:rPr lang="en-US" altLang="zh-CN" dirty="0" smtClean="0"/>
              <a:t>oid Union(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 {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fy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err="1" smtClean="0"/>
              <a:t>fx</a:t>
            </a:r>
            <a:r>
              <a:rPr lang="en-US" altLang="zh-CN" dirty="0" smtClean="0"/>
              <a:t> = find(x), </a:t>
            </a:r>
            <a:r>
              <a:rPr lang="en-US" altLang="zh-CN" dirty="0" err="1" smtClean="0"/>
              <a:t>fy</a:t>
            </a:r>
            <a:r>
              <a:rPr lang="en-US" altLang="zh-CN" dirty="0" smtClean="0"/>
              <a:t> = find(y);</a:t>
            </a:r>
          </a:p>
          <a:p>
            <a:pPr lvl="1"/>
            <a:r>
              <a:rPr lang="en-US" altLang="zh-CN" dirty="0" smtClean="0"/>
              <a:t>f[</a:t>
            </a:r>
            <a:r>
              <a:rPr lang="en-US" altLang="zh-CN" dirty="0" err="1" smtClean="0"/>
              <a:t>fx</a:t>
            </a:r>
            <a:r>
              <a:rPr lang="en-US" altLang="zh-CN" dirty="0" smtClean="0"/>
              <a:t>] =</a:t>
            </a:r>
            <a:r>
              <a:rPr lang="en-US" altLang="zh-CN" dirty="0" err="1" smtClean="0"/>
              <a:t>fy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77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最短路常用算法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单源最短路径</a:t>
            </a:r>
            <a:endParaRPr lang="en-US" altLang="zh-CN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对于某给定起点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，求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到其他顶点的最短距离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常用算法：</a:t>
            </a:r>
            <a:r>
              <a:rPr lang="en-US" altLang="zh-CN" sz="2800" dirty="0" err="1" smtClean="0"/>
              <a:t>Dijkstra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Bellman-Ford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SPFA</a:t>
            </a:r>
          </a:p>
          <a:p>
            <a:r>
              <a:rPr lang="zh-CN" altLang="en-US" sz="3200" dirty="0" smtClean="0"/>
              <a:t>全局最短路径</a:t>
            </a:r>
            <a:endParaRPr lang="en-US" altLang="zh-CN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/>
              <a:t>求一</a:t>
            </a:r>
            <a:r>
              <a:rPr lang="zh-CN" altLang="en-US" sz="2800" dirty="0" smtClean="0"/>
              <a:t>个给定图的每对顶点之间的最短距离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常用算法：</a:t>
            </a:r>
            <a:r>
              <a:rPr lang="en-US" altLang="zh-CN" sz="2800" dirty="0" smtClean="0"/>
              <a:t>Floyd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11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</a:t>
            </a:r>
            <a:r>
              <a:rPr lang="zh-CN" altLang="en-US" dirty="0"/>
              <a:t>的</a:t>
            </a:r>
            <a:r>
              <a:rPr lang="zh-CN" altLang="en-US" dirty="0" smtClean="0"/>
              <a:t>最优子结构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最短路径的</a:t>
            </a:r>
            <a:r>
              <a:rPr lang="zh-CN" altLang="en-US" sz="3200" dirty="0"/>
              <a:t>子</a:t>
            </a:r>
            <a:r>
              <a:rPr lang="zh-CN" altLang="en-US" sz="3200" dirty="0" smtClean="0"/>
              <a:t>路径仍然是最短路径</a:t>
            </a:r>
            <a:endParaRPr lang="en-US" altLang="zh-CN" sz="3200" dirty="0" smtClean="0"/>
          </a:p>
          <a:p>
            <a:r>
              <a:rPr lang="zh-CN" altLang="en-US" sz="3200" dirty="0" smtClean="0"/>
              <a:t>证明：反证法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8607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基本思想：贪心</a:t>
            </a:r>
            <a:endParaRPr lang="en-US" altLang="zh-CN" sz="3200" dirty="0" smtClean="0"/>
          </a:p>
          <a:p>
            <a:r>
              <a:rPr lang="zh-CN" altLang="en-US" sz="3200" dirty="0" smtClean="0"/>
              <a:t>给定一个无向图</a:t>
            </a:r>
            <a:r>
              <a:rPr lang="en-US" altLang="zh-CN" sz="3200" dirty="0"/>
              <a:t>G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V,E</a:t>
            </a:r>
            <a:r>
              <a:rPr lang="zh-CN" altLang="en-US" sz="3200" dirty="0" smtClean="0"/>
              <a:t>），设置一个顶点集合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，从源点到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中顶点的最短路径权值已经确定，通过反复从</a:t>
            </a:r>
            <a:r>
              <a:rPr lang="en-US" altLang="zh-CN" sz="3200" dirty="0" smtClean="0"/>
              <a:t>V-S</a:t>
            </a:r>
            <a:r>
              <a:rPr lang="zh-CN" altLang="en-US" sz="3200" dirty="0" smtClean="0"/>
              <a:t>中选取具有最短路径估计的顶点</a:t>
            </a:r>
            <a:r>
              <a:rPr lang="en-US" altLang="zh-CN" sz="3200" dirty="0" smtClean="0"/>
              <a:t>u</a:t>
            </a:r>
            <a:r>
              <a:rPr lang="zh-CN" altLang="en-US" sz="3200" dirty="0" smtClean="0"/>
              <a:t>，将</a:t>
            </a:r>
            <a:r>
              <a:rPr lang="en-US" altLang="zh-CN" sz="3200" dirty="0" smtClean="0"/>
              <a:t>u</a:t>
            </a:r>
            <a:r>
              <a:rPr lang="zh-CN" altLang="en-US" sz="3200" dirty="0" smtClean="0"/>
              <a:t>加入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中，并松弛所有</a:t>
            </a:r>
            <a:r>
              <a:rPr lang="en-US" altLang="zh-CN" sz="3200" dirty="0" smtClean="0"/>
              <a:t>u</a:t>
            </a:r>
            <a:r>
              <a:rPr lang="zh-CN" altLang="en-US" sz="3200" dirty="0" smtClean="0"/>
              <a:t>的出边，求得最短路径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86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p0.meituan.net/deal/__44963374__7636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77421"/>
            <a:ext cx="2014552" cy="172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ocuments and Settings\Administrator.092CF126D93D43C\Local Settings\Temporary Internet Files\Content.IE5\NXSHMTMR\539193465387047998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39" y="-198039"/>
            <a:ext cx="2919890" cy="292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741415"/>
              </p:ext>
            </p:extLst>
          </p:nvPr>
        </p:nvGraphicFramePr>
        <p:xfrm>
          <a:off x="2589212" y="3206217"/>
          <a:ext cx="8247117" cy="2599354"/>
        </p:xfrm>
        <a:graphic>
          <a:graphicData uri="http://schemas.openxmlformats.org/drawingml/2006/table">
            <a:tbl>
              <a:tblPr/>
              <a:tblGrid>
                <a:gridCol w="842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8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81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0229"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迭代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u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Dist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[1]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Dist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[2]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Dist[3]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Dist[4]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Dist[5]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75"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初始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{}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INF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INF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INF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INF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75"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{1}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INF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30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100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75"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{1,2}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60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30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100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75"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{1,2,4}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30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90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75"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{1,2,4,3}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30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60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3"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{1,2,4,3,5}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30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华文中宋" charset="0"/>
                          <a:cs typeface="华文中宋" charset="0"/>
                        </a:rPr>
                        <a:t>60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89212" y="2731235"/>
            <a:ext cx="2000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 dirty="0">
                <a:latin typeface="+mn-ea"/>
                <a:ea typeface="+mn-ea"/>
              </a:rPr>
              <a:t>起点为</a:t>
            </a:r>
            <a:r>
              <a:rPr kumimoji="0" lang="en-US" altLang="zh-CN" sz="1800" dirty="0">
                <a:latin typeface="+mn-ea"/>
                <a:ea typeface="+mn-ea"/>
              </a:rPr>
              <a:t>1</a:t>
            </a:r>
            <a:endParaRPr kumimoji="0" lang="zh-CN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253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/>
              <a:t>伪代码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altLang="zh-CN" sz="2000" dirty="0" smtClean="0">
                    <a:latin typeface="+mn-ea"/>
                  </a:rPr>
                  <a:t>void </a:t>
                </a:r>
                <a:r>
                  <a:rPr lang="en-US" altLang="zh-CN" sz="2000" dirty="0" err="1" smtClean="0">
                    <a:latin typeface="+mn-ea"/>
                  </a:rPr>
                  <a:t>dijkstra</a:t>
                </a:r>
                <a:r>
                  <a:rPr lang="en-US" altLang="zh-CN" sz="2000" dirty="0" smtClean="0">
                    <a:latin typeface="+mn-ea"/>
                  </a:rPr>
                  <a:t>() </a:t>
                </a:r>
                <a:r>
                  <a:rPr lang="en-US" altLang="zh-CN" sz="2000" dirty="0">
                    <a:latin typeface="+mn-ea"/>
                  </a:rPr>
                  <a:t>{</a:t>
                </a: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altLang="zh-CN" sz="2000" dirty="0" smtClean="0">
                    <a:latin typeface="+mn-ea"/>
                  </a:rPr>
                  <a:t>    </a:t>
                </a:r>
                <a:r>
                  <a:rPr lang="zh-CN" altLang="en-US" sz="2000" dirty="0" smtClean="0">
                    <a:latin typeface="+mn-ea"/>
                  </a:rPr>
                  <a:t>初始化</a:t>
                </a:r>
                <a:r>
                  <a:rPr lang="en-US" altLang="zh-CN" sz="2000" dirty="0">
                    <a:latin typeface="+mn-ea"/>
                  </a:rPr>
                  <a:t>S={</a:t>
                </a:r>
                <a:r>
                  <a:rPr lang="zh-CN" altLang="en-US" sz="2000" dirty="0">
                    <a:latin typeface="+mn-ea"/>
                  </a:rPr>
                  <a:t>空集</a:t>
                </a:r>
                <a:r>
                  <a:rPr lang="en-US" altLang="zh-CN" sz="2000" dirty="0" smtClean="0">
                    <a:latin typeface="+mn-ea"/>
                  </a:rPr>
                  <a:t>};</a:t>
                </a:r>
                <a:endParaRPr lang="en-US" altLang="zh-CN" sz="2000" dirty="0">
                  <a:latin typeface="+mn-ea"/>
                </a:endParaRP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altLang="zh-CN" sz="2000" dirty="0">
                    <a:latin typeface="+mn-ea"/>
                  </a:rPr>
                  <a:t> </a:t>
                </a:r>
                <a:r>
                  <a:rPr lang="en-US" altLang="zh-CN" sz="2000" dirty="0" smtClean="0">
                    <a:latin typeface="+mn-ea"/>
                  </a:rPr>
                  <a:t>   d[s</a:t>
                </a:r>
                <a:r>
                  <a:rPr lang="en-US" altLang="zh-CN" sz="2000" dirty="0">
                    <a:latin typeface="+mn-ea"/>
                  </a:rPr>
                  <a:t>] = 0; </a:t>
                </a:r>
                <a:r>
                  <a:rPr lang="zh-CN" altLang="en-US" sz="2000" dirty="0">
                    <a:latin typeface="+mn-ea"/>
                  </a:rPr>
                  <a:t>其余</a:t>
                </a:r>
                <a:r>
                  <a:rPr lang="en-US" altLang="zh-CN" sz="2000" dirty="0">
                    <a:latin typeface="+mn-ea"/>
                  </a:rPr>
                  <a:t>d</a:t>
                </a:r>
                <a:r>
                  <a:rPr lang="zh-CN" altLang="en-US" sz="2000" dirty="0">
                    <a:latin typeface="+mn-ea"/>
                  </a:rPr>
                  <a:t>值为正</a:t>
                </a:r>
                <a:r>
                  <a:rPr lang="zh-CN" altLang="en-US" sz="2000" dirty="0" smtClean="0">
                    <a:latin typeface="+mn-ea"/>
                  </a:rPr>
                  <a:t>无穷大</a:t>
                </a:r>
                <a:r>
                  <a:rPr lang="en-US" altLang="zh-CN" sz="2000" dirty="0" smtClean="0">
                    <a:latin typeface="+mn-ea"/>
                  </a:rPr>
                  <a:t>;</a:t>
                </a: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altLang="zh-CN" sz="2000" dirty="0">
                    <a:latin typeface="+mn-ea"/>
                  </a:rPr>
                  <a:t> </a:t>
                </a:r>
                <a:r>
                  <a:rPr lang="en-US" altLang="zh-CN" sz="2000" dirty="0" smtClean="0">
                    <a:latin typeface="+mn-ea"/>
                  </a:rPr>
                  <a:t>   for </a:t>
                </a:r>
                <a:r>
                  <a:rPr lang="en-US" altLang="zh-CN" sz="2000" dirty="0">
                    <a:latin typeface="+mn-ea"/>
                  </a:rPr>
                  <a:t>(k = 1; k </a:t>
                </a:r>
                <a:r>
                  <a:rPr lang="en-US" altLang="zh-CN" sz="2000" dirty="0" smtClean="0">
                    <a:latin typeface="+mn-ea"/>
                  </a:rPr>
                  <a:t>&lt;= </a:t>
                </a:r>
                <a:r>
                  <a:rPr lang="en-US" altLang="zh-CN" sz="2000" dirty="0">
                    <a:latin typeface="+mn-ea"/>
                  </a:rPr>
                  <a:t>n; ++k</a:t>
                </a:r>
                <a:r>
                  <a:rPr lang="en-US" altLang="zh-CN" sz="2000" dirty="0" smtClean="0">
                    <a:latin typeface="+mn-ea"/>
                  </a:rPr>
                  <a:t>) {</a:t>
                </a: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altLang="zh-CN" sz="2000" dirty="0">
                    <a:latin typeface="+mn-ea"/>
                  </a:rPr>
                  <a:t> </a:t>
                </a:r>
                <a:r>
                  <a:rPr lang="en-US" altLang="zh-CN" sz="2000" dirty="0" smtClean="0">
                    <a:latin typeface="+mn-ea"/>
                  </a:rPr>
                  <a:t>       </a:t>
                </a:r>
                <a:r>
                  <a:rPr lang="zh-CN" altLang="en-US" sz="2000" dirty="0" smtClean="0">
                    <a:latin typeface="+mn-ea"/>
                  </a:rPr>
                  <a:t>取出</a:t>
                </a:r>
                <a:r>
                  <a:rPr lang="zh-CN" altLang="en-US" sz="2000" dirty="0">
                    <a:latin typeface="+mn-ea"/>
                  </a:rPr>
                  <a:t>不在</a:t>
                </a:r>
                <a:r>
                  <a:rPr lang="en-US" altLang="zh-CN" sz="2000" dirty="0">
                    <a:latin typeface="+mn-ea"/>
                  </a:rPr>
                  <a:t>S</a:t>
                </a:r>
                <a:r>
                  <a:rPr lang="zh-CN" altLang="en-US" sz="2000" dirty="0">
                    <a:latin typeface="+mn-ea"/>
                  </a:rPr>
                  <a:t>中的最小的</a:t>
                </a:r>
                <a:r>
                  <a:rPr lang="en-US" altLang="zh-CN" sz="2000" dirty="0">
                    <a:latin typeface="+mn-ea"/>
                  </a:rPr>
                  <a:t>d[</a:t>
                </a:r>
                <a:r>
                  <a:rPr lang="en-US" altLang="zh-CN" sz="2000" dirty="0" err="1">
                    <a:latin typeface="+mn-ea"/>
                  </a:rPr>
                  <a:t>i</a:t>
                </a:r>
                <a:r>
                  <a:rPr lang="en-US" altLang="zh-CN" sz="2000" dirty="0" smtClean="0">
                    <a:latin typeface="+mn-ea"/>
                  </a:rPr>
                  <a:t>];</a:t>
                </a:r>
                <a:endParaRPr lang="en-US" altLang="zh-CN" sz="2000" dirty="0">
                  <a:latin typeface="+mn-ea"/>
                </a:endParaRP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altLang="zh-CN" sz="2000" dirty="0" smtClean="0">
                    <a:latin typeface="+mn-ea"/>
                  </a:rPr>
                  <a:t>        for </a:t>
                </a:r>
                <a:r>
                  <a:rPr lang="en-US" altLang="zh-CN" sz="2000" dirty="0">
                    <a:latin typeface="+mn-ea"/>
                  </a:rPr>
                  <a:t>(</a:t>
                </a:r>
                <a:r>
                  <a:rPr lang="zh-CN" altLang="en-US" sz="2000" dirty="0">
                    <a:latin typeface="+mn-ea"/>
                  </a:rPr>
                  <a:t>所有不在</a:t>
                </a:r>
                <a:r>
                  <a:rPr lang="en-US" altLang="zh-CN" sz="2000" dirty="0">
                    <a:latin typeface="+mn-ea"/>
                  </a:rPr>
                  <a:t>S</a:t>
                </a:r>
                <a:r>
                  <a:rPr lang="zh-CN" altLang="en-US" sz="2000" dirty="0">
                    <a:latin typeface="+mn-ea"/>
                  </a:rPr>
                  <a:t>中且与</a:t>
                </a:r>
                <a:r>
                  <a:rPr lang="en-US" altLang="zh-CN" sz="2000" dirty="0" err="1">
                    <a:latin typeface="+mn-ea"/>
                  </a:rPr>
                  <a:t>i</a:t>
                </a:r>
                <a:r>
                  <a:rPr lang="zh-CN" altLang="en-US" sz="2000" dirty="0">
                    <a:latin typeface="+mn-ea"/>
                  </a:rPr>
                  <a:t>相邻的点</a:t>
                </a:r>
                <a:r>
                  <a:rPr lang="en-US" altLang="zh-CN" sz="2000" dirty="0" smtClean="0">
                    <a:latin typeface="+mn-ea"/>
                  </a:rPr>
                  <a:t>j)</a:t>
                </a: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altLang="zh-CN" sz="2000" dirty="0">
                    <a:latin typeface="+mn-ea"/>
                  </a:rPr>
                  <a:t> </a:t>
                </a:r>
                <a:r>
                  <a:rPr lang="en-US" altLang="zh-CN" sz="2000" dirty="0" smtClean="0">
                    <a:latin typeface="+mn-ea"/>
                  </a:rPr>
                  <a:t>           if </a:t>
                </a:r>
                <a:r>
                  <a:rPr lang="en-US" altLang="zh-CN" sz="2000" dirty="0">
                    <a:latin typeface="+mn-ea"/>
                  </a:rPr>
                  <a:t>(d[j] &gt; d[</a:t>
                </a:r>
                <a:r>
                  <a:rPr lang="en-US" altLang="zh-CN" sz="2000" dirty="0" err="1">
                    <a:latin typeface="+mn-ea"/>
                  </a:rPr>
                  <a:t>i</a:t>
                </a:r>
                <a:r>
                  <a:rPr lang="en-US" altLang="zh-CN" sz="2000" dirty="0">
                    <a:latin typeface="+mn-ea"/>
                  </a:rPr>
                  <a:t>] + cost[</a:t>
                </a:r>
                <a:r>
                  <a:rPr lang="en-US" altLang="zh-CN" sz="2000" dirty="0" err="1">
                    <a:latin typeface="+mn-ea"/>
                  </a:rPr>
                  <a:t>i</a:t>
                </a:r>
                <a:r>
                  <a:rPr lang="en-US" altLang="zh-CN" sz="2000" dirty="0">
                    <a:latin typeface="+mn-ea"/>
                  </a:rPr>
                  <a:t>][j]) </a:t>
                </a: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altLang="zh-CN" sz="2000" dirty="0" smtClean="0">
                    <a:latin typeface="+mn-ea"/>
                  </a:rPr>
                  <a:t>                d[j</a:t>
                </a:r>
                <a:r>
                  <a:rPr lang="en-US" altLang="zh-CN" sz="2000" dirty="0">
                    <a:latin typeface="+mn-ea"/>
                  </a:rPr>
                  <a:t>] = d[</a:t>
                </a:r>
                <a:r>
                  <a:rPr lang="en-US" altLang="zh-CN" sz="2000" dirty="0" err="1">
                    <a:latin typeface="+mn-ea"/>
                  </a:rPr>
                  <a:t>i</a:t>
                </a:r>
                <a:r>
                  <a:rPr lang="en-US" altLang="zh-CN" sz="2000" dirty="0">
                    <a:latin typeface="+mn-ea"/>
                  </a:rPr>
                  <a:t>] + cost[</a:t>
                </a:r>
                <a:r>
                  <a:rPr lang="en-US" altLang="zh-CN" sz="2000" dirty="0" err="1">
                    <a:latin typeface="+mn-ea"/>
                  </a:rPr>
                  <a:t>i</a:t>
                </a:r>
                <a:r>
                  <a:rPr lang="en-US" altLang="zh-CN" sz="2000" dirty="0">
                    <a:latin typeface="+mn-ea"/>
                  </a:rPr>
                  <a:t>][j];</a:t>
                </a: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altLang="zh-CN" sz="2000" dirty="0" smtClean="0">
                    <a:latin typeface="+mn-ea"/>
                  </a:rPr>
                  <a:t>        S </a:t>
                </a:r>
                <a:r>
                  <a:rPr lang="en-US" altLang="zh-CN" sz="2000" dirty="0">
                    <a:latin typeface="+mn-ea"/>
                  </a:rPr>
                  <a:t>= S + {</a:t>
                </a:r>
                <a:r>
                  <a:rPr lang="en-US" altLang="zh-CN" sz="2000" dirty="0" err="1">
                    <a:latin typeface="+mn-ea"/>
                  </a:rPr>
                  <a:t>i</a:t>
                </a:r>
                <a:r>
                  <a:rPr lang="en-US" altLang="zh-CN" sz="2000" dirty="0">
                    <a:latin typeface="+mn-ea"/>
                  </a:rPr>
                  <a:t>};</a:t>
                </a: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altLang="zh-CN" sz="2000" dirty="0" smtClean="0">
                    <a:latin typeface="+mn-ea"/>
                  </a:rPr>
                  <a:t>    }</a:t>
                </a:r>
                <a:endParaRPr lang="en-US" altLang="zh-CN" sz="2000" dirty="0">
                  <a:latin typeface="+mn-ea"/>
                </a:endParaRP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altLang="zh-CN" sz="2000" dirty="0" smtClean="0">
                    <a:latin typeface="+mn-ea"/>
                  </a:rPr>
                  <a:t>}</a:t>
                </a:r>
              </a:p>
              <a:p>
                <a:pPr>
                  <a:lnSpc>
                    <a:spcPct val="7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latin typeface="+mn-ea"/>
                  </a:rPr>
                  <a:t>时间复杂度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>
                  <a:lnSpc>
                    <a:spcPct val="7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latin typeface="+mn-ea"/>
                  </a:rPr>
                  <a:t>堆优化复杂度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𝑙𝑜𝑔𝑉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4" t="-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31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TOJ2870 The 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题目大意：给出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个城市（编号从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N-1</a:t>
            </a:r>
            <a:r>
              <a:rPr lang="zh-CN" altLang="en-US" sz="3200" dirty="0" smtClean="0"/>
              <a:t>）和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条路，问你离城市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第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近的城市是哪个？</a:t>
            </a:r>
            <a:endParaRPr lang="en-US" altLang="zh-CN" sz="3200" dirty="0" smtClean="0"/>
          </a:p>
          <a:p>
            <a:r>
              <a:rPr lang="zh-CN" altLang="en-US" sz="3200" dirty="0"/>
              <a:t>解题</a:t>
            </a:r>
            <a:r>
              <a:rPr lang="zh-CN" altLang="en-US" sz="3200" dirty="0" smtClean="0"/>
              <a:t>思路？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22974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Dijkstra</a:t>
            </a:r>
            <a:r>
              <a:rPr lang="zh-CN" altLang="en-US" sz="3200" dirty="0" smtClean="0"/>
              <a:t>算法对负权图无效</a:t>
            </a:r>
            <a:endParaRPr lang="en-US" altLang="zh-CN" sz="3200" dirty="0" smtClean="0"/>
          </a:p>
        </p:txBody>
      </p:sp>
      <p:pic>
        <p:nvPicPr>
          <p:cNvPr id="2050" name="Picture 2" descr="http://img0.tuicool.com/6JBjei.jpg!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4" y="3110871"/>
            <a:ext cx="433387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3748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839</TotalTime>
  <Words>1405</Words>
  <Application>Microsoft Office PowerPoint</Application>
  <PresentationFormat>宽屏</PresentationFormat>
  <Paragraphs>255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Adobe Caslon Pro Bold</vt:lpstr>
      <vt:lpstr>华文仿宋</vt:lpstr>
      <vt:lpstr>华文中宋</vt:lpstr>
      <vt:lpstr>宋体</vt:lpstr>
      <vt:lpstr>幼圆</vt:lpstr>
      <vt:lpstr>Arial</vt:lpstr>
      <vt:lpstr>Cambria Math</vt:lpstr>
      <vt:lpstr>Century Gothic</vt:lpstr>
      <vt:lpstr>Gill Sans MT</vt:lpstr>
      <vt:lpstr>Times New Roman</vt:lpstr>
      <vt:lpstr>Wingdings</vt:lpstr>
      <vt:lpstr>Wingdings 3</vt:lpstr>
      <vt:lpstr>丝状</vt:lpstr>
      <vt:lpstr>图论之最小生成树和最短路</vt:lpstr>
      <vt:lpstr>最短路</vt:lpstr>
      <vt:lpstr>最短路常用算法</vt:lpstr>
      <vt:lpstr>最短路的最优子结构</vt:lpstr>
      <vt:lpstr>Dijkstra算法</vt:lpstr>
      <vt:lpstr>PowerPoint 演示文稿</vt:lpstr>
      <vt:lpstr>Dijkstra伪代码</vt:lpstr>
      <vt:lpstr>TOJ2870 The K-th City</vt:lpstr>
      <vt:lpstr>局限性</vt:lpstr>
      <vt:lpstr>Bellman-Ford算法</vt:lpstr>
      <vt:lpstr>算法流程</vt:lpstr>
      <vt:lpstr>Bellman-Ford伪代码</vt:lpstr>
      <vt:lpstr>TOJ2831 Wormholes</vt:lpstr>
      <vt:lpstr>SPFA算法</vt:lpstr>
      <vt:lpstr>算法流程</vt:lpstr>
      <vt:lpstr>SPFA核心代码</vt:lpstr>
      <vt:lpstr>SPFA算法判断负权环</vt:lpstr>
      <vt:lpstr>Floyd算法</vt:lpstr>
      <vt:lpstr>Floyd核心代码</vt:lpstr>
      <vt:lpstr>最小生成树</vt:lpstr>
      <vt:lpstr>Prim算法流程</vt:lpstr>
      <vt:lpstr>Prim算法实例</vt:lpstr>
      <vt:lpstr>Kruskal算法流程</vt:lpstr>
      <vt:lpstr>Kruskal算法实例</vt:lpstr>
      <vt:lpstr>并查集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图论之最小生成树和最短路</dc:title>
  <dc:creator>wax</dc:creator>
  <cp:lastModifiedBy>weiaoxue</cp:lastModifiedBy>
  <cp:revision>53</cp:revision>
  <dcterms:created xsi:type="dcterms:W3CDTF">2016-02-17T11:39:40Z</dcterms:created>
  <dcterms:modified xsi:type="dcterms:W3CDTF">2016-02-24T04:17:11Z</dcterms:modified>
</cp:coreProperties>
</file>